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media/image7.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0.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4" r:id="rId2"/>
    <p:sldId id="258" r:id="rId3"/>
    <p:sldId id="582" r:id="rId4"/>
    <p:sldId id="333" r:id="rId5"/>
    <p:sldId id="4651" r:id="rId6"/>
    <p:sldId id="4670" r:id="rId7"/>
    <p:sldId id="4659" r:id="rId8"/>
    <p:sldId id="583" r:id="rId9"/>
    <p:sldId id="4649" r:id="rId10"/>
    <p:sldId id="4650" r:id="rId11"/>
    <p:sldId id="4660" r:id="rId12"/>
    <p:sldId id="4652" r:id="rId13"/>
    <p:sldId id="4654" r:id="rId14"/>
    <p:sldId id="4661" r:id="rId15"/>
    <p:sldId id="4656" r:id="rId16"/>
    <p:sldId id="4657" r:id="rId17"/>
    <p:sldId id="4671" r:id="rId18"/>
    <p:sldId id="4664" r:id="rId19"/>
    <p:sldId id="4665" r:id="rId20"/>
    <p:sldId id="4666" r:id="rId21"/>
    <p:sldId id="4672" r:id="rId22"/>
    <p:sldId id="4667" r:id="rId23"/>
    <p:sldId id="4668" r:id="rId24"/>
    <p:sldId id="4669" r:id="rId25"/>
    <p:sldId id="4673" r:id="rId26"/>
    <p:sldId id="4674" r:id="rId27"/>
    <p:sldId id="4675" r:id="rId28"/>
    <p:sldId id="4662" r:id="rId29"/>
    <p:sldId id="4658" r:id="rId30"/>
    <p:sldId id="4663" r:id="rId31"/>
    <p:sldId id="275"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60000"/>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55" autoAdjust="0"/>
  </p:normalViewPr>
  <p:slideViewPr>
    <p:cSldViewPr snapToGrid="0">
      <p:cViewPr varScale="1">
        <p:scale>
          <a:sx n="67" d="100"/>
          <a:sy n="67"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zh-CN" b="1" dirty="0">
                <a:solidFill>
                  <a:schemeClr val="tx1"/>
                </a:solidFill>
                <a:latin typeface="微软雅黑" panose="020B0503020204020204" pitchFamily="34" charset="-122"/>
                <a:ea typeface="微软雅黑" panose="020B0503020204020204" pitchFamily="34" charset="-122"/>
              </a:rPr>
              <a:t>潍坊英轩产能增长情况表，单位：万吨</a:t>
            </a:r>
            <a:endParaRPr lang="en-US" b="1" dirty="0">
              <a:solidFill>
                <a:schemeClr val="tx1"/>
              </a:solidFill>
              <a:latin typeface="微软雅黑" panose="020B0503020204020204" pitchFamily="34" charset="-122"/>
              <a:ea typeface="微软雅黑" panose="020B0503020204020204" pitchFamily="34" charset="-122"/>
            </a:endParaRPr>
          </a:p>
        </c:rich>
      </c:tx>
      <c:layout>
        <c:manualLayout>
          <c:xMode val="edge"/>
          <c:yMode val="edge"/>
          <c:x val="0.14622117461761361"/>
          <c:y val="1.0720013505528826E-2"/>
        </c:manualLayout>
      </c:layout>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zh-CN"/>
        </a:p>
      </c:txPr>
    </c:title>
    <c:autoTitleDeleted val="0"/>
    <c:plotArea>
      <c:layout>
        <c:manualLayout>
          <c:layoutTarget val="inner"/>
          <c:xMode val="edge"/>
          <c:yMode val="edge"/>
          <c:x val="0.11798546548440279"/>
          <c:y val="0.22141364902506963"/>
          <c:w val="0.78140669726185719"/>
          <c:h val="0.6554956951126869"/>
        </c:manualLayout>
      </c:layout>
      <c:lineChart>
        <c:grouping val="standard"/>
        <c:varyColors val="0"/>
        <c:ser>
          <c:idx val="0"/>
          <c:order val="0"/>
          <c:tx>
            <c:strRef>
              <c:f>Sheet1!$B$1</c:f>
              <c:strCache>
                <c:ptCount val="1"/>
                <c:pt idx="0">
                  <c:v>产能</c:v>
                </c:pt>
              </c:strCache>
            </c:strRef>
          </c:tx>
          <c:spPr>
            <a:ln w="38100" cap="rnd">
              <a:solidFill>
                <a:schemeClr val="accent1"/>
              </a:solidFill>
              <a:round/>
            </a:ln>
            <a:effectLst/>
          </c:spPr>
          <c:marker>
            <c:symbol val="none"/>
          </c:marker>
          <c:dLbls>
            <c:dLbl>
              <c:idx val="0"/>
              <c:layout>
                <c:manualLayout>
                  <c:x val="-2.513748733842612E-2"/>
                  <c:y val="4.1068566923271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7E-42DE-9BD8-F4BB45A72901}"/>
                </c:ext>
              </c:extLst>
            </c:dLbl>
            <c:dLbl>
              <c:idx val="1"/>
              <c:layout>
                <c:manualLayout>
                  <c:x val="9.2842256251433296E-3"/>
                  <c:y val="1.0267141730817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7E-42DE-9BD8-F4BB45A72901}"/>
                </c:ext>
              </c:extLst>
            </c:dLbl>
            <c:dLbl>
              <c:idx val="2"/>
              <c:layout>
                <c:manualLayout>
                  <c:x val="-1.0455557668641311E-2"/>
                  <c:y val="1.0267141730817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7E-42DE-9BD8-F4BB45A7290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2009</c:v>
                </c:pt>
                <c:pt idx="1">
                  <c:v>2020</c:v>
                </c:pt>
                <c:pt idx="2">
                  <c:v>2022(预计)</c:v>
                </c:pt>
              </c:strCache>
            </c:strRef>
          </c:cat>
          <c:val>
            <c:numRef>
              <c:f>Sheet1!$B$2:$B$5</c:f>
              <c:numCache>
                <c:formatCode>General</c:formatCode>
                <c:ptCount val="4"/>
                <c:pt idx="0">
                  <c:v>33</c:v>
                </c:pt>
                <c:pt idx="1">
                  <c:v>60</c:v>
                </c:pt>
                <c:pt idx="2">
                  <c:v>100</c:v>
                </c:pt>
              </c:numCache>
            </c:numRef>
          </c:val>
          <c:smooth val="0"/>
          <c:extLst>
            <c:ext xmlns:c16="http://schemas.microsoft.com/office/drawing/2014/chart" uri="{C3380CC4-5D6E-409C-BE32-E72D297353CC}">
              <c16:uniqueId val="{00000000-F784-4E6B-BA04-51597D5DCA5A}"/>
            </c:ext>
          </c:extLst>
        </c:ser>
        <c:ser>
          <c:idx val="1"/>
          <c:order val="1"/>
          <c:tx>
            <c:strRef>
              <c:f>Sheet1!$C$1</c:f>
              <c:strCache>
                <c:ptCount val="1"/>
                <c:pt idx="0">
                  <c:v>列1</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2009</c:v>
                </c:pt>
                <c:pt idx="1">
                  <c:v>2020</c:v>
                </c:pt>
                <c:pt idx="2">
                  <c:v>2022(预计)</c:v>
                </c:pt>
              </c:strCache>
            </c:strRef>
          </c:cat>
          <c:val>
            <c:numRef>
              <c:f>Sheet1!$C$2:$C$5</c:f>
              <c:numCache>
                <c:formatCode>General</c:formatCode>
                <c:ptCount val="4"/>
              </c:numCache>
            </c:numRef>
          </c:val>
          <c:smooth val="0"/>
          <c:extLst>
            <c:ext xmlns:c16="http://schemas.microsoft.com/office/drawing/2014/chart" uri="{C3380CC4-5D6E-409C-BE32-E72D297353CC}">
              <c16:uniqueId val="{00000001-F784-4E6B-BA04-51597D5DCA5A}"/>
            </c:ext>
          </c:extLst>
        </c:ser>
        <c:ser>
          <c:idx val="2"/>
          <c:order val="2"/>
          <c:tx>
            <c:strRef>
              <c:f>Sheet1!$D$1</c:f>
              <c:strCache>
                <c:ptCount val="1"/>
                <c:pt idx="0">
                  <c:v>列2</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2009</c:v>
                </c:pt>
                <c:pt idx="1">
                  <c:v>2020</c:v>
                </c:pt>
                <c:pt idx="2">
                  <c:v>2022(预计)</c:v>
                </c:pt>
              </c:strCache>
            </c:strRef>
          </c:cat>
          <c:val>
            <c:numRef>
              <c:f>Sheet1!$D$2:$D$5</c:f>
              <c:numCache>
                <c:formatCode>General</c:formatCode>
                <c:ptCount val="4"/>
              </c:numCache>
            </c:numRef>
          </c:val>
          <c:smooth val="0"/>
          <c:extLst>
            <c:ext xmlns:c16="http://schemas.microsoft.com/office/drawing/2014/chart" uri="{C3380CC4-5D6E-409C-BE32-E72D297353CC}">
              <c16:uniqueId val="{00000002-F784-4E6B-BA04-51597D5DCA5A}"/>
            </c:ext>
          </c:extLst>
        </c:ser>
        <c:dLbls>
          <c:dLblPos val="ctr"/>
          <c:showLegendKey val="0"/>
          <c:showVal val="1"/>
          <c:showCatName val="0"/>
          <c:showSerName val="0"/>
          <c:showPercent val="0"/>
          <c:showBubbleSize val="0"/>
        </c:dLbls>
        <c:smooth val="0"/>
        <c:axId val="2105523792"/>
        <c:axId val="426795776"/>
      </c:lineChart>
      <c:catAx>
        <c:axId val="210552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zh-CN"/>
          </a:p>
        </c:txPr>
        <c:crossAx val="426795776"/>
        <c:crosses val="autoZero"/>
        <c:auto val="1"/>
        <c:lblAlgn val="ctr"/>
        <c:lblOffset val="100"/>
        <c:noMultiLvlLbl val="0"/>
      </c:catAx>
      <c:valAx>
        <c:axId val="4267957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05523792"/>
        <c:crosses val="autoZero"/>
        <c:crossBetween val="between"/>
      </c:valAx>
      <c:spPr>
        <a:noFill/>
        <a:ln>
          <a:noFill/>
        </a:ln>
        <a:effectLst/>
      </c:spPr>
    </c:plotArea>
    <c:legend>
      <c:legendPos val="t"/>
      <c:legendEntry>
        <c:idx val="1"/>
        <c:delete val="1"/>
      </c:legendEntry>
      <c:legendEntry>
        <c:idx val="2"/>
        <c:delete val="1"/>
      </c:legendEntry>
      <c:layout>
        <c:manualLayout>
          <c:xMode val="edge"/>
          <c:yMode val="edge"/>
          <c:x val="0.43574606051325093"/>
          <c:y val="0.11743043354622831"/>
          <c:w val="0.14048832136505976"/>
          <c:h val="6.030872794800371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B1E29-B13B-4CB3-962E-B9D3781EC302}" type="doc">
      <dgm:prSet loTypeId="urn:microsoft.com/office/officeart/2005/8/layout/vList3" loCatId="list" qsTypeId="urn:microsoft.com/office/officeart/2005/8/quickstyle/simple1" qsCatId="simple" csTypeId="urn:microsoft.com/office/officeart/2005/8/colors/accent1_2" csCatId="accent1" phldr="1"/>
      <dgm:spPr/>
    </dgm:pt>
    <dgm:pt modelId="{7CED5DE4-0D46-4151-A886-A0FD7EC04588}">
      <dgm:prSet phldrT="[文本]">
        <dgm:style>
          <a:lnRef idx="2">
            <a:schemeClr val="dk1"/>
          </a:lnRef>
          <a:fillRef idx="1">
            <a:schemeClr val="lt1"/>
          </a:fillRef>
          <a:effectRef idx="0">
            <a:schemeClr val="dk1"/>
          </a:effectRef>
          <a:fontRef idx="minor">
            <a:schemeClr val="dk1"/>
          </a:fontRef>
        </dgm:style>
      </dgm:prSet>
      <dgm:spPr/>
      <dgm:t>
        <a:bodyPr/>
        <a:lstStyle/>
        <a:p>
          <a:pPr algn="l"/>
          <a:r>
            <a:rPr lang="zh-CN" altLang="en-US" b="1" dirty="0">
              <a:solidFill>
                <a:schemeClr val="tx1"/>
              </a:solidFill>
              <a:latin typeface="微软雅黑" panose="020B0503020204020204" pitchFamily="34" charset="-122"/>
              <a:ea typeface="微软雅黑" panose="020B0503020204020204" pitchFamily="34" charset="-122"/>
            </a:rPr>
            <a:t>规避行为主要包括改变产品税则号，第三国转运，贸易方式的重新安排，在欧盟或第三国组装产品等</a:t>
          </a:r>
        </a:p>
      </dgm:t>
    </dgm:pt>
    <dgm:pt modelId="{D10AB592-D46E-4F15-917B-587D574D1E72}" type="parTrans" cxnId="{2D9DF657-4A51-4FC4-AFB6-60E4AD732BED}">
      <dgm:prSet/>
      <dgm:spPr/>
      <dgm:t>
        <a:bodyPr/>
        <a:lstStyle/>
        <a:p>
          <a:endParaRPr lang="zh-CN" altLang="en-US"/>
        </a:p>
      </dgm:t>
    </dgm:pt>
    <dgm:pt modelId="{F0C86794-E2CE-4128-B512-D25580FBAFAA}" type="sibTrans" cxnId="{2D9DF657-4A51-4FC4-AFB6-60E4AD732BED}">
      <dgm:prSet/>
      <dgm:spPr/>
      <dgm:t>
        <a:bodyPr/>
        <a:lstStyle/>
        <a:p>
          <a:endParaRPr lang="zh-CN" altLang="en-US"/>
        </a:p>
      </dgm:t>
    </dgm:pt>
    <dgm:pt modelId="{CA6C4D0A-5CEF-4FF5-93AC-EF2FB9085097}">
      <dgm:prSet phldrT="[文本]">
        <dgm:style>
          <a:lnRef idx="2">
            <a:schemeClr val="dk1"/>
          </a:lnRef>
          <a:fillRef idx="1">
            <a:schemeClr val="lt1"/>
          </a:fillRef>
          <a:effectRef idx="0">
            <a:schemeClr val="dk1"/>
          </a:effectRef>
          <a:fontRef idx="minor">
            <a:schemeClr val="dk1"/>
          </a:fontRef>
        </dgm:style>
      </dgm:prSet>
      <dgm:spPr/>
      <dgm:t>
        <a:bodyPr/>
        <a:lstStyle/>
        <a:p>
          <a:pPr algn="l"/>
          <a:r>
            <a:rPr lang="zh-CN" altLang="en-US" b="1" dirty="0">
              <a:solidFill>
                <a:schemeClr val="tx1"/>
              </a:solidFill>
              <a:latin typeface="微软雅黑" panose="020B0503020204020204" pitchFamily="34" charset="-122"/>
              <a:ea typeface="微软雅黑" panose="020B0503020204020204" pitchFamily="34" charset="-122"/>
            </a:rPr>
            <a:t>上述行为是否具有充分正当的原因或经济上的理由，</a:t>
          </a:r>
          <a:r>
            <a:rPr lang="zh-CN" altLang="en-US" b="1" i="0" dirty="0">
              <a:solidFill>
                <a:schemeClr val="tx1"/>
              </a:solidFill>
              <a:latin typeface="微软雅黑" panose="020B0503020204020204" pitchFamily="34" charset="-122"/>
              <a:ea typeface="微软雅黑" panose="020B0503020204020204" pitchFamily="34" charset="-122"/>
            </a:rPr>
            <a:t>反倾销税的救济效果是否正在遭到破坏</a:t>
          </a:r>
          <a:endParaRPr lang="zh-CN" altLang="en-US" b="1" dirty="0">
            <a:solidFill>
              <a:schemeClr val="tx1"/>
            </a:solidFill>
            <a:latin typeface="微软雅黑" panose="020B0503020204020204" pitchFamily="34" charset="-122"/>
            <a:ea typeface="微软雅黑" panose="020B0503020204020204" pitchFamily="34" charset="-122"/>
          </a:endParaRPr>
        </a:p>
      </dgm:t>
    </dgm:pt>
    <dgm:pt modelId="{6192374F-EE16-439F-8B3C-6CDAB7E0196B}" type="parTrans" cxnId="{8463BA10-3061-4C14-AC46-AF7CF640436C}">
      <dgm:prSet/>
      <dgm:spPr/>
      <dgm:t>
        <a:bodyPr/>
        <a:lstStyle/>
        <a:p>
          <a:endParaRPr lang="zh-CN" altLang="en-US"/>
        </a:p>
      </dgm:t>
    </dgm:pt>
    <dgm:pt modelId="{5BEF1FF5-8367-4D36-B382-C04DFF9922D4}" type="sibTrans" cxnId="{8463BA10-3061-4C14-AC46-AF7CF640436C}">
      <dgm:prSet/>
      <dgm:spPr/>
      <dgm:t>
        <a:bodyPr/>
        <a:lstStyle/>
        <a:p>
          <a:endParaRPr lang="zh-CN" altLang="en-US"/>
        </a:p>
      </dgm:t>
    </dgm:pt>
    <dgm:pt modelId="{BD0DD0E5-6D4A-42B2-A8FF-BC3199335048}">
      <dgm:prSet phldrT="[文本]">
        <dgm:style>
          <a:lnRef idx="2">
            <a:schemeClr val="dk1"/>
          </a:lnRef>
          <a:fillRef idx="1">
            <a:schemeClr val="lt1"/>
          </a:fillRef>
          <a:effectRef idx="0">
            <a:schemeClr val="dk1"/>
          </a:effectRef>
          <a:fontRef idx="minor">
            <a:schemeClr val="dk1"/>
          </a:fontRef>
        </dgm:style>
      </dgm:prSet>
      <dgm:spPr/>
      <dgm:t>
        <a:bodyPr/>
        <a:lstStyle/>
        <a:p>
          <a:pPr algn="l"/>
          <a:r>
            <a:rPr lang="zh-CN" altLang="en-US" b="1" dirty="0">
              <a:solidFill>
                <a:schemeClr val="tx1"/>
              </a:solidFill>
              <a:latin typeface="+mj-lt"/>
              <a:ea typeface="微软雅黑" panose="020B0503020204020204" pitchFamily="34" charset="-122"/>
            </a:rPr>
            <a:t>若认定存在规避行为</a:t>
          </a:r>
          <a:r>
            <a:rPr lang="zh-CN" altLang="en-US" b="1" i="0" dirty="0">
              <a:solidFill>
                <a:schemeClr val="tx1"/>
              </a:solidFill>
              <a:latin typeface="+mj-lt"/>
              <a:ea typeface="微软雅黑" panose="020B0503020204020204" pitchFamily="34" charset="-122"/>
            </a:rPr>
            <a:t>，</a:t>
          </a:r>
          <a:r>
            <a:rPr lang="zh-CN" altLang="en-US" b="1" dirty="0">
              <a:solidFill>
                <a:schemeClr val="tx1"/>
              </a:solidFill>
              <a:latin typeface="+mj-lt"/>
              <a:ea typeface="微软雅黑" panose="020B0503020204020204" pitchFamily="34" charset="-122"/>
            </a:rPr>
            <a:t>则可能导致反倾销措施适用范围的扩大</a:t>
          </a:r>
        </a:p>
      </dgm:t>
    </dgm:pt>
    <dgm:pt modelId="{4E4E8EA7-23A9-45A7-9CB2-144807D1A25B}" type="parTrans" cxnId="{766862F7-B7B5-40D1-BE3B-7D121492CBF0}">
      <dgm:prSet/>
      <dgm:spPr/>
      <dgm:t>
        <a:bodyPr/>
        <a:lstStyle/>
        <a:p>
          <a:endParaRPr lang="zh-CN" altLang="en-US"/>
        </a:p>
      </dgm:t>
    </dgm:pt>
    <dgm:pt modelId="{F08E934D-ADA2-4FEE-8792-8F579F8EF22F}" type="sibTrans" cxnId="{766862F7-B7B5-40D1-BE3B-7D121492CBF0}">
      <dgm:prSet/>
      <dgm:spPr/>
      <dgm:t>
        <a:bodyPr/>
        <a:lstStyle/>
        <a:p>
          <a:endParaRPr lang="zh-CN" altLang="en-US"/>
        </a:p>
      </dgm:t>
    </dgm:pt>
    <dgm:pt modelId="{34FAD132-DB6D-4FC6-B8AC-3D29BB5D47B5}" type="pres">
      <dgm:prSet presAssocID="{537B1E29-B13B-4CB3-962E-B9D3781EC302}" presName="linearFlow" presStyleCnt="0">
        <dgm:presLayoutVars>
          <dgm:dir/>
          <dgm:resizeHandles val="exact"/>
        </dgm:presLayoutVars>
      </dgm:prSet>
      <dgm:spPr/>
    </dgm:pt>
    <dgm:pt modelId="{729A2BD8-374C-4EC3-BA0D-8816C0C64A8C}" type="pres">
      <dgm:prSet presAssocID="{7CED5DE4-0D46-4151-A886-A0FD7EC04588}" presName="composite" presStyleCnt="0"/>
      <dgm:spPr/>
    </dgm:pt>
    <dgm:pt modelId="{DCD56015-A849-47DD-AD74-F979E9825FE7}" type="pres">
      <dgm:prSet presAssocID="{7CED5DE4-0D46-4151-A886-A0FD7EC04588}" presName="imgShp" presStyleLbl="fgImgPlace1" presStyleIdx="0" presStyleCnt="3"/>
      <dgm:spPr>
        <a:solidFill>
          <a:srgbClr val="A60000"/>
        </a:solidFill>
      </dgm:spPr>
      <dgm:extLst>
        <a:ext uri="{E40237B7-FDA0-4F09-8148-C483321AD2D9}">
          <dgm14:cNvPr xmlns:dgm14="http://schemas.microsoft.com/office/drawing/2010/diagram" id="0" name="" descr="人工智能"/>
        </a:ext>
      </dgm:extLst>
    </dgm:pt>
    <dgm:pt modelId="{8C5BCE17-1ECA-46A1-865E-53C0733346C6}" type="pres">
      <dgm:prSet presAssocID="{7CED5DE4-0D46-4151-A886-A0FD7EC04588}" presName="txShp" presStyleLbl="node1" presStyleIdx="0" presStyleCnt="3">
        <dgm:presLayoutVars>
          <dgm:bulletEnabled val="1"/>
        </dgm:presLayoutVars>
      </dgm:prSet>
      <dgm:spPr/>
    </dgm:pt>
    <dgm:pt modelId="{79A50466-CA6F-42ED-BC5F-BA63C4052B97}" type="pres">
      <dgm:prSet presAssocID="{F0C86794-E2CE-4128-B512-D25580FBAFAA}" presName="spacing" presStyleCnt="0"/>
      <dgm:spPr/>
    </dgm:pt>
    <dgm:pt modelId="{4CF00C55-A9AB-4D11-8166-3699330FA763}" type="pres">
      <dgm:prSet presAssocID="{CA6C4D0A-5CEF-4FF5-93AC-EF2FB9085097}" presName="composite" presStyleCnt="0"/>
      <dgm:spPr/>
    </dgm:pt>
    <dgm:pt modelId="{89462578-8A32-488F-A8EA-5D4D01711108}" type="pres">
      <dgm:prSet presAssocID="{CA6C4D0A-5CEF-4FF5-93AC-EF2FB9085097}" presName="imgShp" presStyleLbl="fgImgPlace1" presStyleIdx="1" presStyleCnt="3"/>
      <dgm:spPr>
        <a:solidFill>
          <a:srgbClr val="A60000"/>
        </a:solidFill>
      </dgm:spPr>
      <dgm:extLst>
        <a:ext uri="{E40237B7-FDA0-4F09-8148-C483321AD2D9}">
          <dgm14:cNvPr xmlns:dgm14="http://schemas.microsoft.com/office/drawing/2010/diagram" id="0" name="" descr="灯打开"/>
        </a:ext>
      </dgm:extLst>
    </dgm:pt>
    <dgm:pt modelId="{CB389C18-8E86-4EF5-A50E-BA3CEE3426DE}" type="pres">
      <dgm:prSet presAssocID="{CA6C4D0A-5CEF-4FF5-93AC-EF2FB9085097}" presName="txShp" presStyleLbl="node1" presStyleIdx="1" presStyleCnt="3">
        <dgm:presLayoutVars>
          <dgm:bulletEnabled val="1"/>
        </dgm:presLayoutVars>
      </dgm:prSet>
      <dgm:spPr/>
    </dgm:pt>
    <dgm:pt modelId="{B2E118FD-258C-4D7D-A3E9-164C2F71BDD0}" type="pres">
      <dgm:prSet presAssocID="{5BEF1FF5-8367-4D36-B382-C04DFF9922D4}" presName="spacing" presStyleCnt="0"/>
      <dgm:spPr/>
    </dgm:pt>
    <dgm:pt modelId="{8B48CB85-10D9-4784-904B-5E210777244D}" type="pres">
      <dgm:prSet presAssocID="{BD0DD0E5-6D4A-42B2-A8FF-BC3199335048}" presName="composite" presStyleCnt="0"/>
      <dgm:spPr/>
    </dgm:pt>
    <dgm:pt modelId="{C964843D-84ED-47C5-AE7C-28E8D803891D}" type="pres">
      <dgm:prSet presAssocID="{BD0DD0E5-6D4A-42B2-A8FF-BC3199335048}" presName="imgShp" presStyleLbl="fgImgPlace1" presStyleIdx="2" presStyleCnt="3"/>
      <dgm:spPr>
        <a:solidFill>
          <a:srgbClr val="A60000"/>
        </a:solidFill>
      </dgm:spPr>
      <dgm:extLst>
        <a:ext uri="{E40237B7-FDA0-4F09-8148-C483321AD2D9}">
          <dgm14:cNvPr xmlns:dgm14="http://schemas.microsoft.com/office/drawing/2010/diagram" id="0" name="" descr="收据"/>
        </a:ext>
      </dgm:extLst>
    </dgm:pt>
    <dgm:pt modelId="{998B912E-95A3-4E55-BC3F-3A0B5A4152D4}" type="pres">
      <dgm:prSet presAssocID="{BD0DD0E5-6D4A-42B2-A8FF-BC3199335048}" presName="txShp" presStyleLbl="node1" presStyleIdx="2" presStyleCnt="3">
        <dgm:presLayoutVars>
          <dgm:bulletEnabled val="1"/>
        </dgm:presLayoutVars>
      </dgm:prSet>
      <dgm:spPr/>
    </dgm:pt>
  </dgm:ptLst>
  <dgm:cxnLst>
    <dgm:cxn modelId="{8463BA10-3061-4C14-AC46-AF7CF640436C}" srcId="{537B1E29-B13B-4CB3-962E-B9D3781EC302}" destId="{CA6C4D0A-5CEF-4FF5-93AC-EF2FB9085097}" srcOrd="1" destOrd="0" parTransId="{6192374F-EE16-439F-8B3C-6CDAB7E0196B}" sibTransId="{5BEF1FF5-8367-4D36-B382-C04DFF9922D4}"/>
    <dgm:cxn modelId="{EC2CB962-6E18-4F67-A127-103CD55938E1}" type="presOf" srcId="{7CED5DE4-0D46-4151-A886-A0FD7EC04588}" destId="{8C5BCE17-1ECA-46A1-865E-53C0733346C6}" srcOrd="0" destOrd="0" presId="urn:microsoft.com/office/officeart/2005/8/layout/vList3"/>
    <dgm:cxn modelId="{2D9DF657-4A51-4FC4-AFB6-60E4AD732BED}" srcId="{537B1E29-B13B-4CB3-962E-B9D3781EC302}" destId="{7CED5DE4-0D46-4151-A886-A0FD7EC04588}" srcOrd="0" destOrd="0" parTransId="{D10AB592-D46E-4F15-917B-587D574D1E72}" sibTransId="{F0C86794-E2CE-4128-B512-D25580FBAFAA}"/>
    <dgm:cxn modelId="{CAA72192-6F1A-4EA1-96FD-FEAE8A0F1B94}" type="presOf" srcId="{CA6C4D0A-5CEF-4FF5-93AC-EF2FB9085097}" destId="{CB389C18-8E86-4EF5-A50E-BA3CEE3426DE}" srcOrd="0" destOrd="0" presId="urn:microsoft.com/office/officeart/2005/8/layout/vList3"/>
    <dgm:cxn modelId="{20DDB29C-8D0B-4B40-A527-DDEA50AC8AA6}" type="presOf" srcId="{BD0DD0E5-6D4A-42B2-A8FF-BC3199335048}" destId="{998B912E-95A3-4E55-BC3F-3A0B5A4152D4}" srcOrd="0" destOrd="0" presId="urn:microsoft.com/office/officeart/2005/8/layout/vList3"/>
    <dgm:cxn modelId="{B4C475CA-35E2-4A60-851E-7C855E40B5DE}" type="presOf" srcId="{537B1E29-B13B-4CB3-962E-B9D3781EC302}" destId="{34FAD132-DB6D-4FC6-B8AC-3D29BB5D47B5}" srcOrd="0" destOrd="0" presId="urn:microsoft.com/office/officeart/2005/8/layout/vList3"/>
    <dgm:cxn modelId="{766862F7-B7B5-40D1-BE3B-7D121492CBF0}" srcId="{537B1E29-B13B-4CB3-962E-B9D3781EC302}" destId="{BD0DD0E5-6D4A-42B2-A8FF-BC3199335048}" srcOrd="2" destOrd="0" parTransId="{4E4E8EA7-23A9-45A7-9CB2-144807D1A25B}" sibTransId="{F08E934D-ADA2-4FEE-8792-8F579F8EF22F}"/>
    <dgm:cxn modelId="{DDA5BFB4-4D17-45F8-AE43-8E95F3E99B13}" type="presParOf" srcId="{34FAD132-DB6D-4FC6-B8AC-3D29BB5D47B5}" destId="{729A2BD8-374C-4EC3-BA0D-8816C0C64A8C}" srcOrd="0" destOrd="0" presId="urn:microsoft.com/office/officeart/2005/8/layout/vList3"/>
    <dgm:cxn modelId="{A2A6F6DB-7B0C-4C90-97C2-8A1172C73A6C}" type="presParOf" srcId="{729A2BD8-374C-4EC3-BA0D-8816C0C64A8C}" destId="{DCD56015-A849-47DD-AD74-F979E9825FE7}" srcOrd="0" destOrd="0" presId="urn:microsoft.com/office/officeart/2005/8/layout/vList3"/>
    <dgm:cxn modelId="{E695E38F-9D8C-4DB3-8DB5-AE859FF9841F}" type="presParOf" srcId="{729A2BD8-374C-4EC3-BA0D-8816C0C64A8C}" destId="{8C5BCE17-1ECA-46A1-865E-53C0733346C6}" srcOrd="1" destOrd="0" presId="urn:microsoft.com/office/officeart/2005/8/layout/vList3"/>
    <dgm:cxn modelId="{19AFC3FD-EB72-45E0-A5C2-771C8706F2D1}" type="presParOf" srcId="{34FAD132-DB6D-4FC6-B8AC-3D29BB5D47B5}" destId="{79A50466-CA6F-42ED-BC5F-BA63C4052B97}" srcOrd="1" destOrd="0" presId="urn:microsoft.com/office/officeart/2005/8/layout/vList3"/>
    <dgm:cxn modelId="{11A7E65E-4602-4AA8-9858-0819DB26EE1F}" type="presParOf" srcId="{34FAD132-DB6D-4FC6-B8AC-3D29BB5D47B5}" destId="{4CF00C55-A9AB-4D11-8166-3699330FA763}" srcOrd="2" destOrd="0" presId="urn:microsoft.com/office/officeart/2005/8/layout/vList3"/>
    <dgm:cxn modelId="{0C17C8BA-0720-4820-BF07-CC80CC1B7B31}" type="presParOf" srcId="{4CF00C55-A9AB-4D11-8166-3699330FA763}" destId="{89462578-8A32-488F-A8EA-5D4D01711108}" srcOrd="0" destOrd="0" presId="urn:microsoft.com/office/officeart/2005/8/layout/vList3"/>
    <dgm:cxn modelId="{C7647A00-6A07-48B4-A87D-F53378EDDF3F}" type="presParOf" srcId="{4CF00C55-A9AB-4D11-8166-3699330FA763}" destId="{CB389C18-8E86-4EF5-A50E-BA3CEE3426DE}" srcOrd="1" destOrd="0" presId="urn:microsoft.com/office/officeart/2005/8/layout/vList3"/>
    <dgm:cxn modelId="{69964C54-D730-40EF-B829-BB25966A876D}" type="presParOf" srcId="{34FAD132-DB6D-4FC6-B8AC-3D29BB5D47B5}" destId="{B2E118FD-258C-4D7D-A3E9-164C2F71BDD0}" srcOrd="3" destOrd="0" presId="urn:microsoft.com/office/officeart/2005/8/layout/vList3"/>
    <dgm:cxn modelId="{A8987077-652D-439F-A1CD-19D6BBCDE74E}" type="presParOf" srcId="{34FAD132-DB6D-4FC6-B8AC-3D29BB5D47B5}" destId="{8B48CB85-10D9-4784-904B-5E210777244D}" srcOrd="4" destOrd="0" presId="urn:microsoft.com/office/officeart/2005/8/layout/vList3"/>
    <dgm:cxn modelId="{B434ECAE-4822-4D73-826B-BE77E4E847A5}" type="presParOf" srcId="{8B48CB85-10D9-4784-904B-5E210777244D}" destId="{C964843D-84ED-47C5-AE7C-28E8D803891D}" srcOrd="0" destOrd="0" presId="urn:microsoft.com/office/officeart/2005/8/layout/vList3"/>
    <dgm:cxn modelId="{E6085937-B6B2-46D2-AA15-AD1FCDC44363}" type="presParOf" srcId="{8B48CB85-10D9-4784-904B-5E210777244D}" destId="{998B912E-95A3-4E55-BC3F-3A0B5A4152D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CE17-1ECA-46A1-865E-53C0733346C6}">
      <dsp:nvSpPr>
        <dsp:cNvPr id="0" name=""/>
        <dsp:cNvSpPr/>
      </dsp:nvSpPr>
      <dsp:spPr>
        <a:xfrm rot="10800000">
          <a:off x="1745786" y="1570"/>
          <a:ext cx="5999473" cy="938563"/>
        </a:xfrm>
        <a:prstGeom prst="homePlat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13880"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chemeClr val="tx1"/>
              </a:solidFill>
              <a:latin typeface="微软雅黑" panose="020B0503020204020204" pitchFamily="34" charset="-122"/>
              <a:ea typeface="微软雅黑" panose="020B0503020204020204" pitchFamily="34" charset="-122"/>
            </a:rPr>
            <a:t>规避行为主要包括改变产品税则号，第三国转运，贸易方式的重新安排，在欧盟或第三国组装产品等</a:t>
          </a:r>
        </a:p>
      </dsp:txBody>
      <dsp:txXfrm rot="10800000">
        <a:off x="1980427" y="1570"/>
        <a:ext cx="5764832" cy="938563"/>
      </dsp:txXfrm>
    </dsp:sp>
    <dsp:sp modelId="{DCD56015-A849-47DD-AD74-F979E9825FE7}">
      <dsp:nvSpPr>
        <dsp:cNvPr id="0" name=""/>
        <dsp:cNvSpPr/>
      </dsp:nvSpPr>
      <dsp:spPr>
        <a:xfrm>
          <a:off x="1276504" y="1570"/>
          <a:ext cx="938563" cy="938563"/>
        </a:xfrm>
        <a:prstGeom prst="ellipse">
          <a:avLst/>
        </a:prstGeom>
        <a:solidFill>
          <a:srgbClr val="A6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89C18-8E86-4EF5-A50E-BA3CEE3426DE}">
      <dsp:nvSpPr>
        <dsp:cNvPr id="0" name=""/>
        <dsp:cNvSpPr/>
      </dsp:nvSpPr>
      <dsp:spPr>
        <a:xfrm rot="10800000">
          <a:off x="1745786" y="1199204"/>
          <a:ext cx="5999473" cy="938563"/>
        </a:xfrm>
        <a:prstGeom prst="homePlat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13880"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chemeClr val="tx1"/>
              </a:solidFill>
              <a:latin typeface="微软雅黑" panose="020B0503020204020204" pitchFamily="34" charset="-122"/>
              <a:ea typeface="微软雅黑" panose="020B0503020204020204" pitchFamily="34" charset="-122"/>
            </a:rPr>
            <a:t>上述行为是否具有充分正当的原因或经济上的理由，</a:t>
          </a:r>
          <a:r>
            <a:rPr lang="zh-CN" altLang="en-US" sz="1800" b="1" i="0" kern="1200" dirty="0">
              <a:solidFill>
                <a:schemeClr val="tx1"/>
              </a:solidFill>
              <a:latin typeface="微软雅黑" panose="020B0503020204020204" pitchFamily="34" charset="-122"/>
              <a:ea typeface="微软雅黑" panose="020B0503020204020204" pitchFamily="34" charset="-122"/>
            </a:rPr>
            <a:t>反倾销税的救济效果是否正在遭到破坏</a:t>
          </a:r>
          <a:endParaRPr lang="zh-CN" altLang="en-US" sz="1800" b="1" kern="1200" dirty="0">
            <a:solidFill>
              <a:schemeClr val="tx1"/>
            </a:solidFill>
            <a:latin typeface="微软雅黑" panose="020B0503020204020204" pitchFamily="34" charset="-122"/>
            <a:ea typeface="微软雅黑" panose="020B0503020204020204" pitchFamily="34" charset="-122"/>
          </a:endParaRPr>
        </a:p>
      </dsp:txBody>
      <dsp:txXfrm rot="10800000">
        <a:off x="1980427" y="1199204"/>
        <a:ext cx="5764832" cy="938563"/>
      </dsp:txXfrm>
    </dsp:sp>
    <dsp:sp modelId="{89462578-8A32-488F-A8EA-5D4D01711108}">
      <dsp:nvSpPr>
        <dsp:cNvPr id="0" name=""/>
        <dsp:cNvSpPr/>
      </dsp:nvSpPr>
      <dsp:spPr>
        <a:xfrm>
          <a:off x="1276504" y="1199204"/>
          <a:ext cx="938563" cy="938563"/>
        </a:xfrm>
        <a:prstGeom prst="ellipse">
          <a:avLst/>
        </a:prstGeom>
        <a:solidFill>
          <a:srgbClr val="A6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B912E-95A3-4E55-BC3F-3A0B5A4152D4}">
      <dsp:nvSpPr>
        <dsp:cNvPr id="0" name=""/>
        <dsp:cNvSpPr/>
      </dsp:nvSpPr>
      <dsp:spPr>
        <a:xfrm rot="10800000">
          <a:off x="1745786" y="2396839"/>
          <a:ext cx="5999473" cy="938563"/>
        </a:xfrm>
        <a:prstGeom prst="homePlat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13880" tIns="68580" rIns="128016" bIns="68580"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chemeClr val="tx1"/>
              </a:solidFill>
              <a:latin typeface="+mj-lt"/>
              <a:ea typeface="微软雅黑" panose="020B0503020204020204" pitchFamily="34" charset="-122"/>
            </a:rPr>
            <a:t>若认定存在规避行为</a:t>
          </a:r>
          <a:r>
            <a:rPr lang="zh-CN" altLang="en-US" sz="1800" b="1" i="0" kern="1200" dirty="0">
              <a:solidFill>
                <a:schemeClr val="tx1"/>
              </a:solidFill>
              <a:latin typeface="+mj-lt"/>
              <a:ea typeface="微软雅黑" panose="020B0503020204020204" pitchFamily="34" charset="-122"/>
            </a:rPr>
            <a:t>，</a:t>
          </a:r>
          <a:r>
            <a:rPr lang="zh-CN" altLang="en-US" sz="1800" b="1" kern="1200" dirty="0">
              <a:solidFill>
                <a:schemeClr val="tx1"/>
              </a:solidFill>
              <a:latin typeface="+mj-lt"/>
              <a:ea typeface="微软雅黑" panose="020B0503020204020204" pitchFamily="34" charset="-122"/>
            </a:rPr>
            <a:t>则可能导致反倾销措施适用范围的扩大</a:t>
          </a:r>
        </a:p>
      </dsp:txBody>
      <dsp:txXfrm rot="10800000">
        <a:off x="1980427" y="2396839"/>
        <a:ext cx="5764832" cy="938563"/>
      </dsp:txXfrm>
    </dsp:sp>
    <dsp:sp modelId="{C964843D-84ED-47C5-AE7C-28E8D803891D}">
      <dsp:nvSpPr>
        <dsp:cNvPr id="0" name=""/>
        <dsp:cNvSpPr/>
      </dsp:nvSpPr>
      <dsp:spPr>
        <a:xfrm>
          <a:off x="1276504" y="2396839"/>
          <a:ext cx="938563" cy="938563"/>
        </a:xfrm>
        <a:prstGeom prst="ellipse">
          <a:avLst/>
        </a:prstGeom>
        <a:solidFill>
          <a:srgbClr val="A6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985B-FEB2-42CC-9F85-D4571ADF7C27}" type="datetimeFigureOut">
              <a:rPr lang="zh-CN" altLang="en-US" smtClean="0"/>
              <a:t>2020/9/2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D7ED5-6B2E-40CF-A304-F989053D8C6E}" type="slidenum">
              <a:rPr lang="zh-CN" altLang="en-US" smtClean="0"/>
              <a:t>‹#›</a:t>
            </a:fld>
            <a:endParaRPr lang="zh-CN" altLang="en-US"/>
          </a:p>
        </p:txBody>
      </p:sp>
    </p:spTree>
    <p:extLst>
      <p:ext uri="{BB962C8B-B14F-4D97-AF65-F5344CB8AC3E}">
        <p14:creationId xmlns:p14="http://schemas.microsoft.com/office/powerpoint/2010/main" val="204985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D500F96B-2540-44E0-92CD-5397233E07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a:extLst>
              <a:ext uri="{FF2B5EF4-FFF2-40B4-BE49-F238E27FC236}">
                <a16:creationId xmlns:a16="http://schemas.microsoft.com/office/drawing/2014/main" id="{700253DF-D23A-40E8-8B2B-DD8DF97960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20" name="灯片编号占位符 3">
            <a:extLst>
              <a:ext uri="{FF2B5EF4-FFF2-40B4-BE49-F238E27FC236}">
                <a16:creationId xmlns:a16="http://schemas.microsoft.com/office/drawing/2014/main" id="{EA0F3D49-508C-4B5E-B83C-BF40EEA443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ea typeface="微软雅黑 Light" panose="020B0502040204020203" pitchFamily="34" charset="-122"/>
              </a:defRPr>
            </a:lvl1pPr>
            <a:lvl2pPr marL="742950" indent="-285750">
              <a:defRPr>
                <a:solidFill>
                  <a:schemeClr val="tx1"/>
                </a:solidFill>
                <a:latin typeface="Calibri Light" panose="020F0302020204030204" pitchFamily="34" charset="0"/>
                <a:ea typeface="微软雅黑 Light" panose="020B0502040204020203" pitchFamily="34" charset="-122"/>
              </a:defRPr>
            </a:lvl2pPr>
            <a:lvl3pPr marL="1143000" indent="-228600">
              <a:defRPr>
                <a:solidFill>
                  <a:schemeClr val="tx1"/>
                </a:solidFill>
                <a:latin typeface="Calibri Light" panose="020F0302020204030204" pitchFamily="34" charset="0"/>
                <a:ea typeface="微软雅黑 Light" panose="020B0502040204020203" pitchFamily="34" charset="-122"/>
              </a:defRPr>
            </a:lvl3pPr>
            <a:lvl4pPr marL="1600200" indent="-228600">
              <a:defRPr>
                <a:solidFill>
                  <a:schemeClr val="tx1"/>
                </a:solidFill>
                <a:latin typeface="Calibri Light" panose="020F0302020204030204" pitchFamily="34" charset="0"/>
                <a:ea typeface="微软雅黑 Light" panose="020B0502040204020203" pitchFamily="34" charset="-122"/>
              </a:defRPr>
            </a:lvl4pPr>
            <a:lvl5pPr marL="2057400" indent="-228600">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9pPr>
          </a:lstStyle>
          <a:p>
            <a:pPr defTabSz="914400"/>
            <a:fld id="{6A87D4F1-015D-457D-BB91-A90220BD7DD8}" type="slidenum">
              <a:rPr lang="zh-CN" altLang="en-US" smtClean="0">
                <a:solidFill>
                  <a:srgbClr val="000000"/>
                </a:solidFill>
                <a:latin typeface="Calibri" panose="020F0502020204030204" pitchFamily="34" charset="0"/>
                <a:ea typeface="宋体" panose="02010600030101010101" pitchFamily="2" charset="-122"/>
              </a:rPr>
              <a:pPr defTabSz="914400"/>
              <a:t>1</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395970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39131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359804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429328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33721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377919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126254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331891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27</a:t>
            </a:fld>
            <a:endParaRPr lang="zh-CN" altLang="en-US"/>
          </a:p>
        </p:txBody>
      </p:sp>
    </p:spTree>
    <p:extLst>
      <p:ext uri="{BB962C8B-B14F-4D97-AF65-F5344CB8AC3E}">
        <p14:creationId xmlns:p14="http://schemas.microsoft.com/office/powerpoint/2010/main" val="3451700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29</a:t>
            </a:fld>
            <a:endParaRPr lang="zh-CN" altLang="en-US"/>
          </a:p>
        </p:txBody>
      </p:sp>
    </p:spTree>
    <p:extLst>
      <p:ext uri="{BB962C8B-B14F-4D97-AF65-F5344CB8AC3E}">
        <p14:creationId xmlns:p14="http://schemas.microsoft.com/office/powerpoint/2010/main" val="332916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4FE27E58-C593-4CD3-B38A-EEDA9E278F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B4DF4984-475B-44B6-B4D2-FFEB8F5820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268" name="灯片编号占位符 3">
            <a:extLst>
              <a:ext uri="{FF2B5EF4-FFF2-40B4-BE49-F238E27FC236}">
                <a16:creationId xmlns:a16="http://schemas.microsoft.com/office/drawing/2014/main" id="{7D411E4F-1180-4DC8-82EB-1651C1F35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ea typeface="微软雅黑 Light" panose="020B0502040204020203" pitchFamily="34" charset="-122"/>
              </a:defRPr>
            </a:lvl1pPr>
            <a:lvl2pPr marL="742950" indent="-285750">
              <a:defRPr>
                <a:solidFill>
                  <a:schemeClr val="tx1"/>
                </a:solidFill>
                <a:latin typeface="Calibri Light" panose="020F0302020204030204" pitchFamily="34" charset="0"/>
                <a:ea typeface="微软雅黑 Light" panose="020B0502040204020203" pitchFamily="34" charset="-122"/>
              </a:defRPr>
            </a:lvl2pPr>
            <a:lvl3pPr marL="1143000" indent="-228600">
              <a:defRPr>
                <a:solidFill>
                  <a:schemeClr val="tx1"/>
                </a:solidFill>
                <a:latin typeface="Calibri Light" panose="020F0302020204030204" pitchFamily="34" charset="0"/>
                <a:ea typeface="微软雅黑 Light" panose="020B0502040204020203" pitchFamily="34" charset="-122"/>
              </a:defRPr>
            </a:lvl3pPr>
            <a:lvl4pPr marL="1600200" indent="-228600">
              <a:defRPr>
                <a:solidFill>
                  <a:schemeClr val="tx1"/>
                </a:solidFill>
                <a:latin typeface="Calibri Light" panose="020F0302020204030204" pitchFamily="34" charset="0"/>
                <a:ea typeface="微软雅黑 Light" panose="020B0502040204020203" pitchFamily="34" charset="-122"/>
              </a:defRPr>
            </a:lvl4pPr>
            <a:lvl5pPr marL="2057400" indent="-228600">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9pPr>
          </a:lstStyle>
          <a:p>
            <a:pPr defTabSz="914400"/>
            <a:fld id="{049383E7-39C9-4D8E-99B8-CD467C083E45}" type="slidenum">
              <a:rPr lang="zh-CN" altLang="en-US" smtClean="0">
                <a:solidFill>
                  <a:srgbClr val="000000"/>
                </a:solidFill>
                <a:latin typeface="等线" panose="02010600030101010101" pitchFamily="2" charset="-122"/>
                <a:ea typeface="等线" panose="02010600030101010101" pitchFamily="2" charset="-122"/>
              </a:rPr>
              <a:pPr defTabSz="914400"/>
              <a:t>2</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extLst>
      <p:ext uri="{BB962C8B-B14F-4D97-AF65-F5344CB8AC3E}">
        <p14:creationId xmlns:p14="http://schemas.microsoft.com/office/powerpoint/2010/main" val="46616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BD7ED5-6B2E-40CF-A304-F989053D8C6E}" type="slidenum">
              <a:rPr lang="zh-CN" altLang="en-US" smtClean="0"/>
              <a:t>5</a:t>
            </a:fld>
            <a:endParaRPr lang="zh-CN" altLang="en-US"/>
          </a:p>
        </p:txBody>
      </p:sp>
    </p:spTree>
    <p:extLst>
      <p:ext uri="{BB962C8B-B14F-4D97-AF65-F5344CB8AC3E}">
        <p14:creationId xmlns:p14="http://schemas.microsoft.com/office/powerpoint/2010/main" val="1098055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BD7ED5-6B2E-40CF-A304-F989053D8C6E}" type="slidenum">
              <a:rPr lang="zh-CN" altLang="en-US" smtClean="0"/>
              <a:t>6</a:t>
            </a:fld>
            <a:endParaRPr lang="zh-CN" altLang="en-US"/>
          </a:p>
        </p:txBody>
      </p:sp>
    </p:spTree>
    <p:extLst>
      <p:ext uri="{BB962C8B-B14F-4D97-AF65-F5344CB8AC3E}">
        <p14:creationId xmlns:p14="http://schemas.microsoft.com/office/powerpoint/2010/main" val="20540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77518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6233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428916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65533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259308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02ADA3-ECAD-41F5-8B8B-69192C66056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6669691-9F1A-4C0C-9D27-9068A8BC3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1C94FEB-97CC-4AAD-9456-E27BA298FB49}"/>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5" name="页脚占位符 4">
            <a:extLst>
              <a:ext uri="{FF2B5EF4-FFF2-40B4-BE49-F238E27FC236}">
                <a16:creationId xmlns:a16="http://schemas.microsoft.com/office/drawing/2014/main" id="{30D969D1-9B1F-4DD7-B838-34514F099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4DD7BE-1369-4553-9EB4-B871F4F97544}"/>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46383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A7F83-150E-492B-A04F-C034FCB10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55D914B-3EBE-4AA3-8E85-6DB9689487F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366564-CE77-4D9F-83F3-6D6E18FB7B52}"/>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5" name="页脚占位符 4">
            <a:extLst>
              <a:ext uri="{FF2B5EF4-FFF2-40B4-BE49-F238E27FC236}">
                <a16:creationId xmlns:a16="http://schemas.microsoft.com/office/drawing/2014/main" id="{0BF3B9EF-683F-4AB5-93D2-A66A2FF82E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232924-2511-4E60-84C1-792878BE55B9}"/>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3735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165EEF4-E143-4FE5-B2EB-6FC87F8F610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FB248F-41C8-46F9-9661-A44C3F4E9D9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0C4D0D-B32F-4896-8C38-D5E663B698D3}"/>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5" name="页脚占位符 4">
            <a:extLst>
              <a:ext uri="{FF2B5EF4-FFF2-40B4-BE49-F238E27FC236}">
                <a16:creationId xmlns:a16="http://schemas.microsoft.com/office/drawing/2014/main" id="{534D1B2E-A291-41AA-BD72-647B443450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E12A6B-6C68-4DD1-B816-B9FA4D0E94D6}"/>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55485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192087" y="190500"/>
            <a:ext cx="4038600" cy="4038600"/>
          </a:xfrm>
          <a:custGeom>
            <a:avLst/>
            <a:gdLst>
              <a:gd name="connsiteX0" fmla="*/ 2019300 w 4038600"/>
              <a:gd name="connsiteY0" fmla="*/ 0 h 4038600"/>
              <a:gd name="connsiteX1" fmla="*/ 4038600 w 4038600"/>
              <a:gd name="connsiteY1" fmla="*/ 2019300 h 4038600"/>
              <a:gd name="connsiteX2" fmla="*/ 2019300 w 4038600"/>
              <a:gd name="connsiteY2" fmla="*/ 4038600 h 4038600"/>
              <a:gd name="connsiteX3" fmla="*/ 0 w 4038600"/>
              <a:gd name="connsiteY3" fmla="*/ 2019300 h 4038600"/>
            </a:gdLst>
            <a:ahLst/>
            <a:cxnLst>
              <a:cxn ang="0">
                <a:pos x="connsiteX0" y="connsiteY0"/>
              </a:cxn>
              <a:cxn ang="0">
                <a:pos x="connsiteX1" y="connsiteY1"/>
              </a:cxn>
              <a:cxn ang="0">
                <a:pos x="connsiteX2" y="connsiteY2"/>
              </a:cxn>
              <a:cxn ang="0">
                <a:pos x="connsiteX3" y="connsiteY3"/>
              </a:cxn>
            </a:cxnLst>
            <a:rect l="l" t="t" r="r" b="b"/>
            <a:pathLst>
              <a:path w="4038600" h="4038600">
                <a:moveTo>
                  <a:pt x="2019300" y="0"/>
                </a:moveTo>
                <a:lnTo>
                  <a:pt x="4038600" y="2019300"/>
                </a:lnTo>
                <a:lnTo>
                  <a:pt x="2019300" y="4038600"/>
                </a:lnTo>
                <a:lnTo>
                  <a:pt x="0" y="2019300"/>
                </a:lnTo>
                <a:close/>
              </a:path>
            </a:pathLst>
          </a:custGeom>
        </p:spPr>
        <p:txBody>
          <a:bodyPr>
            <a:noAutofit/>
          </a:bodyPr>
          <a:lstStyle/>
          <a:p>
            <a:pPr lvl="0"/>
            <a:endParaRPr lang="zh-CN" altLang="en-US" noProof="0"/>
          </a:p>
        </p:txBody>
      </p:sp>
    </p:spTree>
    <p:extLst>
      <p:ext uri="{BB962C8B-B14F-4D97-AF65-F5344CB8AC3E}">
        <p14:creationId xmlns:p14="http://schemas.microsoft.com/office/powerpoint/2010/main" val="12980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65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9A9B8D-2DDA-48F3-BCAE-80C2493A6D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818D1C-A814-453A-B615-000D43BAA60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0C46D3-8F5F-4643-882D-D108E0EAC944}"/>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5" name="页脚占位符 4">
            <a:extLst>
              <a:ext uri="{FF2B5EF4-FFF2-40B4-BE49-F238E27FC236}">
                <a16:creationId xmlns:a16="http://schemas.microsoft.com/office/drawing/2014/main" id="{69D6A586-16E3-4B0A-B2E1-0C12DCE04C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329876-EACA-4F82-8CBA-E80D4281E2E3}"/>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70900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7AEDD6-499F-47FE-83E1-2973DFF334B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61A806C-097A-4A01-ABD5-2D82E91A8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2573118-8EB6-45A9-8E51-A50D85179627}"/>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5" name="页脚占位符 4">
            <a:extLst>
              <a:ext uri="{FF2B5EF4-FFF2-40B4-BE49-F238E27FC236}">
                <a16:creationId xmlns:a16="http://schemas.microsoft.com/office/drawing/2014/main" id="{E49E3ED5-8ACF-41C4-ACD1-A7B6EFA543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F4A8B1-8BFB-4CFD-B521-3039E90A7472}"/>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62575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08FCE8-0BD4-4E08-8A93-633288F9A5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931F56-8E25-4B09-B407-74C1C749A2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A698C3-E6D6-4DA2-B7A1-B8BEB62894B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7EA9A4B-7E0E-4970-8895-EFADFD57671D}"/>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6" name="页脚占位符 5">
            <a:extLst>
              <a:ext uri="{FF2B5EF4-FFF2-40B4-BE49-F238E27FC236}">
                <a16:creationId xmlns:a16="http://schemas.microsoft.com/office/drawing/2014/main" id="{8F7D6589-597B-4136-BF7E-0AE6FED0AB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1E0E12-27C9-43C6-8CAC-1CCCBFE8B84E}"/>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18041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F3A92B-C31B-4FDE-8124-C94774EE16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BA5228-427D-41EC-A37E-1EDF04A6D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F3A74F-6605-4BB5-B4B7-1D287669F8A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83303B-26DC-4F77-9663-93A3A703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D96A86B-CAA6-4A7C-AD40-D074FCE09F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48923B4-8196-4F58-AE54-355566A4DF14}"/>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8" name="页脚占位符 7">
            <a:extLst>
              <a:ext uri="{FF2B5EF4-FFF2-40B4-BE49-F238E27FC236}">
                <a16:creationId xmlns:a16="http://schemas.microsoft.com/office/drawing/2014/main" id="{8420561E-E69C-472B-ABCB-992C1652C7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37E64A1-13F0-4D19-8F6A-29D0C9368697}"/>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13817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79865-CEE2-442E-BA55-CFD4774EB8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273B8C5-12EE-4BC6-B361-03B8F05A31F2}"/>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4" name="页脚占位符 3">
            <a:extLst>
              <a:ext uri="{FF2B5EF4-FFF2-40B4-BE49-F238E27FC236}">
                <a16:creationId xmlns:a16="http://schemas.microsoft.com/office/drawing/2014/main" id="{2613C82E-A054-4D48-8BF1-3452A4CF1E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A97CF51-AD62-4296-ADF5-C953F00AC06C}"/>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239421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75FAE3-365A-4E33-85AF-FC97765D3DC8}"/>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3" name="页脚占位符 2">
            <a:extLst>
              <a:ext uri="{FF2B5EF4-FFF2-40B4-BE49-F238E27FC236}">
                <a16:creationId xmlns:a16="http://schemas.microsoft.com/office/drawing/2014/main" id="{F3262381-9B6B-4AF2-8F7F-E18DFEED7C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93085-DD50-48A7-AB90-361C1A10626C}"/>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266463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35E645-9B9B-43AD-B7E6-10301D5D73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037D055-9476-4F16-81AD-0868AA550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A43D28B-23DE-473E-A1C5-60A7C9208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EACD1DA-3C16-4A20-85E6-96CA0B4AB3E4}"/>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6" name="页脚占位符 5">
            <a:extLst>
              <a:ext uri="{FF2B5EF4-FFF2-40B4-BE49-F238E27FC236}">
                <a16:creationId xmlns:a16="http://schemas.microsoft.com/office/drawing/2014/main" id="{87F238C1-1F52-40DD-AF0C-655D26B219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EE953D-FFDA-4C92-AFA4-13EAD63745BE}"/>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874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776CE3-373A-4FCD-A297-1B3AFF849F6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F2CC5D-5E28-4D2E-AD19-DEC1CC2CD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3D5B453-C850-4057-819B-652F6479E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8ACCC07-757A-4465-8D2D-1196B99BE50E}"/>
              </a:ext>
            </a:extLst>
          </p:cNvPr>
          <p:cNvSpPr>
            <a:spLocks noGrp="1"/>
          </p:cNvSpPr>
          <p:nvPr>
            <p:ph type="dt" sz="half" idx="10"/>
          </p:nvPr>
        </p:nvSpPr>
        <p:spPr/>
        <p:txBody>
          <a:bodyPr/>
          <a:lstStyle/>
          <a:p>
            <a:fld id="{174C6BF6-B907-4021-916A-5CF912F3B119}" type="datetimeFigureOut">
              <a:rPr lang="zh-CN" altLang="en-US" smtClean="0"/>
              <a:t>2020/9/2</a:t>
            </a:fld>
            <a:endParaRPr lang="zh-CN" altLang="en-US"/>
          </a:p>
        </p:txBody>
      </p:sp>
      <p:sp>
        <p:nvSpPr>
          <p:cNvPr id="6" name="页脚占位符 5">
            <a:extLst>
              <a:ext uri="{FF2B5EF4-FFF2-40B4-BE49-F238E27FC236}">
                <a16:creationId xmlns:a16="http://schemas.microsoft.com/office/drawing/2014/main" id="{37CD806E-DBF2-43DA-B596-CBBFD29A08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D2954C-5604-404E-B38D-F2FC61746A1D}"/>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80873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3CF8F76-28C0-4CF5-9ED7-00D4B4AE6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70BAB6F-5416-4B2C-B1DF-86C2DC860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710446-2032-4AF4-B605-8D4FC3CA4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C6BF6-B907-4021-916A-5CF912F3B119}" type="datetimeFigureOut">
              <a:rPr lang="zh-CN" altLang="en-US" smtClean="0"/>
              <a:t>2020/9/2</a:t>
            </a:fld>
            <a:endParaRPr lang="zh-CN" altLang="en-US"/>
          </a:p>
        </p:txBody>
      </p:sp>
      <p:sp>
        <p:nvSpPr>
          <p:cNvPr id="5" name="页脚占位符 4">
            <a:extLst>
              <a:ext uri="{FF2B5EF4-FFF2-40B4-BE49-F238E27FC236}">
                <a16:creationId xmlns:a16="http://schemas.microsoft.com/office/drawing/2014/main" id="{3B968046-6968-4037-ADE4-DB16508E7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0C9C626-EB37-4E0A-BD52-4C4057B82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40606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18"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3.jpg"/><Relationship Id="rId2" Type="http://schemas.openxmlformats.org/officeDocument/2006/relationships/tags" Target="../tags/tag2.xml"/><Relationship Id="rId16" Type="http://schemas.openxmlformats.org/officeDocument/2006/relationships/image" Target="../media/image2.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jp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_任意多边形 23">
            <a:extLst>
              <a:ext uri="{FF2B5EF4-FFF2-40B4-BE49-F238E27FC236}">
                <a16:creationId xmlns:a16="http://schemas.microsoft.com/office/drawing/2014/main" id="{319ADFE2-6E3B-466E-9A94-4BBA988A1B89}"/>
              </a:ext>
            </a:extLst>
          </p:cNvPr>
          <p:cNvSpPr/>
          <p:nvPr>
            <p:custDataLst>
              <p:tags r:id="rId1"/>
            </p:custDataLst>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15"/>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6" name="PA_矩形 5">
            <a:extLst>
              <a:ext uri="{FF2B5EF4-FFF2-40B4-BE49-F238E27FC236}">
                <a16:creationId xmlns:a16="http://schemas.microsoft.com/office/drawing/2014/main" id="{5473B7B8-CFA5-4A34-8240-90773B243760}"/>
              </a:ext>
            </a:extLst>
          </p:cNvPr>
          <p:cNvSpPr/>
          <p:nvPr>
            <p:custDataLst>
              <p:tags r:id="rId2"/>
            </p:custDataLst>
          </p:nvPr>
        </p:nvSpPr>
        <p:spPr>
          <a:xfrm rot="2700000">
            <a:off x="7581107" y="754856"/>
            <a:ext cx="3176588" cy="3178175"/>
          </a:xfrm>
          <a:prstGeom prst="rect">
            <a:avLst/>
          </a:prstGeom>
          <a:blipFill>
            <a:blip r:embed="rId1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28" name="PA_任意多边形 27">
            <a:extLst>
              <a:ext uri="{FF2B5EF4-FFF2-40B4-BE49-F238E27FC236}">
                <a16:creationId xmlns:a16="http://schemas.microsoft.com/office/drawing/2014/main" id="{41BE8DB6-ADB2-4EE5-B971-26FF7801DE83}"/>
              </a:ext>
            </a:extLst>
          </p:cNvPr>
          <p:cNvSpPr/>
          <p:nvPr>
            <p:custDataLst>
              <p:tags r:id="rId3"/>
            </p:custDataLst>
          </p:nvPr>
        </p:nvSpPr>
        <p:spPr>
          <a:xfrm rot="2700000">
            <a:off x="9941719" y="3085306"/>
            <a:ext cx="3176588" cy="3178175"/>
          </a:xfrm>
          <a:custGeom>
            <a:avLst/>
            <a:gdLst>
              <a:gd name="connsiteX0" fmla="*/ 0 w 3177271"/>
              <a:gd name="connsiteY0" fmla="*/ 0 h 3177271"/>
              <a:gd name="connsiteX1" fmla="*/ 935918 w 3177271"/>
              <a:gd name="connsiteY1" fmla="*/ 0 h 3177271"/>
              <a:gd name="connsiteX2" fmla="*/ 3177271 w 3177271"/>
              <a:gd name="connsiteY2" fmla="*/ 2241353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0"/>
                </a:moveTo>
                <a:lnTo>
                  <a:pt x="935918" y="0"/>
                </a:lnTo>
                <a:lnTo>
                  <a:pt x="3177271" y="2241353"/>
                </a:lnTo>
                <a:lnTo>
                  <a:pt x="3177271" y="3177271"/>
                </a:lnTo>
                <a:lnTo>
                  <a:pt x="0" y="3177271"/>
                </a:lnTo>
                <a:close/>
              </a:path>
            </a:pathLst>
          </a:custGeom>
          <a:blipFill>
            <a:blip r:embed="rId1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等线"/>
              <a:ea typeface="等线" panose="02010600030101010101" pitchFamily="2" charset="-122"/>
            </a:endParaRPr>
          </a:p>
        </p:txBody>
      </p:sp>
      <p:sp>
        <p:nvSpPr>
          <p:cNvPr id="36" name="PA_任意多边形 35">
            <a:extLst>
              <a:ext uri="{FF2B5EF4-FFF2-40B4-BE49-F238E27FC236}">
                <a16:creationId xmlns:a16="http://schemas.microsoft.com/office/drawing/2014/main" id="{0B2BFBB8-7422-45EC-BF5D-35B402FD315B}"/>
              </a:ext>
            </a:extLst>
          </p:cNvPr>
          <p:cNvSpPr/>
          <p:nvPr>
            <p:custDataLst>
              <p:tags r:id="rId4"/>
            </p:custDataLst>
          </p:nvPr>
        </p:nvSpPr>
        <p:spPr>
          <a:xfrm rot="2700000">
            <a:off x="5245100" y="-1604963"/>
            <a:ext cx="3178176" cy="317817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等线"/>
              <a:ea typeface="等线" panose="02010600030101010101" pitchFamily="2" charset="-122"/>
            </a:endParaRPr>
          </a:p>
        </p:txBody>
      </p:sp>
      <p:sp>
        <p:nvSpPr>
          <p:cNvPr id="25" name="PA_任意多边形 24">
            <a:extLst>
              <a:ext uri="{FF2B5EF4-FFF2-40B4-BE49-F238E27FC236}">
                <a16:creationId xmlns:a16="http://schemas.microsoft.com/office/drawing/2014/main" id="{E2EEE004-C8C2-49D8-9FFB-7DD639BD5CFA}"/>
              </a:ext>
            </a:extLst>
          </p:cNvPr>
          <p:cNvSpPr/>
          <p:nvPr>
            <p:custDataLst>
              <p:tags r:id="rId5"/>
            </p:custDataLst>
          </p:nvPr>
        </p:nvSpPr>
        <p:spPr>
          <a:xfrm rot="2700000">
            <a:off x="11783219" y="1931194"/>
            <a:ext cx="817563" cy="815975"/>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51" name="PA_任意多边形 50">
            <a:extLst>
              <a:ext uri="{FF2B5EF4-FFF2-40B4-BE49-F238E27FC236}">
                <a16:creationId xmlns:a16="http://schemas.microsoft.com/office/drawing/2014/main" id="{38B7E504-1E47-4B79-9734-B6054B881288}"/>
              </a:ext>
            </a:extLst>
          </p:cNvPr>
          <p:cNvSpPr/>
          <p:nvPr>
            <p:custDataLst>
              <p:tags r:id="rId6"/>
            </p:custDataLst>
          </p:nvPr>
        </p:nvSpPr>
        <p:spPr>
          <a:xfrm rot="2700000">
            <a:off x="-435768" y="6199981"/>
            <a:ext cx="1716088" cy="415925"/>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49" name="PA_任意多边形 48">
            <a:extLst>
              <a:ext uri="{FF2B5EF4-FFF2-40B4-BE49-F238E27FC236}">
                <a16:creationId xmlns:a16="http://schemas.microsoft.com/office/drawing/2014/main" id="{3E5C453A-9CA8-4EA9-BAA6-F8C551865732}"/>
              </a:ext>
            </a:extLst>
          </p:cNvPr>
          <p:cNvSpPr/>
          <p:nvPr>
            <p:custDataLst>
              <p:tags r:id="rId7"/>
            </p:custDataLst>
          </p:nvPr>
        </p:nvSpPr>
        <p:spPr>
          <a:xfrm rot="2700000">
            <a:off x="-337344" y="6507956"/>
            <a:ext cx="925513" cy="463551"/>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cxnSp>
        <p:nvCxnSpPr>
          <p:cNvPr id="26" name="PA_直接连接符 25">
            <a:extLst>
              <a:ext uri="{FF2B5EF4-FFF2-40B4-BE49-F238E27FC236}">
                <a16:creationId xmlns:a16="http://schemas.microsoft.com/office/drawing/2014/main" id="{F4410814-98F1-4F99-9ACB-6DAA8850C090}"/>
              </a:ext>
            </a:extLst>
          </p:cNvPr>
          <p:cNvCxnSpPr/>
          <p:nvPr>
            <p:custDataLst>
              <p:tags r:id="rId8"/>
            </p:custDataLst>
          </p:nvPr>
        </p:nvCxnSpPr>
        <p:spPr>
          <a:xfrm>
            <a:off x="5575300" y="1385888"/>
            <a:ext cx="1258888" cy="1260475"/>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27" name="PA_直接连接符 26">
            <a:extLst>
              <a:ext uri="{FF2B5EF4-FFF2-40B4-BE49-F238E27FC236}">
                <a16:creationId xmlns:a16="http://schemas.microsoft.com/office/drawing/2014/main" id="{AB882472-9879-4C81-B62F-1971BD6CCF6C}"/>
              </a:ext>
            </a:extLst>
          </p:cNvPr>
          <p:cNvCxnSpPr/>
          <p:nvPr>
            <p:custDataLst>
              <p:tags r:id="rId9"/>
            </p:custDataLst>
          </p:nvPr>
        </p:nvCxnSpPr>
        <p:spPr>
          <a:xfrm>
            <a:off x="6635750" y="2282825"/>
            <a:ext cx="1258888" cy="125888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PA_任意多边形 29">
            <a:extLst>
              <a:ext uri="{FF2B5EF4-FFF2-40B4-BE49-F238E27FC236}">
                <a16:creationId xmlns:a16="http://schemas.microsoft.com/office/drawing/2014/main" id="{BD111D24-0AA2-4BD4-9920-6575FF2E3CE4}"/>
              </a:ext>
            </a:extLst>
          </p:cNvPr>
          <p:cNvSpPr/>
          <p:nvPr>
            <p:custDataLst>
              <p:tags r:id="rId10"/>
            </p:custDataLst>
          </p:nvPr>
        </p:nvSpPr>
        <p:spPr>
          <a:xfrm rot="2700000">
            <a:off x="11958637" y="6511926"/>
            <a:ext cx="307975" cy="533400"/>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cxnSp>
        <p:nvCxnSpPr>
          <p:cNvPr id="29" name="PA_直接连接符 28">
            <a:extLst>
              <a:ext uri="{FF2B5EF4-FFF2-40B4-BE49-F238E27FC236}">
                <a16:creationId xmlns:a16="http://schemas.microsoft.com/office/drawing/2014/main" id="{80D106D8-47F2-481A-9259-7BD6284725A6}"/>
              </a:ext>
            </a:extLst>
          </p:cNvPr>
          <p:cNvCxnSpPr/>
          <p:nvPr>
            <p:custDataLst>
              <p:tags r:id="rId11"/>
            </p:custDataLst>
          </p:nvPr>
        </p:nvCxnSpPr>
        <p:spPr>
          <a:xfrm>
            <a:off x="8489950" y="4132263"/>
            <a:ext cx="3014663" cy="2960687"/>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8207" name="图片 23">
            <a:extLst>
              <a:ext uri="{FF2B5EF4-FFF2-40B4-BE49-F238E27FC236}">
                <a16:creationId xmlns:a16="http://schemas.microsoft.com/office/drawing/2014/main" id="{F262E3F2-9B04-4FEC-B162-415C33A9C66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96838"/>
            <a:ext cx="2078038" cy="158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淘宝网chenying0907出品 14">
            <a:extLst>
              <a:ext uri="{FF2B5EF4-FFF2-40B4-BE49-F238E27FC236}">
                <a16:creationId xmlns:a16="http://schemas.microsoft.com/office/drawing/2014/main" id="{18135216-5542-4E97-A1EC-705E3C20FD4B}"/>
              </a:ext>
            </a:extLst>
          </p:cNvPr>
          <p:cNvSpPr txBox="1">
            <a:spLocks noChangeArrowheads="1"/>
          </p:cNvSpPr>
          <p:nvPr/>
        </p:nvSpPr>
        <p:spPr bwMode="auto">
          <a:xfrm>
            <a:off x="434975" y="2602216"/>
            <a:ext cx="74596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0"/>
              </a:spcBef>
              <a:buFontTx/>
              <a:buNone/>
            </a:pPr>
            <a:r>
              <a:rPr lang="zh-CN" altLang="en-US" sz="4000" b="1" dirty="0">
                <a:solidFill>
                  <a:srgbClr val="000000"/>
                </a:solidFill>
                <a:latin typeface="微软雅黑" panose="020B0503020204020204" pitchFamily="34" charset="-122"/>
                <a:ea typeface="微软雅黑" panose="020B0503020204020204" pitchFamily="34" charset="-122"/>
                <a:cs typeface="MissingLinks"/>
              </a:rPr>
              <a:t>如何利用欧盟反倾销规则</a:t>
            </a:r>
            <a:endParaRPr lang="en-US" altLang="zh-CN" sz="4000" b="1" dirty="0">
              <a:solidFill>
                <a:srgbClr val="000000"/>
              </a:solidFill>
              <a:latin typeface="微软雅黑" panose="020B0503020204020204" pitchFamily="34" charset="-122"/>
              <a:ea typeface="微软雅黑" panose="020B0503020204020204" pitchFamily="34" charset="-122"/>
              <a:cs typeface="MissingLinks"/>
            </a:endParaRPr>
          </a:p>
          <a:p>
            <a:pPr eaLnBrk="1" hangingPunct="1">
              <a:lnSpc>
                <a:spcPct val="100000"/>
              </a:lnSpc>
              <a:spcBef>
                <a:spcPct val="0"/>
              </a:spcBef>
              <a:buFontTx/>
              <a:buNone/>
            </a:pPr>
            <a:r>
              <a:rPr lang="zh-CN" altLang="en-US" sz="4000" b="1" dirty="0">
                <a:solidFill>
                  <a:srgbClr val="990000"/>
                </a:solidFill>
                <a:latin typeface="微软雅黑" panose="020B0503020204020204" pitchFamily="34" charset="-122"/>
                <a:ea typeface="微软雅黑" panose="020B0503020204020204" pitchFamily="34" charset="-122"/>
                <a:cs typeface="MissingLinks"/>
              </a:rPr>
              <a:t>扩大市场份额</a:t>
            </a:r>
          </a:p>
        </p:txBody>
      </p:sp>
      <p:sp>
        <p:nvSpPr>
          <p:cNvPr id="2" name="PA_文本框 22">
            <a:extLst>
              <a:ext uri="{FF2B5EF4-FFF2-40B4-BE49-F238E27FC236}">
                <a16:creationId xmlns:a16="http://schemas.microsoft.com/office/drawing/2014/main" id="{E91F7442-0325-42CE-BE25-7DA5BDE24C2E}"/>
              </a:ext>
            </a:extLst>
          </p:cNvPr>
          <p:cNvSpPr txBox="1">
            <a:spLocks noChangeArrowheads="1"/>
          </p:cNvSpPr>
          <p:nvPr>
            <p:custDataLst>
              <p:tags r:id="rId12"/>
            </p:custDataLst>
          </p:nvPr>
        </p:nvSpPr>
        <p:spPr bwMode="auto">
          <a:xfrm>
            <a:off x="2629552" y="4843593"/>
            <a:ext cx="60202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a:lnSpc>
                <a:spcPct val="100000"/>
              </a:lnSpc>
              <a:spcBef>
                <a:spcPct val="0"/>
              </a:spcBef>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主讲人：向东</a:t>
            </a:r>
            <a:endParaRPr lang="en-US" altLang="zh-CN" sz="2000" b="1" dirty="0">
              <a:latin typeface="微软雅黑" panose="020B0503020204020204" pitchFamily="34" charset="-122"/>
              <a:ea typeface="微软雅黑" panose="020B0503020204020204" pitchFamily="34" charset="-122"/>
            </a:endParaRPr>
          </a:p>
          <a:p>
            <a:pPr defTabSz="914400">
              <a:lnSpc>
                <a:spcPct val="100000"/>
              </a:lnSpc>
              <a:spcBef>
                <a:spcPct val="0"/>
              </a:spcBef>
              <a:buFont typeface="Arial" panose="020B0604020202020204" pitchFamily="34" charset="0"/>
              <a:buNone/>
            </a:pPr>
            <a:endParaRPr lang="en-US" altLang="zh-CN" sz="2000" b="1" dirty="0">
              <a:latin typeface="微软雅黑" panose="020B0503020204020204" pitchFamily="34" charset="-122"/>
              <a:ea typeface="微软雅黑" panose="020B0503020204020204" pitchFamily="34" charset="-122"/>
            </a:endParaRPr>
          </a:p>
          <a:p>
            <a:pPr defTabSz="914400">
              <a:lnSpc>
                <a:spcPct val="100000"/>
              </a:lnSpc>
              <a:spcBef>
                <a:spcPct val="0"/>
              </a:spcBef>
              <a:buFont typeface="Arial" panose="020B0604020202020204" pitchFamily="34" charset="0"/>
              <a:buNone/>
            </a:pPr>
            <a:r>
              <a:rPr lang="en-US" altLang="zh-CN" sz="2000" b="1" dirty="0">
                <a:latin typeface="微软雅黑" panose="020B0503020204020204" pitchFamily="34" charset="-122"/>
                <a:ea typeface="微软雅黑" panose="020B0503020204020204" pitchFamily="34" charset="-122"/>
              </a:rPr>
              <a:t>Email: xiangdong@allbrightlaw.com</a:t>
            </a:r>
          </a:p>
          <a:p>
            <a:pPr defTabSz="914400" eaLnBrk="1" hangingPunct="1">
              <a:lnSpc>
                <a:spcPct val="100000"/>
              </a:lnSpc>
              <a:spcBef>
                <a:spcPct val="0"/>
              </a:spcBef>
              <a:buFontTx/>
              <a:buNone/>
            </a:pPr>
            <a:endParaRPr lang="zh-CN" altLang="en-US" sz="2000" b="1" dirty="0">
              <a:solidFill>
                <a:srgbClr val="3A3A3A"/>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7C5C3FD-84D4-429C-BF8B-ECF9E6C04ADC}"/>
              </a:ext>
            </a:extLst>
          </p:cNvPr>
          <p:cNvSpPr/>
          <p:nvPr/>
        </p:nvSpPr>
        <p:spPr>
          <a:xfrm>
            <a:off x="3445611" y="1709818"/>
            <a:ext cx="8106920" cy="3850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3605134" y="1752682"/>
            <a:ext cx="794739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a:lnSpc>
                <a:spcPct val="100000"/>
              </a:lnSpc>
              <a:spcBef>
                <a:spcPct val="20000"/>
              </a:spcBef>
              <a:buClr>
                <a:srgbClr val="990000"/>
              </a:buClr>
              <a:buNone/>
            </a:pPr>
            <a:r>
              <a:rPr lang="zh-CN" altLang="en-US" sz="2400" b="1" dirty="0">
                <a:latin typeface="微软雅黑" panose="020B0503020204020204" pitchFamily="34" charset="-122"/>
                <a:ea typeface="微软雅黑" panose="020B0503020204020204" pitchFamily="34" charset="-122"/>
              </a:rPr>
              <a:t>最容易的</a:t>
            </a:r>
            <a:r>
              <a:rPr lang="zh-CN" altLang="en-US" sz="2400" b="1" dirty="0">
                <a:solidFill>
                  <a:srgbClr val="990000"/>
                </a:solidFill>
                <a:latin typeface="微软雅黑" panose="020B0503020204020204" pitchFamily="34" charset="-122"/>
                <a:ea typeface="微软雅黑" panose="020B0503020204020204" pitchFamily="34" charset="-122"/>
              </a:rPr>
              <a:t>获得</a:t>
            </a:r>
            <a:r>
              <a:rPr lang="zh-CN" altLang="en-US" sz="2400" b="1" u="sng" dirty="0">
                <a:solidFill>
                  <a:srgbClr val="990000"/>
                </a:solidFill>
                <a:latin typeface="微软雅黑" panose="020B0503020204020204" pitchFamily="34" charset="-122"/>
                <a:ea typeface="微软雅黑" panose="020B0503020204020204" pitchFamily="34" charset="-122"/>
              </a:rPr>
              <a:t>低税</a:t>
            </a:r>
            <a:r>
              <a:rPr lang="zh-CN" altLang="en-US" sz="2400" b="1" dirty="0">
                <a:solidFill>
                  <a:srgbClr val="990000"/>
                </a:solidFill>
                <a:latin typeface="微软雅黑" panose="020B0503020204020204" pitchFamily="34" charset="-122"/>
                <a:ea typeface="微软雅黑" panose="020B0503020204020204" pitchFamily="34" charset="-122"/>
              </a:rPr>
              <a:t>的方式：</a:t>
            </a:r>
            <a:endParaRPr lang="en-US" altLang="zh-CN" sz="24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buClr>
                <a:srgbClr val="990000"/>
              </a:buClr>
              <a:buFont typeface="Wingdings" panose="05000000000000000000" pitchFamily="2" charset="2"/>
              <a:buChar char="u"/>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仅需提交抽样问卷</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 立案后七天内提交</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 后续没有任何工作</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资格：</a:t>
            </a:r>
            <a:r>
              <a:rPr lang="zh-CN" altLang="en-US" sz="2000" b="1" u="sng" dirty="0">
                <a:solidFill>
                  <a:srgbClr val="990000"/>
                </a:solidFill>
                <a:latin typeface="微软雅黑" panose="020B0503020204020204" pitchFamily="34" charset="-122"/>
                <a:ea typeface="微软雅黑" panose="020B0503020204020204" pitchFamily="34" charset="-122"/>
              </a:rPr>
              <a:t>调查期</a:t>
            </a:r>
            <a:r>
              <a:rPr lang="zh-CN" altLang="en-US" sz="2000" b="1" dirty="0">
                <a:latin typeface="微软雅黑" panose="020B0503020204020204" pitchFamily="34" charset="-122"/>
                <a:ea typeface="微软雅黑" panose="020B0503020204020204" pitchFamily="34" charset="-122"/>
              </a:rPr>
              <a:t>内有</a:t>
            </a:r>
            <a:r>
              <a:rPr lang="zh-CN" altLang="en-US" sz="2000" b="1" u="sng" dirty="0">
                <a:solidFill>
                  <a:srgbClr val="990000"/>
                </a:solidFill>
                <a:latin typeface="微软雅黑" panose="020B0503020204020204" pitchFamily="34" charset="-122"/>
                <a:ea typeface="微软雅黑" panose="020B0503020204020204" pitchFamily="34" charset="-122"/>
              </a:rPr>
              <a:t>涉案产品欧盟</a:t>
            </a:r>
            <a:r>
              <a:rPr lang="zh-CN" altLang="en-US" sz="2000" b="1" dirty="0">
                <a:latin typeface="微软雅黑" panose="020B0503020204020204" pitchFamily="34" charset="-122"/>
                <a:ea typeface="微软雅黑" panose="020B0503020204020204" pitchFamily="34" charset="-122"/>
              </a:rPr>
              <a:t>出口中的</a:t>
            </a:r>
            <a:r>
              <a:rPr lang="zh-CN" altLang="en-US" sz="2000" b="1" u="sng" dirty="0">
                <a:solidFill>
                  <a:srgbClr val="990000"/>
                </a:solidFill>
                <a:latin typeface="微软雅黑" panose="020B0503020204020204" pitchFamily="34" charset="-122"/>
                <a:ea typeface="微软雅黑" panose="020B0503020204020204" pitchFamily="34" charset="-122"/>
              </a:rPr>
              <a:t>生产商</a:t>
            </a:r>
            <a:endParaRPr lang="en-US" altLang="zh-CN" sz="2000" b="1" u="sng"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         法律规定：</a:t>
            </a:r>
            <a:r>
              <a:rPr lang="en-US" altLang="zh-CN" sz="2000" b="1" dirty="0">
                <a:latin typeface="微软雅黑" panose="020B0503020204020204" pitchFamily="34" charset="-122"/>
                <a:ea typeface="微软雅黑" panose="020B0503020204020204" pitchFamily="34" charset="-122"/>
              </a:rPr>
              <a:t>ADA </a:t>
            </a:r>
            <a:r>
              <a:rPr lang="zh-CN" altLang="en-US" sz="2000" b="1" dirty="0">
                <a:latin typeface="微软雅黑" panose="020B0503020204020204" pitchFamily="34" charset="-122"/>
                <a:ea typeface="微软雅黑" panose="020B0503020204020204" pitchFamily="34" charset="-122"/>
              </a:rPr>
              <a:t>第</a:t>
            </a:r>
            <a:r>
              <a:rPr lang="en-US" altLang="zh-CN" sz="2000" b="1" dirty="0">
                <a:latin typeface="微软雅黑" panose="020B0503020204020204" pitchFamily="34" charset="-122"/>
                <a:ea typeface="微软雅黑" panose="020B0503020204020204" pitchFamily="34" charset="-122"/>
              </a:rPr>
              <a:t>6.10 /9.4</a:t>
            </a:r>
            <a:r>
              <a:rPr lang="zh-CN" altLang="en-US" sz="2000" b="1" dirty="0">
                <a:latin typeface="微软雅黑" panose="020B0503020204020204" pitchFamily="34" charset="-122"/>
                <a:ea typeface="微软雅黑" panose="020B0503020204020204" pitchFamily="34" charset="-122"/>
              </a:rPr>
              <a:t>条 </a:t>
            </a:r>
            <a:endParaRPr lang="en-US" altLang="zh-CN" sz="2000" b="1" dirty="0">
              <a:latin typeface="微软雅黑" panose="020B0503020204020204" pitchFamily="34" charset="-122"/>
              <a:ea typeface="微软雅黑" panose="020B0503020204020204" pitchFamily="34" charset="-122"/>
            </a:endParaRPr>
          </a:p>
        </p:txBody>
      </p:sp>
      <p:pic>
        <p:nvPicPr>
          <p:cNvPr id="5" name="图片 23">
            <a:extLst>
              <a:ext uri="{FF2B5EF4-FFF2-40B4-BE49-F238E27FC236}">
                <a16:creationId xmlns:a16="http://schemas.microsoft.com/office/drawing/2014/main" id="{B371860F-1F76-4C13-AF41-1D94D54B8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33C23E8-187C-440C-9754-D2E25D80EBDB}"/>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平均税率</a:t>
            </a:r>
          </a:p>
        </p:txBody>
      </p:sp>
      <p:sp>
        <p:nvSpPr>
          <p:cNvPr id="7" name="矩形 46">
            <a:extLst>
              <a:ext uri="{FF2B5EF4-FFF2-40B4-BE49-F238E27FC236}">
                <a16:creationId xmlns:a16="http://schemas.microsoft.com/office/drawing/2014/main" id="{40B14C31-77A1-4085-8020-5E73561DBDD2}"/>
              </a:ext>
            </a:extLst>
          </p:cNvPr>
          <p:cNvSpPr>
            <a:spLocks noChangeArrowheads="1"/>
          </p:cNvSpPr>
          <p:nvPr/>
        </p:nvSpPr>
        <p:spPr bwMode="auto">
          <a:xfrm>
            <a:off x="550863" y="742950"/>
            <a:ext cx="160729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AVERAGE AD RATE</a:t>
            </a:r>
          </a:p>
        </p:txBody>
      </p:sp>
      <p:grpSp>
        <p:nvGrpSpPr>
          <p:cNvPr id="16" name="组合 15">
            <a:extLst>
              <a:ext uri="{FF2B5EF4-FFF2-40B4-BE49-F238E27FC236}">
                <a16:creationId xmlns:a16="http://schemas.microsoft.com/office/drawing/2014/main" id="{8D54440B-9645-4103-AC5B-A1836CFCEF63}"/>
              </a:ext>
            </a:extLst>
          </p:cNvPr>
          <p:cNvGrpSpPr/>
          <p:nvPr/>
        </p:nvGrpSpPr>
        <p:grpSpPr>
          <a:xfrm>
            <a:off x="755650" y="2229760"/>
            <a:ext cx="2373314" cy="2371219"/>
            <a:chOff x="4957092" y="2122722"/>
            <a:chExt cx="2276612" cy="2274603"/>
          </a:xfrm>
        </p:grpSpPr>
        <p:pic>
          <p:nvPicPr>
            <p:cNvPr id="17" name="图片占位符 10">
              <a:extLst>
                <a:ext uri="{FF2B5EF4-FFF2-40B4-BE49-F238E27FC236}">
                  <a16:creationId xmlns:a16="http://schemas.microsoft.com/office/drawing/2014/main" id="{F0970762-AFFF-4BD3-A92F-EE50E792754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57092" y="2122722"/>
              <a:ext cx="2276612" cy="2274603"/>
            </a:xfrm>
            <a:prstGeom prst="ellipse">
              <a:avLst/>
            </a:prstGeom>
          </p:spPr>
        </p:pic>
        <p:grpSp>
          <p:nvGrpSpPr>
            <p:cNvPr id="18" name="Group 2054">
              <a:extLst>
                <a:ext uri="{FF2B5EF4-FFF2-40B4-BE49-F238E27FC236}">
                  <a16:creationId xmlns:a16="http://schemas.microsoft.com/office/drawing/2014/main" id="{66131A96-AF73-4108-B69A-7A208AABB653}"/>
                </a:ext>
              </a:extLst>
            </p:cNvPr>
            <p:cNvGrpSpPr/>
            <p:nvPr/>
          </p:nvGrpSpPr>
          <p:grpSpPr>
            <a:xfrm>
              <a:off x="5527837" y="2691859"/>
              <a:ext cx="1136326" cy="1136326"/>
              <a:chOff x="5646487" y="2492885"/>
              <a:chExt cx="898072" cy="898072"/>
            </a:xfrm>
          </p:grpSpPr>
          <p:sp>
            <p:nvSpPr>
              <p:cNvPr id="19" name="Oval 29">
                <a:extLst>
                  <a:ext uri="{FF2B5EF4-FFF2-40B4-BE49-F238E27FC236}">
                    <a16:creationId xmlns:a16="http://schemas.microsoft.com/office/drawing/2014/main" id="{8C26348C-5130-4C70-8DC9-A1AA87C72C50}"/>
                  </a:ext>
                </a:extLst>
              </p:cNvPr>
              <p:cNvSpPr/>
              <p:nvPr/>
            </p:nvSpPr>
            <p:spPr>
              <a:xfrm>
                <a:off x="5646487" y="2492885"/>
                <a:ext cx="898072" cy="898072"/>
              </a:xfrm>
              <a:prstGeom prst="ellipse">
                <a:avLst/>
              </a:prstGeom>
              <a:solidFill>
                <a:srgbClr val="C70000">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rgbClr val="990000"/>
                  </a:solidFill>
                  <a:effectLst/>
                  <a:uLnTx/>
                  <a:uFillTx/>
                  <a:cs typeface="+mn-ea"/>
                  <a:sym typeface="+mn-lt"/>
                </a:endParaRPr>
              </a:p>
            </p:txBody>
          </p:sp>
          <p:grpSp>
            <p:nvGrpSpPr>
              <p:cNvPr id="20" name="Group 48">
                <a:extLst>
                  <a:ext uri="{FF2B5EF4-FFF2-40B4-BE49-F238E27FC236}">
                    <a16:creationId xmlns:a16="http://schemas.microsoft.com/office/drawing/2014/main" id="{9D7CED99-7F4C-4C0B-AC74-501949421437}"/>
                  </a:ext>
                </a:extLst>
              </p:cNvPr>
              <p:cNvGrpSpPr/>
              <p:nvPr/>
            </p:nvGrpSpPr>
            <p:grpSpPr>
              <a:xfrm>
                <a:off x="5948185" y="2727145"/>
                <a:ext cx="294676" cy="429552"/>
                <a:chOff x="3582988" y="3510757"/>
                <a:chExt cx="319088" cy="465138"/>
              </a:xfrm>
              <a:solidFill>
                <a:sysClr val="window" lastClr="FFFFFF"/>
              </a:solidFill>
            </p:grpSpPr>
            <p:sp>
              <p:nvSpPr>
                <p:cNvPr id="21" name="AutoShape 113">
                  <a:extLst>
                    <a:ext uri="{FF2B5EF4-FFF2-40B4-BE49-F238E27FC236}">
                      <a16:creationId xmlns:a16="http://schemas.microsoft.com/office/drawing/2014/main" id="{57B0A143-39E2-4A75-931E-EF6ACCFEA20D}"/>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990000"/>
                    </a:solidFill>
                    <a:effectLst>
                      <a:outerShdw blurRad="38100" dist="38100" dir="2700000" algn="tl">
                        <a:srgbClr val="000000"/>
                      </a:outerShdw>
                    </a:effectLst>
                    <a:uLnTx/>
                    <a:uFillTx/>
                    <a:cs typeface="+mn-ea"/>
                    <a:sym typeface="+mn-lt"/>
                  </a:endParaRPr>
                </a:p>
              </p:txBody>
            </p:sp>
            <p:sp>
              <p:nvSpPr>
                <p:cNvPr id="25" name="AutoShape 114">
                  <a:extLst>
                    <a:ext uri="{FF2B5EF4-FFF2-40B4-BE49-F238E27FC236}">
                      <a16:creationId xmlns:a16="http://schemas.microsoft.com/office/drawing/2014/main" id="{EE027330-31D0-4752-A9F6-5843D376D1EA}"/>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sp>
        <p:nvSpPr>
          <p:cNvPr id="2" name="Freeform 14">
            <a:extLst>
              <a:ext uri="{FF2B5EF4-FFF2-40B4-BE49-F238E27FC236}">
                <a16:creationId xmlns:a16="http://schemas.microsoft.com/office/drawing/2014/main" id="{5B1C9682-6BDA-425B-9060-92BB65442A12}"/>
              </a:ext>
            </a:extLst>
          </p:cNvPr>
          <p:cNvSpPr>
            <a:spLocks noEditPoints="1"/>
          </p:cNvSpPr>
          <p:nvPr/>
        </p:nvSpPr>
        <p:spPr bwMode="auto">
          <a:xfrm>
            <a:off x="3605134" y="4950907"/>
            <a:ext cx="395287" cy="495300"/>
          </a:xfrm>
          <a:custGeom>
            <a:avLst/>
            <a:gdLst>
              <a:gd name="T0" fmla="*/ 2147483646 w 484"/>
              <a:gd name="T1" fmla="*/ 2147483646 h 606"/>
              <a:gd name="T2" fmla="*/ 2147483646 w 484"/>
              <a:gd name="T3" fmla="*/ 2147483646 h 606"/>
              <a:gd name="T4" fmla="*/ 2147483646 w 484"/>
              <a:gd name="T5" fmla="*/ 2147483646 h 606"/>
              <a:gd name="T6" fmla="*/ 2147483646 w 484"/>
              <a:gd name="T7" fmla="*/ 2147483646 h 606"/>
              <a:gd name="T8" fmla="*/ 2147483646 w 484"/>
              <a:gd name="T9" fmla="*/ 2147483646 h 606"/>
              <a:gd name="T10" fmla="*/ 2147483646 w 484"/>
              <a:gd name="T11" fmla="*/ 2147483646 h 606"/>
              <a:gd name="T12" fmla="*/ 2147483646 w 484"/>
              <a:gd name="T13" fmla="*/ 2147483646 h 606"/>
              <a:gd name="T14" fmla="*/ 2147483646 w 484"/>
              <a:gd name="T15" fmla="*/ 2147483646 h 606"/>
              <a:gd name="T16" fmla="*/ 2147483646 w 484"/>
              <a:gd name="T17" fmla="*/ 2147483646 h 606"/>
              <a:gd name="T18" fmla="*/ 2147483646 w 484"/>
              <a:gd name="T19" fmla="*/ 2147483646 h 606"/>
              <a:gd name="T20" fmla="*/ 2147483646 w 484"/>
              <a:gd name="T21" fmla="*/ 2147483646 h 606"/>
              <a:gd name="T22" fmla="*/ 2147483646 w 484"/>
              <a:gd name="T23" fmla="*/ 2147483646 h 606"/>
              <a:gd name="T24" fmla="*/ 2147483646 w 484"/>
              <a:gd name="T25" fmla="*/ 2147483646 h 606"/>
              <a:gd name="T26" fmla="*/ 2147483646 w 484"/>
              <a:gd name="T27" fmla="*/ 2147483646 h 606"/>
              <a:gd name="T28" fmla="*/ 2147483646 w 484"/>
              <a:gd name="T29" fmla="*/ 2147483646 h 606"/>
              <a:gd name="T30" fmla="*/ 2147483646 w 484"/>
              <a:gd name="T31" fmla="*/ 2147483646 h 606"/>
              <a:gd name="T32" fmla="*/ 2147483646 w 484"/>
              <a:gd name="T33" fmla="*/ 2147483646 h 606"/>
              <a:gd name="T34" fmla="*/ 2147483646 w 484"/>
              <a:gd name="T35" fmla="*/ 2147483646 h 606"/>
              <a:gd name="T36" fmla="*/ 2147483646 w 484"/>
              <a:gd name="T37" fmla="*/ 2147483646 h 606"/>
              <a:gd name="T38" fmla="*/ 2147483646 w 484"/>
              <a:gd name="T39" fmla="*/ 2147483646 h 606"/>
              <a:gd name="T40" fmla="*/ 2147483646 w 484"/>
              <a:gd name="T41" fmla="*/ 2147483646 h 606"/>
              <a:gd name="T42" fmla="*/ 2147483646 w 484"/>
              <a:gd name="T43" fmla="*/ 2147483646 h 606"/>
              <a:gd name="T44" fmla="*/ 2147483646 w 484"/>
              <a:gd name="T45" fmla="*/ 2147483646 h 606"/>
              <a:gd name="T46" fmla="*/ 2147483646 w 484"/>
              <a:gd name="T47" fmla="*/ 2147483646 h 606"/>
              <a:gd name="T48" fmla="*/ 2147483646 w 484"/>
              <a:gd name="T49" fmla="*/ 2147483646 h 606"/>
              <a:gd name="T50" fmla="*/ 2147483646 w 484"/>
              <a:gd name="T51" fmla="*/ 2147483646 h 606"/>
              <a:gd name="T52" fmla="*/ 2147483646 w 484"/>
              <a:gd name="T53" fmla="*/ 2147483646 h 606"/>
              <a:gd name="T54" fmla="*/ 2147483646 w 484"/>
              <a:gd name="T55" fmla="*/ 2147483646 h 606"/>
              <a:gd name="T56" fmla="*/ 2147483646 w 484"/>
              <a:gd name="T57" fmla="*/ 2147483646 h 606"/>
              <a:gd name="T58" fmla="*/ 2147483646 w 484"/>
              <a:gd name="T59" fmla="*/ 2147483646 h 606"/>
              <a:gd name="T60" fmla="*/ 2147483646 w 484"/>
              <a:gd name="T61" fmla="*/ 2147483646 h 606"/>
              <a:gd name="T62" fmla="*/ 2147483646 w 484"/>
              <a:gd name="T63" fmla="*/ 2147483646 h 606"/>
              <a:gd name="T64" fmla="*/ 2147483646 w 484"/>
              <a:gd name="T65" fmla="*/ 2147483646 h 606"/>
              <a:gd name="T66" fmla="*/ 2147483646 w 484"/>
              <a:gd name="T67" fmla="*/ 2147483646 h 606"/>
              <a:gd name="T68" fmla="*/ 2147483646 w 484"/>
              <a:gd name="T69" fmla="*/ 2147483646 h 606"/>
              <a:gd name="T70" fmla="*/ 2147483646 w 484"/>
              <a:gd name="T71" fmla="*/ 2147483646 h 606"/>
              <a:gd name="T72" fmla="*/ 2147483646 w 484"/>
              <a:gd name="T73" fmla="*/ 2147483646 h 606"/>
              <a:gd name="T74" fmla="*/ 2147483646 w 484"/>
              <a:gd name="T75" fmla="*/ 0 h 606"/>
              <a:gd name="T76" fmla="*/ 2147483646 w 484"/>
              <a:gd name="T77" fmla="*/ 2147483646 h 606"/>
              <a:gd name="T78" fmla="*/ 0 w 484"/>
              <a:gd name="T79" fmla="*/ 2147483646 h 606"/>
              <a:gd name="T80" fmla="*/ 0 w 484"/>
              <a:gd name="T81" fmla="*/ 2147483646 h 606"/>
              <a:gd name="T82" fmla="*/ 2147483646 w 484"/>
              <a:gd name="T83" fmla="*/ 2147483646 h 606"/>
              <a:gd name="T84" fmla="*/ 2147483646 w 484"/>
              <a:gd name="T85" fmla="*/ 2147483646 h 606"/>
              <a:gd name="T86" fmla="*/ 2147483646 w 484"/>
              <a:gd name="T87" fmla="*/ 2147483646 h 606"/>
              <a:gd name="T88" fmla="*/ 2147483646 w 484"/>
              <a:gd name="T89" fmla="*/ 2147483646 h 606"/>
              <a:gd name="T90" fmla="*/ 2147483646 w 484"/>
              <a:gd name="T91" fmla="*/ 2147483646 h 606"/>
              <a:gd name="T92" fmla="*/ 2147483646 w 484"/>
              <a:gd name="T93" fmla="*/ 2147483646 h 606"/>
              <a:gd name="T94" fmla="*/ 2147483646 w 484"/>
              <a:gd name="T95" fmla="*/ 2147483646 h 606"/>
              <a:gd name="T96" fmla="*/ 2147483646 w 484"/>
              <a:gd name="T97" fmla="*/ 2147483646 h 606"/>
              <a:gd name="T98" fmla="*/ 2147483646 w 484"/>
              <a:gd name="T99" fmla="*/ 2147483646 h 606"/>
              <a:gd name="T100" fmla="*/ 2147483646 w 484"/>
              <a:gd name="T101" fmla="*/ 2147483646 h 606"/>
              <a:gd name="T102" fmla="*/ 2147483646 w 484"/>
              <a:gd name="T103" fmla="*/ 2147483646 h 606"/>
              <a:gd name="T104" fmla="*/ 2147483646 w 484"/>
              <a:gd name="T105" fmla="*/ 2147483646 h 606"/>
              <a:gd name="T106" fmla="*/ 2147483646 w 484"/>
              <a:gd name="T107" fmla="*/ 2147483646 h 606"/>
              <a:gd name="T108" fmla="*/ 2147483646 w 484"/>
              <a:gd name="T109" fmla="*/ 2147483646 h 606"/>
              <a:gd name="T110" fmla="*/ 2147483646 w 484"/>
              <a:gd name="T111" fmla="*/ 2147483646 h 606"/>
              <a:gd name="T112" fmla="*/ 2147483646 w 484"/>
              <a:gd name="T113" fmla="*/ 2147483646 h 606"/>
              <a:gd name="T114" fmla="*/ 2147483646 w 484"/>
              <a:gd name="T115" fmla="*/ 2147483646 h 606"/>
              <a:gd name="T116" fmla="*/ 2147483646 w 484"/>
              <a:gd name="T117" fmla="*/ 2147483646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Tree>
    <p:extLst>
      <p:ext uri="{BB962C8B-B14F-4D97-AF65-F5344CB8AC3E}">
        <p14:creationId xmlns:p14="http://schemas.microsoft.com/office/powerpoint/2010/main" val="123820352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03</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11</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Arial"/>
                <a:ea typeface="微软雅黑"/>
                <a:cs typeface="微软雅黑 Light"/>
              </a:rPr>
              <a:t>市场经济地位</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MARKET ECONOMY TREATMENT </a:t>
            </a:r>
          </a:p>
        </p:txBody>
      </p:sp>
    </p:spTree>
    <p:extLst>
      <p:ext uri="{BB962C8B-B14F-4D97-AF65-F5344CB8AC3E}">
        <p14:creationId xmlns:p14="http://schemas.microsoft.com/office/powerpoint/2010/main" val="1357618478"/>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市场经济地位</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269599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MARKET ECONOMY TREATMENT </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066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a:t>
            </a:r>
            <a:r>
              <a:rPr lang="en-US" altLang="zh-CN" sz="2400" b="1" dirty="0">
                <a:solidFill>
                  <a:srgbClr val="000000"/>
                </a:solidFill>
                <a:latin typeface="微软雅黑" panose="020B0503020204020204" pitchFamily="34" charset="-122"/>
                <a:ea typeface="微软雅黑" panose="020B0503020204020204" pitchFamily="34" charset="-122"/>
              </a:rPr>
              <a:t>I - </a:t>
            </a:r>
            <a:r>
              <a:rPr lang="zh-CN" altLang="en-US" sz="2400" b="1" dirty="0">
                <a:solidFill>
                  <a:srgbClr val="000000"/>
                </a:solidFill>
                <a:latin typeface="微软雅黑" panose="020B0503020204020204" pitchFamily="34" charset="-122"/>
                <a:ea typeface="微软雅黑" panose="020B0503020204020204" pitchFamily="34" charset="-122"/>
              </a:rPr>
              <a:t>欧盟柠檬酸案</a:t>
            </a:r>
          </a:p>
        </p:txBody>
      </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755650" y="1765562"/>
            <a:ext cx="102171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代理企业：莱芜泰禾生化有限公司</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终裁税率：</a:t>
            </a:r>
            <a:r>
              <a:rPr lang="en-US" altLang="zh-CN" sz="2000" b="1" dirty="0">
                <a:latin typeface="微软雅黑" panose="020B0503020204020204" pitchFamily="34" charset="-122"/>
                <a:ea typeface="微软雅黑" panose="020B0503020204020204" pitchFamily="34" charset="-122"/>
              </a:rPr>
              <a:t>6.6%</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最低税</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经营规模对比，单位（</a:t>
            </a:r>
            <a:r>
              <a:rPr lang="en-US" altLang="zh-CN" sz="2000" b="1" dirty="0">
                <a:latin typeface="微软雅黑" panose="020B0503020204020204" pitchFamily="34" charset="-122"/>
                <a:ea typeface="微软雅黑" panose="020B0503020204020204" pitchFamily="34" charset="-122"/>
              </a:rPr>
              <a:t>RMB</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获得市场经济地位的优势条件：</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民营公司，财务清晰简单，无关联公司</a:t>
            </a:r>
            <a:endParaRPr lang="en-US" altLang="zh-CN" sz="2000" b="1" dirty="0">
              <a:latin typeface="微软雅黑" panose="020B0503020204020204" pitchFamily="34" charset="-122"/>
              <a:ea typeface="微软雅黑" panose="020B0503020204020204" pitchFamily="34" charset="-122"/>
            </a:endParaRP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graphicFrame>
        <p:nvGraphicFramePr>
          <p:cNvPr id="8" name="表格 5">
            <a:extLst>
              <a:ext uri="{FF2B5EF4-FFF2-40B4-BE49-F238E27FC236}">
                <a16:creationId xmlns:a16="http://schemas.microsoft.com/office/drawing/2014/main" id="{A12E0D7D-0C33-4884-A398-1136C1319752}"/>
              </a:ext>
            </a:extLst>
          </p:cNvPr>
          <p:cNvGraphicFramePr>
            <a:graphicFrameLocks noGrp="1"/>
          </p:cNvGraphicFramePr>
          <p:nvPr>
            <p:extLst>
              <p:ext uri="{D42A27DB-BD31-4B8C-83A1-F6EECF244321}">
                <p14:modId xmlns:p14="http://schemas.microsoft.com/office/powerpoint/2010/main" val="1771254854"/>
              </p:ext>
            </p:extLst>
          </p:nvPr>
        </p:nvGraphicFramePr>
        <p:xfrm>
          <a:off x="821988" y="3996942"/>
          <a:ext cx="5803737" cy="1097280"/>
        </p:xfrm>
        <a:graphic>
          <a:graphicData uri="http://schemas.openxmlformats.org/drawingml/2006/table">
            <a:tbl>
              <a:tblPr firstRow="1" bandRow="1">
                <a:tableStyleId>{5C22544A-7EE6-4342-B048-85BDC9FD1C3A}</a:tableStyleId>
              </a:tblPr>
              <a:tblGrid>
                <a:gridCol w="1934579">
                  <a:extLst>
                    <a:ext uri="{9D8B030D-6E8A-4147-A177-3AD203B41FA5}">
                      <a16:colId xmlns:a16="http://schemas.microsoft.com/office/drawing/2014/main" val="3647370025"/>
                    </a:ext>
                  </a:extLst>
                </a:gridCol>
                <a:gridCol w="1934579">
                  <a:extLst>
                    <a:ext uri="{9D8B030D-6E8A-4147-A177-3AD203B41FA5}">
                      <a16:colId xmlns:a16="http://schemas.microsoft.com/office/drawing/2014/main" val="3829736333"/>
                    </a:ext>
                  </a:extLst>
                </a:gridCol>
                <a:gridCol w="1934579">
                  <a:extLst>
                    <a:ext uri="{9D8B030D-6E8A-4147-A177-3AD203B41FA5}">
                      <a16:colId xmlns:a16="http://schemas.microsoft.com/office/drawing/2014/main" val="2941240388"/>
                    </a:ext>
                  </a:extLst>
                </a:gridCol>
              </a:tblGrid>
              <a:tr h="309064">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r>
                        <a:rPr lang="zh-CN" altLang="en-US" b="1" dirty="0"/>
                        <a:t>营业额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r>
                        <a:rPr lang="zh-CN" altLang="en-US" b="1" dirty="0"/>
                        <a:t>资产总值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extLst>
                  <a:ext uri="{0D108BD9-81ED-4DB2-BD59-A6C34878D82A}">
                    <a16:rowId xmlns:a16="http://schemas.microsoft.com/office/drawing/2014/main" val="3106902132"/>
                  </a:ext>
                </a:extLst>
              </a:tr>
              <a:tr h="309064">
                <a:tc>
                  <a:txBody>
                    <a:bodyPr/>
                    <a:lstStyle/>
                    <a:p>
                      <a:r>
                        <a:rPr lang="en-US" altLang="zh-CN" b="1" dirty="0"/>
                        <a:t>2006</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6600</a:t>
                      </a:r>
                      <a:r>
                        <a:rPr lang="zh-CN" altLang="en-US" b="1" dirty="0"/>
                        <a:t>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8700</a:t>
                      </a:r>
                      <a:r>
                        <a:rPr lang="zh-CN" altLang="en-US" b="1" dirty="0"/>
                        <a:t>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111897"/>
                  </a:ext>
                </a:extLst>
              </a:tr>
              <a:tr h="309064">
                <a:tc>
                  <a:txBody>
                    <a:bodyPr/>
                    <a:lstStyle/>
                    <a:p>
                      <a:r>
                        <a:rPr lang="en-US" altLang="zh-CN" b="1" dirty="0"/>
                        <a:t>2017</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6.4</a:t>
                      </a:r>
                      <a:r>
                        <a:rPr lang="zh-CN" altLang="en-US" b="1" dirty="0"/>
                        <a:t>亿</a:t>
                      </a:r>
                      <a:r>
                        <a:rPr lang="zh-CN" altLang="en-US" b="1" dirty="0">
                          <a:solidFill>
                            <a:srgbClr val="990000"/>
                          </a:solidFill>
                        </a:rPr>
                        <a:t>（</a:t>
                      </a:r>
                      <a:r>
                        <a:rPr lang="en-US" altLang="zh-CN" b="1" dirty="0">
                          <a:solidFill>
                            <a:srgbClr val="990000"/>
                          </a:solidFill>
                        </a:rPr>
                        <a:t>10</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5</a:t>
                      </a:r>
                      <a:r>
                        <a:rPr lang="zh-CN" altLang="en-US" b="1" dirty="0"/>
                        <a:t>亿</a:t>
                      </a:r>
                      <a:r>
                        <a:rPr lang="zh-CN" altLang="en-US" b="1" dirty="0">
                          <a:solidFill>
                            <a:srgbClr val="990000"/>
                          </a:solidFill>
                        </a:rPr>
                        <a:t>（</a:t>
                      </a:r>
                      <a:r>
                        <a:rPr lang="en-US" altLang="zh-CN" b="1" dirty="0">
                          <a:solidFill>
                            <a:srgbClr val="990000"/>
                          </a:solidFill>
                        </a:rPr>
                        <a:t>6</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34098"/>
                  </a:ext>
                </a:extLst>
              </a:tr>
            </a:tbl>
          </a:graphicData>
        </a:graphic>
      </p:graphicFrame>
      <p:pic>
        <p:nvPicPr>
          <p:cNvPr id="12" name="图片 11" descr="手机屏幕的截图&#10;&#10;描述已自动生成">
            <a:extLst>
              <a:ext uri="{FF2B5EF4-FFF2-40B4-BE49-F238E27FC236}">
                <a16:creationId xmlns:a16="http://schemas.microsoft.com/office/drawing/2014/main" id="{F5C96B36-1DF2-49F5-AA03-0338D1621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975" y="216681"/>
            <a:ext cx="5100050" cy="6424637"/>
          </a:xfrm>
          <a:prstGeom prst="rect">
            <a:avLst/>
          </a:prstGeom>
        </p:spPr>
      </p:pic>
    </p:spTree>
    <p:extLst>
      <p:ext uri="{BB962C8B-B14F-4D97-AF65-F5344CB8AC3E}">
        <p14:creationId xmlns:p14="http://schemas.microsoft.com/office/powerpoint/2010/main" val="111524776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48B8114-6E81-41F1-AD11-E61D13744C03}"/>
              </a:ext>
            </a:extLst>
          </p:cNvPr>
          <p:cNvPicPr>
            <a:picLocks noChangeAspect="1"/>
          </p:cNvPicPr>
          <p:nvPr/>
        </p:nvPicPr>
        <p:blipFill rotWithShape="1">
          <a:blip r:embed="rId4">
            <a:extLst>
              <a:ext uri="{28A0092B-C50C-407E-A947-70E740481C1C}">
                <a14:useLocalDpi xmlns:a14="http://schemas.microsoft.com/office/drawing/2010/main"/>
              </a:ext>
            </a:extLst>
          </a:blip>
          <a:srcRect t="22278"/>
          <a:stretch/>
        </p:blipFill>
        <p:spPr>
          <a:xfrm>
            <a:off x="-71439" y="0"/>
            <a:ext cx="6157064" cy="6858000"/>
          </a:xfrm>
          <a:prstGeom prst="rect">
            <a:avLst/>
          </a:prstGeom>
        </p:spPr>
      </p:pic>
      <p:sp>
        <p:nvSpPr>
          <p:cNvPr id="14" name="PA_矩形 12">
            <a:extLst>
              <a:ext uri="{FF2B5EF4-FFF2-40B4-BE49-F238E27FC236}">
                <a16:creationId xmlns:a16="http://schemas.microsoft.com/office/drawing/2014/main" id="{210B123F-296A-47DC-8F93-6736248FC8C7}"/>
              </a:ext>
            </a:extLst>
          </p:cNvPr>
          <p:cNvSpPr/>
          <p:nvPr>
            <p:custDataLst>
              <p:tags r:id="rId1"/>
            </p:custDataLst>
          </p:nvPr>
        </p:nvSpPr>
        <p:spPr>
          <a:xfrm>
            <a:off x="-78156" y="-266791"/>
            <a:ext cx="6155957" cy="7124792"/>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785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a:t>
            </a:r>
            <a:r>
              <a:rPr lang="en-US" altLang="zh-CN" sz="2400" b="1" dirty="0">
                <a:solidFill>
                  <a:srgbClr val="000000"/>
                </a:solidFill>
                <a:latin typeface="微软雅黑" panose="020B0503020204020204" pitchFamily="34" charset="-122"/>
                <a:ea typeface="微软雅黑" panose="020B0503020204020204" pitchFamily="34" charset="-122"/>
              </a:rPr>
              <a:t>II - </a:t>
            </a:r>
            <a:r>
              <a:rPr lang="zh-CN" altLang="en-US" sz="2400" b="1" dirty="0">
                <a:solidFill>
                  <a:srgbClr val="000000"/>
                </a:solidFill>
                <a:latin typeface="微软雅黑" panose="020B0503020204020204" pitchFamily="34" charset="-122"/>
                <a:ea typeface="微软雅黑" panose="020B0503020204020204" pitchFamily="34" charset="-122"/>
              </a:rPr>
              <a:t>欧盟葡萄糖酸钠案</a:t>
            </a:r>
          </a:p>
        </p:txBody>
      </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550863" y="1817382"/>
            <a:ext cx="102171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代理企业：山东凯翔生物科技股份有限公司</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终裁税率：</a:t>
            </a:r>
            <a:r>
              <a:rPr lang="en-US" altLang="zh-CN" sz="2000" b="1" dirty="0">
                <a:latin typeface="微软雅黑" panose="020B0503020204020204" pitchFamily="34" charset="-122"/>
                <a:ea typeface="微软雅黑" panose="020B0503020204020204" pitchFamily="34" charset="-122"/>
              </a:rPr>
              <a:t>5.6%</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最低税</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应诉前后经营规模对比，单位（</a:t>
            </a:r>
            <a:r>
              <a:rPr lang="en-US" altLang="zh-CN" sz="2000" b="1" dirty="0">
                <a:latin typeface="微软雅黑" panose="020B0503020204020204" pitchFamily="34" charset="-122"/>
                <a:ea typeface="微软雅黑" panose="020B0503020204020204" pitchFamily="34" charset="-122"/>
              </a:rPr>
              <a:t>RMB</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9" name="图片 8" descr="手机屏幕截图&#10;&#10;描述已自动生成">
            <a:extLst>
              <a:ext uri="{FF2B5EF4-FFF2-40B4-BE49-F238E27FC236}">
                <a16:creationId xmlns:a16="http://schemas.microsoft.com/office/drawing/2014/main" id="{A116E0F2-5F77-4416-A292-AE6B45AD9121}"/>
              </a:ext>
            </a:extLst>
          </p:cNvPr>
          <p:cNvPicPr>
            <a:picLocks noChangeAspect="1"/>
          </p:cNvPicPr>
          <p:nvPr/>
        </p:nvPicPr>
        <p:blipFill rotWithShape="1">
          <a:blip r:embed="rId5">
            <a:extLst>
              <a:ext uri="{28A0092B-C50C-407E-A947-70E740481C1C}">
                <a14:useLocalDpi xmlns:a14="http://schemas.microsoft.com/office/drawing/2010/main" val="0"/>
              </a:ext>
            </a:extLst>
          </a:blip>
          <a:srcRect l="-104" t="-241" r="2981" b="241"/>
          <a:stretch/>
        </p:blipFill>
        <p:spPr>
          <a:xfrm>
            <a:off x="6229350" y="1600197"/>
            <a:ext cx="5846762" cy="2272052"/>
          </a:xfrm>
          <a:prstGeom prst="rect">
            <a:avLst/>
          </a:prstGeom>
        </p:spPr>
      </p:pic>
      <p:pic>
        <p:nvPicPr>
          <p:cNvPr id="6" name="图片 23">
            <a:extLst>
              <a:ext uri="{FF2B5EF4-FFF2-40B4-BE49-F238E27FC236}">
                <a16:creationId xmlns:a16="http://schemas.microsoft.com/office/drawing/2014/main" id="{0755ABF9-C698-4589-B958-60A1EBA1A8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FBA9CB2-8D50-42F7-A5CB-7F77D27E6433}"/>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市场经济地位</a:t>
            </a:r>
          </a:p>
        </p:txBody>
      </p:sp>
      <p:sp>
        <p:nvSpPr>
          <p:cNvPr id="7" name="矩形 46">
            <a:extLst>
              <a:ext uri="{FF2B5EF4-FFF2-40B4-BE49-F238E27FC236}">
                <a16:creationId xmlns:a16="http://schemas.microsoft.com/office/drawing/2014/main" id="{DFE2DC30-2B66-455D-AB6D-FCB9AFA91B51}"/>
              </a:ext>
            </a:extLst>
          </p:cNvPr>
          <p:cNvSpPr>
            <a:spLocks noChangeArrowheads="1"/>
          </p:cNvSpPr>
          <p:nvPr/>
        </p:nvSpPr>
        <p:spPr bwMode="auto">
          <a:xfrm>
            <a:off x="550863" y="742950"/>
            <a:ext cx="269599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MARKET ECONOMY TREATMENT </a:t>
            </a:r>
          </a:p>
        </p:txBody>
      </p:sp>
      <p:graphicFrame>
        <p:nvGraphicFramePr>
          <p:cNvPr id="8" name="表格 5">
            <a:extLst>
              <a:ext uri="{FF2B5EF4-FFF2-40B4-BE49-F238E27FC236}">
                <a16:creationId xmlns:a16="http://schemas.microsoft.com/office/drawing/2014/main" id="{5FC96B69-E03A-4364-91A8-2A3959CC7CCA}"/>
              </a:ext>
            </a:extLst>
          </p:cNvPr>
          <p:cNvGraphicFramePr>
            <a:graphicFrameLocks noGrp="1"/>
          </p:cNvGraphicFramePr>
          <p:nvPr>
            <p:extLst>
              <p:ext uri="{D42A27DB-BD31-4B8C-83A1-F6EECF244321}">
                <p14:modId xmlns:p14="http://schemas.microsoft.com/office/powerpoint/2010/main" val="1756666736"/>
              </p:ext>
            </p:extLst>
          </p:nvPr>
        </p:nvGraphicFramePr>
        <p:xfrm>
          <a:off x="6370277" y="4571919"/>
          <a:ext cx="5659438" cy="1200618"/>
        </p:xfrm>
        <a:graphic>
          <a:graphicData uri="http://schemas.openxmlformats.org/drawingml/2006/table">
            <a:tbl>
              <a:tblPr firstRow="1" bandRow="1">
                <a:tableStyleId>{5C22544A-7EE6-4342-B048-85BDC9FD1C3A}</a:tableStyleId>
              </a:tblPr>
              <a:tblGrid>
                <a:gridCol w="1244601">
                  <a:extLst>
                    <a:ext uri="{9D8B030D-6E8A-4147-A177-3AD203B41FA5}">
                      <a16:colId xmlns:a16="http://schemas.microsoft.com/office/drawing/2014/main" val="3647370025"/>
                    </a:ext>
                  </a:extLst>
                </a:gridCol>
                <a:gridCol w="2743200">
                  <a:extLst>
                    <a:ext uri="{9D8B030D-6E8A-4147-A177-3AD203B41FA5}">
                      <a16:colId xmlns:a16="http://schemas.microsoft.com/office/drawing/2014/main" val="3829736333"/>
                    </a:ext>
                  </a:extLst>
                </a:gridCol>
                <a:gridCol w="1671637">
                  <a:extLst>
                    <a:ext uri="{9D8B030D-6E8A-4147-A177-3AD203B41FA5}">
                      <a16:colId xmlns:a16="http://schemas.microsoft.com/office/drawing/2014/main" val="2941240388"/>
                    </a:ext>
                  </a:extLst>
                </a:gridCol>
              </a:tblGrid>
              <a:tr h="417429">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营业额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1" dirty="0"/>
                        <a:t>资产总值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extLst>
                  <a:ext uri="{0D108BD9-81ED-4DB2-BD59-A6C34878D82A}">
                    <a16:rowId xmlns:a16="http://schemas.microsoft.com/office/drawing/2014/main" val="3106902132"/>
                  </a:ext>
                </a:extLst>
              </a:tr>
              <a:tr h="417429">
                <a:tc>
                  <a:txBody>
                    <a:bodyPr/>
                    <a:lstStyle/>
                    <a:p>
                      <a:r>
                        <a:rPr lang="en-US" altLang="zh-CN" b="1" dirty="0"/>
                        <a:t>2007</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5000</a:t>
                      </a:r>
                      <a:r>
                        <a:rPr lang="zh-CN" altLang="en-US" b="1" dirty="0"/>
                        <a:t>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7100</a:t>
                      </a:r>
                      <a:r>
                        <a:rPr lang="zh-CN" altLang="en-US" b="1" dirty="0"/>
                        <a:t>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111897"/>
                  </a:ext>
                </a:extLst>
              </a:tr>
              <a:tr h="122486">
                <a:tc>
                  <a:txBody>
                    <a:bodyPr/>
                    <a:lstStyle/>
                    <a:p>
                      <a:r>
                        <a:rPr lang="en-US" altLang="zh-CN" b="1" dirty="0"/>
                        <a:t>2014</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1.9</a:t>
                      </a:r>
                      <a:r>
                        <a:rPr lang="zh-CN" altLang="en-US" b="1" dirty="0"/>
                        <a:t>亿，最高</a:t>
                      </a:r>
                      <a:r>
                        <a:rPr lang="en-US" altLang="zh-CN" b="1" dirty="0"/>
                        <a:t>2.5</a:t>
                      </a:r>
                      <a:r>
                        <a:rPr lang="zh-CN" altLang="en-US" b="1" dirty="0"/>
                        <a:t>亿</a:t>
                      </a:r>
                      <a:r>
                        <a:rPr lang="zh-CN" altLang="en-US" b="1" dirty="0">
                          <a:solidFill>
                            <a:srgbClr val="990000"/>
                          </a:solidFill>
                        </a:rPr>
                        <a:t>（</a:t>
                      </a:r>
                      <a:r>
                        <a:rPr lang="en-US" altLang="zh-CN" b="1" dirty="0">
                          <a:solidFill>
                            <a:srgbClr val="990000"/>
                          </a:solidFill>
                        </a:rPr>
                        <a:t>5</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1.7</a:t>
                      </a:r>
                      <a:r>
                        <a:rPr lang="zh-CN" altLang="en-US" b="1" dirty="0"/>
                        <a:t>亿</a:t>
                      </a:r>
                      <a:r>
                        <a:rPr lang="zh-CN" altLang="en-US" b="1" dirty="0">
                          <a:solidFill>
                            <a:srgbClr val="990000"/>
                          </a:solidFill>
                        </a:rPr>
                        <a:t>（</a:t>
                      </a:r>
                      <a:r>
                        <a:rPr lang="en-US" altLang="zh-CN" b="1" dirty="0">
                          <a:solidFill>
                            <a:srgbClr val="990000"/>
                          </a:solidFill>
                        </a:rPr>
                        <a:t>2</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34098"/>
                  </a:ext>
                </a:extLst>
              </a:tr>
            </a:tbl>
          </a:graphicData>
        </a:graphic>
      </p:graphicFrame>
    </p:spTree>
    <p:extLst>
      <p:ext uri="{BB962C8B-B14F-4D97-AF65-F5344CB8AC3E}">
        <p14:creationId xmlns:p14="http://schemas.microsoft.com/office/powerpoint/2010/main" val="301095914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04</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14</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Arial"/>
                <a:ea typeface="微软雅黑"/>
                <a:cs typeface="微软雅黑 Light"/>
              </a:rPr>
              <a:t>无损害结案</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NON-INJURIOUS DETERMINATION</a:t>
            </a:r>
          </a:p>
        </p:txBody>
      </p:sp>
    </p:spTree>
    <p:extLst>
      <p:ext uri="{BB962C8B-B14F-4D97-AF65-F5344CB8AC3E}">
        <p14:creationId xmlns:p14="http://schemas.microsoft.com/office/powerpoint/2010/main" val="1141022785"/>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无损害结案</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269599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NON-INJURIOUS DETERMINATION</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27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欧盟大豆蛋白案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6" name="矩形 1">
            <a:extLst>
              <a:ext uri="{FF2B5EF4-FFF2-40B4-BE49-F238E27FC236}">
                <a16:creationId xmlns:a16="http://schemas.microsoft.com/office/drawing/2014/main" id="{D6A864C3-1AB8-4EDD-A7FD-5B354355F286}"/>
              </a:ext>
            </a:extLst>
          </p:cNvPr>
          <p:cNvSpPr>
            <a:spLocks noChangeArrowheads="1"/>
          </p:cNvSpPr>
          <p:nvPr/>
        </p:nvSpPr>
        <p:spPr bwMode="auto">
          <a:xfrm>
            <a:off x="755650" y="1933901"/>
            <a:ext cx="1021715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代理企业：山东嘉华保健品股份有限公司</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终裁结果：终止调查</a:t>
            </a:r>
            <a:endParaRPr lang="en-US" altLang="zh-CN" sz="2000" b="1" dirty="0">
              <a:latin typeface="微软雅黑" panose="020B0503020204020204" pitchFamily="34" charset="-122"/>
              <a:ea typeface="微软雅黑" panose="020B0503020204020204" pitchFamily="34" charset="-122"/>
            </a:endParaRPr>
          </a:p>
        </p:txBody>
      </p:sp>
      <p:pic>
        <p:nvPicPr>
          <p:cNvPr id="8" name="图片 23">
            <a:extLst>
              <a:ext uri="{FF2B5EF4-FFF2-40B4-BE49-F238E27FC236}">
                <a16:creationId xmlns:a16="http://schemas.microsoft.com/office/drawing/2014/main" id="{FFCDE29F-C29D-4409-B2FB-0F79ECE25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手机屏幕的截图&#10;&#10;描述已自动生成">
            <a:extLst>
              <a:ext uri="{FF2B5EF4-FFF2-40B4-BE49-F238E27FC236}">
                <a16:creationId xmlns:a16="http://schemas.microsoft.com/office/drawing/2014/main" id="{C0926571-E3D7-47CF-B58A-975BD6236302}"/>
              </a:ext>
            </a:extLst>
          </p:cNvPr>
          <p:cNvPicPr>
            <a:picLocks noChangeAspect="1"/>
          </p:cNvPicPr>
          <p:nvPr/>
        </p:nvPicPr>
        <p:blipFill rotWithShape="1">
          <a:blip r:embed="rId4">
            <a:extLst>
              <a:ext uri="{28A0092B-C50C-407E-A947-70E740481C1C}">
                <a14:useLocalDpi xmlns:a14="http://schemas.microsoft.com/office/drawing/2010/main" val="0"/>
              </a:ext>
            </a:extLst>
          </a:blip>
          <a:srcRect t="7131"/>
          <a:stretch/>
        </p:blipFill>
        <p:spPr>
          <a:xfrm>
            <a:off x="550863" y="3463825"/>
            <a:ext cx="7273925" cy="2233051"/>
          </a:xfrm>
          <a:prstGeom prst="rect">
            <a:avLst/>
          </a:prstGeom>
        </p:spPr>
      </p:pic>
      <p:pic>
        <p:nvPicPr>
          <p:cNvPr id="1030" name="Picture 6">
            <a:extLst>
              <a:ext uri="{FF2B5EF4-FFF2-40B4-BE49-F238E27FC236}">
                <a16:creationId xmlns:a16="http://schemas.microsoft.com/office/drawing/2014/main" id="{322B6010-2029-4037-B5A5-275E70CF1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9851" y="1353177"/>
            <a:ext cx="2614561" cy="243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64955"/>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27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欧盟大豆蛋白案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8" name="图片 23">
            <a:extLst>
              <a:ext uri="{FF2B5EF4-FFF2-40B4-BE49-F238E27FC236}">
                <a16:creationId xmlns:a16="http://schemas.microsoft.com/office/drawing/2014/main" id="{FFCDE29F-C29D-4409-B2FB-0F79ECE25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a:extLst>
              <a:ext uri="{FF2B5EF4-FFF2-40B4-BE49-F238E27FC236}">
                <a16:creationId xmlns:a16="http://schemas.microsoft.com/office/drawing/2014/main" id="{09FEC7E8-073A-4D1A-BBE5-130970ED08D3}"/>
              </a:ext>
            </a:extLst>
          </p:cNvPr>
          <p:cNvSpPr>
            <a:spLocks noChangeArrowheads="1"/>
          </p:cNvSpPr>
          <p:nvPr/>
        </p:nvSpPr>
        <p:spPr bwMode="auto">
          <a:xfrm>
            <a:off x="755650" y="1722698"/>
            <a:ext cx="1021715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无损害结案原因：由于欧盟浓缩大豆蛋白产业未受到实质性损害，且不存在因果关系，因此终止调查</a:t>
            </a:r>
            <a:endParaRPr lang="en-US" altLang="zh-CN" sz="20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应诉前后经营规模对比，单位（</a:t>
            </a:r>
            <a:r>
              <a:rPr lang="en-US" altLang="zh-CN" sz="2000" b="1" dirty="0">
                <a:latin typeface="微软雅黑" panose="020B0503020204020204" pitchFamily="34" charset="-122"/>
                <a:ea typeface="微软雅黑" panose="020B0503020204020204" pitchFamily="34" charset="-122"/>
              </a:rPr>
              <a:t>RMB</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p:txBody>
      </p:sp>
      <p:graphicFrame>
        <p:nvGraphicFramePr>
          <p:cNvPr id="7" name="表格 5">
            <a:extLst>
              <a:ext uri="{FF2B5EF4-FFF2-40B4-BE49-F238E27FC236}">
                <a16:creationId xmlns:a16="http://schemas.microsoft.com/office/drawing/2014/main" id="{AC3958AC-BBDF-41F7-9695-AE2662AB26B7}"/>
              </a:ext>
            </a:extLst>
          </p:cNvPr>
          <p:cNvGraphicFramePr>
            <a:graphicFrameLocks noGrp="1"/>
          </p:cNvGraphicFramePr>
          <p:nvPr>
            <p:extLst>
              <p:ext uri="{D42A27DB-BD31-4B8C-83A1-F6EECF244321}">
                <p14:modId xmlns:p14="http://schemas.microsoft.com/office/powerpoint/2010/main" val="4254209788"/>
              </p:ext>
            </p:extLst>
          </p:nvPr>
        </p:nvGraphicFramePr>
        <p:xfrm>
          <a:off x="892373" y="4087860"/>
          <a:ext cx="5803737" cy="1850764"/>
        </p:xfrm>
        <a:graphic>
          <a:graphicData uri="http://schemas.openxmlformats.org/drawingml/2006/table">
            <a:tbl>
              <a:tblPr firstRow="1" bandRow="1">
                <a:tableStyleId>{5C22544A-7EE6-4342-B048-85BDC9FD1C3A}</a:tableStyleId>
              </a:tblPr>
              <a:tblGrid>
                <a:gridCol w="1934579">
                  <a:extLst>
                    <a:ext uri="{9D8B030D-6E8A-4147-A177-3AD203B41FA5}">
                      <a16:colId xmlns:a16="http://schemas.microsoft.com/office/drawing/2014/main" val="3647370025"/>
                    </a:ext>
                  </a:extLst>
                </a:gridCol>
                <a:gridCol w="1934579">
                  <a:extLst>
                    <a:ext uri="{9D8B030D-6E8A-4147-A177-3AD203B41FA5}">
                      <a16:colId xmlns:a16="http://schemas.microsoft.com/office/drawing/2014/main" val="3829736333"/>
                    </a:ext>
                  </a:extLst>
                </a:gridCol>
                <a:gridCol w="1934579">
                  <a:extLst>
                    <a:ext uri="{9D8B030D-6E8A-4147-A177-3AD203B41FA5}">
                      <a16:colId xmlns:a16="http://schemas.microsoft.com/office/drawing/2014/main" val="2941240388"/>
                    </a:ext>
                  </a:extLst>
                </a:gridCol>
              </a:tblGrid>
              <a:tr h="555578">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r>
                        <a:rPr lang="zh-CN" altLang="en-US" b="1" dirty="0"/>
                        <a:t>营业额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r>
                        <a:rPr lang="zh-CN" altLang="en-US" b="1" dirty="0"/>
                        <a:t>资产总值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extLst>
                  <a:ext uri="{0D108BD9-81ED-4DB2-BD59-A6C34878D82A}">
                    <a16:rowId xmlns:a16="http://schemas.microsoft.com/office/drawing/2014/main" val="3106902132"/>
                  </a:ext>
                </a:extLst>
              </a:tr>
              <a:tr h="647593">
                <a:tc>
                  <a:txBody>
                    <a:bodyPr/>
                    <a:lstStyle/>
                    <a:p>
                      <a:r>
                        <a:rPr lang="en-US" altLang="zh-CN" b="1" dirty="0"/>
                        <a:t>2010</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4.1</a:t>
                      </a:r>
                      <a:r>
                        <a:rPr lang="zh-CN" altLang="en-US" b="1" dirty="0"/>
                        <a:t>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2.5</a:t>
                      </a:r>
                      <a:r>
                        <a:rPr lang="zh-CN" altLang="en-US" b="1" dirty="0"/>
                        <a:t>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111897"/>
                  </a:ext>
                </a:extLst>
              </a:tr>
              <a:tr h="647593">
                <a:tc>
                  <a:txBody>
                    <a:bodyPr/>
                    <a:lstStyle/>
                    <a:p>
                      <a:r>
                        <a:rPr lang="en-US" altLang="zh-CN" b="1" dirty="0"/>
                        <a:t>2017</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7.4</a:t>
                      </a:r>
                      <a:r>
                        <a:rPr lang="zh-CN" altLang="en-US" b="1" dirty="0"/>
                        <a:t>亿</a:t>
                      </a:r>
                      <a:r>
                        <a:rPr lang="zh-CN" altLang="en-US" b="1" dirty="0">
                          <a:solidFill>
                            <a:srgbClr val="990000"/>
                          </a:solidFill>
                        </a:rPr>
                        <a:t>（</a:t>
                      </a:r>
                      <a:r>
                        <a:rPr lang="en-US" altLang="zh-CN" b="1" dirty="0">
                          <a:solidFill>
                            <a:srgbClr val="990000"/>
                          </a:solidFill>
                        </a:rPr>
                        <a:t>1.8</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4.6</a:t>
                      </a:r>
                      <a:r>
                        <a:rPr lang="zh-CN" altLang="en-US" b="1" dirty="0"/>
                        <a:t>亿</a:t>
                      </a:r>
                      <a:r>
                        <a:rPr lang="zh-CN" altLang="en-US" b="1" dirty="0">
                          <a:solidFill>
                            <a:srgbClr val="990000"/>
                          </a:solidFill>
                        </a:rPr>
                        <a:t>（</a:t>
                      </a:r>
                      <a:r>
                        <a:rPr lang="en-US" altLang="zh-CN" b="1" dirty="0">
                          <a:solidFill>
                            <a:srgbClr val="990000"/>
                          </a:solidFill>
                        </a:rPr>
                        <a:t>1.8</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34098"/>
                  </a:ext>
                </a:extLst>
              </a:tr>
            </a:tbl>
          </a:graphicData>
        </a:graphic>
      </p:graphicFrame>
      <p:sp>
        <p:nvSpPr>
          <p:cNvPr id="5" name="椭圆 4">
            <a:extLst>
              <a:ext uri="{FF2B5EF4-FFF2-40B4-BE49-F238E27FC236}">
                <a16:creationId xmlns:a16="http://schemas.microsoft.com/office/drawing/2014/main" id="{96CCCC22-B016-4678-BD70-DDBD685E13BE}"/>
              </a:ext>
            </a:extLst>
          </p:cNvPr>
          <p:cNvSpPr/>
          <p:nvPr/>
        </p:nvSpPr>
        <p:spPr>
          <a:xfrm>
            <a:off x="8129588" y="3240586"/>
            <a:ext cx="2843212" cy="271779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a:extLst>
              <a:ext uri="{FF2B5EF4-FFF2-40B4-BE49-F238E27FC236}">
                <a16:creationId xmlns:a16="http://schemas.microsoft.com/office/drawing/2014/main" id="{DE557B18-DF19-4A7B-BAFF-D67718927BBF}"/>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无损害结案</a:t>
            </a:r>
          </a:p>
        </p:txBody>
      </p:sp>
      <p:sp>
        <p:nvSpPr>
          <p:cNvPr id="9" name="矩形 46">
            <a:extLst>
              <a:ext uri="{FF2B5EF4-FFF2-40B4-BE49-F238E27FC236}">
                <a16:creationId xmlns:a16="http://schemas.microsoft.com/office/drawing/2014/main" id="{B71ACED2-4CAA-4838-BAB9-86673B9115C2}"/>
              </a:ext>
            </a:extLst>
          </p:cNvPr>
          <p:cNvSpPr>
            <a:spLocks noChangeArrowheads="1"/>
          </p:cNvSpPr>
          <p:nvPr/>
        </p:nvSpPr>
        <p:spPr bwMode="auto">
          <a:xfrm>
            <a:off x="550863" y="742950"/>
            <a:ext cx="269599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NON-INJURIOUS DETERMINATION</a:t>
            </a:r>
          </a:p>
        </p:txBody>
      </p:sp>
    </p:spTree>
    <p:extLst>
      <p:ext uri="{BB962C8B-B14F-4D97-AF65-F5344CB8AC3E}">
        <p14:creationId xmlns:p14="http://schemas.microsoft.com/office/powerpoint/2010/main" val="270158971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行业无损害解决的问题</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8" name="图片 23">
            <a:extLst>
              <a:ext uri="{FF2B5EF4-FFF2-40B4-BE49-F238E27FC236}">
                <a16:creationId xmlns:a16="http://schemas.microsoft.com/office/drawing/2014/main" id="{FFCDE29F-C29D-4409-B2FB-0F79ECE25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a:extLst>
              <a:ext uri="{FF2B5EF4-FFF2-40B4-BE49-F238E27FC236}">
                <a16:creationId xmlns:a16="http://schemas.microsoft.com/office/drawing/2014/main" id="{09FEC7E8-073A-4D1A-BBE5-130970ED08D3}"/>
              </a:ext>
            </a:extLst>
          </p:cNvPr>
          <p:cNvSpPr>
            <a:spLocks noChangeArrowheads="1"/>
          </p:cNvSpPr>
          <p:nvPr/>
        </p:nvSpPr>
        <p:spPr bwMode="auto">
          <a:xfrm>
            <a:off x="998537" y="2235082"/>
            <a:ext cx="5340350" cy="27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50000"/>
              </a:lnSpc>
              <a:spcBef>
                <a:spcPct val="20000"/>
              </a:spcBef>
              <a:buClr>
                <a:srgbClr val="990000"/>
              </a:buClr>
              <a:buFont typeface="Wingdings" panose="05000000000000000000" pitchFamily="2" charset="2"/>
              <a:buChar char="u"/>
            </a:pPr>
            <a:r>
              <a:rPr lang="zh-CN" altLang="en-US" sz="2100" b="1" dirty="0">
                <a:latin typeface="微软雅黑" panose="020B0503020204020204" pitchFamily="34" charset="-122"/>
                <a:ea typeface="微软雅黑" panose="020B0503020204020204" pitchFamily="34" charset="-122"/>
              </a:rPr>
              <a:t>申诉方资格</a:t>
            </a:r>
            <a:endParaRPr lang="en-US" altLang="zh-CN" sz="2100" b="1" dirty="0">
              <a:latin typeface="微软雅黑" panose="020B0503020204020204" pitchFamily="34" charset="-122"/>
              <a:ea typeface="微软雅黑" panose="020B0503020204020204" pitchFamily="34" charset="-122"/>
            </a:endParaRPr>
          </a:p>
          <a:p>
            <a:pPr eaLnBrk="1" hangingPunct="1">
              <a:lnSpc>
                <a:spcPct val="150000"/>
              </a:lnSpc>
              <a:spcBef>
                <a:spcPct val="20000"/>
              </a:spcBef>
              <a:buClr>
                <a:srgbClr val="990000"/>
              </a:buClr>
              <a:buFont typeface="Wingdings" panose="05000000000000000000" pitchFamily="2" charset="2"/>
              <a:buChar char="u"/>
            </a:pPr>
            <a:r>
              <a:rPr lang="zh-CN" altLang="en-US" sz="2100" b="1" dirty="0">
                <a:latin typeface="微软雅黑" panose="020B0503020204020204" pitchFamily="34" charset="-122"/>
                <a:ea typeface="微软雅黑" panose="020B0503020204020204" pitchFamily="34" charset="-122"/>
              </a:rPr>
              <a:t>产品排除</a:t>
            </a:r>
            <a:endParaRPr lang="en-US" altLang="zh-CN" sz="2100" b="1" dirty="0">
              <a:latin typeface="微软雅黑" panose="020B0503020204020204" pitchFamily="34" charset="-122"/>
              <a:ea typeface="微软雅黑" panose="020B0503020204020204" pitchFamily="34" charset="-122"/>
            </a:endParaRPr>
          </a:p>
          <a:p>
            <a:pPr eaLnBrk="1" hangingPunct="1">
              <a:lnSpc>
                <a:spcPct val="150000"/>
              </a:lnSpc>
              <a:spcBef>
                <a:spcPct val="20000"/>
              </a:spcBef>
              <a:buClr>
                <a:srgbClr val="990000"/>
              </a:buClr>
              <a:buFont typeface="Wingdings" panose="05000000000000000000" pitchFamily="2" charset="2"/>
              <a:buChar char="u"/>
            </a:pPr>
            <a:r>
              <a:rPr lang="zh-CN" altLang="en-US" sz="2100" b="1" dirty="0">
                <a:latin typeface="微软雅黑" panose="020B0503020204020204" pitchFamily="34" charset="-122"/>
                <a:ea typeface="微软雅黑" panose="020B0503020204020204" pitchFamily="34" charset="-122"/>
              </a:rPr>
              <a:t>欧盟产业的损害分析</a:t>
            </a:r>
            <a:endParaRPr lang="en-US" altLang="zh-CN" sz="2100" b="1" dirty="0">
              <a:latin typeface="微软雅黑" panose="020B0503020204020204" pitchFamily="34" charset="-122"/>
              <a:ea typeface="微软雅黑" panose="020B0503020204020204" pitchFamily="34" charset="-122"/>
            </a:endParaRPr>
          </a:p>
          <a:p>
            <a:pPr eaLnBrk="1" hangingPunct="1">
              <a:lnSpc>
                <a:spcPct val="150000"/>
              </a:lnSpc>
              <a:spcBef>
                <a:spcPct val="20000"/>
              </a:spcBef>
              <a:buClr>
                <a:srgbClr val="990000"/>
              </a:buClr>
              <a:buFont typeface="Wingdings" panose="05000000000000000000" pitchFamily="2" charset="2"/>
              <a:buChar char="u"/>
            </a:pPr>
            <a:r>
              <a:rPr lang="zh-CN" altLang="en-US" sz="2100" b="1" dirty="0">
                <a:latin typeface="微软雅黑" panose="020B0503020204020204" pitchFamily="34" charset="-122"/>
                <a:ea typeface="微软雅黑" panose="020B0503020204020204" pitchFamily="34" charset="-122"/>
              </a:rPr>
              <a:t>倾销进口与产业损害的因果关系</a:t>
            </a:r>
            <a:endParaRPr lang="en-US" altLang="zh-CN" sz="2100" b="1" dirty="0">
              <a:latin typeface="微软雅黑" panose="020B0503020204020204" pitchFamily="34" charset="-122"/>
              <a:ea typeface="微软雅黑" panose="020B0503020204020204" pitchFamily="34" charset="-122"/>
            </a:endParaRPr>
          </a:p>
          <a:p>
            <a:pPr eaLnBrk="1" hangingPunct="1">
              <a:lnSpc>
                <a:spcPct val="150000"/>
              </a:lnSpc>
              <a:spcBef>
                <a:spcPct val="20000"/>
              </a:spcBef>
              <a:buClr>
                <a:srgbClr val="990000"/>
              </a:buClr>
              <a:buFont typeface="Wingdings" panose="05000000000000000000" pitchFamily="2" charset="2"/>
              <a:buChar char="u"/>
            </a:pPr>
            <a:r>
              <a:rPr lang="zh-CN" altLang="en-US" sz="2100" b="1" dirty="0">
                <a:latin typeface="微软雅黑" panose="020B0503020204020204" pitchFamily="34" charset="-122"/>
                <a:ea typeface="微软雅黑" panose="020B0503020204020204" pitchFamily="34" charset="-122"/>
              </a:rPr>
              <a:t>征税是否符合共同体利益</a:t>
            </a:r>
            <a:endParaRPr lang="en-US" altLang="zh-CN" sz="2100" b="1" dirty="0">
              <a:latin typeface="微软雅黑" panose="020B0503020204020204" pitchFamily="34" charset="-122"/>
              <a:ea typeface="微软雅黑" panose="020B0503020204020204" pitchFamily="34" charset="-122"/>
            </a:endParaRPr>
          </a:p>
        </p:txBody>
      </p:sp>
      <p:sp>
        <p:nvSpPr>
          <p:cNvPr id="6" name="Title 1">
            <a:extLst>
              <a:ext uri="{FF2B5EF4-FFF2-40B4-BE49-F238E27FC236}">
                <a16:creationId xmlns:a16="http://schemas.microsoft.com/office/drawing/2014/main" id="{DE557B18-DF19-4A7B-BAFF-D67718927BBF}"/>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无损害结案</a:t>
            </a:r>
          </a:p>
        </p:txBody>
      </p:sp>
      <p:sp>
        <p:nvSpPr>
          <p:cNvPr id="9" name="矩形 46">
            <a:extLst>
              <a:ext uri="{FF2B5EF4-FFF2-40B4-BE49-F238E27FC236}">
                <a16:creationId xmlns:a16="http://schemas.microsoft.com/office/drawing/2014/main" id="{B71ACED2-4CAA-4838-BAB9-86673B9115C2}"/>
              </a:ext>
            </a:extLst>
          </p:cNvPr>
          <p:cNvSpPr>
            <a:spLocks noChangeArrowheads="1"/>
          </p:cNvSpPr>
          <p:nvPr/>
        </p:nvSpPr>
        <p:spPr bwMode="auto">
          <a:xfrm>
            <a:off x="550863" y="742950"/>
            <a:ext cx="269599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NON-INJURIOUS DETERMINATION</a:t>
            </a:r>
          </a:p>
        </p:txBody>
      </p:sp>
      <p:pic>
        <p:nvPicPr>
          <p:cNvPr id="5" name="图片 5">
            <a:extLst>
              <a:ext uri="{FF2B5EF4-FFF2-40B4-BE49-F238E27FC236}">
                <a16:creationId xmlns:a16="http://schemas.microsoft.com/office/drawing/2014/main" id="{C7A38853-2BCA-4C47-AF68-8B7258D5A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7" y="2235082"/>
            <a:ext cx="39909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76778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05</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18</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Arial"/>
                <a:ea typeface="微软雅黑"/>
                <a:cs typeface="微软雅黑 Light"/>
              </a:rPr>
              <a:t>价格承诺</a:t>
            </a:r>
            <a:r>
              <a:rPr lang="en-US" altLang="zh-CN" sz="4800" b="1" dirty="0">
                <a:solidFill>
                  <a:schemeClr val="bg1"/>
                </a:solidFill>
                <a:latin typeface="Arial"/>
                <a:ea typeface="微软雅黑"/>
                <a:cs typeface="微软雅黑 Light"/>
              </a:rPr>
              <a:t>	</a:t>
            </a:r>
            <a:endParaRPr lang="zh-CN" altLang="en-US" sz="4800" b="1" dirty="0">
              <a:solidFill>
                <a:schemeClr val="bg1"/>
              </a:solidFill>
              <a:latin typeface="Arial"/>
              <a:ea typeface="微软雅黑"/>
              <a:cs typeface="微软雅黑 Light"/>
            </a:endParaRP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PRICE UNDERTAKING</a:t>
            </a:r>
            <a:endParaRPr lang="zh-CN" altLang="en-US"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spTree>
    <p:extLst>
      <p:ext uri="{BB962C8B-B14F-4D97-AF65-F5344CB8AC3E}">
        <p14:creationId xmlns:p14="http://schemas.microsoft.com/office/powerpoint/2010/main" val="3195228849"/>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65BE743D-856A-4ADE-8855-CDB2E105CA7D}"/>
              </a:ext>
            </a:extLst>
          </p:cNvPr>
          <p:cNvGrpSpPr/>
          <p:nvPr/>
        </p:nvGrpSpPr>
        <p:grpSpPr>
          <a:xfrm>
            <a:off x="177281" y="1782430"/>
            <a:ext cx="6567581" cy="3913762"/>
            <a:chOff x="5421006" y="1542750"/>
            <a:chExt cx="6209091" cy="3502269"/>
          </a:xfrm>
        </p:grpSpPr>
        <p:pic>
          <p:nvPicPr>
            <p:cNvPr id="6" name="图片 5" descr="手机屏幕的截图&#10;&#10;描述已自动生成">
              <a:extLst>
                <a:ext uri="{FF2B5EF4-FFF2-40B4-BE49-F238E27FC236}">
                  <a16:creationId xmlns:a16="http://schemas.microsoft.com/office/drawing/2014/main" id="{D86E59E4-2BED-4C97-A440-2979E017E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006" y="1542750"/>
              <a:ext cx="6209091" cy="2328409"/>
            </a:xfrm>
            <a:prstGeom prst="rect">
              <a:avLst/>
            </a:prstGeom>
          </p:spPr>
        </p:pic>
        <p:pic>
          <p:nvPicPr>
            <p:cNvPr id="13" name="图片 12" descr="手机屏幕截图&#10;&#10;描述已自动生成">
              <a:extLst>
                <a:ext uri="{FF2B5EF4-FFF2-40B4-BE49-F238E27FC236}">
                  <a16:creationId xmlns:a16="http://schemas.microsoft.com/office/drawing/2014/main" id="{363A2E8E-860C-4DD7-8AD3-3655512F518C}"/>
                </a:ext>
              </a:extLst>
            </p:cNvPr>
            <p:cNvPicPr>
              <a:picLocks noChangeAspect="1"/>
            </p:cNvPicPr>
            <p:nvPr/>
          </p:nvPicPr>
          <p:blipFill rotWithShape="1">
            <a:blip r:embed="rId4">
              <a:extLst>
                <a:ext uri="{28A0092B-C50C-407E-A947-70E740481C1C}">
                  <a14:useLocalDpi xmlns:a14="http://schemas.microsoft.com/office/drawing/2010/main" val="0"/>
                </a:ext>
              </a:extLst>
            </a:blip>
            <a:srcRect l="1893" t="-175" b="5628"/>
            <a:stretch/>
          </p:blipFill>
          <p:spPr>
            <a:xfrm>
              <a:off x="5692775" y="4178184"/>
              <a:ext cx="4716462" cy="866835"/>
            </a:xfrm>
            <a:prstGeom prst="rect">
              <a:avLst/>
            </a:prstGeom>
          </p:spPr>
        </p:pic>
      </p:grpSp>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价格承诺</a:t>
            </a:r>
          </a:p>
        </p:txBody>
      </p:sp>
      <p:sp>
        <p:nvSpPr>
          <p:cNvPr id="29" name="矩形 28">
            <a:extLst>
              <a:ext uri="{FF2B5EF4-FFF2-40B4-BE49-F238E27FC236}">
                <a16:creationId xmlns:a16="http://schemas.microsoft.com/office/drawing/2014/main" id="{B399199C-59A1-4837-9F90-0FA102959E3A}"/>
              </a:ext>
            </a:extLst>
          </p:cNvPr>
          <p:cNvSpPr/>
          <p:nvPr/>
        </p:nvSpPr>
        <p:spPr>
          <a:xfrm>
            <a:off x="6472233" y="4384411"/>
            <a:ext cx="5542486" cy="12576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180235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PRICE UNDERTAKING</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2964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欧盟柠檬酸案</a:t>
            </a:r>
          </a:p>
        </p:txBody>
      </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6472233" y="4646768"/>
            <a:ext cx="53755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代理企业：潍坊英轩实业有限公司</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山东柠檬生化有限公司</a:t>
            </a:r>
            <a:endParaRPr lang="en-US" altLang="zh-CN" sz="2000" b="1" dirty="0">
              <a:latin typeface="微软雅黑" panose="020B0503020204020204" pitchFamily="34" charset="-122"/>
              <a:ea typeface="微软雅黑" panose="020B0503020204020204" pitchFamily="34" charset="-122"/>
            </a:endParaRP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28" name="图片 23">
            <a:extLst>
              <a:ext uri="{FF2B5EF4-FFF2-40B4-BE49-F238E27FC236}">
                <a16:creationId xmlns:a16="http://schemas.microsoft.com/office/drawing/2014/main" id="{D6A2237F-75BC-44E3-BF28-BFC720D7F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ee the source image">
            <a:extLst>
              <a:ext uri="{FF2B5EF4-FFF2-40B4-BE49-F238E27FC236}">
                <a16:creationId xmlns:a16="http://schemas.microsoft.com/office/drawing/2014/main" id="{89696BBA-D444-439D-9185-6A2F83D554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840"/>
          <a:stretch/>
        </p:blipFill>
        <p:spPr bwMode="auto">
          <a:xfrm>
            <a:off x="7408452" y="1215989"/>
            <a:ext cx="3406591" cy="278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94852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a:extLst>
              <a:ext uri="{FF2B5EF4-FFF2-40B4-BE49-F238E27FC236}">
                <a16:creationId xmlns:a16="http://schemas.microsoft.com/office/drawing/2014/main" id="{E4C9292D-EB3A-48AC-8218-421BE04204BF}"/>
              </a:ext>
            </a:extLst>
          </p:cNvPr>
          <p:cNvSpPr/>
          <p:nvPr/>
        </p:nvSpPr>
        <p:spPr>
          <a:xfrm>
            <a:off x="-14288" y="2400300"/>
            <a:ext cx="2017713" cy="4038600"/>
          </a:xfrm>
          <a:custGeom>
            <a:avLst/>
            <a:gdLst>
              <a:gd name="connsiteX0" fmla="*/ 0 w 4022725"/>
              <a:gd name="connsiteY0" fmla="*/ 2019300 h 4038600"/>
              <a:gd name="connsiteX1" fmla="*/ 2011363 w 4022725"/>
              <a:gd name="connsiteY1" fmla="*/ 0 h 4038600"/>
              <a:gd name="connsiteX2" fmla="*/ 4022725 w 4022725"/>
              <a:gd name="connsiteY2" fmla="*/ 2019300 h 4038600"/>
              <a:gd name="connsiteX3" fmla="*/ 2011363 w 4022725"/>
              <a:gd name="connsiteY3" fmla="*/ 4038600 h 4038600"/>
              <a:gd name="connsiteX4" fmla="*/ 0 w 4022725"/>
              <a:gd name="connsiteY4" fmla="*/ 2019300 h 4038600"/>
              <a:gd name="connsiteX0" fmla="*/ 0 w 2017462"/>
              <a:gd name="connsiteY0" fmla="*/ 2019300 h 4038600"/>
              <a:gd name="connsiteX1" fmla="*/ 6100 w 2017462"/>
              <a:gd name="connsiteY1" fmla="*/ 0 h 4038600"/>
              <a:gd name="connsiteX2" fmla="*/ 2017462 w 2017462"/>
              <a:gd name="connsiteY2" fmla="*/ 2019300 h 4038600"/>
              <a:gd name="connsiteX3" fmla="*/ 6100 w 2017462"/>
              <a:gd name="connsiteY3" fmla="*/ 4038600 h 4038600"/>
              <a:gd name="connsiteX4" fmla="*/ 0 w 2017462"/>
              <a:gd name="connsiteY4" fmla="*/ 2019300 h 403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462" h="4038600">
                <a:moveTo>
                  <a:pt x="0" y="2019300"/>
                </a:moveTo>
                <a:cubicBezTo>
                  <a:pt x="2033" y="1346200"/>
                  <a:pt x="4067" y="673100"/>
                  <a:pt x="6100" y="0"/>
                </a:cubicBezTo>
                <a:lnTo>
                  <a:pt x="2017462" y="2019300"/>
                </a:lnTo>
                <a:lnTo>
                  <a:pt x="6100" y="4038600"/>
                </a:lnTo>
                <a:cubicBezTo>
                  <a:pt x="4067" y="3365500"/>
                  <a:pt x="2033" y="2692400"/>
                  <a:pt x="0" y="2019300"/>
                </a:cubicBezTo>
                <a:close/>
              </a:path>
            </a:pathLst>
          </a:custGeom>
          <a:solidFill>
            <a:schemeClr val="accent3">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highlight>
                <a:srgbClr val="D32D3D"/>
              </a:highlight>
              <a:latin typeface="Arial"/>
              <a:ea typeface="微软雅黑"/>
            </a:endParaRPr>
          </a:p>
        </p:txBody>
      </p:sp>
      <p:sp>
        <p:nvSpPr>
          <p:cNvPr id="5" name="菱形 4">
            <a:extLst>
              <a:ext uri="{FF2B5EF4-FFF2-40B4-BE49-F238E27FC236}">
                <a16:creationId xmlns:a16="http://schemas.microsoft.com/office/drawing/2014/main" id="{7E8D0C50-0063-4AF7-B65D-674816FB11CD}"/>
              </a:ext>
            </a:extLst>
          </p:cNvPr>
          <p:cNvSpPr/>
          <p:nvPr/>
        </p:nvSpPr>
        <p:spPr>
          <a:xfrm>
            <a:off x="2419350" y="0"/>
            <a:ext cx="4038600" cy="2019300"/>
          </a:xfrm>
          <a:custGeom>
            <a:avLst/>
            <a:gdLst>
              <a:gd name="connsiteX0" fmla="*/ 0 w 4038600"/>
              <a:gd name="connsiteY0" fmla="*/ 2019300 h 4038600"/>
              <a:gd name="connsiteX1" fmla="*/ 2019300 w 4038600"/>
              <a:gd name="connsiteY1" fmla="*/ 0 h 4038600"/>
              <a:gd name="connsiteX2" fmla="*/ 4038600 w 4038600"/>
              <a:gd name="connsiteY2" fmla="*/ 2019300 h 4038600"/>
              <a:gd name="connsiteX3" fmla="*/ 2019300 w 4038600"/>
              <a:gd name="connsiteY3" fmla="*/ 4038600 h 4038600"/>
              <a:gd name="connsiteX4" fmla="*/ 0 w 4038600"/>
              <a:gd name="connsiteY4" fmla="*/ 2019300 h 4038600"/>
              <a:gd name="connsiteX0" fmla="*/ 0 w 4038600"/>
              <a:gd name="connsiteY0" fmla="*/ 0 h 2019300"/>
              <a:gd name="connsiteX1" fmla="*/ 1927860 w 4038600"/>
              <a:gd name="connsiteY1" fmla="*/ 7620 h 2019300"/>
              <a:gd name="connsiteX2" fmla="*/ 4038600 w 4038600"/>
              <a:gd name="connsiteY2" fmla="*/ 0 h 2019300"/>
              <a:gd name="connsiteX3" fmla="*/ 2019300 w 4038600"/>
              <a:gd name="connsiteY3" fmla="*/ 2019300 h 2019300"/>
              <a:gd name="connsiteX4" fmla="*/ 0 w 4038600"/>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2019300">
                <a:moveTo>
                  <a:pt x="0" y="0"/>
                </a:moveTo>
                <a:lnTo>
                  <a:pt x="1927860" y="7620"/>
                </a:lnTo>
                <a:lnTo>
                  <a:pt x="4038600" y="0"/>
                </a:lnTo>
                <a:lnTo>
                  <a:pt x="2019300" y="2019300"/>
                </a:lnTo>
                <a:lnTo>
                  <a:pt x="0" y="0"/>
                </a:lnTo>
                <a:close/>
              </a:path>
            </a:pathLst>
          </a:cu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latin typeface="Arial"/>
              <a:ea typeface="微软雅黑"/>
            </a:endParaRPr>
          </a:p>
        </p:txBody>
      </p:sp>
      <p:sp>
        <p:nvSpPr>
          <p:cNvPr id="6" name="菱形 5">
            <a:extLst>
              <a:ext uri="{FF2B5EF4-FFF2-40B4-BE49-F238E27FC236}">
                <a16:creationId xmlns:a16="http://schemas.microsoft.com/office/drawing/2014/main" id="{F447A50E-CDA4-455A-863A-6CBE59A55909}"/>
              </a:ext>
            </a:extLst>
          </p:cNvPr>
          <p:cNvSpPr/>
          <p:nvPr/>
        </p:nvSpPr>
        <p:spPr>
          <a:xfrm>
            <a:off x="-47625" y="0"/>
            <a:ext cx="2066925" cy="2019300"/>
          </a:xfrm>
          <a:custGeom>
            <a:avLst/>
            <a:gdLst>
              <a:gd name="connsiteX0" fmla="*/ 0 w 4038600"/>
              <a:gd name="connsiteY0" fmla="*/ 2019300 h 4038600"/>
              <a:gd name="connsiteX1" fmla="*/ 2019300 w 4038600"/>
              <a:gd name="connsiteY1" fmla="*/ 0 h 4038600"/>
              <a:gd name="connsiteX2" fmla="*/ 4038600 w 4038600"/>
              <a:gd name="connsiteY2" fmla="*/ 2019300 h 4038600"/>
              <a:gd name="connsiteX3" fmla="*/ 2019300 w 4038600"/>
              <a:gd name="connsiteY3" fmla="*/ 4038600 h 4038600"/>
              <a:gd name="connsiteX4" fmla="*/ 0 w 4038600"/>
              <a:gd name="connsiteY4" fmla="*/ 2019300 h 4038600"/>
              <a:gd name="connsiteX0" fmla="*/ 0 w 4038600"/>
              <a:gd name="connsiteY0" fmla="*/ 0 h 2019300"/>
              <a:gd name="connsiteX1" fmla="*/ 1971174 w 4038600"/>
              <a:gd name="connsiteY1" fmla="*/ 2005 h 2019300"/>
              <a:gd name="connsiteX2" fmla="*/ 4038600 w 4038600"/>
              <a:gd name="connsiteY2" fmla="*/ 0 h 2019300"/>
              <a:gd name="connsiteX3" fmla="*/ 2019300 w 4038600"/>
              <a:gd name="connsiteY3" fmla="*/ 2019300 h 2019300"/>
              <a:gd name="connsiteX4" fmla="*/ 0 w 4038600"/>
              <a:gd name="connsiteY4" fmla="*/ 0 h 2019300"/>
              <a:gd name="connsiteX0" fmla="*/ 2005 w 2067426"/>
              <a:gd name="connsiteY0" fmla="*/ 32084 h 2019300"/>
              <a:gd name="connsiteX1" fmla="*/ 0 w 2067426"/>
              <a:gd name="connsiteY1" fmla="*/ 2005 h 2019300"/>
              <a:gd name="connsiteX2" fmla="*/ 2067426 w 2067426"/>
              <a:gd name="connsiteY2" fmla="*/ 0 h 2019300"/>
              <a:gd name="connsiteX3" fmla="*/ 48126 w 2067426"/>
              <a:gd name="connsiteY3" fmla="*/ 2019300 h 2019300"/>
              <a:gd name="connsiteX4" fmla="*/ 2005 w 2067426"/>
              <a:gd name="connsiteY4" fmla="*/ 32084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26" h="2019300">
                <a:moveTo>
                  <a:pt x="2005" y="32084"/>
                </a:moveTo>
                <a:lnTo>
                  <a:pt x="0" y="2005"/>
                </a:lnTo>
                <a:lnTo>
                  <a:pt x="2067426" y="0"/>
                </a:lnTo>
                <a:lnTo>
                  <a:pt x="48126" y="2019300"/>
                </a:lnTo>
                <a:lnTo>
                  <a:pt x="2005" y="32084"/>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latin typeface="Arial"/>
              <a:ea typeface="微软雅黑"/>
            </a:endParaRPr>
          </a:p>
        </p:txBody>
      </p:sp>
      <p:pic>
        <p:nvPicPr>
          <p:cNvPr id="8" name="图片占位符 7">
            <a:extLst>
              <a:ext uri="{FF2B5EF4-FFF2-40B4-BE49-F238E27FC236}">
                <a16:creationId xmlns:a16="http://schemas.microsoft.com/office/drawing/2014/main" id="{80416387-6A2E-45FD-BD4E-F6F1D9955F1A}"/>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a:stretch/>
        </p:blipFill>
        <p:spPr>
          <a:xfrm>
            <a:off x="-43401" y="-48080"/>
            <a:ext cx="4457506" cy="4447133"/>
          </a:xfrm>
          <a:blipFill dpi="0" rotWithShape="0">
            <a:blip r:embed="rId6"/>
            <a:srcRect/>
            <a:stretch>
              <a:fillRect/>
            </a:stretch>
          </a:blipFill>
        </p:spPr>
      </p:pic>
      <p:sp>
        <p:nvSpPr>
          <p:cNvPr id="33" name="MH_Others_1">
            <a:extLst>
              <a:ext uri="{FF2B5EF4-FFF2-40B4-BE49-F238E27FC236}">
                <a16:creationId xmlns:a16="http://schemas.microsoft.com/office/drawing/2014/main" id="{5B9E1C9D-8CF1-4969-B14C-DE14C68AF895}"/>
              </a:ext>
            </a:extLst>
          </p:cNvPr>
          <p:cNvSpPr txBox="1"/>
          <p:nvPr>
            <p:custDataLst>
              <p:tags r:id="rId1"/>
            </p:custDataLst>
          </p:nvPr>
        </p:nvSpPr>
        <p:spPr>
          <a:xfrm>
            <a:off x="2697163" y="3787775"/>
            <a:ext cx="2490787" cy="1050925"/>
          </a:xfrm>
          <a:prstGeom prst="rect">
            <a:avLst/>
          </a:prstGeom>
          <a:noFill/>
        </p:spPr>
        <p:txBody>
          <a:bodyPr lIns="0" tIns="0" rIns="0" bIns="0" anchor="ctr">
            <a:spAutoFit/>
          </a:bodyPr>
          <a:lstStyle/>
          <a:p>
            <a:pPr algn="ctr">
              <a:defRPr/>
            </a:pPr>
            <a:r>
              <a:rPr lang="zh-CN" altLang="en-US" sz="6826" b="1"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目 录</a:t>
            </a:r>
          </a:p>
        </p:txBody>
      </p:sp>
      <p:sp>
        <p:nvSpPr>
          <p:cNvPr id="34" name="MH_Others_2">
            <a:extLst>
              <a:ext uri="{FF2B5EF4-FFF2-40B4-BE49-F238E27FC236}">
                <a16:creationId xmlns:a16="http://schemas.microsoft.com/office/drawing/2014/main" id="{738610B7-DA2B-43E5-A6A3-8B54D0AF1321}"/>
              </a:ext>
            </a:extLst>
          </p:cNvPr>
          <p:cNvSpPr txBox="1"/>
          <p:nvPr>
            <p:custDataLst>
              <p:tags r:id="rId2"/>
            </p:custDataLst>
          </p:nvPr>
        </p:nvSpPr>
        <p:spPr>
          <a:xfrm>
            <a:off x="2838450" y="5094288"/>
            <a:ext cx="2208213" cy="468312"/>
          </a:xfrm>
          <a:prstGeom prst="rect">
            <a:avLst/>
          </a:prstGeom>
          <a:noFill/>
        </p:spPr>
        <p:txBody>
          <a:bodyPr lIns="0" tIns="0" rIns="0" bIns="0">
            <a:spAutoFit/>
          </a:bodyPr>
          <a:lstStyle/>
          <a:p>
            <a:pPr algn="ctr">
              <a:defRPr/>
            </a:pPr>
            <a:r>
              <a:rPr lang="en-US" altLang="zh-CN" sz="3035" b="1"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CONTENTS</a:t>
            </a:r>
            <a:endParaRPr lang="zh-CN" altLang="en-US" sz="3035" b="1"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nvGrpSpPr>
          <p:cNvPr id="14" name="组合 13">
            <a:extLst>
              <a:ext uri="{FF2B5EF4-FFF2-40B4-BE49-F238E27FC236}">
                <a16:creationId xmlns:a16="http://schemas.microsoft.com/office/drawing/2014/main" id="{EEEEB534-609B-466C-81CA-DAA29CEEFC7D}"/>
              </a:ext>
            </a:extLst>
          </p:cNvPr>
          <p:cNvGrpSpPr/>
          <p:nvPr/>
        </p:nvGrpSpPr>
        <p:grpSpPr>
          <a:xfrm>
            <a:off x="7314658" y="397409"/>
            <a:ext cx="4830027" cy="6041491"/>
            <a:chOff x="7538509" y="516261"/>
            <a:chExt cx="4304153" cy="5999581"/>
          </a:xfrm>
        </p:grpSpPr>
        <p:grpSp>
          <p:nvGrpSpPr>
            <p:cNvPr id="10" name="组合 9">
              <a:extLst>
                <a:ext uri="{FF2B5EF4-FFF2-40B4-BE49-F238E27FC236}">
                  <a16:creationId xmlns:a16="http://schemas.microsoft.com/office/drawing/2014/main" id="{8BE600DF-40F7-455E-8CE4-5B3338336286}"/>
                </a:ext>
              </a:extLst>
            </p:cNvPr>
            <p:cNvGrpSpPr/>
            <p:nvPr/>
          </p:nvGrpSpPr>
          <p:grpSpPr>
            <a:xfrm>
              <a:off x="7538509" y="516261"/>
              <a:ext cx="4304153" cy="5231350"/>
              <a:chOff x="6835289" y="281530"/>
              <a:chExt cx="4991958" cy="6159950"/>
            </a:xfrm>
          </p:grpSpPr>
          <p:grpSp>
            <p:nvGrpSpPr>
              <p:cNvPr id="2" name="组合 1">
                <a:extLst>
                  <a:ext uri="{FF2B5EF4-FFF2-40B4-BE49-F238E27FC236}">
                    <a16:creationId xmlns:a16="http://schemas.microsoft.com/office/drawing/2014/main" id="{61B34EC8-ADF9-4575-A6ED-A989B2075F68}"/>
                  </a:ext>
                </a:extLst>
              </p:cNvPr>
              <p:cNvGrpSpPr/>
              <p:nvPr/>
            </p:nvGrpSpPr>
            <p:grpSpPr>
              <a:xfrm>
                <a:off x="6835289" y="281530"/>
                <a:ext cx="4980667" cy="6159950"/>
                <a:chOff x="6832732" y="638717"/>
                <a:chExt cx="5193639" cy="6428821"/>
              </a:xfrm>
            </p:grpSpPr>
            <p:grpSp>
              <p:nvGrpSpPr>
                <p:cNvPr id="10248" name="组合 14">
                  <a:extLst>
                    <a:ext uri="{FF2B5EF4-FFF2-40B4-BE49-F238E27FC236}">
                      <a16:creationId xmlns:a16="http://schemas.microsoft.com/office/drawing/2014/main" id="{F48E7CF4-0920-41D8-8E12-551D777D9722}"/>
                    </a:ext>
                  </a:extLst>
                </p:cNvPr>
                <p:cNvGrpSpPr>
                  <a:grpSpLocks/>
                </p:cNvGrpSpPr>
                <p:nvPr/>
              </p:nvGrpSpPr>
              <p:grpSpPr bwMode="auto">
                <a:xfrm>
                  <a:off x="6861175" y="1553118"/>
                  <a:ext cx="4487598" cy="841670"/>
                  <a:chOff x="6591300" y="1650829"/>
                  <a:chExt cx="4487598" cy="842342"/>
                </a:xfrm>
              </p:grpSpPr>
              <p:sp>
                <p:nvSpPr>
                  <p:cNvPr id="37" name="菱形 36">
                    <a:extLst>
                      <a:ext uri="{FF2B5EF4-FFF2-40B4-BE49-F238E27FC236}">
                        <a16:creationId xmlns:a16="http://schemas.microsoft.com/office/drawing/2014/main" id="{90F142E7-1510-4936-BA9D-686AEE597653}"/>
                      </a:ext>
                    </a:extLst>
                  </p:cNvPr>
                  <p:cNvSpPr/>
                  <p:nvPr/>
                </p:nvSpPr>
                <p:spPr>
                  <a:xfrm>
                    <a:off x="6591300" y="1650829"/>
                    <a:ext cx="827088" cy="827749"/>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2</a:t>
                    </a:r>
                    <a:endParaRPr lang="zh-CN" altLang="en-US" sz="1600" b="1" dirty="0">
                      <a:solidFill>
                        <a:prstClr val="white"/>
                      </a:solidFill>
                      <a:latin typeface="Arial"/>
                      <a:ea typeface="微软雅黑"/>
                    </a:endParaRPr>
                  </a:p>
                </p:txBody>
              </p:sp>
              <p:grpSp>
                <p:nvGrpSpPr>
                  <p:cNvPr id="10275" name="组合 13">
                    <a:extLst>
                      <a:ext uri="{FF2B5EF4-FFF2-40B4-BE49-F238E27FC236}">
                        <a16:creationId xmlns:a16="http://schemas.microsoft.com/office/drawing/2014/main" id="{E077C468-F438-498B-AA24-73D7AA0E732E}"/>
                      </a:ext>
                    </a:extLst>
                  </p:cNvPr>
                  <p:cNvGrpSpPr>
                    <a:grpSpLocks/>
                  </p:cNvGrpSpPr>
                  <p:nvPr/>
                </p:nvGrpSpPr>
                <p:grpSpPr bwMode="auto">
                  <a:xfrm>
                    <a:off x="7590631" y="1703154"/>
                    <a:ext cx="3488267" cy="790017"/>
                    <a:chOff x="7419181" y="1757690"/>
                    <a:chExt cx="3488267" cy="790017"/>
                  </a:xfrm>
                </p:grpSpPr>
                <p:sp>
                  <p:nvSpPr>
                    <p:cNvPr id="41" name="文本框 40">
                      <a:extLst>
                        <a:ext uri="{FF2B5EF4-FFF2-40B4-BE49-F238E27FC236}">
                          <a16:creationId xmlns:a16="http://schemas.microsoft.com/office/drawing/2014/main" id="{D0DAADD0-01F6-41BD-A606-52DBCD718564}"/>
                        </a:ext>
                      </a:extLst>
                    </p:cNvPr>
                    <p:cNvSpPr txBox="1"/>
                    <p:nvPr/>
                  </p:nvSpPr>
                  <p:spPr>
                    <a:xfrm>
                      <a:off x="7419181" y="1757690"/>
                      <a:ext cx="3244700" cy="523638"/>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平均税率</a:t>
                      </a:r>
                    </a:p>
                  </p:txBody>
                </p:sp>
                <p:sp>
                  <p:nvSpPr>
                    <p:cNvPr id="42" name="文本框 41">
                      <a:extLst>
                        <a:ext uri="{FF2B5EF4-FFF2-40B4-BE49-F238E27FC236}">
                          <a16:creationId xmlns:a16="http://schemas.microsoft.com/office/drawing/2014/main" id="{BA27B682-53AF-4B04-B971-D96727FA8831}"/>
                        </a:ext>
                      </a:extLst>
                    </p:cNvPr>
                    <p:cNvSpPr txBox="1"/>
                    <p:nvPr/>
                  </p:nvSpPr>
                  <p:spPr>
                    <a:xfrm>
                      <a:off x="7449079" y="2178080"/>
                      <a:ext cx="3458369" cy="369627"/>
                    </a:xfrm>
                    <a:prstGeom prst="rect">
                      <a:avLst/>
                    </a:prstGeom>
                    <a:noFill/>
                  </p:spPr>
                  <p:txBody>
                    <a:bodyPr>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AVERAGE AD RATE</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grpSp>
            <p:grpSp>
              <p:nvGrpSpPr>
                <p:cNvPr id="10271" name="组合 17">
                  <a:extLst>
                    <a:ext uri="{FF2B5EF4-FFF2-40B4-BE49-F238E27FC236}">
                      <a16:creationId xmlns:a16="http://schemas.microsoft.com/office/drawing/2014/main" id="{5160AA73-2395-4962-A901-E75F7638E891}"/>
                    </a:ext>
                  </a:extLst>
                </p:cNvPr>
                <p:cNvGrpSpPr>
                  <a:grpSpLocks/>
                </p:cNvGrpSpPr>
                <p:nvPr/>
              </p:nvGrpSpPr>
              <p:grpSpPr bwMode="auto">
                <a:xfrm>
                  <a:off x="7855744" y="2526272"/>
                  <a:ext cx="4162690" cy="790378"/>
                  <a:chOff x="7419181" y="1757690"/>
                  <a:chExt cx="4162691" cy="789144"/>
                </a:xfrm>
              </p:grpSpPr>
              <p:sp>
                <p:nvSpPr>
                  <p:cNvPr id="46" name="文本框 45">
                    <a:extLst>
                      <a:ext uri="{FF2B5EF4-FFF2-40B4-BE49-F238E27FC236}">
                        <a16:creationId xmlns:a16="http://schemas.microsoft.com/office/drawing/2014/main" id="{1DD91195-E519-4C16-9176-2E818BDECD13}"/>
                      </a:ext>
                    </a:extLst>
                  </p:cNvPr>
                  <p:cNvSpPr txBox="1"/>
                  <p:nvPr/>
                </p:nvSpPr>
                <p:spPr>
                  <a:xfrm>
                    <a:off x="7419181" y="1757690"/>
                    <a:ext cx="3917157" cy="522402"/>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市场经济地位</a:t>
                    </a:r>
                  </a:p>
                </p:txBody>
              </p:sp>
              <p:sp>
                <p:nvSpPr>
                  <p:cNvPr id="47" name="文本框 46">
                    <a:extLst>
                      <a:ext uri="{FF2B5EF4-FFF2-40B4-BE49-F238E27FC236}">
                        <a16:creationId xmlns:a16="http://schemas.microsoft.com/office/drawing/2014/main" id="{2E3DFDCB-5B8B-48D0-9381-38A4CC1A8AA6}"/>
                      </a:ext>
                    </a:extLst>
                  </p:cNvPr>
                  <p:cNvSpPr txBox="1"/>
                  <p:nvPr/>
                </p:nvSpPr>
                <p:spPr>
                  <a:xfrm>
                    <a:off x="7446831" y="2178080"/>
                    <a:ext cx="4135041" cy="368754"/>
                  </a:xfrm>
                  <a:prstGeom prst="rect">
                    <a:avLst/>
                  </a:prstGeom>
                  <a:noFill/>
                </p:spPr>
                <p:txBody>
                  <a:bodyPr wrap="square">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MARKET ECONOMY TREATMENT </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grpSp>
              <p:nvGrpSpPr>
                <p:cNvPr id="10252" name="组合 34">
                  <a:extLst>
                    <a:ext uri="{FF2B5EF4-FFF2-40B4-BE49-F238E27FC236}">
                      <a16:creationId xmlns:a16="http://schemas.microsoft.com/office/drawing/2014/main" id="{F1355C32-929B-4F60-A5F4-95DD321F89FA}"/>
                    </a:ext>
                  </a:extLst>
                </p:cNvPr>
                <p:cNvGrpSpPr>
                  <a:grpSpLocks/>
                </p:cNvGrpSpPr>
                <p:nvPr/>
              </p:nvGrpSpPr>
              <p:grpSpPr bwMode="auto">
                <a:xfrm>
                  <a:off x="6856413" y="638717"/>
                  <a:ext cx="4762499" cy="965794"/>
                  <a:chOff x="6591300" y="1650829"/>
                  <a:chExt cx="4762139" cy="966259"/>
                </a:xfrm>
              </p:grpSpPr>
              <p:sp>
                <p:nvSpPr>
                  <p:cNvPr id="59" name="菱形 58">
                    <a:extLst>
                      <a:ext uri="{FF2B5EF4-FFF2-40B4-BE49-F238E27FC236}">
                        <a16:creationId xmlns:a16="http://schemas.microsoft.com/office/drawing/2014/main" id="{284EF589-CB84-438C-86A1-78C6DA9EEFFF}"/>
                      </a:ext>
                    </a:extLst>
                  </p:cNvPr>
                  <p:cNvSpPr/>
                  <p:nvPr/>
                </p:nvSpPr>
                <p:spPr>
                  <a:xfrm>
                    <a:off x="6591300" y="1650829"/>
                    <a:ext cx="828612" cy="827486"/>
                  </a:xfrm>
                  <a:prstGeom prst="diamond">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1</a:t>
                    </a:r>
                    <a:endParaRPr lang="zh-CN" altLang="en-US" sz="1600" b="1" dirty="0">
                      <a:solidFill>
                        <a:prstClr val="white"/>
                      </a:solidFill>
                      <a:latin typeface="Arial"/>
                      <a:ea typeface="微软雅黑"/>
                    </a:endParaRPr>
                  </a:p>
                </p:txBody>
              </p:sp>
              <p:grpSp>
                <p:nvGrpSpPr>
                  <p:cNvPr id="10259" name="组合 36">
                    <a:extLst>
                      <a:ext uri="{FF2B5EF4-FFF2-40B4-BE49-F238E27FC236}">
                        <a16:creationId xmlns:a16="http://schemas.microsoft.com/office/drawing/2014/main" id="{31E11241-9796-48AE-B5AC-67989930BD77}"/>
                      </a:ext>
                    </a:extLst>
                  </p:cNvPr>
                  <p:cNvGrpSpPr>
                    <a:grpSpLocks/>
                  </p:cNvGrpSpPr>
                  <p:nvPr/>
                </p:nvGrpSpPr>
                <p:grpSpPr bwMode="auto">
                  <a:xfrm>
                    <a:off x="7562057" y="1703154"/>
                    <a:ext cx="3791382" cy="913934"/>
                    <a:chOff x="7390607" y="1757690"/>
                    <a:chExt cx="3791382" cy="913934"/>
                  </a:xfrm>
                </p:grpSpPr>
                <p:sp>
                  <p:nvSpPr>
                    <p:cNvPr id="61" name="文本框 60">
                      <a:extLst>
                        <a:ext uri="{FF2B5EF4-FFF2-40B4-BE49-F238E27FC236}">
                          <a16:creationId xmlns:a16="http://schemas.microsoft.com/office/drawing/2014/main" id="{29D29185-7FF3-4B5E-83CD-62E9A6528E1B}"/>
                        </a:ext>
                      </a:extLst>
                    </p:cNvPr>
                    <p:cNvSpPr txBox="1"/>
                    <p:nvPr/>
                  </p:nvSpPr>
                  <p:spPr>
                    <a:xfrm>
                      <a:off x="7419181" y="1757690"/>
                      <a:ext cx="3249141" cy="913934"/>
                    </a:xfrm>
                    <a:prstGeom prst="rect">
                      <a:avLst/>
                    </a:prstGeom>
                    <a:noFill/>
                  </p:spPr>
                  <p:txBody>
                    <a:bodyPr>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公平比较</a:t>
                      </a:r>
                      <a:endParaRPr lang="en-US" altLang="zh-CN" sz="2400" b="1" dirty="0">
                        <a:solidFill>
                          <a:srgbClr val="282828"/>
                        </a:solidFill>
                        <a:latin typeface="Arial"/>
                        <a:ea typeface="微软雅黑"/>
                        <a:cs typeface="微软雅黑 Light"/>
                      </a:endParaRPr>
                    </a:p>
                    <a:p>
                      <a:pPr defTabSz="914377">
                        <a:defRPr/>
                      </a:pPr>
                      <a:endParaRPr lang="zh-CN" altLang="en-US" sz="2400" b="1" dirty="0">
                        <a:solidFill>
                          <a:srgbClr val="282828"/>
                        </a:solidFill>
                        <a:latin typeface="Arial"/>
                        <a:ea typeface="微软雅黑"/>
                        <a:cs typeface="微软雅黑 Light"/>
                      </a:endParaRPr>
                    </a:p>
                  </p:txBody>
                </p:sp>
                <p:sp>
                  <p:nvSpPr>
                    <p:cNvPr id="62" name="文本框 61">
                      <a:extLst>
                        <a:ext uri="{FF2B5EF4-FFF2-40B4-BE49-F238E27FC236}">
                          <a16:creationId xmlns:a16="http://schemas.microsoft.com/office/drawing/2014/main" id="{3A1BB1B4-325C-4F7F-ABFA-F87A3F679BD8}"/>
                        </a:ext>
                      </a:extLst>
                    </p:cNvPr>
                    <p:cNvSpPr txBox="1"/>
                    <p:nvPr/>
                  </p:nvSpPr>
                  <p:spPr>
                    <a:xfrm>
                      <a:off x="7390607" y="2192376"/>
                      <a:ext cx="3791382" cy="384262"/>
                    </a:xfrm>
                    <a:prstGeom prst="rect">
                      <a:avLst/>
                    </a:prstGeom>
                    <a:noFill/>
                  </p:spPr>
                  <p:txBody>
                    <a:bodyPr>
                      <a:spAutoFit/>
                      <a:scene3d>
                        <a:camera prst="orthographicFront"/>
                        <a:lightRig rig="threePt" dir="t"/>
                      </a:scene3d>
                      <a:sp3d contourW="12700"/>
                    </a:bodyPr>
                    <a:lstStyle/>
                    <a:p>
                      <a:pPr defTabSz="914377">
                        <a:lnSpc>
                          <a:spcPct val="114000"/>
                        </a:lnSpc>
                        <a:defRPr/>
                      </a:pPr>
                      <a:r>
                        <a:rPr lang="en-US" altLang="zh-CN" sz="1600" i="0" dirty="0">
                          <a:solidFill>
                            <a:srgbClr val="990000"/>
                          </a:solidFill>
                          <a:effectLst/>
                          <a:latin typeface="Arial" panose="020B0604020202020204" pitchFamily="34" charset="0"/>
                        </a:rPr>
                        <a:t> </a:t>
                      </a:r>
                      <a:r>
                        <a:rPr lang="en-US" altLang="zh-CN" sz="1600" dirty="0">
                          <a:solidFill>
                            <a:srgbClr val="990000"/>
                          </a:solidFill>
                          <a:latin typeface="Arial" panose="020B0604020202020204" pitchFamily="34" charset="0"/>
                        </a:rPr>
                        <a:t>FAIR COMPARISON</a:t>
                      </a:r>
                      <a:r>
                        <a:rPr lang="en-US" altLang="zh-CN" sz="1600" dirty="0">
                          <a:solidFill>
                            <a:srgbClr val="990000"/>
                          </a:solidFill>
                          <a:latin typeface="Arial" panose="020B0604020202020204" pitchFamily="34" charset="0"/>
                          <a:ea typeface="微软雅黑" panose="020B0503020204020204" pitchFamily="34" charset="-122"/>
                          <a:cs typeface="微软雅黑 Light"/>
                        </a:rPr>
                        <a:t> </a:t>
                      </a:r>
                      <a:endParaRPr lang="en-US" altLang="zh-CN" sz="1100" dirty="0">
                        <a:solidFill>
                          <a:srgbClr val="990000"/>
                        </a:solidFill>
                        <a:latin typeface="Century Gothic" panose="020B0502020202020204" pitchFamily="34" charset="0"/>
                        <a:ea typeface="微软雅黑"/>
                        <a:cs typeface="微软雅黑 Light"/>
                      </a:endParaRPr>
                    </a:p>
                  </p:txBody>
                </p:sp>
              </p:grpSp>
            </p:grpSp>
            <p:grpSp>
              <p:nvGrpSpPr>
                <p:cNvPr id="27" name="组合 17">
                  <a:extLst>
                    <a:ext uri="{FF2B5EF4-FFF2-40B4-BE49-F238E27FC236}">
                      <a16:creationId xmlns:a16="http://schemas.microsoft.com/office/drawing/2014/main" id="{738F2483-0417-40E3-9BAA-7E63F26228A5}"/>
                    </a:ext>
                  </a:extLst>
                </p:cNvPr>
                <p:cNvGrpSpPr>
                  <a:grpSpLocks/>
                </p:cNvGrpSpPr>
                <p:nvPr/>
              </p:nvGrpSpPr>
              <p:grpSpPr bwMode="auto">
                <a:xfrm>
                  <a:off x="7863681" y="3448805"/>
                  <a:ext cx="4162690" cy="790378"/>
                  <a:chOff x="7419181" y="1757690"/>
                  <a:chExt cx="4162691" cy="789144"/>
                </a:xfrm>
              </p:grpSpPr>
              <p:sp>
                <p:nvSpPr>
                  <p:cNvPr id="28" name="文本框 27">
                    <a:extLst>
                      <a:ext uri="{FF2B5EF4-FFF2-40B4-BE49-F238E27FC236}">
                        <a16:creationId xmlns:a16="http://schemas.microsoft.com/office/drawing/2014/main" id="{FEFA7FF7-1D4E-4E1A-B1CE-18CFE261C770}"/>
                      </a:ext>
                    </a:extLst>
                  </p:cNvPr>
                  <p:cNvSpPr txBox="1"/>
                  <p:nvPr/>
                </p:nvSpPr>
                <p:spPr>
                  <a:xfrm>
                    <a:off x="7419181" y="1757690"/>
                    <a:ext cx="3917157" cy="522402"/>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无损害结案</a:t>
                    </a:r>
                  </a:p>
                </p:txBody>
              </p:sp>
              <p:sp>
                <p:nvSpPr>
                  <p:cNvPr id="29" name="文本框 28">
                    <a:extLst>
                      <a:ext uri="{FF2B5EF4-FFF2-40B4-BE49-F238E27FC236}">
                        <a16:creationId xmlns:a16="http://schemas.microsoft.com/office/drawing/2014/main" id="{05DC0D77-589C-4EC7-BF5B-D2C487C97EE9}"/>
                      </a:ext>
                    </a:extLst>
                  </p:cNvPr>
                  <p:cNvSpPr txBox="1"/>
                  <p:nvPr/>
                </p:nvSpPr>
                <p:spPr>
                  <a:xfrm>
                    <a:off x="7446831" y="2178080"/>
                    <a:ext cx="4135041" cy="368754"/>
                  </a:xfrm>
                  <a:prstGeom prst="rect">
                    <a:avLst/>
                  </a:prstGeom>
                  <a:noFill/>
                </p:spPr>
                <p:txBody>
                  <a:bodyPr wrap="square">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NON-INJURIOUS DETERMINATION</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grpSp>
              <p:nvGrpSpPr>
                <p:cNvPr id="30" name="组合 15">
                  <a:extLst>
                    <a:ext uri="{FF2B5EF4-FFF2-40B4-BE49-F238E27FC236}">
                      <a16:creationId xmlns:a16="http://schemas.microsoft.com/office/drawing/2014/main" id="{0C2F7B0E-E878-4EC2-AF93-6A01CC52AC50}"/>
                    </a:ext>
                  </a:extLst>
                </p:cNvPr>
                <p:cNvGrpSpPr>
                  <a:grpSpLocks/>
                </p:cNvGrpSpPr>
                <p:nvPr/>
              </p:nvGrpSpPr>
              <p:grpSpPr bwMode="auto">
                <a:xfrm>
                  <a:off x="6864349" y="3372091"/>
                  <a:ext cx="5132123" cy="3695447"/>
                  <a:chOff x="6591300" y="698675"/>
                  <a:chExt cx="5132124" cy="3689677"/>
                </a:xfrm>
              </p:grpSpPr>
              <p:grpSp>
                <p:nvGrpSpPr>
                  <p:cNvPr id="32" name="组合 17">
                    <a:extLst>
                      <a:ext uri="{FF2B5EF4-FFF2-40B4-BE49-F238E27FC236}">
                        <a16:creationId xmlns:a16="http://schemas.microsoft.com/office/drawing/2014/main" id="{FDDF735D-2949-45EE-9B73-3FCCB53E0A45}"/>
                      </a:ext>
                    </a:extLst>
                  </p:cNvPr>
                  <p:cNvGrpSpPr>
                    <a:grpSpLocks/>
                  </p:cNvGrpSpPr>
                  <p:nvPr/>
                </p:nvGrpSpPr>
                <p:grpSpPr bwMode="auto">
                  <a:xfrm>
                    <a:off x="7588383" y="3576723"/>
                    <a:ext cx="4135041" cy="811629"/>
                    <a:chOff x="7416933" y="3631259"/>
                    <a:chExt cx="4135041" cy="811629"/>
                  </a:xfrm>
                </p:grpSpPr>
                <p:sp>
                  <p:nvSpPr>
                    <p:cNvPr id="35" name="文本框 34">
                      <a:extLst>
                        <a:ext uri="{FF2B5EF4-FFF2-40B4-BE49-F238E27FC236}">
                          <a16:creationId xmlns:a16="http://schemas.microsoft.com/office/drawing/2014/main" id="{EBBA617E-51FB-4E46-8F64-C331492207FF}"/>
                        </a:ext>
                      </a:extLst>
                    </p:cNvPr>
                    <p:cNvSpPr txBox="1"/>
                    <p:nvPr/>
                  </p:nvSpPr>
                  <p:spPr>
                    <a:xfrm>
                      <a:off x="7419182" y="3631259"/>
                      <a:ext cx="3917157" cy="533508"/>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新出口商复审</a:t>
                      </a:r>
                    </a:p>
                  </p:txBody>
                </p:sp>
                <p:sp>
                  <p:nvSpPr>
                    <p:cNvPr id="36" name="文本框 35">
                      <a:extLst>
                        <a:ext uri="{FF2B5EF4-FFF2-40B4-BE49-F238E27FC236}">
                          <a16:creationId xmlns:a16="http://schemas.microsoft.com/office/drawing/2014/main" id="{3DB6B544-5139-43BF-AA92-77CC186969D0}"/>
                        </a:ext>
                      </a:extLst>
                    </p:cNvPr>
                    <p:cNvSpPr txBox="1"/>
                    <p:nvPr/>
                  </p:nvSpPr>
                  <p:spPr>
                    <a:xfrm>
                      <a:off x="7416933" y="4051650"/>
                      <a:ext cx="4135041" cy="391238"/>
                    </a:xfrm>
                    <a:prstGeom prst="rect">
                      <a:avLst/>
                    </a:prstGeom>
                    <a:noFill/>
                  </p:spPr>
                  <p:txBody>
                    <a:bodyPr wrap="square">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NEW EXPORTER REVIEW</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sp>
                <p:nvSpPr>
                  <p:cNvPr id="51" name="菱形 50">
                    <a:extLst>
                      <a:ext uri="{FF2B5EF4-FFF2-40B4-BE49-F238E27FC236}">
                        <a16:creationId xmlns:a16="http://schemas.microsoft.com/office/drawing/2014/main" id="{E92B6201-A1F7-44C7-A758-8420AB5CD60E}"/>
                      </a:ext>
                    </a:extLst>
                  </p:cNvPr>
                  <p:cNvSpPr/>
                  <p:nvPr/>
                </p:nvSpPr>
                <p:spPr>
                  <a:xfrm>
                    <a:off x="6591300" y="698675"/>
                    <a:ext cx="827087" cy="82738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4</a:t>
                    </a:r>
                    <a:endParaRPr lang="zh-CN" altLang="en-US" sz="1600" b="1" dirty="0">
                      <a:solidFill>
                        <a:prstClr val="white"/>
                      </a:solidFill>
                      <a:latin typeface="Arial"/>
                      <a:ea typeface="微软雅黑"/>
                    </a:endParaRPr>
                  </a:p>
                </p:txBody>
              </p:sp>
            </p:grpSp>
            <p:grpSp>
              <p:nvGrpSpPr>
                <p:cNvPr id="38" name="组合 15">
                  <a:extLst>
                    <a:ext uri="{FF2B5EF4-FFF2-40B4-BE49-F238E27FC236}">
                      <a16:creationId xmlns:a16="http://schemas.microsoft.com/office/drawing/2014/main" id="{F99CF06C-73C9-4B62-96D1-427DABF85997}"/>
                    </a:ext>
                  </a:extLst>
                </p:cNvPr>
                <p:cNvGrpSpPr>
                  <a:grpSpLocks/>
                </p:cNvGrpSpPr>
                <p:nvPr/>
              </p:nvGrpSpPr>
              <p:grpSpPr bwMode="auto">
                <a:xfrm>
                  <a:off x="6832732" y="4334996"/>
                  <a:ext cx="5162844" cy="1774538"/>
                  <a:chOff x="6567618" y="709608"/>
                  <a:chExt cx="5162845" cy="1771767"/>
                </a:xfrm>
              </p:grpSpPr>
              <p:sp>
                <p:nvSpPr>
                  <p:cNvPr id="39" name="菱形 38">
                    <a:extLst>
                      <a:ext uri="{FF2B5EF4-FFF2-40B4-BE49-F238E27FC236}">
                        <a16:creationId xmlns:a16="http://schemas.microsoft.com/office/drawing/2014/main" id="{45F5E2E5-D1BB-4C15-A84A-927AEE9AF9F3}"/>
                      </a:ext>
                    </a:extLst>
                  </p:cNvPr>
                  <p:cNvSpPr/>
                  <p:nvPr/>
                </p:nvSpPr>
                <p:spPr>
                  <a:xfrm>
                    <a:off x="6567618" y="1653995"/>
                    <a:ext cx="827087" cy="82738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6</a:t>
                    </a:r>
                    <a:endParaRPr lang="zh-CN" altLang="en-US" sz="1600" b="1" dirty="0">
                      <a:solidFill>
                        <a:prstClr val="white"/>
                      </a:solidFill>
                      <a:latin typeface="Arial"/>
                      <a:ea typeface="微软雅黑"/>
                    </a:endParaRPr>
                  </a:p>
                </p:txBody>
              </p:sp>
              <p:grpSp>
                <p:nvGrpSpPr>
                  <p:cNvPr id="40" name="组合 17">
                    <a:extLst>
                      <a:ext uri="{FF2B5EF4-FFF2-40B4-BE49-F238E27FC236}">
                        <a16:creationId xmlns:a16="http://schemas.microsoft.com/office/drawing/2014/main" id="{3195EAD7-C18D-4532-8626-917C5976981A}"/>
                      </a:ext>
                    </a:extLst>
                  </p:cNvPr>
                  <p:cNvGrpSpPr>
                    <a:grpSpLocks/>
                  </p:cNvGrpSpPr>
                  <p:nvPr/>
                </p:nvGrpSpPr>
                <p:grpSpPr bwMode="auto">
                  <a:xfrm>
                    <a:off x="7582721" y="709608"/>
                    <a:ext cx="4147742" cy="789144"/>
                    <a:chOff x="7411271" y="764144"/>
                    <a:chExt cx="4147742" cy="789144"/>
                  </a:xfrm>
                </p:grpSpPr>
                <p:sp>
                  <p:nvSpPr>
                    <p:cNvPr id="43" name="文本框 42">
                      <a:extLst>
                        <a:ext uri="{FF2B5EF4-FFF2-40B4-BE49-F238E27FC236}">
                          <a16:creationId xmlns:a16="http://schemas.microsoft.com/office/drawing/2014/main" id="{6531D080-2A5D-421F-A6BA-9BBF656ED27B}"/>
                        </a:ext>
                      </a:extLst>
                    </p:cNvPr>
                    <p:cNvSpPr txBox="1"/>
                    <p:nvPr/>
                  </p:nvSpPr>
                  <p:spPr>
                    <a:xfrm>
                      <a:off x="7411271" y="764144"/>
                      <a:ext cx="3917157" cy="522402"/>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价格承诺</a:t>
                      </a:r>
                    </a:p>
                  </p:txBody>
                </p:sp>
                <p:sp>
                  <p:nvSpPr>
                    <p:cNvPr id="45" name="文本框 44">
                      <a:extLst>
                        <a:ext uri="{FF2B5EF4-FFF2-40B4-BE49-F238E27FC236}">
                          <a16:creationId xmlns:a16="http://schemas.microsoft.com/office/drawing/2014/main" id="{AAD26E03-C849-4C9D-B40E-3C03A82880C1}"/>
                        </a:ext>
                      </a:extLst>
                    </p:cNvPr>
                    <p:cNvSpPr txBox="1"/>
                    <p:nvPr/>
                  </p:nvSpPr>
                  <p:spPr>
                    <a:xfrm>
                      <a:off x="7423972" y="1184534"/>
                      <a:ext cx="4135041" cy="368754"/>
                    </a:xfrm>
                    <a:prstGeom prst="rect">
                      <a:avLst/>
                    </a:prstGeom>
                    <a:noFill/>
                  </p:spPr>
                  <p:txBody>
                    <a:bodyPr wrap="square">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PRICE UNDERTAKING</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grpSp>
            <p:sp>
              <p:nvSpPr>
                <p:cNvPr id="48" name="菱形 47">
                  <a:extLst>
                    <a:ext uri="{FF2B5EF4-FFF2-40B4-BE49-F238E27FC236}">
                      <a16:creationId xmlns:a16="http://schemas.microsoft.com/office/drawing/2014/main" id="{CE3A82CC-1E89-4078-8A82-85F778A6452C}"/>
                    </a:ext>
                  </a:extLst>
                </p:cNvPr>
                <p:cNvSpPr/>
                <p:nvPr/>
              </p:nvSpPr>
              <p:spPr bwMode="auto">
                <a:xfrm>
                  <a:off x="6856410" y="4327269"/>
                  <a:ext cx="827088" cy="827088"/>
                </a:xfrm>
                <a:prstGeom prst="diamond">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5</a:t>
                  </a:r>
                  <a:endParaRPr lang="zh-CN" altLang="en-US" sz="1600" b="1" dirty="0">
                    <a:solidFill>
                      <a:prstClr val="white"/>
                    </a:solidFill>
                    <a:latin typeface="Arial"/>
                    <a:ea typeface="微软雅黑"/>
                  </a:endParaRPr>
                </a:p>
              </p:txBody>
            </p:sp>
            <p:sp>
              <p:nvSpPr>
                <p:cNvPr id="50" name="菱形 49">
                  <a:extLst>
                    <a:ext uri="{FF2B5EF4-FFF2-40B4-BE49-F238E27FC236}">
                      <a16:creationId xmlns:a16="http://schemas.microsoft.com/office/drawing/2014/main" id="{7F6CB893-13C0-49BD-806C-00A0880538C1}"/>
                    </a:ext>
                  </a:extLst>
                </p:cNvPr>
                <p:cNvSpPr/>
                <p:nvPr/>
              </p:nvSpPr>
              <p:spPr bwMode="auto">
                <a:xfrm>
                  <a:off x="6864350" y="2462605"/>
                  <a:ext cx="827088" cy="827088"/>
                </a:xfrm>
                <a:prstGeom prst="diamond">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3</a:t>
                  </a:r>
                  <a:endParaRPr lang="zh-CN" altLang="en-US" sz="1600" b="1" dirty="0">
                    <a:solidFill>
                      <a:prstClr val="white"/>
                    </a:solidFill>
                    <a:latin typeface="Arial"/>
                    <a:ea typeface="微软雅黑"/>
                  </a:endParaRPr>
                </a:p>
              </p:txBody>
            </p:sp>
          </p:grpSp>
          <p:sp>
            <p:nvSpPr>
              <p:cNvPr id="3" name="菱形 2">
                <a:extLst>
                  <a:ext uri="{FF2B5EF4-FFF2-40B4-BE49-F238E27FC236}">
                    <a16:creationId xmlns:a16="http://schemas.microsoft.com/office/drawing/2014/main" id="{F14769DA-6F3B-4761-8674-B589C6927017}"/>
                  </a:ext>
                </a:extLst>
              </p:cNvPr>
              <p:cNvSpPr/>
              <p:nvPr/>
            </p:nvSpPr>
            <p:spPr bwMode="auto">
              <a:xfrm>
                <a:off x="6865610" y="5625013"/>
                <a:ext cx="793172" cy="792497"/>
              </a:xfrm>
              <a:prstGeom prst="diamond">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7</a:t>
                </a:r>
              </a:p>
            </p:txBody>
          </p:sp>
          <p:sp>
            <p:nvSpPr>
              <p:cNvPr id="7" name="文本框 6">
                <a:extLst>
                  <a:ext uri="{FF2B5EF4-FFF2-40B4-BE49-F238E27FC236}">
                    <a16:creationId xmlns:a16="http://schemas.microsoft.com/office/drawing/2014/main" id="{A7FC01D6-3786-4994-A51A-A7EC34E7126B}"/>
                  </a:ext>
                </a:extLst>
              </p:cNvPr>
              <p:cNvSpPr txBox="1"/>
              <p:nvPr/>
            </p:nvSpPr>
            <p:spPr bwMode="auto">
              <a:xfrm>
                <a:off x="7849590" y="4738415"/>
                <a:ext cx="3756527" cy="486272"/>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反规避</a:t>
                </a:r>
                <a:r>
                  <a:rPr lang="en-US" altLang="zh-CN" sz="2400" b="1" dirty="0">
                    <a:solidFill>
                      <a:srgbClr val="282828"/>
                    </a:solidFill>
                    <a:latin typeface="Arial"/>
                    <a:ea typeface="微软雅黑"/>
                    <a:cs typeface="微软雅黑 Light"/>
                  </a:rPr>
                  <a:t>	</a:t>
                </a:r>
                <a:endParaRPr lang="zh-CN" altLang="en-US" sz="2400" b="1" dirty="0">
                  <a:solidFill>
                    <a:srgbClr val="282828"/>
                  </a:solidFill>
                  <a:latin typeface="Arial"/>
                  <a:ea typeface="微软雅黑"/>
                  <a:cs typeface="微软雅黑 Light"/>
                </a:endParaRPr>
              </a:p>
            </p:txBody>
          </p:sp>
          <p:sp>
            <p:nvSpPr>
              <p:cNvPr id="9" name="文本框 8">
                <a:extLst>
                  <a:ext uri="{FF2B5EF4-FFF2-40B4-BE49-F238E27FC236}">
                    <a16:creationId xmlns:a16="http://schemas.microsoft.com/office/drawing/2014/main" id="{18DE59B6-57FF-4004-8233-AF97D8C1CEEC}"/>
                  </a:ext>
                </a:extLst>
              </p:cNvPr>
              <p:cNvSpPr txBox="1"/>
              <p:nvPr/>
            </p:nvSpPr>
            <p:spPr bwMode="auto">
              <a:xfrm>
                <a:off x="7861770" y="5141853"/>
                <a:ext cx="3965477" cy="356599"/>
              </a:xfrm>
              <a:prstGeom prst="rect">
                <a:avLst/>
              </a:prstGeom>
              <a:noFill/>
            </p:spPr>
            <p:txBody>
              <a:bodyPr wrap="square">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ANTI-CIRCUMVENTION</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sp>
          <p:nvSpPr>
            <p:cNvPr id="11" name="菱形 10">
              <a:extLst>
                <a:ext uri="{FF2B5EF4-FFF2-40B4-BE49-F238E27FC236}">
                  <a16:creationId xmlns:a16="http://schemas.microsoft.com/office/drawing/2014/main" id="{2982393C-9AFA-43A3-96D5-BE217FB00EE1}"/>
                </a:ext>
              </a:extLst>
            </p:cNvPr>
            <p:cNvSpPr/>
            <p:nvPr/>
          </p:nvSpPr>
          <p:spPr bwMode="auto">
            <a:xfrm>
              <a:off x="7558088" y="5830195"/>
              <a:ext cx="683886" cy="674320"/>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8</a:t>
              </a:r>
              <a:endParaRPr lang="zh-CN" altLang="en-US" sz="1600" b="1" dirty="0">
                <a:solidFill>
                  <a:prstClr val="white"/>
                </a:solidFill>
                <a:latin typeface="Arial"/>
                <a:ea typeface="微软雅黑"/>
              </a:endParaRPr>
            </a:p>
          </p:txBody>
        </p:sp>
        <p:sp>
          <p:nvSpPr>
            <p:cNvPr id="12" name="文本框 11">
              <a:extLst>
                <a:ext uri="{FF2B5EF4-FFF2-40B4-BE49-F238E27FC236}">
                  <a16:creationId xmlns:a16="http://schemas.microsoft.com/office/drawing/2014/main" id="{6D97351E-FE01-440B-B731-379A9C0D13CC}"/>
                </a:ext>
              </a:extLst>
            </p:cNvPr>
            <p:cNvSpPr txBox="1"/>
            <p:nvPr/>
          </p:nvSpPr>
          <p:spPr bwMode="auto">
            <a:xfrm>
              <a:off x="8413055" y="5854359"/>
              <a:ext cx="3238943" cy="458462"/>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a:solidFill>
                    <a:srgbClr val="282828"/>
                  </a:solidFill>
                  <a:latin typeface="Arial"/>
                  <a:ea typeface="微软雅黑"/>
                  <a:cs typeface="微软雅黑 Light"/>
                </a:rPr>
                <a:t>欧洲法院</a:t>
              </a:r>
              <a:r>
                <a:rPr lang="zh-CN" altLang="en-US" sz="2400" b="1" dirty="0">
                  <a:solidFill>
                    <a:srgbClr val="282828"/>
                  </a:solidFill>
                  <a:latin typeface="Arial"/>
                  <a:ea typeface="微软雅黑"/>
                  <a:cs typeface="微软雅黑 Light"/>
                </a:rPr>
                <a:t>诉讼</a:t>
              </a:r>
            </a:p>
          </p:txBody>
        </p:sp>
        <p:sp>
          <p:nvSpPr>
            <p:cNvPr id="13" name="文本框 12">
              <a:extLst>
                <a:ext uri="{FF2B5EF4-FFF2-40B4-BE49-F238E27FC236}">
                  <a16:creationId xmlns:a16="http://schemas.microsoft.com/office/drawing/2014/main" id="{4215953A-61C4-44E3-87EB-BFB74E3EF9B0}"/>
                </a:ext>
              </a:extLst>
            </p:cNvPr>
            <p:cNvSpPr txBox="1"/>
            <p:nvPr/>
          </p:nvSpPr>
          <p:spPr bwMode="auto">
            <a:xfrm>
              <a:off x="8411195" y="6196980"/>
              <a:ext cx="3419103" cy="318862"/>
            </a:xfrm>
            <a:prstGeom prst="rect">
              <a:avLst/>
            </a:prstGeom>
            <a:noFill/>
          </p:spPr>
          <p:txBody>
            <a:bodyPr wrap="square">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EU COURT PROCEEDING</a:t>
              </a:r>
            </a:p>
          </p:txBody>
        </p:sp>
      </p:grpSp>
    </p:spTree>
  </p:cSld>
  <p:clrMapOvr>
    <a:masterClrMapping/>
  </p:clrMapOvr>
  <p:transition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6F1D94E4-B458-478C-9CFC-EE7D2D9966B2}"/>
              </a:ext>
            </a:extLst>
          </p:cNvPr>
          <p:cNvSpPr/>
          <p:nvPr/>
        </p:nvSpPr>
        <p:spPr>
          <a:xfrm>
            <a:off x="6429374" y="3216638"/>
            <a:ext cx="5572126" cy="2770311"/>
          </a:xfrm>
          <a:prstGeom prst="rect">
            <a:avLst/>
          </a:prstGeom>
          <a:solidFill>
            <a:schemeClr val="bg1">
              <a:lumMod val="85000"/>
            </a:schemeClr>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价格承诺</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180235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PRICE UNDERTAKING</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2964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欧盟柠檬酸案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graphicFrame>
        <p:nvGraphicFramePr>
          <p:cNvPr id="19" name="图表 18">
            <a:extLst>
              <a:ext uri="{FF2B5EF4-FFF2-40B4-BE49-F238E27FC236}">
                <a16:creationId xmlns:a16="http://schemas.microsoft.com/office/drawing/2014/main" id="{472723C6-1035-43F8-8E18-892580C4A2E4}"/>
              </a:ext>
            </a:extLst>
          </p:cNvPr>
          <p:cNvGraphicFramePr/>
          <p:nvPr>
            <p:extLst>
              <p:ext uri="{D42A27DB-BD31-4B8C-83A1-F6EECF244321}">
                <p14:modId xmlns:p14="http://schemas.microsoft.com/office/powerpoint/2010/main" val="3703312043"/>
              </p:ext>
            </p:extLst>
          </p:nvPr>
        </p:nvGraphicFramePr>
        <p:xfrm>
          <a:off x="354563" y="1714422"/>
          <a:ext cx="6074811" cy="4738800"/>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1">
            <a:extLst>
              <a:ext uri="{FF2B5EF4-FFF2-40B4-BE49-F238E27FC236}">
                <a16:creationId xmlns:a16="http://schemas.microsoft.com/office/drawing/2014/main" id="{C73EC29D-F514-423A-90EF-EA7069C54F03}"/>
              </a:ext>
            </a:extLst>
          </p:cNvPr>
          <p:cNvSpPr>
            <a:spLocks noChangeArrowheads="1"/>
          </p:cNvSpPr>
          <p:nvPr/>
        </p:nvSpPr>
        <p:spPr bwMode="auto">
          <a:xfrm>
            <a:off x="6703858" y="3401304"/>
            <a:ext cx="5133579" cy="240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应诉效果</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1800" dirty="0">
              <a:latin typeface="微软雅黑" panose="020B0503020204020204" pitchFamily="34" charset="-122"/>
              <a:ea typeface="微软雅黑" panose="020B0503020204020204" pitchFamily="34" charset="-122"/>
            </a:endParaRPr>
          </a:p>
          <a:p>
            <a:pPr marL="0" indent="0">
              <a:lnSpc>
                <a:spcPct val="150000"/>
              </a:lnSpc>
              <a:spcBef>
                <a:spcPct val="20000"/>
              </a:spcBef>
              <a:buClr>
                <a:srgbClr val="990000"/>
              </a:buClr>
              <a:buNone/>
            </a:pPr>
            <a:r>
              <a:rPr lang="en-US" altLang="zh-CN" sz="1800" b="1" dirty="0">
                <a:latin typeface="微软雅黑" panose="020B0503020204020204" pitchFamily="34" charset="-122"/>
                <a:ea typeface="微软雅黑" panose="020B0503020204020204" pitchFamily="34" charset="-122"/>
              </a:rPr>
              <a:t>2008</a:t>
            </a:r>
            <a:r>
              <a:rPr lang="zh-CN" altLang="en-US" sz="1800" b="1" dirty="0">
                <a:latin typeface="微软雅黑" panose="020B0503020204020204" pitchFamily="34" charset="-122"/>
                <a:ea typeface="微软雅黑" panose="020B0503020204020204" pitchFamily="34" charset="-122"/>
              </a:rPr>
              <a:t>年大部分中国出口型企业都因为金融危机而出口减少，而柠檬酸的价格承诺企业不但保持了原有的出口，而且利润较往年有了</a:t>
            </a:r>
            <a:r>
              <a:rPr lang="en-US" altLang="zh-CN" sz="1800" b="1" dirty="0">
                <a:solidFill>
                  <a:srgbClr val="990000"/>
                </a:solidFill>
                <a:latin typeface="微软雅黑" panose="020B0503020204020204" pitchFamily="34" charset="-122"/>
                <a:ea typeface="微软雅黑" panose="020B0503020204020204" pitchFamily="34" charset="-122"/>
              </a:rPr>
              <a:t>30%</a:t>
            </a:r>
            <a:r>
              <a:rPr lang="zh-CN" altLang="en-US" sz="1800" b="1" dirty="0">
                <a:solidFill>
                  <a:srgbClr val="990000"/>
                </a:solidFill>
                <a:latin typeface="微软雅黑" panose="020B0503020204020204" pitchFamily="34" charset="-122"/>
                <a:ea typeface="微软雅黑" panose="020B0503020204020204" pitchFamily="34" charset="-122"/>
              </a:rPr>
              <a:t>的提高，</a:t>
            </a:r>
            <a:r>
              <a:rPr lang="zh-CN" altLang="en-US" sz="1800" b="1" dirty="0">
                <a:latin typeface="微软雅黑" panose="020B0503020204020204" pitchFamily="34" charset="-122"/>
                <a:ea typeface="微软雅黑" panose="020B0503020204020204" pitchFamily="34" charset="-122"/>
              </a:rPr>
              <a:t>为企业的生存和发展提供了良好的机会</a:t>
            </a:r>
            <a:endParaRPr lang="en-US" altLang="zh-CN" sz="1800" b="1" dirty="0">
              <a:latin typeface="微软雅黑" panose="020B0503020204020204" pitchFamily="34" charset="-122"/>
              <a:ea typeface="微软雅黑" panose="020B0503020204020204" pitchFamily="34" charset="-122"/>
            </a:endParaRPr>
          </a:p>
        </p:txBody>
      </p:sp>
      <p:pic>
        <p:nvPicPr>
          <p:cNvPr id="2050" name="Picture 2" descr="See the source image">
            <a:extLst>
              <a:ext uri="{FF2B5EF4-FFF2-40B4-BE49-F238E27FC236}">
                <a16:creationId xmlns:a16="http://schemas.microsoft.com/office/drawing/2014/main" id="{2CA3522E-D2E4-497D-9F3B-10527DAAD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452" y="912310"/>
            <a:ext cx="2836914" cy="1891276"/>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23">
            <a:extLst>
              <a:ext uri="{FF2B5EF4-FFF2-40B4-BE49-F238E27FC236}">
                <a16:creationId xmlns:a16="http://schemas.microsoft.com/office/drawing/2014/main" id="{564BB76C-A334-4965-9DEB-27E36A1F9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27218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7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72000">
                                          <p:cBhvr additive="base">
                                            <p:cTn id="7" dur="700" fill="hold"/>
                                            <p:tgtEl>
                                              <p:spTgt spid="13"/>
                                            </p:tgtEl>
                                            <p:attrNameLst>
                                              <p:attrName>ppt_x</p:attrName>
                                            </p:attrNameLst>
                                          </p:cBhvr>
                                          <p:tavLst>
                                            <p:tav tm="0">
                                              <p:val>
                                                <p:strVal val="0-#ppt_w/2"/>
                                              </p:val>
                                            </p:tav>
                                            <p:tav tm="100000">
                                              <p:val>
                                                <p:strVal val="#ppt_x"/>
                                              </p:val>
                                            </p:tav>
                                          </p:tavLst>
                                        </p:anim>
                                        <p:anim calcmode="lin" valueType="num" p14:bounceEnd="72000">
                                          <p:cBhvr additive="base">
                                            <p:cTn id="8" dur="7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00" fill="hold"/>
                                            <p:tgtEl>
                                              <p:spTgt spid="13"/>
                                            </p:tgtEl>
                                            <p:attrNameLst>
                                              <p:attrName>ppt_x</p:attrName>
                                            </p:attrNameLst>
                                          </p:cBhvr>
                                          <p:tavLst>
                                            <p:tav tm="0">
                                              <p:val>
                                                <p:strVal val="0-#ppt_w/2"/>
                                              </p:val>
                                            </p:tav>
                                            <p:tav tm="100000">
                                              <p:val>
                                                <p:strVal val="#ppt_x"/>
                                              </p:val>
                                            </p:tav>
                                          </p:tavLst>
                                        </p:anim>
                                        <p:anim calcmode="lin" valueType="num">
                                          <p:cBhvr additive="base">
                                            <p:cTn id="8" dur="7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价格承诺</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180235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PRICE UNDERTAKING</a:t>
            </a:r>
          </a:p>
        </p:txBody>
      </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1293813" y="1263650"/>
            <a:ext cx="511865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eaLnBrk="1" hangingPunct="1">
              <a:lnSpc>
                <a:spcPct val="100000"/>
              </a:lnSpc>
              <a:spcBef>
                <a:spcPct val="20000"/>
              </a:spcBef>
              <a:buClr>
                <a:srgbClr val="990000"/>
              </a:buClr>
              <a:buNone/>
            </a:pPr>
            <a:r>
              <a:rPr lang="zh-CN" altLang="en-US" sz="2400" b="1" dirty="0">
                <a:latin typeface="微软雅黑" panose="020B0503020204020204" pitchFamily="34" charset="-122"/>
                <a:ea typeface="微软雅黑" panose="020B0503020204020204" pitchFamily="34" charset="-122"/>
              </a:rPr>
              <a:t>法律规定：</a:t>
            </a:r>
            <a:r>
              <a:rPr lang="en-US" altLang="zh-CN" sz="2400" b="1" dirty="0">
                <a:latin typeface="微软雅黑" panose="020B0503020204020204" pitchFamily="34" charset="-122"/>
                <a:ea typeface="微软雅黑" panose="020B0503020204020204" pitchFamily="34" charset="-122"/>
              </a:rPr>
              <a:t>ADA</a:t>
            </a:r>
            <a:r>
              <a:rPr lang="zh-CN" altLang="en-US" sz="2400" b="1" dirty="0">
                <a:latin typeface="微软雅黑" panose="020B0503020204020204" pitchFamily="34" charset="-122"/>
                <a:ea typeface="微软雅黑" panose="020B0503020204020204" pitchFamily="34" charset="-122"/>
              </a:rPr>
              <a:t>第八条　</a:t>
            </a:r>
            <a:endParaRPr lang="en-US" altLang="zh-CN" sz="24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承诺提出的</a:t>
            </a:r>
            <a:r>
              <a:rPr lang="zh-CN" altLang="en-US" sz="2000" b="1" dirty="0">
                <a:solidFill>
                  <a:srgbClr val="990000"/>
                </a:solidFill>
                <a:latin typeface="微软雅黑" panose="020B0503020204020204" pitchFamily="34" charset="-122"/>
                <a:ea typeface="微软雅黑" panose="020B0503020204020204" pitchFamily="34" charset="-122"/>
              </a:rPr>
              <a:t>时间：</a:t>
            </a:r>
            <a:endParaRPr lang="en-US" altLang="zh-CN" sz="2000" b="1" dirty="0">
              <a:solidFill>
                <a:srgbClr val="990000"/>
              </a:solidFill>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承诺的</a:t>
            </a:r>
            <a:r>
              <a:rPr lang="zh-CN" altLang="en-US" sz="2000" b="1" dirty="0">
                <a:solidFill>
                  <a:srgbClr val="990000"/>
                </a:solidFill>
                <a:latin typeface="微软雅黑" panose="020B0503020204020204" pitchFamily="34" charset="-122"/>
                <a:ea typeface="微软雅黑" panose="020B0503020204020204" pitchFamily="34" charset="-122"/>
              </a:rPr>
              <a:t>主要内容：</a:t>
            </a:r>
            <a:endParaRPr lang="en-US" altLang="zh-CN" sz="2000" b="1" dirty="0">
              <a:solidFill>
                <a:srgbClr val="990000"/>
              </a:solidFill>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r>
              <a:rPr lang="en-US" altLang="zh-CN" sz="2000" b="1" dirty="0">
                <a:latin typeface="微软雅黑" panose="020B0503020204020204" pitchFamily="34" charset="-122"/>
                <a:ea typeface="微软雅黑" panose="020B0503020204020204" pitchFamily="34" charset="-122"/>
              </a:rPr>
              <a:t>       - </a:t>
            </a:r>
            <a:r>
              <a:rPr lang="zh-CN" altLang="en-US" sz="2000" b="1" dirty="0">
                <a:latin typeface="微软雅黑" panose="020B0503020204020204" pitchFamily="34" charset="-122"/>
                <a:ea typeface="微软雅黑" panose="020B0503020204020204" pitchFamily="34" charset="-122"/>
              </a:rPr>
              <a:t>最低出口价格</a:t>
            </a:r>
            <a:endParaRPr lang="en-US" altLang="zh-CN" sz="20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r>
              <a:rPr lang="en-US" altLang="zh-CN" sz="2000" b="1" dirty="0">
                <a:latin typeface="微软雅黑" panose="020B0503020204020204" pitchFamily="34" charset="-122"/>
                <a:ea typeface="微软雅黑" panose="020B0503020204020204" pitchFamily="34" charset="-122"/>
              </a:rPr>
              <a:t>       - </a:t>
            </a:r>
            <a:r>
              <a:rPr lang="zh-CN" altLang="en-US" sz="2000" b="1" dirty="0">
                <a:latin typeface="微软雅黑" panose="020B0503020204020204" pitchFamily="34" charset="-122"/>
                <a:ea typeface="微软雅黑" panose="020B0503020204020204" pitchFamily="34" charset="-122"/>
              </a:rPr>
              <a:t>价格变动因素</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提交报告的频率</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接受核查</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防止规避的条件</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承诺的</a:t>
            </a:r>
            <a:r>
              <a:rPr lang="zh-CN" altLang="en-US" sz="2000" b="1" dirty="0">
                <a:solidFill>
                  <a:srgbClr val="990000"/>
                </a:solidFill>
                <a:latin typeface="微软雅黑" panose="020B0503020204020204" pitchFamily="34" charset="-122"/>
                <a:ea typeface="微软雅黑" panose="020B0503020204020204" pitchFamily="34" charset="-122"/>
              </a:rPr>
              <a:t>监管及执行</a:t>
            </a:r>
            <a:endParaRPr lang="en-US" altLang="zh-CN" sz="2000" b="1" dirty="0">
              <a:solidFill>
                <a:srgbClr val="990000"/>
              </a:solidFill>
              <a:latin typeface="微软雅黑" panose="020B0503020204020204" pitchFamily="34" charset="-122"/>
              <a:ea typeface="微软雅黑" panose="020B0503020204020204" pitchFamily="34" charset="-122"/>
            </a:endParaRPr>
          </a:p>
        </p:txBody>
      </p:sp>
      <p:pic>
        <p:nvPicPr>
          <p:cNvPr id="28" name="图片 23">
            <a:extLst>
              <a:ext uri="{FF2B5EF4-FFF2-40B4-BE49-F238E27FC236}">
                <a16:creationId xmlns:a16="http://schemas.microsoft.com/office/drawing/2014/main" id="{D6A2237F-75BC-44E3-BF28-BFC720D7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26">
            <a:extLst>
              <a:ext uri="{FF2B5EF4-FFF2-40B4-BE49-F238E27FC236}">
                <a16:creationId xmlns:a16="http://schemas.microsoft.com/office/drawing/2014/main" id="{F2E50600-567A-41A3-80D5-AC9E668F5D8D}"/>
              </a:ext>
            </a:extLst>
          </p:cNvPr>
          <p:cNvSpPr>
            <a:spLocks noEditPoints="1"/>
          </p:cNvSpPr>
          <p:nvPr/>
        </p:nvSpPr>
        <p:spPr bwMode="auto">
          <a:xfrm>
            <a:off x="696913" y="1225550"/>
            <a:ext cx="473075" cy="514350"/>
          </a:xfrm>
          <a:custGeom>
            <a:avLst/>
            <a:gdLst>
              <a:gd name="T0" fmla="*/ 2147483646 w 678"/>
              <a:gd name="T1" fmla="*/ 2147483646 h 630"/>
              <a:gd name="T2" fmla="*/ 2147483646 w 678"/>
              <a:gd name="T3" fmla="*/ 2147483646 h 630"/>
              <a:gd name="T4" fmla="*/ 2147483646 w 678"/>
              <a:gd name="T5" fmla="*/ 2147483646 h 630"/>
              <a:gd name="T6" fmla="*/ 2147483646 w 678"/>
              <a:gd name="T7" fmla="*/ 2147483646 h 630"/>
              <a:gd name="T8" fmla="*/ 2147483646 w 678"/>
              <a:gd name="T9" fmla="*/ 2147483646 h 630"/>
              <a:gd name="T10" fmla="*/ 2147483646 w 678"/>
              <a:gd name="T11" fmla="*/ 2147483646 h 630"/>
              <a:gd name="T12" fmla="*/ 2147483646 w 678"/>
              <a:gd name="T13" fmla="*/ 2147483646 h 630"/>
              <a:gd name="T14" fmla="*/ 2147483646 w 678"/>
              <a:gd name="T15" fmla="*/ 2147483646 h 630"/>
              <a:gd name="T16" fmla="*/ 2147483646 w 678"/>
              <a:gd name="T17" fmla="*/ 2147483646 h 630"/>
              <a:gd name="T18" fmla="*/ 2147483646 w 678"/>
              <a:gd name="T19" fmla="*/ 2147483646 h 630"/>
              <a:gd name="T20" fmla="*/ 2147483646 w 678"/>
              <a:gd name="T21" fmla="*/ 2147483646 h 630"/>
              <a:gd name="T22" fmla="*/ 2147483646 w 678"/>
              <a:gd name="T23" fmla="*/ 2147483646 h 630"/>
              <a:gd name="T24" fmla="*/ 2147483646 w 678"/>
              <a:gd name="T25" fmla="*/ 2147483646 h 630"/>
              <a:gd name="T26" fmla="*/ 2147483646 w 678"/>
              <a:gd name="T27" fmla="*/ 2147483646 h 630"/>
              <a:gd name="T28" fmla="*/ 2147483646 w 678"/>
              <a:gd name="T29" fmla="*/ 2147483646 h 630"/>
              <a:gd name="T30" fmla="*/ 2147483646 w 678"/>
              <a:gd name="T31" fmla="*/ 2147483646 h 630"/>
              <a:gd name="T32" fmla="*/ 2147483646 w 678"/>
              <a:gd name="T33" fmla="*/ 2147483646 h 630"/>
              <a:gd name="T34" fmla="*/ 2147483646 w 678"/>
              <a:gd name="T35" fmla="*/ 2147483646 h 630"/>
              <a:gd name="T36" fmla="*/ 2147483646 w 678"/>
              <a:gd name="T37" fmla="*/ 2147483646 h 630"/>
              <a:gd name="T38" fmla="*/ 2147483646 w 678"/>
              <a:gd name="T39" fmla="*/ 2147483646 h 630"/>
              <a:gd name="T40" fmla="*/ 2147483646 w 678"/>
              <a:gd name="T41" fmla="*/ 2147483646 h 630"/>
              <a:gd name="T42" fmla="*/ 2147483646 w 678"/>
              <a:gd name="T43" fmla="*/ 2147483646 h 630"/>
              <a:gd name="T44" fmla="*/ 2147483646 w 678"/>
              <a:gd name="T45" fmla="*/ 2147483646 h 630"/>
              <a:gd name="T46" fmla="*/ 2147483646 w 678"/>
              <a:gd name="T47" fmla="*/ 2147483646 h 630"/>
              <a:gd name="T48" fmla="*/ 2147483646 w 678"/>
              <a:gd name="T49" fmla="*/ 2147483646 h 630"/>
              <a:gd name="T50" fmla="*/ 2147483646 w 678"/>
              <a:gd name="T51" fmla="*/ 2147483646 h 630"/>
              <a:gd name="T52" fmla="*/ 2147483646 w 678"/>
              <a:gd name="T53" fmla="*/ 2147483646 h 630"/>
              <a:gd name="T54" fmla="*/ 2147483646 w 678"/>
              <a:gd name="T55" fmla="*/ 2147483646 h 630"/>
              <a:gd name="T56" fmla="*/ 2147483646 w 678"/>
              <a:gd name="T57" fmla="*/ 2147483646 h 630"/>
              <a:gd name="T58" fmla="*/ 2147483646 w 678"/>
              <a:gd name="T59" fmla="*/ 2147483646 h 630"/>
              <a:gd name="T60" fmla="*/ 2147483646 w 678"/>
              <a:gd name="T61" fmla="*/ 2147483646 h 630"/>
              <a:gd name="T62" fmla="*/ 2147483646 w 678"/>
              <a:gd name="T63" fmla="*/ 2147483646 h 630"/>
              <a:gd name="T64" fmla="*/ 0 w 678"/>
              <a:gd name="T65" fmla="*/ 2147483646 h 630"/>
              <a:gd name="T66" fmla="*/ 2147483646 w 678"/>
              <a:gd name="T67" fmla="*/ 2147483646 h 630"/>
              <a:gd name="T68" fmla="*/ 2147483646 w 678"/>
              <a:gd name="T69" fmla="*/ 2147483646 h 630"/>
              <a:gd name="T70" fmla="*/ 2147483646 w 678"/>
              <a:gd name="T71" fmla="*/ 2147483646 h 630"/>
              <a:gd name="T72" fmla="*/ 2147483646 w 678"/>
              <a:gd name="T73" fmla="*/ 2147483646 h 630"/>
              <a:gd name="T74" fmla="*/ 2147483646 w 678"/>
              <a:gd name="T75" fmla="*/ 2147483646 h 630"/>
              <a:gd name="T76" fmla="*/ 2147483646 w 678"/>
              <a:gd name="T77" fmla="*/ 2147483646 h 6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3074" name="Picture 2" descr="See the source image">
            <a:extLst>
              <a:ext uri="{FF2B5EF4-FFF2-40B4-BE49-F238E27FC236}">
                <a16:creationId xmlns:a16="http://schemas.microsoft.com/office/drawing/2014/main" id="{98EE0D9D-EF36-48AE-8272-DC5C0B5B3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162961"/>
            <a:ext cx="5581650" cy="289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8448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06</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22</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Arial"/>
                <a:ea typeface="微软雅黑"/>
                <a:cs typeface="微软雅黑 Light"/>
              </a:rPr>
              <a:t>反规避</a:t>
            </a:r>
            <a:r>
              <a:rPr lang="en-US" altLang="zh-CN" sz="4800" b="1" dirty="0">
                <a:solidFill>
                  <a:schemeClr val="bg1"/>
                </a:solidFill>
                <a:latin typeface="Arial"/>
                <a:ea typeface="微软雅黑"/>
                <a:cs typeface="微软雅黑 Light"/>
              </a:rPr>
              <a:t>	</a:t>
            </a:r>
            <a:endParaRPr lang="zh-CN" altLang="en-US" sz="4800" b="1" dirty="0">
              <a:solidFill>
                <a:schemeClr val="bg1"/>
              </a:solidFill>
              <a:latin typeface="Arial"/>
              <a:ea typeface="微软雅黑"/>
              <a:cs typeface="微软雅黑 Light"/>
            </a:endParaRP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ANTI-CIRCUMVENTION</a:t>
            </a:r>
          </a:p>
        </p:txBody>
      </p:sp>
    </p:spTree>
    <p:extLst>
      <p:ext uri="{BB962C8B-B14F-4D97-AF65-F5344CB8AC3E}">
        <p14:creationId xmlns:p14="http://schemas.microsoft.com/office/powerpoint/2010/main" val="3228558986"/>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反规避</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188545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ANTI-CIRCUMVENTION</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579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欧盟陶瓷反规避案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28" name="图片 23">
            <a:extLst>
              <a:ext uri="{FF2B5EF4-FFF2-40B4-BE49-F238E27FC236}">
                <a16:creationId xmlns:a16="http://schemas.microsoft.com/office/drawing/2014/main" id="{D6A2237F-75BC-44E3-BF28-BFC720D7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a:extLst>
              <a:ext uri="{FF2B5EF4-FFF2-40B4-BE49-F238E27FC236}">
                <a16:creationId xmlns:a16="http://schemas.microsoft.com/office/drawing/2014/main" id="{90716823-0005-44D6-B842-7A5C135A6225}"/>
              </a:ext>
            </a:extLst>
          </p:cNvPr>
          <p:cNvSpPr>
            <a:spLocks noChangeArrowheads="1"/>
          </p:cNvSpPr>
          <p:nvPr/>
        </p:nvSpPr>
        <p:spPr bwMode="auto">
          <a:xfrm>
            <a:off x="354563" y="1768219"/>
            <a:ext cx="5413379"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50000"/>
              </a:lnSpc>
              <a:spcBef>
                <a:spcPts val="1200"/>
              </a:spcBef>
              <a:spcAft>
                <a:spcPts val="1200"/>
              </a:spcAft>
              <a:buClr>
                <a:srgbClr val="990000"/>
              </a:buClr>
              <a:buFont typeface="Wingdings" panose="05000000000000000000" pitchFamily="2" charset="2"/>
              <a:buChar char="u"/>
            </a:pPr>
            <a:r>
              <a:rPr lang="en-US" altLang="zh-CN" sz="2000" b="1" dirty="0">
                <a:latin typeface="微软雅黑" panose="020B0503020204020204" pitchFamily="34" charset="-122"/>
                <a:ea typeface="微软雅黑" panose="020B0503020204020204" pitchFamily="34" charset="-122"/>
              </a:rPr>
              <a:t>2019</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月，欧委会发布对华陶瓷餐具反规避调查终裁，</a:t>
            </a:r>
            <a:r>
              <a:rPr lang="en-US" altLang="zh-CN" sz="2000" b="1" dirty="0">
                <a:latin typeface="微软雅黑" panose="020B0503020204020204" pitchFamily="34" charset="-122"/>
                <a:ea typeface="微软雅黑" panose="020B0503020204020204" pitchFamily="34" charset="-122"/>
              </a:rPr>
              <a:t>50</a:t>
            </a:r>
            <a:r>
              <a:rPr lang="zh-CN" altLang="en-US" sz="2000" b="1" dirty="0">
                <a:latin typeface="微软雅黑" panose="020B0503020204020204" pitchFamily="34" charset="-122"/>
                <a:ea typeface="微软雅黑" panose="020B0503020204020204" pitchFamily="34" charset="-122"/>
              </a:rPr>
              <a:t>家企业中有</a:t>
            </a:r>
            <a:r>
              <a:rPr lang="en-US" altLang="zh-CN" sz="2000" b="1" dirty="0">
                <a:latin typeface="微软雅黑" panose="020B0503020204020204" pitchFamily="34" charset="-122"/>
                <a:ea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rPr>
              <a:t>多家企业通过反规避调查，保住了原有的优惠税率。锦</a:t>
            </a:r>
            <a:endParaRPr lang="en-US" altLang="zh-CN" sz="2000" b="1" dirty="0">
              <a:latin typeface="微软雅黑" panose="020B0503020204020204" pitchFamily="34" charset="-122"/>
              <a:ea typeface="微软雅黑" panose="020B0503020204020204" pitchFamily="34" charset="-122"/>
            </a:endParaRPr>
          </a:p>
          <a:p>
            <a:pPr eaLnBrk="1" hangingPunct="1">
              <a:lnSpc>
                <a:spcPct val="150000"/>
              </a:lnSpc>
              <a:spcBef>
                <a:spcPts val="1200"/>
              </a:spcBef>
              <a:spcAft>
                <a:spcPts val="1200"/>
              </a:spcAft>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5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本案中有十几家山东企业也获得了</a:t>
            </a:r>
            <a:r>
              <a:rPr lang="en-US" altLang="zh-CN" sz="2000" b="1" dirty="0">
                <a:latin typeface="微软雅黑" panose="020B0503020204020204" pitchFamily="34" charset="-122"/>
                <a:ea typeface="微软雅黑" panose="020B0503020204020204" pitchFamily="34" charset="-122"/>
              </a:rPr>
              <a:t>17.6%</a:t>
            </a:r>
            <a:r>
              <a:rPr lang="zh-CN" altLang="en-US" sz="2000" b="1" dirty="0">
                <a:latin typeface="微软雅黑" panose="020B0503020204020204" pitchFamily="34" charset="-122"/>
                <a:ea typeface="微软雅黑" panose="020B0503020204020204" pitchFamily="34" charset="-122"/>
              </a:rPr>
              <a:t>或</a:t>
            </a:r>
            <a:r>
              <a:rPr lang="en-US" altLang="zh-CN" sz="2000" b="1" dirty="0">
                <a:latin typeface="微软雅黑" panose="020B0503020204020204" pitchFamily="34" charset="-122"/>
                <a:ea typeface="微软雅黑" panose="020B0503020204020204" pitchFamily="34" charset="-122"/>
              </a:rPr>
              <a:t>17.9%</a:t>
            </a:r>
            <a:r>
              <a:rPr lang="zh-CN" altLang="en-US" sz="2000" b="1" dirty="0">
                <a:latin typeface="微软雅黑" panose="020B0503020204020204" pitchFamily="34" charset="-122"/>
                <a:ea typeface="微软雅黑" panose="020B0503020204020204" pitchFamily="34" charset="-122"/>
              </a:rPr>
              <a:t>的较低税率</a:t>
            </a:r>
            <a:endParaRPr lang="en-US" altLang="zh-CN" sz="2000" b="1" dirty="0">
              <a:latin typeface="微软雅黑" panose="020B0503020204020204" pitchFamily="34" charset="-122"/>
              <a:ea typeface="微软雅黑" panose="020B0503020204020204" pitchFamily="34" charset="-122"/>
            </a:endParaRPr>
          </a:p>
        </p:txBody>
      </p:sp>
      <p:pic>
        <p:nvPicPr>
          <p:cNvPr id="30" name="图片 29" descr="手机屏幕截图&#10;&#10;描述已自动生成">
            <a:extLst>
              <a:ext uri="{FF2B5EF4-FFF2-40B4-BE49-F238E27FC236}">
                <a16:creationId xmlns:a16="http://schemas.microsoft.com/office/drawing/2014/main" id="{EE4FE3FA-279F-4D10-8DA4-8E4E15596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205" y="1495230"/>
            <a:ext cx="6011114" cy="2695951"/>
          </a:xfrm>
          <a:prstGeom prst="rect">
            <a:avLst/>
          </a:prstGeom>
        </p:spPr>
      </p:pic>
      <p:pic>
        <p:nvPicPr>
          <p:cNvPr id="32" name="图片 31" descr="手机屏幕截图&#10;&#10;描述已自动生成">
            <a:extLst>
              <a:ext uri="{FF2B5EF4-FFF2-40B4-BE49-F238E27FC236}">
                <a16:creationId xmlns:a16="http://schemas.microsoft.com/office/drawing/2014/main" id="{A232CFD7-44F2-4EE8-B58B-1F35FE7E0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2705" y="4509955"/>
            <a:ext cx="5920614" cy="1810003"/>
          </a:xfrm>
          <a:prstGeom prst="rect">
            <a:avLst/>
          </a:prstGeom>
        </p:spPr>
      </p:pic>
    </p:spTree>
    <p:extLst>
      <p:ext uri="{BB962C8B-B14F-4D97-AF65-F5344CB8AC3E}">
        <p14:creationId xmlns:p14="http://schemas.microsoft.com/office/powerpoint/2010/main" val="77138503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反规避</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188545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ANTI-CIRCUMVENTION</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35798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欧盟陶瓷反规避案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28" name="图片 23">
            <a:extLst>
              <a:ext uri="{FF2B5EF4-FFF2-40B4-BE49-F238E27FC236}">
                <a16:creationId xmlns:a16="http://schemas.microsoft.com/office/drawing/2014/main" id="{D6A2237F-75BC-44E3-BF28-BFC720D7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a:extLst>
              <a:ext uri="{FF2B5EF4-FFF2-40B4-BE49-F238E27FC236}">
                <a16:creationId xmlns:a16="http://schemas.microsoft.com/office/drawing/2014/main" id="{90716823-0005-44D6-B842-7A5C135A6225}"/>
              </a:ext>
            </a:extLst>
          </p:cNvPr>
          <p:cNvSpPr>
            <a:spLocks noChangeArrowheads="1"/>
          </p:cNvSpPr>
          <p:nvPr/>
        </p:nvSpPr>
        <p:spPr bwMode="auto">
          <a:xfrm>
            <a:off x="755650" y="1850115"/>
            <a:ext cx="3359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欧盟反规避规则要点：</a:t>
            </a:r>
            <a:endParaRPr lang="en-US" altLang="zh-CN" sz="2000" b="1" dirty="0">
              <a:latin typeface="微软雅黑" panose="020B0503020204020204" pitchFamily="34" charset="-122"/>
              <a:ea typeface="微软雅黑" panose="020B0503020204020204" pitchFamily="34" charset="-122"/>
            </a:endParaRPr>
          </a:p>
        </p:txBody>
      </p:sp>
      <p:grpSp>
        <p:nvGrpSpPr>
          <p:cNvPr id="19" name="组合 18">
            <a:extLst>
              <a:ext uri="{FF2B5EF4-FFF2-40B4-BE49-F238E27FC236}">
                <a16:creationId xmlns:a16="http://schemas.microsoft.com/office/drawing/2014/main" id="{87B50430-3B3F-43BD-8FFA-CE19E63CDBB6}"/>
              </a:ext>
            </a:extLst>
          </p:cNvPr>
          <p:cNvGrpSpPr/>
          <p:nvPr/>
        </p:nvGrpSpPr>
        <p:grpSpPr>
          <a:xfrm>
            <a:off x="-806452" y="2557590"/>
            <a:ext cx="9021765" cy="3336973"/>
            <a:chOff x="-873126" y="2778077"/>
            <a:chExt cx="11588751" cy="3336973"/>
          </a:xfrm>
        </p:grpSpPr>
        <p:graphicFrame>
          <p:nvGraphicFramePr>
            <p:cNvPr id="3" name="图示 2">
              <a:extLst>
                <a:ext uri="{FF2B5EF4-FFF2-40B4-BE49-F238E27FC236}">
                  <a16:creationId xmlns:a16="http://schemas.microsoft.com/office/drawing/2014/main" id="{C4AECB94-4CC7-4E86-B36C-B1F73DCF5B24}"/>
                </a:ext>
              </a:extLst>
            </p:cNvPr>
            <p:cNvGraphicFramePr/>
            <p:nvPr>
              <p:extLst>
                <p:ext uri="{D42A27DB-BD31-4B8C-83A1-F6EECF244321}">
                  <p14:modId xmlns:p14="http://schemas.microsoft.com/office/powerpoint/2010/main" val="318479646"/>
                </p:ext>
              </p:extLst>
            </p:nvPr>
          </p:nvGraphicFramePr>
          <p:xfrm>
            <a:off x="-873126" y="2778077"/>
            <a:ext cx="11588751" cy="3336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hape 1916">
              <a:extLst>
                <a:ext uri="{FF2B5EF4-FFF2-40B4-BE49-F238E27FC236}">
                  <a16:creationId xmlns:a16="http://schemas.microsoft.com/office/drawing/2014/main" id="{A1BCF6E9-8F3F-4488-9DAC-01C368BEDA2E}"/>
                </a:ext>
              </a:extLst>
            </p:cNvPr>
            <p:cNvSpPr/>
            <p:nvPr/>
          </p:nvSpPr>
          <p:spPr>
            <a:xfrm>
              <a:off x="1225231" y="5472165"/>
              <a:ext cx="309982" cy="29972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FFFFFF"/>
            </a:solidFill>
            <a:ln w="12700">
              <a:miter lim="400000"/>
            </a:ln>
          </p:spPr>
          <p:txBody>
            <a:bodyPr lIns="22860" rIns="22860" anchor="ctr"/>
            <a:lstStyle/>
            <a:p>
              <a:pPr marL="0" marR="0" lvl="0" indent="0" algn="ctr" defTabSz="219451"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kumimoji="0" sz="1500" b="0" i="0" u="none" strike="noStrike" kern="0" cap="none" spc="0" normalizeH="0" baseline="0" noProof="0" dirty="0">
                <a:ln>
                  <a:noFill/>
                </a:ln>
                <a:solidFill>
                  <a:schemeClr val="tx1">
                    <a:lumMod val="65000"/>
                    <a:lumOff val="35000"/>
                  </a:schemeClr>
                </a:solidFill>
                <a:effectLst>
                  <a:outerShdw blurRad="38100" dist="12700" dir="5400000" rotWithShape="0">
                    <a:srgbClr val="000000">
                      <a:alpha val="50000"/>
                    </a:srgbClr>
                  </a:outerShdw>
                </a:effectLst>
                <a:uLnTx/>
                <a:uFillTx/>
                <a:cs typeface="+mn-ea"/>
                <a:sym typeface="+mn-lt"/>
              </a:endParaRPr>
            </a:p>
          </p:txBody>
        </p:sp>
        <p:sp>
          <p:nvSpPr>
            <p:cNvPr id="11" name="Shape 1917">
              <a:extLst>
                <a:ext uri="{FF2B5EF4-FFF2-40B4-BE49-F238E27FC236}">
                  <a16:creationId xmlns:a16="http://schemas.microsoft.com/office/drawing/2014/main" id="{68B3E1D4-ACF0-4EC2-BE71-AAFE9898997E}"/>
                </a:ext>
              </a:extLst>
            </p:cNvPr>
            <p:cNvSpPr/>
            <p:nvPr/>
          </p:nvSpPr>
          <p:spPr>
            <a:xfrm>
              <a:off x="1195164" y="4285742"/>
              <a:ext cx="349630" cy="286042"/>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22860" rIns="22860" anchor="ctr"/>
            <a:lstStyle/>
            <a:p>
              <a:pPr marL="0" marR="0" lvl="0" indent="0" algn="ctr" defTabSz="219451"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Arial"/>
                  <a:ea typeface="Arial"/>
                  <a:cs typeface="Arial"/>
                  <a:sym typeface="Arial"/>
                </a:defRPr>
              </a:pPr>
              <a:endParaRPr kumimoji="0" sz="1500" b="0" i="0" u="none" strike="noStrike" kern="0" cap="none" spc="0" normalizeH="0" baseline="0" noProof="0">
                <a:ln>
                  <a:noFill/>
                </a:ln>
                <a:solidFill>
                  <a:schemeClr val="bg1"/>
                </a:solidFill>
                <a:effectLst>
                  <a:outerShdw blurRad="38100" dist="12700" dir="5400000" rotWithShape="0">
                    <a:srgbClr val="000000">
                      <a:alpha val="50000"/>
                    </a:srgbClr>
                  </a:outerShdw>
                </a:effectLst>
                <a:uLnTx/>
                <a:uFillTx/>
                <a:cs typeface="+mn-ea"/>
                <a:sym typeface="+mn-lt"/>
              </a:endParaRPr>
            </a:p>
          </p:txBody>
        </p:sp>
        <p:sp>
          <p:nvSpPr>
            <p:cNvPr id="13" name="AutoShape 115">
              <a:extLst>
                <a:ext uri="{FF2B5EF4-FFF2-40B4-BE49-F238E27FC236}">
                  <a16:creationId xmlns:a16="http://schemas.microsoft.com/office/drawing/2014/main" id="{6DD1C240-414A-4CAF-9B39-AA6E0258F36B}"/>
                </a:ext>
              </a:extLst>
            </p:cNvPr>
            <p:cNvSpPr>
              <a:spLocks/>
            </p:cNvSpPr>
            <p:nvPr/>
          </p:nvSpPr>
          <p:spPr bwMode="auto">
            <a:xfrm>
              <a:off x="1210943" y="3027995"/>
              <a:ext cx="309982" cy="386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ysClr val="window" lastClr="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pic>
        <p:nvPicPr>
          <p:cNvPr id="1026" name="Picture 2" descr="See the source image">
            <a:extLst>
              <a:ext uri="{FF2B5EF4-FFF2-40B4-BE49-F238E27FC236}">
                <a16:creationId xmlns:a16="http://schemas.microsoft.com/office/drawing/2014/main" id="{8569E492-7B37-4709-A898-3EBE489023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4620" y="2539790"/>
            <a:ext cx="5104355" cy="333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15512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07</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25</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Arial"/>
                <a:ea typeface="微软雅黑"/>
                <a:cs typeface="微软雅黑 Light"/>
              </a:rPr>
              <a:t>新出口商复审</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NEW EXPORTER REVIEW</a:t>
            </a:r>
          </a:p>
        </p:txBody>
      </p:sp>
    </p:spTree>
    <p:extLst>
      <p:ext uri="{BB962C8B-B14F-4D97-AF65-F5344CB8AC3E}">
        <p14:creationId xmlns:p14="http://schemas.microsoft.com/office/powerpoint/2010/main" val="2497106632"/>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新出口商复审</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2081467"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NEW EXPORTER REVIEW</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265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欧盟陶瓷案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28" name="图片 23">
            <a:extLst>
              <a:ext uri="{FF2B5EF4-FFF2-40B4-BE49-F238E27FC236}">
                <a16:creationId xmlns:a16="http://schemas.microsoft.com/office/drawing/2014/main" id="{D6A2237F-75BC-44E3-BF28-BFC720D7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a:extLst>
              <a:ext uri="{FF2B5EF4-FFF2-40B4-BE49-F238E27FC236}">
                <a16:creationId xmlns:a16="http://schemas.microsoft.com/office/drawing/2014/main" id="{F3BC7C38-C027-4E76-A34B-4ACA02BC8716}"/>
              </a:ext>
            </a:extLst>
          </p:cNvPr>
          <p:cNvSpPr>
            <a:spLocks noChangeArrowheads="1"/>
          </p:cNvSpPr>
          <p:nvPr/>
        </p:nvSpPr>
        <p:spPr bwMode="auto">
          <a:xfrm>
            <a:off x="899503" y="1757286"/>
            <a:ext cx="998757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eaLnBrk="1" hangingPunct="1">
              <a:lnSpc>
                <a:spcPct val="100000"/>
              </a:lnSpc>
              <a:spcBef>
                <a:spcPts val="1200"/>
              </a:spcBef>
              <a:spcAft>
                <a:spcPts val="1200"/>
              </a:spcAft>
              <a:buClr>
                <a:srgbClr val="990000"/>
              </a:buClr>
              <a:buNone/>
            </a:pPr>
            <a:r>
              <a:rPr lang="zh-CN" altLang="en-US" sz="2000" b="1" dirty="0">
                <a:latin typeface="微软雅黑" panose="020B0503020204020204" pitchFamily="34" charset="-122"/>
                <a:ea typeface="微软雅黑" panose="020B0503020204020204" pitchFamily="34" charset="-122"/>
              </a:rPr>
              <a:t>陶瓷案中，</a:t>
            </a: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家中国出口生产商申请了新出口商复审，其中</a:t>
            </a:r>
            <a:r>
              <a:rPr lang="en-US" altLang="zh-CN" sz="2000" b="1" dirty="0">
                <a:latin typeface="微软雅黑" panose="020B0503020204020204" pitchFamily="34" charset="-122"/>
                <a:ea typeface="微软雅黑" panose="020B0503020204020204" pitchFamily="34" charset="-122"/>
              </a:rPr>
              <a:t>13</a:t>
            </a:r>
            <a:r>
              <a:rPr lang="zh-CN" altLang="en-US" sz="2000" b="1" dirty="0">
                <a:latin typeface="微软雅黑" panose="020B0503020204020204" pitchFamily="34" charset="-122"/>
                <a:ea typeface="微软雅黑" panose="020B0503020204020204" pitchFamily="34" charset="-122"/>
              </a:rPr>
              <a:t>起复审正在调查中，公布结果的</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起中，</a:t>
            </a:r>
            <a:r>
              <a:rPr lang="zh-CN" altLang="en-US" sz="2000" b="1" dirty="0">
                <a:solidFill>
                  <a:srgbClr val="990000"/>
                </a:solidFill>
                <a:latin typeface="微软雅黑" panose="020B0503020204020204" pitchFamily="34" charset="-122"/>
                <a:ea typeface="微软雅黑" panose="020B0503020204020204" pitchFamily="34" charset="-122"/>
              </a:rPr>
              <a:t>申请的出口商均获得了原案未抽样合作出口商</a:t>
            </a:r>
            <a:r>
              <a:rPr lang="en-US" altLang="zh-CN" sz="2000" b="1" dirty="0">
                <a:solidFill>
                  <a:srgbClr val="990000"/>
                </a:solidFill>
                <a:latin typeface="微软雅黑" panose="020B0503020204020204" pitchFamily="34" charset="-122"/>
                <a:ea typeface="微软雅黑" panose="020B0503020204020204" pitchFamily="34" charset="-122"/>
              </a:rPr>
              <a:t>17.9%</a:t>
            </a:r>
            <a:r>
              <a:rPr lang="zh-CN" altLang="en-US" sz="2000" b="1" dirty="0">
                <a:solidFill>
                  <a:srgbClr val="990000"/>
                </a:solidFill>
                <a:latin typeface="微软雅黑" panose="020B0503020204020204" pitchFamily="34" charset="-122"/>
                <a:ea typeface="微软雅黑" panose="020B0503020204020204" pitchFamily="34" charset="-122"/>
              </a:rPr>
              <a:t>的低税</a:t>
            </a:r>
            <a:endParaRPr lang="en-US" altLang="zh-CN" sz="20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ts val="1200"/>
              </a:spcBef>
              <a:spcAft>
                <a:spcPts val="1200"/>
              </a:spcAft>
              <a:buClr>
                <a:srgbClr val="990000"/>
              </a:buClr>
              <a:buNone/>
            </a:pPr>
            <a:endParaRPr lang="en-US" altLang="zh-CN" sz="20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ts val="1200"/>
              </a:spcBef>
              <a:spcAft>
                <a:spcPts val="1200"/>
              </a:spcAft>
              <a:buClr>
                <a:srgbClr val="990000"/>
              </a:buClr>
              <a:buNone/>
            </a:pPr>
            <a:endParaRPr lang="en-US" altLang="zh-CN" sz="2000" b="1" dirty="0">
              <a:solidFill>
                <a:srgbClr val="990000"/>
              </a:solidFill>
              <a:latin typeface="微软雅黑" panose="020B0503020204020204" pitchFamily="34" charset="-122"/>
              <a:ea typeface="微软雅黑" panose="020B0503020204020204" pitchFamily="34" charset="-122"/>
            </a:endParaRPr>
          </a:p>
          <a:p>
            <a:pPr eaLnBrk="1" hangingPunct="1">
              <a:lnSpc>
                <a:spcPct val="100000"/>
              </a:lnSpc>
              <a:spcBef>
                <a:spcPts val="1200"/>
              </a:spcBef>
              <a:spcAft>
                <a:spcPts val="1200"/>
              </a:spcAft>
              <a:buClr>
                <a:srgbClr val="990000"/>
              </a:buClr>
              <a:buFont typeface="Wingdings" panose="05000000000000000000" pitchFamily="2" charset="2"/>
              <a:buChar char="u"/>
            </a:pPr>
            <a:r>
              <a:rPr lang="zh-CN" altLang="en-US" sz="2000" b="1" dirty="0">
                <a:solidFill>
                  <a:srgbClr val="990000"/>
                </a:solidFill>
                <a:latin typeface="微软雅黑" panose="020B0503020204020204" pitchFamily="34" charset="-122"/>
                <a:ea typeface="微软雅黑" panose="020B0503020204020204" pitchFamily="34" charset="-122"/>
              </a:rPr>
              <a:t>申请条件：</a:t>
            </a:r>
            <a:endParaRPr lang="en-US" altLang="zh-CN" sz="20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ts val="1200"/>
              </a:spcBef>
              <a:spcAft>
                <a:spcPts val="1200"/>
              </a:spcAft>
              <a:buClr>
                <a:srgbClr val="990000"/>
              </a:buClr>
              <a:buNone/>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出口生产商在原审调查期内</a:t>
            </a:r>
            <a:r>
              <a:rPr lang="zh-CN" altLang="en-US" sz="2000" b="1" dirty="0">
                <a:solidFill>
                  <a:srgbClr val="990000"/>
                </a:solidFill>
                <a:latin typeface="微软雅黑" panose="020B0503020204020204" pitchFamily="34" charset="-122"/>
                <a:ea typeface="微软雅黑" panose="020B0503020204020204" pitchFamily="34" charset="-122"/>
              </a:rPr>
              <a:t>未对欧盟出口涉案产品</a:t>
            </a:r>
            <a:endParaRPr lang="en-US" altLang="zh-CN" sz="20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ts val="1200"/>
              </a:spcBef>
              <a:spcAft>
                <a:spcPts val="1200"/>
              </a:spcAft>
              <a:buClr>
                <a:srgbClr val="990000"/>
              </a:buClr>
              <a:buNone/>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该出口生产商与原案中已被征税的生产商</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出口商</a:t>
            </a:r>
            <a:r>
              <a:rPr lang="zh-CN" altLang="en-US" sz="2000" b="1" dirty="0">
                <a:solidFill>
                  <a:srgbClr val="990000"/>
                </a:solidFill>
                <a:latin typeface="微软雅黑" panose="020B0503020204020204" pitchFamily="34" charset="-122"/>
                <a:ea typeface="微软雅黑" panose="020B0503020204020204" pitchFamily="34" charset="-122"/>
              </a:rPr>
              <a:t>无关联关系</a:t>
            </a:r>
            <a:endParaRPr lang="en-US" altLang="zh-CN" sz="20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ts val="1200"/>
              </a:spcBef>
              <a:spcAft>
                <a:spcPts val="1200"/>
              </a:spcAft>
              <a:buClr>
                <a:srgbClr val="990000"/>
              </a:buClr>
              <a:buNone/>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该出口生产商在</a:t>
            </a:r>
            <a:r>
              <a:rPr lang="zh-CN" altLang="en-US" sz="2000" b="1" dirty="0">
                <a:solidFill>
                  <a:srgbClr val="990000"/>
                </a:solidFill>
                <a:latin typeface="微软雅黑" panose="020B0503020204020204" pitchFamily="34" charset="-122"/>
                <a:ea typeface="微软雅黑" panose="020B0503020204020204" pitchFamily="34" charset="-122"/>
              </a:rPr>
              <a:t>原审调查期后确有对欧盟出口涉案产品</a:t>
            </a:r>
            <a:r>
              <a:rPr lang="zh-CN" altLang="en-US" sz="2000" b="1" dirty="0">
                <a:latin typeface="微软雅黑" panose="020B0503020204020204" pitchFamily="34" charset="-122"/>
                <a:ea typeface="微软雅黑" panose="020B0503020204020204" pitchFamily="34" charset="-122"/>
              </a:rPr>
              <a:t>，或有证据表明其负有向欧盟出口相当数量涉案产品的不可撤销之合同义务的</a:t>
            </a:r>
            <a:endParaRPr lang="en-US" altLang="zh-CN" sz="2000" b="1"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49E2FF07-0CD3-4BC4-862F-5FC9F08DC8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35" y="2624058"/>
            <a:ext cx="10696207" cy="1077912"/>
          </a:xfrm>
          <a:prstGeom prst="rect">
            <a:avLst/>
          </a:prstGeom>
        </p:spPr>
      </p:pic>
    </p:spTree>
    <p:extLst>
      <p:ext uri="{BB962C8B-B14F-4D97-AF65-F5344CB8AC3E}">
        <p14:creationId xmlns:p14="http://schemas.microsoft.com/office/powerpoint/2010/main" val="160796984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
              </a:endParaRPr>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
              </a:endParaRPr>
            </a:p>
          </p:txBody>
        </p:sp>
      </p:gr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265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
                <a:ea typeface="微软雅黑" panose="020B0503020204020204" pitchFamily="34" charset="-122"/>
              </a:rPr>
              <a:t>案例 </a:t>
            </a:r>
            <a:r>
              <a:rPr lang="en-US" altLang="zh-CN" sz="2400" b="1" dirty="0">
                <a:solidFill>
                  <a:srgbClr val="000000"/>
                </a:solidFill>
                <a:latin typeface="微软雅黑 "/>
                <a:ea typeface="微软雅黑" panose="020B0503020204020204" pitchFamily="34" charset="-122"/>
              </a:rPr>
              <a:t>- </a:t>
            </a:r>
            <a:r>
              <a:rPr lang="zh-CN" altLang="en-US" sz="2400" b="1" dirty="0">
                <a:solidFill>
                  <a:srgbClr val="000000"/>
                </a:solidFill>
                <a:latin typeface="微软雅黑 "/>
                <a:ea typeface="微软雅黑" panose="020B0503020204020204" pitchFamily="34" charset="-122"/>
              </a:rPr>
              <a:t>欧盟陶瓷案</a:t>
            </a: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latin typeface="微软雅黑 "/>
            </a:endParaRPr>
          </a:p>
        </p:txBody>
      </p:sp>
      <p:pic>
        <p:nvPicPr>
          <p:cNvPr id="28" name="图片 23">
            <a:extLst>
              <a:ext uri="{FF2B5EF4-FFF2-40B4-BE49-F238E27FC236}">
                <a16:creationId xmlns:a16="http://schemas.microsoft.com/office/drawing/2014/main" id="{D6A2237F-75BC-44E3-BF28-BFC720D7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a:extLst>
              <a:ext uri="{FF2B5EF4-FFF2-40B4-BE49-F238E27FC236}">
                <a16:creationId xmlns:a16="http://schemas.microsoft.com/office/drawing/2014/main" id="{F3BC7C38-C027-4E76-A34B-4ACA02BC8716}"/>
              </a:ext>
            </a:extLst>
          </p:cNvPr>
          <p:cNvSpPr>
            <a:spLocks noChangeArrowheads="1"/>
          </p:cNvSpPr>
          <p:nvPr/>
        </p:nvSpPr>
        <p:spPr bwMode="auto">
          <a:xfrm>
            <a:off x="851441" y="2000174"/>
            <a:ext cx="9987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
                <a:ea typeface="微软雅黑" panose="020B0503020204020204" pitchFamily="34" charset="-122"/>
              </a:rPr>
              <a:t>新出口商复审调查程序</a:t>
            </a:r>
            <a:endParaRPr lang="en-US" altLang="zh-CN" sz="2000" b="1" dirty="0">
              <a:latin typeface="微软雅黑 "/>
              <a:ea typeface="微软雅黑" panose="020B0503020204020204" pitchFamily="34" charset="-122"/>
            </a:endParaRPr>
          </a:p>
        </p:txBody>
      </p:sp>
      <p:grpSp>
        <p:nvGrpSpPr>
          <p:cNvPr id="74" name="组合 73">
            <a:extLst>
              <a:ext uri="{FF2B5EF4-FFF2-40B4-BE49-F238E27FC236}">
                <a16:creationId xmlns:a16="http://schemas.microsoft.com/office/drawing/2014/main" id="{7521B7BC-61BE-4E3A-8793-153CCB3ACC67}"/>
              </a:ext>
            </a:extLst>
          </p:cNvPr>
          <p:cNvGrpSpPr/>
          <p:nvPr/>
        </p:nvGrpSpPr>
        <p:grpSpPr>
          <a:xfrm>
            <a:off x="851441" y="3246648"/>
            <a:ext cx="9610114" cy="1732172"/>
            <a:chOff x="1108126" y="2961823"/>
            <a:chExt cx="9610114" cy="1732172"/>
          </a:xfrm>
        </p:grpSpPr>
        <p:grpSp>
          <p:nvGrpSpPr>
            <p:cNvPr id="6" name="组合 5">
              <a:extLst>
                <a:ext uri="{FF2B5EF4-FFF2-40B4-BE49-F238E27FC236}">
                  <a16:creationId xmlns:a16="http://schemas.microsoft.com/office/drawing/2014/main" id="{B20225B7-E0B9-4574-B3E5-E7255EDE168B}"/>
                </a:ext>
              </a:extLst>
            </p:cNvPr>
            <p:cNvGrpSpPr/>
            <p:nvPr/>
          </p:nvGrpSpPr>
          <p:grpSpPr>
            <a:xfrm>
              <a:off x="1108126" y="2961823"/>
              <a:ext cx="9486849" cy="1732172"/>
              <a:chOff x="70852" y="3477723"/>
              <a:chExt cx="9362073" cy="1732172"/>
            </a:xfrm>
          </p:grpSpPr>
          <p:grpSp>
            <p:nvGrpSpPr>
              <p:cNvPr id="12" name="组合 15">
                <a:extLst>
                  <a:ext uri="{FF2B5EF4-FFF2-40B4-BE49-F238E27FC236}">
                    <a16:creationId xmlns:a16="http://schemas.microsoft.com/office/drawing/2014/main" id="{3B7D817B-6DCE-4E8D-AD0B-305943A2BBF5}"/>
                  </a:ext>
                </a:extLst>
              </p:cNvPr>
              <p:cNvGrpSpPr>
                <a:grpSpLocks/>
              </p:cNvGrpSpPr>
              <p:nvPr/>
            </p:nvGrpSpPr>
            <p:grpSpPr bwMode="auto">
              <a:xfrm>
                <a:off x="347663" y="3477723"/>
                <a:ext cx="9085262" cy="1732172"/>
                <a:chOff x="471488" y="4702175"/>
                <a:chExt cx="9085262" cy="1732172"/>
              </a:xfrm>
            </p:grpSpPr>
            <p:sp>
              <p:nvSpPr>
                <p:cNvPr id="14" name="Rectangle 2">
                  <a:extLst>
                    <a:ext uri="{FF2B5EF4-FFF2-40B4-BE49-F238E27FC236}">
                      <a16:creationId xmlns:a16="http://schemas.microsoft.com/office/drawing/2014/main" id="{86CFBD57-1C4B-47A7-AC85-48441A33040B}"/>
                    </a:ext>
                  </a:extLst>
                </p:cNvPr>
                <p:cNvSpPr/>
                <p:nvPr/>
              </p:nvSpPr>
              <p:spPr bwMode="auto">
                <a:xfrm flipV="1">
                  <a:off x="1106488" y="5297804"/>
                  <a:ext cx="7567695" cy="45719"/>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a:latin typeface="微软雅黑 "/>
                  </a:endParaRPr>
                </a:p>
              </p:txBody>
            </p:sp>
            <p:sp>
              <p:nvSpPr>
                <p:cNvPr id="15" name="Oval 14">
                  <a:extLst>
                    <a:ext uri="{FF2B5EF4-FFF2-40B4-BE49-F238E27FC236}">
                      <a16:creationId xmlns:a16="http://schemas.microsoft.com/office/drawing/2014/main" id="{748CAA69-C7DA-4AD2-AF5A-DA2C12040ECD}"/>
                    </a:ext>
                  </a:extLst>
                </p:cNvPr>
                <p:cNvSpPr/>
                <p:nvPr/>
              </p:nvSpPr>
              <p:spPr bwMode="auto">
                <a:xfrm>
                  <a:off x="504825" y="4984750"/>
                  <a:ext cx="642938" cy="644525"/>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dirty="0">
                    <a:solidFill>
                      <a:srgbClr val="EC5368"/>
                    </a:solidFill>
                    <a:highlight>
                      <a:srgbClr val="D32D3D"/>
                    </a:highlight>
                    <a:latin typeface="微软雅黑 "/>
                  </a:endParaRPr>
                </a:p>
              </p:txBody>
            </p:sp>
            <p:sp>
              <p:nvSpPr>
                <p:cNvPr id="16" name="Oval 26">
                  <a:extLst>
                    <a:ext uri="{FF2B5EF4-FFF2-40B4-BE49-F238E27FC236}">
                      <a16:creationId xmlns:a16="http://schemas.microsoft.com/office/drawing/2014/main" id="{1E13DC8B-C17B-458E-8A7D-596B71B3684C}"/>
                    </a:ext>
                  </a:extLst>
                </p:cNvPr>
                <p:cNvSpPr/>
                <p:nvPr/>
              </p:nvSpPr>
              <p:spPr bwMode="auto">
                <a:xfrm>
                  <a:off x="2032000" y="4822825"/>
                  <a:ext cx="879475" cy="915988"/>
                </a:xfrm>
                <a:prstGeom prst="ellipse">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dirty="0">
                    <a:solidFill>
                      <a:srgbClr val="EC5368"/>
                    </a:solidFill>
                    <a:latin typeface="微软雅黑 "/>
                  </a:endParaRPr>
                </a:p>
              </p:txBody>
            </p:sp>
            <p:sp>
              <p:nvSpPr>
                <p:cNvPr id="17" name="Oval 31">
                  <a:extLst>
                    <a:ext uri="{FF2B5EF4-FFF2-40B4-BE49-F238E27FC236}">
                      <a16:creationId xmlns:a16="http://schemas.microsoft.com/office/drawing/2014/main" id="{33F790A1-D440-4A87-BE84-79AC21D356DE}"/>
                    </a:ext>
                  </a:extLst>
                </p:cNvPr>
                <p:cNvSpPr/>
                <p:nvPr/>
              </p:nvSpPr>
              <p:spPr bwMode="auto">
                <a:xfrm>
                  <a:off x="3657600" y="4749800"/>
                  <a:ext cx="1009650" cy="1071563"/>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sz="2400" dirty="0">
                    <a:solidFill>
                      <a:schemeClr val="bg1"/>
                    </a:solidFill>
                    <a:latin typeface="微软雅黑 "/>
                    <a:cs typeface="Arial" charset="0"/>
                  </a:endParaRPr>
                </a:p>
              </p:txBody>
            </p:sp>
            <p:sp>
              <p:nvSpPr>
                <p:cNvPr id="19" name="Rectangle 34">
                  <a:extLst>
                    <a:ext uri="{FF2B5EF4-FFF2-40B4-BE49-F238E27FC236}">
                      <a16:creationId xmlns:a16="http://schemas.microsoft.com/office/drawing/2014/main" id="{96CDA2BD-EC5C-40DE-B5E4-272CA39BBB18}"/>
                    </a:ext>
                  </a:extLst>
                </p:cNvPr>
                <p:cNvSpPr/>
                <p:nvPr/>
              </p:nvSpPr>
              <p:spPr bwMode="auto">
                <a:xfrm>
                  <a:off x="3644574" y="5821363"/>
                  <a:ext cx="1075937" cy="359009"/>
                </a:xfrm>
                <a:prstGeom prst="rect">
                  <a:avLst/>
                </a:prstGeom>
              </p:spPr>
              <p:txBody>
                <a:bodyPr wrap="none">
                  <a:spAutoFit/>
                </a:bodyPr>
                <a:lstStyle>
                  <a:defPPr>
                    <a:defRPr lang="bg-BG"/>
                  </a:defPPr>
                  <a:lvl1pPr algn="l" rtl="0" fontAlgn="base">
                    <a:spcBef>
                      <a:spcPct val="0"/>
                    </a:spcBef>
                    <a:spcAft>
                      <a:spcPct val="0"/>
                    </a:spcAft>
                    <a:defRPr kern="1200">
                      <a:solidFill>
                        <a:schemeClr val="tx1"/>
                      </a:solidFill>
                      <a:latin typeface="Calibri" pitchFamily="34" charset="0"/>
                      <a:ea typeface="+mn-ea"/>
                      <a:cs typeface="Arial" charset="0"/>
                    </a:defRPr>
                  </a:lvl1pPr>
                  <a:lvl2pPr marL="536433" algn="l" rtl="0" fontAlgn="base">
                    <a:spcBef>
                      <a:spcPct val="0"/>
                    </a:spcBef>
                    <a:spcAft>
                      <a:spcPct val="0"/>
                    </a:spcAft>
                    <a:defRPr kern="1200">
                      <a:solidFill>
                        <a:schemeClr val="tx1"/>
                      </a:solidFill>
                      <a:latin typeface="Calibri" pitchFamily="34" charset="0"/>
                      <a:ea typeface="+mn-ea"/>
                      <a:cs typeface="Arial" charset="0"/>
                    </a:defRPr>
                  </a:lvl2pPr>
                  <a:lvl3pPr marL="1072866" algn="l" rtl="0" fontAlgn="base">
                    <a:spcBef>
                      <a:spcPct val="0"/>
                    </a:spcBef>
                    <a:spcAft>
                      <a:spcPct val="0"/>
                    </a:spcAft>
                    <a:defRPr kern="1200">
                      <a:solidFill>
                        <a:schemeClr val="tx1"/>
                      </a:solidFill>
                      <a:latin typeface="Calibri" pitchFamily="34" charset="0"/>
                      <a:ea typeface="+mn-ea"/>
                      <a:cs typeface="Arial" charset="0"/>
                    </a:defRPr>
                  </a:lvl3pPr>
                  <a:lvl4pPr marL="1609298" algn="l" rtl="0" fontAlgn="base">
                    <a:spcBef>
                      <a:spcPct val="0"/>
                    </a:spcBef>
                    <a:spcAft>
                      <a:spcPct val="0"/>
                    </a:spcAft>
                    <a:defRPr kern="1200">
                      <a:solidFill>
                        <a:schemeClr val="tx1"/>
                      </a:solidFill>
                      <a:latin typeface="Calibri" pitchFamily="34" charset="0"/>
                      <a:ea typeface="+mn-ea"/>
                      <a:cs typeface="Arial" charset="0"/>
                    </a:defRPr>
                  </a:lvl4pPr>
                  <a:lvl5pPr marL="2145731" algn="l" rtl="0" fontAlgn="base">
                    <a:spcBef>
                      <a:spcPct val="0"/>
                    </a:spcBef>
                    <a:spcAft>
                      <a:spcPct val="0"/>
                    </a:spcAft>
                    <a:defRPr kern="1200">
                      <a:solidFill>
                        <a:schemeClr val="tx1"/>
                      </a:solidFill>
                      <a:latin typeface="Calibri" pitchFamily="34" charset="0"/>
                      <a:ea typeface="+mn-ea"/>
                      <a:cs typeface="Arial" charset="0"/>
                    </a:defRPr>
                  </a:lvl5pPr>
                  <a:lvl6pPr marL="2682164" algn="l" defTabSz="1072866" rtl="0" eaLnBrk="1" latinLnBrk="0" hangingPunct="1">
                    <a:defRPr kern="1200">
                      <a:solidFill>
                        <a:schemeClr val="tx1"/>
                      </a:solidFill>
                      <a:latin typeface="Calibri" pitchFamily="34" charset="0"/>
                      <a:ea typeface="+mn-ea"/>
                      <a:cs typeface="Arial" charset="0"/>
                    </a:defRPr>
                  </a:lvl6pPr>
                  <a:lvl7pPr marL="3218597" algn="l" defTabSz="1072866" rtl="0" eaLnBrk="1" latinLnBrk="0" hangingPunct="1">
                    <a:defRPr kern="1200">
                      <a:solidFill>
                        <a:schemeClr val="tx1"/>
                      </a:solidFill>
                      <a:latin typeface="Calibri" pitchFamily="34" charset="0"/>
                      <a:ea typeface="+mn-ea"/>
                      <a:cs typeface="Arial" charset="0"/>
                    </a:defRPr>
                  </a:lvl7pPr>
                  <a:lvl8pPr marL="3755029" algn="l" defTabSz="1072866" rtl="0" eaLnBrk="1" latinLnBrk="0" hangingPunct="1">
                    <a:defRPr kern="1200">
                      <a:solidFill>
                        <a:schemeClr val="tx1"/>
                      </a:solidFill>
                      <a:latin typeface="Calibri" pitchFamily="34" charset="0"/>
                      <a:ea typeface="+mn-ea"/>
                      <a:cs typeface="Arial" charset="0"/>
                    </a:defRPr>
                  </a:lvl8pPr>
                  <a:lvl9pPr marL="4291462" algn="l" defTabSz="1072866" rtl="0" eaLnBrk="1" latinLnBrk="0" hangingPunct="1">
                    <a:defRPr kern="1200">
                      <a:solidFill>
                        <a:schemeClr val="tx1"/>
                      </a:solidFill>
                      <a:latin typeface="Calibri" pitchFamily="34" charset="0"/>
                      <a:ea typeface="+mn-ea"/>
                      <a:cs typeface="Arial" charset="0"/>
                    </a:defRPr>
                  </a:lvl9pPr>
                </a:lstStyle>
                <a:p>
                  <a:pPr algn="ctr" eaLnBrk="1" hangingPunct="1">
                    <a:defRPr/>
                  </a:pPr>
                  <a:r>
                    <a:rPr lang="zh-CN" altLang="en-US" sz="1733" b="1" dirty="0">
                      <a:solidFill>
                        <a:srgbClr val="990000"/>
                      </a:solidFill>
                      <a:latin typeface="微软雅黑 "/>
                    </a:rPr>
                    <a:t>复审立案</a:t>
                  </a:r>
                  <a:endParaRPr lang="bg-BG" sz="1733" b="1" dirty="0">
                    <a:solidFill>
                      <a:srgbClr val="990000"/>
                    </a:solidFill>
                    <a:latin typeface="微软雅黑 "/>
                  </a:endParaRPr>
                </a:p>
              </p:txBody>
            </p:sp>
            <p:sp>
              <p:nvSpPr>
                <p:cNvPr id="20" name="Rectangle 38">
                  <a:extLst>
                    <a:ext uri="{FF2B5EF4-FFF2-40B4-BE49-F238E27FC236}">
                      <a16:creationId xmlns:a16="http://schemas.microsoft.com/office/drawing/2014/main" id="{85EB1A59-9FFA-4D6A-B0E1-4AB588FB3C90}"/>
                    </a:ext>
                  </a:extLst>
                </p:cNvPr>
                <p:cNvSpPr/>
                <p:nvPr/>
              </p:nvSpPr>
              <p:spPr bwMode="auto">
                <a:xfrm>
                  <a:off x="1800225" y="5780088"/>
                  <a:ext cx="1511300" cy="625684"/>
                </a:xfrm>
                <a:prstGeom prst="rect">
                  <a:avLst/>
                </a:prstGeom>
              </p:spPr>
              <p:txBody>
                <a:bodyPr wrap="square">
                  <a:spAutoFit/>
                </a:bodyPr>
                <a:lstStyle>
                  <a:defPPr>
                    <a:defRPr lang="bg-BG"/>
                  </a:defPPr>
                  <a:lvl1pPr algn="l" rtl="0" fontAlgn="base">
                    <a:spcBef>
                      <a:spcPct val="0"/>
                    </a:spcBef>
                    <a:spcAft>
                      <a:spcPct val="0"/>
                    </a:spcAft>
                    <a:defRPr kern="1200">
                      <a:solidFill>
                        <a:schemeClr val="tx1"/>
                      </a:solidFill>
                      <a:latin typeface="Calibri" pitchFamily="34" charset="0"/>
                      <a:ea typeface="+mn-ea"/>
                      <a:cs typeface="Arial" charset="0"/>
                    </a:defRPr>
                  </a:lvl1pPr>
                  <a:lvl2pPr marL="536433" algn="l" rtl="0" fontAlgn="base">
                    <a:spcBef>
                      <a:spcPct val="0"/>
                    </a:spcBef>
                    <a:spcAft>
                      <a:spcPct val="0"/>
                    </a:spcAft>
                    <a:defRPr kern="1200">
                      <a:solidFill>
                        <a:schemeClr val="tx1"/>
                      </a:solidFill>
                      <a:latin typeface="Calibri" pitchFamily="34" charset="0"/>
                      <a:ea typeface="+mn-ea"/>
                      <a:cs typeface="Arial" charset="0"/>
                    </a:defRPr>
                  </a:lvl2pPr>
                  <a:lvl3pPr marL="1072866" algn="l" rtl="0" fontAlgn="base">
                    <a:spcBef>
                      <a:spcPct val="0"/>
                    </a:spcBef>
                    <a:spcAft>
                      <a:spcPct val="0"/>
                    </a:spcAft>
                    <a:defRPr kern="1200">
                      <a:solidFill>
                        <a:schemeClr val="tx1"/>
                      </a:solidFill>
                      <a:latin typeface="Calibri" pitchFamily="34" charset="0"/>
                      <a:ea typeface="+mn-ea"/>
                      <a:cs typeface="Arial" charset="0"/>
                    </a:defRPr>
                  </a:lvl3pPr>
                  <a:lvl4pPr marL="1609298" algn="l" rtl="0" fontAlgn="base">
                    <a:spcBef>
                      <a:spcPct val="0"/>
                    </a:spcBef>
                    <a:spcAft>
                      <a:spcPct val="0"/>
                    </a:spcAft>
                    <a:defRPr kern="1200">
                      <a:solidFill>
                        <a:schemeClr val="tx1"/>
                      </a:solidFill>
                      <a:latin typeface="Calibri" pitchFamily="34" charset="0"/>
                      <a:ea typeface="+mn-ea"/>
                      <a:cs typeface="Arial" charset="0"/>
                    </a:defRPr>
                  </a:lvl4pPr>
                  <a:lvl5pPr marL="2145731" algn="l" rtl="0" fontAlgn="base">
                    <a:spcBef>
                      <a:spcPct val="0"/>
                    </a:spcBef>
                    <a:spcAft>
                      <a:spcPct val="0"/>
                    </a:spcAft>
                    <a:defRPr kern="1200">
                      <a:solidFill>
                        <a:schemeClr val="tx1"/>
                      </a:solidFill>
                      <a:latin typeface="Calibri" pitchFamily="34" charset="0"/>
                      <a:ea typeface="+mn-ea"/>
                      <a:cs typeface="Arial" charset="0"/>
                    </a:defRPr>
                  </a:lvl5pPr>
                  <a:lvl6pPr marL="2682164" algn="l" defTabSz="1072866" rtl="0" eaLnBrk="1" latinLnBrk="0" hangingPunct="1">
                    <a:defRPr kern="1200">
                      <a:solidFill>
                        <a:schemeClr val="tx1"/>
                      </a:solidFill>
                      <a:latin typeface="Calibri" pitchFamily="34" charset="0"/>
                      <a:ea typeface="+mn-ea"/>
                      <a:cs typeface="Arial" charset="0"/>
                    </a:defRPr>
                  </a:lvl6pPr>
                  <a:lvl7pPr marL="3218597" algn="l" defTabSz="1072866" rtl="0" eaLnBrk="1" latinLnBrk="0" hangingPunct="1">
                    <a:defRPr kern="1200">
                      <a:solidFill>
                        <a:schemeClr val="tx1"/>
                      </a:solidFill>
                      <a:latin typeface="Calibri" pitchFamily="34" charset="0"/>
                      <a:ea typeface="+mn-ea"/>
                      <a:cs typeface="Arial" charset="0"/>
                    </a:defRPr>
                  </a:lvl7pPr>
                  <a:lvl8pPr marL="3755029" algn="l" defTabSz="1072866" rtl="0" eaLnBrk="1" latinLnBrk="0" hangingPunct="1">
                    <a:defRPr kern="1200">
                      <a:solidFill>
                        <a:schemeClr val="tx1"/>
                      </a:solidFill>
                      <a:latin typeface="Calibri" pitchFamily="34" charset="0"/>
                      <a:ea typeface="+mn-ea"/>
                      <a:cs typeface="Arial" charset="0"/>
                    </a:defRPr>
                  </a:lvl8pPr>
                  <a:lvl9pPr marL="4291462" algn="l" defTabSz="1072866" rtl="0" eaLnBrk="1" latinLnBrk="0" hangingPunct="1">
                    <a:defRPr kern="1200">
                      <a:solidFill>
                        <a:schemeClr val="tx1"/>
                      </a:solidFill>
                      <a:latin typeface="Calibri" pitchFamily="34" charset="0"/>
                      <a:ea typeface="+mn-ea"/>
                      <a:cs typeface="Arial" charset="0"/>
                    </a:defRPr>
                  </a:lvl9pPr>
                </a:lstStyle>
                <a:p>
                  <a:pPr eaLnBrk="1" hangingPunct="1">
                    <a:defRPr/>
                  </a:pPr>
                  <a:r>
                    <a:rPr lang="zh-CN" altLang="en-US" sz="1733" b="1" dirty="0">
                      <a:solidFill>
                        <a:srgbClr val="990000"/>
                      </a:solidFill>
                      <a:latin typeface="微软雅黑 "/>
                    </a:rPr>
                    <a:t>出口生产商提交申请</a:t>
                  </a:r>
                  <a:endParaRPr lang="en-US" sz="1733" b="1" dirty="0">
                    <a:solidFill>
                      <a:srgbClr val="990000"/>
                    </a:solidFill>
                    <a:latin typeface="微软雅黑 "/>
                  </a:endParaRPr>
                </a:p>
              </p:txBody>
            </p:sp>
            <p:sp>
              <p:nvSpPr>
                <p:cNvPr id="26" name="Rectangle 40">
                  <a:extLst>
                    <a:ext uri="{FF2B5EF4-FFF2-40B4-BE49-F238E27FC236}">
                      <a16:creationId xmlns:a16="http://schemas.microsoft.com/office/drawing/2014/main" id="{9B474DA1-4557-487A-9615-CD290D4C8CB6}"/>
                    </a:ext>
                  </a:extLst>
                </p:cNvPr>
                <p:cNvSpPr>
                  <a:spLocks noChangeArrowheads="1"/>
                </p:cNvSpPr>
                <p:nvPr/>
              </p:nvSpPr>
              <p:spPr bwMode="auto">
                <a:xfrm>
                  <a:off x="471488" y="5105081"/>
                  <a:ext cx="72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534988"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071563"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8138"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144713"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6019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30591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5163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9735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1800" b="1" dirty="0">
                      <a:solidFill>
                        <a:schemeClr val="bg1"/>
                      </a:solidFill>
                      <a:latin typeface="微软雅黑 "/>
                      <a:ea typeface="微软雅黑" panose="020B0503020204020204" pitchFamily="34" charset="-122"/>
                      <a:cs typeface="Arial" panose="020B0604020202020204" pitchFamily="34" charset="0"/>
                    </a:rPr>
                    <a:t>征税</a:t>
                  </a:r>
                  <a:endParaRPr lang="bg-BG" altLang="zh-CN" sz="1800" b="1" dirty="0">
                    <a:solidFill>
                      <a:schemeClr val="bg1"/>
                    </a:solidFill>
                    <a:latin typeface="微软雅黑 "/>
                    <a:ea typeface="微软雅黑" panose="020B0503020204020204" pitchFamily="34" charset="-122"/>
                    <a:cs typeface="Arial" panose="020B0604020202020204" pitchFamily="34" charset="0"/>
                  </a:endParaRPr>
                </a:p>
              </p:txBody>
            </p:sp>
            <p:sp>
              <p:nvSpPr>
                <p:cNvPr id="27" name="Rectangle 40">
                  <a:extLst>
                    <a:ext uri="{FF2B5EF4-FFF2-40B4-BE49-F238E27FC236}">
                      <a16:creationId xmlns:a16="http://schemas.microsoft.com/office/drawing/2014/main" id="{9CEAD5F6-5C72-4720-BBE2-3FAA536B073E}"/>
                    </a:ext>
                  </a:extLst>
                </p:cNvPr>
                <p:cNvSpPr>
                  <a:spLocks noChangeArrowheads="1"/>
                </p:cNvSpPr>
                <p:nvPr/>
              </p:nvSpPr>
              <p:spPr bwMode="auto">
                <a:xfrm>
                  <a:off x="2083942" y="5105080"/>
                  <a:ext cx="775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534988"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071563"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8138"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144713"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6019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30591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5163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9735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1800" b="1" dirty="0">
                      <a:solidFill>
                        <a:schemeClr val="bg1"/>
                      </a:solidFill>
                      <a:latin typeface="微软雅黑 "/>
                      <a:ea typeface="微软雅黑" panose="020B0503020204020204" pitchFamily="34" charset="-122"/>
                      <a:cs typeface="Arial" panose="020B0604020202020204" pitchFamily="34" charset="0"/>
                    </a:rPr>
                    <a:t>申请</a:t>
                  </a:r>
                  <a:endParaRPr lang="bg-BG" altLang="zh-CN" sz="1800" b="1" dirty="0">
                    <a:solidFill>
                      <a:schemeClr val="bg1"/>
                    </a:solidFill>
                    <a:latin typeface="微软雅黑 "/>
                    <a:ea typeface="微软雅黑" panose="020B0503020204020204" pitchFamily="34" charset="-122"/>
                    <a:cs typeface="Arial" panose="020B0604020202020204" pitchFamily="34" charset="0"/>
                  </a:endParaRPr>
                </a:p>
              </p:txBody>
            </p:sp>
            <p:sp>
              <p:nvSpPr>
                <p:cNvPr id="29" name="Rectangle 40">
                  <a:extLst>
                    <a:ext uri="{FF2B5EF4-FFF2-40B4-BE49-F238E27FC236}">
                      <a16:creationId xmlns:a16="http://schemas.microsoft.com/office/drawing/2014/main" id="{E135A24D-A1D4-49DA-BC12-5CEE9F4C5594}"/>
                    </a:ext>
                  </a:extLst>
                </p:cNvPr>
                <p:cNvSpPr>
                  <a:spLocks noChangeArrowheads="1"/>
                </p:cNvSpPr>
                <p:nvPr/>
              </p:nvSpPr>
              <p:spPr bwMode="auto">
                <a:xfrm>
                  <a:off x="3798725" y="5076505"/>
                  <a:ext cx="72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534988"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071563"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8138"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144713"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6019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30591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5163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9735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1800" b="1" dirty="0">
                      <a:solidFill>
                        <a:schemeClr val="bg1"/>
                      </a:solidFill>
                      <a:latin typeface="微软雅黑 "/>
                      <a:ea typeface="微软雅黑" panose="020B0503020204020204" pitchFamily="34" charset="-122"/>
                      <a:cs typeface="Arial" panose="020B0604020202020204" pitchFamily="34" charset="0"/>
                    </a:rPr>
                    <a:t>立案</a:t>
                  </a:r>
                  <a:endParaRPr lang="bg-BG" altLang="zh-CN" sz="1800" b="1" dirty="0">
                    <a:solidFill>
                      <a:schemeClr val="bg1"/>
                    </a:solidFill>
                    <a:latin typeface="微软雅黑 "/>
                    <a:ea typeface="微软雅黑" panose="020B0503020204020204" pitchFamily="34" charset="-122"/>
                    <a:cs typeface="Arial" panose="020B0604020202020204" pitchFamily="34" charset="0"/>
                  </a:endParaRPr>
                </a:p>
              </p:txBody>
            </p:sp>
            <p:sp>
              <p:nvSpPr>
                <p:cNvPr id="30" name="Oval 26">
                  <a:extLst>
                    <a:ext uri="{FF2B5EF4-FFF2-40B4-BE49-F238E27FC236}">
                      <a16:creationId xmlns:a16="http://schemas.microsoft.com/office/drawing/2014/main" id="{DEF84C4A-2476-409B-A2D2-E305E2BDEF39}"/>
                    </a:ext>
                  </a:extLst>
                </p:cNvPr>
                <p:cNvSpPr/>
                <p:nvPr/>
              </p:nvSpPr>
              <p:spPr bwMode="auto">
                <a:xfrm>
                  <a:off x="5411788" y="4886325"/>
                  <a:ext cx="787400" cy="790575"/>
                </a:xfrm>
                <a:prstGeom prst="ellipse">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dirty="0">
                    <a:solidFill>
                      <a:srgbClr val="EC5368"/>
                    </a:solidFill>
                    <a:latin typeface="微软雅黑 "/>
                  </a:endParaRPr>
                </a:p>
              </p:txBody>
            </p:sp>
            <p:sp>
              <p:nvSpPr>
                <p:cNvPr id="31" name="Rectangle 40">
                  <a:extLst>
                    <a:ext uri="{FF2B5EF4-FFF2-40B4-BE49-F238E27FC236}">
                      <a16:creationId xmlns:a16="http://schemas.microsoft.com/office/drawing/2014/main" id="{A52B4192-F89A-410F-8F99-C7E642A6B153}"/>
                    </a:ext>
                  </a:extLst>
                </p:cNvPr>
                <p:cNvSpPr>
                  <a:spLocks noChangeArrowheads="1"/>
                </p:cNvSpPr>
                <p:nvPr/>
              </p:nvSpPr>
              <p:spPr bwMode="auto">
                <a:xfrm>
                  <a:off x="5403005" y="5091194"/>
                  <a:ext cx="775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534988"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071563"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8138"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144713"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6019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30591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5163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9735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登记</a:t>
                  </a:r>
                  <a:endParaRPr lang="bg-BG"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Rectangle 34">
                  <a:extLst>
                    <a:ext uri="{FF2B5EF4-FFF2-40B4-BE49-F238E27FC236}">
                      <a16:creationId xmlns:a16="http://schemas.microsoft.com/office/drawing/2014/main" id="{4CB397B5-2473-4CA4-B361-5DE5D3EB052C}"/>
                    </a:ext>
                  </a:extLst>
                </p:cNvPr>
                <p:cNvSpPr/>
                <p:nvPr/>
              </p:nvSpPr>
              <p:spPr bwMode="auto">
                <a:xfrm>
                  <a:off x="5292313" y="5808663"/>
                  <a:ext cx="1075937" cy="359009"/>
                </a:xfrm>
                <a:prstGeom prst="rect">
                  <a:avLst/>
                </a:prstGeom>
              </p:spPr>
              <p:txBody>
                <a:bodyPr wrap="none">
                  <a:spAutoFit/>
                </a:bodyPr>
                <a:lstStyle>
                  <a:defPPr>
                    <a:defRPr lang="bg-BG"/>
                  </a:defPPr>
                  <a:lvl1pPr algn="l" rtl="0" fontAlgn="base">
                    <a:spcBef>
                      <a:spcPct val="0"/>
                    </a:spcBef>
                    <a:spcAft>
                      <a:spcPct val="0"/>
                    </a:spcAft>
                    <a:defRPr kern="1200">
                      <a:solidFill>
                        <a:schemeClr val="tx1"/>
                      </a:solidFill>
                      <a:latin typeface="Calibri" pitchFamily="34" charset="0"/>
                      <a:ea typeface="+mn-ea"/>
                      <a:cs typeface="Arial" charset="0"/>
                    </a:defRPr>
                  </a:lvl1pPr>
                  <a:lvl2pPr marL="536433" algn="l" rtl="0" fontAlgn="base">
                    <a:spcBef>
                      <a:spcPct val="0"/>
                    </a:spcBef>
                    <a:spcAft>
                      <a:spcPct val="0"/>
                    </a:spcAft>
                    <a:defRPr kern="1200">
                      <a:solidFill>
                        <a:schemeClr val="tx1"/>
                      </a:solidFill>
                      <a:latin typeface="Calibri" pitchFamily="34" charset="0"/>
                      <a:ea typeface="+mn-ea"/>
                      <a:cs typeface="Arial" charset="0"/>
                    </a:defRPr>
                  </a:lvl2pPr>
                  <a:lvl3pPr marL="1072866" algn="l" rtl="0" fontAlgn="base">
                    <a:spcBef>
                      <a:spcPct val="0"/>
                    </a:spcBef>
                    <a:spcAft>
                      <a:spcPct val="0"/>
                    </a:spcAft>
                    <a:defRPr kern="1200">
                      <a:solidFill>
                        <a:schemeClr val="tx1"/>
                      </a:solidFill>
                      <a:latin typeface="Calibri" pitchFamily="34" charset="0"/>
                      <a:ea typeface="+mn-ea"/>
                      <a:cs typeface="Arial" charset="0"/>
                    </a:defRPr>
                  </a:lvl3pPr>
                  <a:lvl4pPr marL="1609298" algn="l" rtl="0" fontAlgn="base">
                    <a:spcBef>
                      <a:spcPct val="0"/>
                    </a:spcBef>
                    <a:spcAft>
                      <a:spcPct val="0"/>
                    </a:spcAft>
                    <a:defRPr kern="1200">
                      <a:solidFill>
                        <a:schemeClr val="tx1"/>
                      </a:solidFill>
                      <a:latin typeface="Calibri" pitchFamily="34" charset="0"/>
                      <a:ea typeface="+mn-ea"/>
                      <a:cs typeface="Arial" charset="0"/>
                    </a:defRPr>
                  </a:lvl4pPr>
                  <a:lvl5pPr marL="2145731" algn="l" rtl="0" fontAlgn="base">
                    <a:spcBef>
                      <a:spcPct val="0"/>
                    </a:spcBef>
                    <a:spcAft>
                      <a:spcPct val="0"/>
                    </a:spcAft>
                    <a:defRPr kern="1200">
                      <a:solidFill>
                        <a:schemeClr val="tx1"/>
                      </a:solidFill>
                      <a:latin typeface="Calibri" pitchFamily="34" charset="0"/>
                      <a:ea typeface="+mn-ea"/>
                      <a:cs typeface="Arial" charset="0"/>
                    </a:defRPr>
                  </a:lvl5pPr>
                  <a:lvl6pPr marL="2682164" algn="l" defTabSz="1072866" rtl="0" eaLnBrk="1" latinLnBrk="0" hangingPunct="1">
                    <a:defRPr kern="1200">
                      <a:solidFill>
                        <a:schemeClr val="tx1"/>
                      </a:solidFill>
                      <a:latin typeface="Calibri" pitchFamily="34" charset="0"/>
                      <a:ea typeface="+mn-ea"/>
                      <a:cs typeface="Arial" charset="0"/>
                    </a:defRPr>
                  </a:lvl6pPr>
                  <a:lvl7pPr marL="3218597" algn="l" defTabSz="1072866" rtl="0" eaLnBrk="1" latinLnBrk="0" hangingPunct="1">
                    <a:defRPr kern="1200">
                      <a:solidFill>
                        <a:schemeClr val="tx1"/>
                      </a:solidFill>
                      <a:latin typeface="Calibri" pitchFamily="34" charset="0"/>
                      <a:ea typeface="+mn-ea"/>
                      <a:cs typeface="Arial" charset="0"/>
                    </a:defRPr>
                  </a:lvl7pPr>
                  <a:lvl8pPr marL="3755029" algn="l" defTabSz="1072866" rtl="0" eaLnBrk="1" latinLnBrk="0" hangingPunct="1">
                    <a:defRPr kern="1200">
                      <a:solidFill>
                        <a:schemeClr val="tx1"/>
                      </a:solidFill>
                      <a:latin typeface="Calibri" pitchFamily="34" charset="0"/>
                      <a:ea typeface="+mn-ea"/>
                      <a:cs typeface="Arial" charset="0"/>
                    </a:defRPr>
                  </a:lvl8pPr>
                  <a:lvl9pPr marL="4291462" algn="l" defTabSz="1072866" rtl="0" eaLnBrk="1" latinLnBrk="0" hangingPunct="1">
                    <a:defRPr kern="1200">
                      <a:solidFill>
                        <a:schemeClr val="tx1"/>
                      </a:solidFill>
                      <a:latin typeface="Calibri" pitchFamily="34" charset="0"/>
                      <a:ea typeface="+mn-ea"/>
                      <a:cs typeface="Arial" charset="0"/>
                    </a:defRPr>
                  </a:lvl9pPr>
                </a:lstStyle>
                <a:p>
                  <a:pPr algn="ctr" eaLnBrk="1" hangingPunct="1">
                    <a:defRPr/>
                  </a:pPr>
                  <a:r>
                    <a:rPr lang="zh-CN" altLang="en-US" sz="1733" b="1" dirty="0">
                      <a:solidFill>
                        <a:srgbClr val="990000"/>
                      </a:solidFill>
                      <a:latin typeface="微软雅黑 "/>
                    </a:rPr>
                    <a:t>进口登记</a:t>
                  </a:r>
                  <a:endParaRPr lang="bg-BG" sz="1733" b="1" dirty="0">
                    <a:solidFill>
                      <a:srgbClr val="990000"/>
                    </a:solidFill>
                    <a:latin typeface="微软雅黑 "/>
                  </a:endParaRPr>
                </a:p>
              </p:txBody>
            </p:sp>
            <p:sp>
              <p:nvSpPr>
                <p:cNvPr id="33" name="Oval 26">
                  <a:extLst>
                    <a:ext uri="{FF2B5EF4-FFF2-40B4-BE49-F238E27FC236}">
                      <a16:creationId xmlns:a16="http://schemas.microsoft.com/office/drawing/2014/main" id="{9F275D7D-9956-4BEA-9E00-930AB02CF7CA}"/>
                    </a:ext>
                  </a:extLst>
                </p:cNvPr>
                <p:cNvSpPr/>
                <p:nvPr/>
              </p:nvSpPr>
              <p:spPr bwMode="auto">
                <a:xfrm>
                  <a:off x="6943725" y="4749800"/>
                  <a:ext cx="1001713" cy="1028700"/>
                </a:xfrm>
                <a:prstGeom prst="ellipse">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dirty="0">
                    <a:solidFill>
                      <a:srgbClr val="EC5368"/>
                    </a:solidFill>
                    <a:latin typeface="微软雅黑 "/>
                  </a:endParaRPr>
                </a:p>
              </p:txBody>
            </p:sp>
            <p:sp>
              <p:nvSpPr>
                <p:cNvPr id="34" name="Rectangle 40">
                  <a:extLst>
                    <a:ext uri="{FF2B5EF4-FFF2-40B4-BE49-F238E27FC236}">
                      <a16:creationId xmlns:a16="http://schemas.microsoft.com/office/drawing/2014/main" id="{6845E3A0-368E-4066-9EA3-3BD3AB2AC175}"/>
                    </a:ext>
                  </a:extLst>
                </p:cNvPr>
                <p:cNvSpPr>
                  <a:spLocks noChangeArrowheads="1"/>
                </p:cNvSpPr>
                <p:nvPr/>
              </p:nvSpPr>
              <p:spPr bwMode="auto">
                <a:xfrm>
                  <a:off x="7034190" y="5076502"/>
                  <a:ext cx="775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534988"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071563"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8138"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144713"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6019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30591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5163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9735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调查</a:t>
                  </a:r>
                  <a:endParaRPr lang="bg-BG"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Rectangle 34">
                  <a:extLst>
                    <a:ext uri="{FF2B5EF4-FFF2-40B4-BE49-F238E27FC236}">
                      <a16:creationId xmlns:a16="http://schemas.microsoft.com/office/drawing/2014/main" id="{5715D92B-4AC2-43CF-82D2-5E77CD66DEC4}"/>
                    </a:ext>
                  </a:extLst>
                </p:cNvPr>
                <p:cNvSpPr/>
                <p:nvPr/>
              </p:nvSpPr>
              <p:spPr bwMode="auto">
                <a:xfrm>
                  <a:off x="6716029" y="5808663"/>
                  <a:ext cx="1501558" cy="625684"/>
                </a:xfrm>
                <a:prstGeom prst="rect">
                  <a:avLst/>
                </a:prstGeom>
              </p:spPr>
              <p:txBody>
                <a:bodyPr wrap="none">
                  <a:spAutoFit/>
                </a:bodyPr>
                <a:lstStyle>
                  <a:defPPr>
                    <a:defRPr lang="bg-BG"/>
                  </a:defPPr>
                  <a:lvl1pPr algn="l" rtl="0" fontAlgn="base">
                    <a:spcBef>
                      <a:spcPct val="0"/>
                    </a:spcBef>
                    <a:spcAft>
                      <a:spcPct val="0"/>
                    </a:spcAft>
                    <a:defRPr kern="1200">
                      <a:solidFill>
                        <a:schemeClr val="tx1"/>
                      </a:solidFill>
                      <a:latin typeface="Calibri" pitchFamily="34" charset="0"/>
                      <a:ea typeface="+mn-ea"/>
                      <a:cs typeface="Arial" charset="0"/>
                    </a:defRPr>
                  </a:lvl1pPr>
                  <a:lvl2pPr marL="536433" algn="l" rtl="0" fontAlgn="base">
                    <a:spcBef>
                      <a:spcPct val="0"/>
                    </a:spcBef>
                    <a:spcAft>
                      <a:spcPct val="0"/>
                    </a:spcAft>
                    <a:defRPr kern="1200">
                      <a:solidFill>
                        <a:schemeClr val="tx1"/>
                      </a:solidFill>
                      <a:latin typeface="Calibri" pitchFamily="34" charset="0"/>
                      <a:ea typeface="+mn-ea"/>
                      <a:cs typeface="Arial" charset="0"/>
                    </a:defRPr>
                  </a:lvl2pPr>
                  <a:lvl3pPr marL="1072866" algn="l" rtl="0" fontAlgn="base">
                    <a:spcBef>
                      <a:spcPct val="0"/>
                    </a:spcBef>
                    <a:spcAft>
                      <a:spcPct val="0"/>
                    </a:spcAft>
                    <a:defRPr kern="1200">
                      <a:solidFill>
                        <a:schemeClr val="tx1"/>
                      </a:solidFill>
                      <a:latin typeface="Calibri" pitchFamily="34" charset="0"/>
                      <a:ea typeface="+mn-ea"/>
                      <a:cs typeface="Arial" charset="0"/>
                    </a:defRPr>
                  </a:lvl3pPr>
                  <a:lvl4pPr marL="1609298" algn="l" rtl="0" fontAlgn="base">
                    <a:spcBef>
                      <a:spcPct val="0"/>
                    </a:spcBef>
                    <a:spcAft>
                      <a:spcPct val="0"/>
                    </a:spcAft>
                    <a:defRPr kern="1200">
                      <a:solidFill>
                        <a:schemeClr val="tx1"/>
                      </a:solidFill>
                      <a:latin typeface="Calibri" pitchFamily="34" charset="0"/>
                      <a:ea typeface="+mn-ea"/>
                      <a:cs typeface="Arial" charset="0"/>
                    </a:defRPr>
                  </a:lvl4pPr>
                  <a:lvl5pPr marL="2145731" algn="l" rtl="0" fontAlgn="base">
                    <a:spcBef>
                      <a:spcPct val="0"/>
                    </a:spcBef>
                    <a:spcAft>
                      <a:spcPct val="0"/>
                    </a:spcAft>
                    <a:defRPr kern="1200">
                      <a:solidFill>
                        <a:schemeClr val="tx1"/>
                      </a:solidFill>
                      <a:latin typeface="Calibri" pitchFamily="34" charset="0"/>
                      <a:ea typeface="+mn-ea"/>
                      <a:cs typeface="Arial" charset="0"/>
                    </a:defRPr>
                  </a:lvl5pPr>
                  <a:lvl6pPr marL="2682164" algn="l" defTabSz="1072866" rtl="0" eaLnBrk="1" latinLnBrk="0" hangingPunct="1">
                    <a:defRPr kern="1200">
                      <a:solidFill>
                        <a:schemeClr val="tx1"/>
                      </a:solidFill>
                      <a:latin typeface="Calibri" pitchFamily="34" charset="0"/>
                      <a:ea typeface="+mn-ea"/>
                      <a:cs typeface="Arial" charset="0"/>
                    </a:defRPr>
                  </a:lvl6pPr>
                  <a:lvl7pPr marL="3218597" algn="l" defTabSz="1072866" rtl="0" eaLnBrk="1" latinLnBrk="0" hangingPunct="1">
                    <a:defRPr kern="1200">
                      <a:solidFill>
                        <a:schemeClr val="tx1"/>
                      </a:solidFill>
                      <a:latin typeface="Calibri" pitchFamily="34" charset="0"/>
                      <a:ea typeface="+mn-ea"/>
                      <a:cs typeface="Arial" charset="0"/>
                    </a:defRPr>
                  </a:lvl7pPr>
                  <a:lvl8pPr marL="3755029" algn="l" defTabSz="1072866" rtl="0" eaLnBrk="1" latinLnBrk="0" hangingPunct="1">
                    <a:defRPr kern="1200">
                      <a:solidFill>
                        <a:schemeClr val="tx1"/>
                      </a:solidFill>
                      <a:latin typeface="Calibri" pitchFamily="34" charset="0"/>
                      <a:ea typeface="+mn-ea"/>
                      <a:cs typeface="Arial" charset="0"/>
                    </a:defRPr>
                  </a:lvl8pPr>
                  <a:lvl9pPr marL="4291462" algn="l" defTabSz="1072866" rtl="0" eaLnBrk="1" latinLnBrk="0" hangingPunct="1">
                    <a:defRPr kern="1200">
                      <a:solidFill>
                        <a:schemeClr val="tx1"/>
                      </a:solidFill>
                      <a:latin typeface="Calibri" pitchFamily="34" charset="0"/>
                      <a:ea typeface="+mn-ea"/>
                      <a:cs typeface="Arial" charset="0"/>
                    </a:defRPr>
                  </a:lvl9pPr>
                </a:lstStyle>
                <a:p>
                  <a:pPr algn="ctr" eaLnBrk="1" hangingPunct="1">
                    <a:defRPr/>
                  </a:pPr>
                  <a:r>
                    <a:rPr lang="zh-CN" altLang="en-US" sz="1733" b="1" dirty="0">
                      <a:solidFill>
                        <a:srgbClr val="990000"/>
                      </a:solidFill>
                      <a:latin typeface="微软雅黑 "/>
                    </a:rPr>
                    <a:t>问卷，核查，</a:t>
                  </a:r>
                  <a:endParaRPr lang="en-US" altLang="zh-CN" sz="1733" b="1" dirty="0">
                    <a:solidFill>
                      <a:srgbClr val="990000"/>
                    </a:solidFill>
                    <a:latin typeface="微软雅黑 "/>
                  </a:endParaRPr>
                </a:p>
                <a:p>
                  <a:pPr algn="ctr" eaLnBrk="1" hangingPunct="1">
                    <a:defRPr/>
                  </a:pPr>
                  <a:r>
                    <a:rPr lang="en-US" altLang="zh-CN" sz="1733" b="1" dirty="0">
                      <a:solidFill>
                        <a:srgbClr val="990000"/>
                      </a:solidFill>
                      <a:latin typeface="微软雅黑 "/>
                    </a:rPr>
                    <a:t>9</a:t>
                  </a:r>
                  <a:r>
                    <a:rPr lang="zh-CN" altLang="en-US" sz="1733" b="1" dirty="0">
                      <a:solidFill>
                        <a:srgbClr val="990000"/>
                      </a:solidFill>
                      <a:latin typeface="微软雅黑 "/>
                    </a:rPr>
                    <a:t>个月内结案</a:t>
                  </a:r>
                  <a:endParaRPr lang="bg-BG" sz="1733" b="1" dirty="0">
                    <a:solidFill>
                      <a:srgbClr val="990000"/>
                    </a:solidFill>
                    <a:latin typeface="微软雅黑 "/>
                  </a:endParaRPr>
                </a:p>
              </p:txBody>
            </p:sp>
            <p:sp>
              <p:nvSpPr>
                <p:cNvPr id="36" name="Oval 31">
                  <a:extLst>
                    <a:ext uri="{FF2B5EF4-FFF2-40B4-BE49-F238E27FC236}">
                      <a16:creationId xmlns:a16="http://schemas.microsoft.com/office/drawing/2014/main" id="{51632826-AF21-4D31-8C9C-FC5B00ABF246}"/>
                    </a:ext>
                  </a:extLst>
                </p:cNvPr>
                <p:cNvSpPr/>
                <p:nvPr/>
              </p:nvSpPr>
              <p:spPr bwMode="auto">
                <a:xfrm>
                  <a:off x="8548688" y="4702175"/>
                  <a:ext cx="1008062" cy="1101725"/>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bg-BG"/>
                  </a:defPPr>
                  <a:lvl1pPr algn="l" rtl="0" fontAlgn="base">
                    <a:spcBef>
                      <a:spcPct val="0"/>
                    </a:spcBef>
                    <a:spcAft>
                      <a:spcPct val="0"/>
                    </a:spcAft>
                    <a:defRPr kern="1200">
                      <a:solidFill>
                        <a:schemeClr val="lt1"/>
                      </a:solidFill>
                      <a:latin typeface="+mn-lt"/>
                      <a:ea typeface="+mn-ea"/>
                      <a:cs typeface="+mn-cs"/>
                    </a:defRPr>
                  </a:lvl1pPr>
                  <a:lvl2pPr marL="536433" algn="l" rtl="0" fontAlgn="base">
                    <a:spcBef>
                      <a:spcPct val="0"/>
                    </a:spcBef>
                    <a:spcAft>
                      <a:spcPct val="0"/>
                    </a:spcAft>
                    <a:defRPr kern="1200">
                      <a:solidFill>
                        <a:schemeClr val="lt1"/>
                      </a:solidFill>
                      <a:latin typeface="+mn-lt"/>
                      <a:ea typeface="+mn-ea"/>
                      <a:cs typeface="+mn-cs"/>
                    </a:defRPr>
                  </a:lvl2pPr>
                  <a:lvl3pPr marL="1072866" algn="l" rtl="0" fontAlgn="base">
                    <a:spcBef>
                      <a:spcPct val="0"/>
                    </a:spcBef>
                    <a:spcAft>
                      <a:spcPct val="0"/>
                    </a:spcAft>
                    <a:defRPr kern="1200">
                      <a:solidFill>
                        <a:schemeClr val="lt1"/>
                      </a:solidFill>
                      <a:latin typeface="+mn-lt"/>
                      <a:ea typeface="+mn-ea"/>
                      <a:cs typeface="+mn-cs"/>
                    </a:defRPr>
                  </a:lvl3pPr>
                  <a:lvl4pPr marL="1609298" algn="l" rtl="0" fontAlgn="base">
                    <a:spcBef>
                      <a:spcPct val="0"/>
                    </a:spcBef>
                    <a:spcAft>
                      <a:spcPct val="0"/>
                    </a:spcAft>
                    <a:defRPr kern="1200">
                      <a:solidFill>
                        <a:schemeClr val="lt1"/>
                      </a:solidFill>
                      <a:latin typeface="+mn-lt"/>
                      <a:ea typeface="+mn-ea"/>
                      <a:cs typeface="+mn-cs"/>
                    </a:defRPr>
                  </a:lvl4pPr>
                  <a:lvl5pPr marL="2145731" algn="l" rtl="0" fontAlgn="base">
                    <a:spcBef>
                      <a:spcPct val="0"/>
                    </a:spcBef>
                    <a:spcAft>
                      <a:spcPct val="0"/>
                    </a:spcAft>
                    <a:defRPr kern="1200">
                      <a:solidFill>
                        <a:schemeClr val="lt1"/>
                      </a:solidFill>
                      <a:latin typeface="+mn-lt"/>
                      <a:ea typeface="+mn-ea"/>
                      <a:cs typeface="+mn-cs"/>
                    </a:defRPr>
                  </a:lvl5pPr>
                  <a:lvl6pPr marL="2682164" algn="l" defTabSz="1072866" rtl="0" eaLnBrk="1" latinLnBrk="0" hangingPunct="1">
                    <a:defRPr kern="1200">
                      <a:solidFill>
                        <a:schemeClr val="lt1"/>
                      </a:solidFill>
                      <a:latin typeface="+mn-lt"/>
                      <a:ea typeface="+mn-ea"/>
                      <a:cs typeface="+mn-cs"/>
                    </a:defRPr>
                  </a:lvl6pPr>
                  <a:lvl7pPr marL="3218597" algn="l" defTabSz="1072866" rtl="0" eaLnBrk="1" latinLnBrk="0" hangingPunct="1">
                    <a:defRPr kern="1200">
                      <a:solidFill>
                        <a:schemeClr val="lt1"/>
                      </a:solidFill>
                      <a:latin typeface="+mn-lt"/>
                      <a:ea typeface="+mn-ea"/>
                      <a:cs typeface="+mn-cs"/>
                    </a:defRPr>
                  </a:lvl7pPr>
                  <a:lvl8pPr marL="3755029" algn="l" defTabSz="1072866" rtl="0" eaLnBrk="1" latinLnBrk="0" hangingPunct="1">
                    <a:defRPr kern="1200">
                      <a:solidFill>
                        <a:schemeClr val="lt1"/>
                      </a:solidFill>
                      <a:latin typeface="+mn-lt"/>
                      <a:ea typeface="+mn-ea"/>
                      <a:cs typeface="+mn-cs"/>
                    </a:defRPr>
                  </a:lvl8pPr>
                  <a:lvl9pPr marL="4291462" algn="l" defTabSz="1072866" rtl="0" eaLnBrk="1" latinLnBrk="0" hangingPunct="1">
                    <a:defRPr kern="1200">
                      <a:solidFill>
                        <a:schemeClr val="lt1"/>
                      </a:solidFill>
                      <a:latin typeface="+mn-lt"/>
                      <a:ea typeface="+mn-ea"/>
                      <a:cs typeface="+mn-cs"/>
                    </a:defRPr>
                  </a:lvl9pPr>
                </a:lstStyle>
                <a:p>
                  <a:pPr algn="ctr" eaLnBrk="1" hangingPunct="1">
                    <a:defRPr/>
                  </a:pPr>
                  <a:endParaRPr lang="bg-BG" sz="2400" dirty="0">
                    <a:solidFill>
                      <a:schemeClr val="bg1"/>
                    </a:solidFill>
                    <a:latin typeface="微软雅黑 "/>
                    <a:cs typeface="Arial" charset="0"/>
                  </a:endParaRPr>
                </a:p>
              </p:txBody>
            </p:sp>
            <p:sp>
              <p:nvSpPr>
                <p:cNvPr id="37" name="Rectangle 40">
                  <a:extLst>
                    <a:ext uri="{FF2B5EF4-FFF2-40B4-BE49-F238E27FC236}">
                      <a16:creationId xmlns:a16="http://schemas.microsoft.com/office/drawing/2014/main" id="{CCE27C4B-8B07-44AE-BBBB-CFD1B99E2A5C}"/>
                    </a:ext>
                  </a:extLst>
                </p:cNvPr>
                <p:cNvSpPr>
                  <a:spLocks noChangeArrowheads="1"/>
                </p:cNvSpPr>
                <p:nvPr/>
              </p:nvSpPr>
              <p:spPr bwMode="auto">
                <a:xfrm>
                  <a:off x="8674184" y="5049829"/>
                  <a:ext cx="72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534988"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071563"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8138"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144713"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6019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30591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5163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973513"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gn="ctr" eaLnBrk="1" hangingPunct="1">
                    <a:lnSpc>
                      <a:spcPct val="100000"/>
                    </a:lnSpc>
                    <a:spcBef>
                      <a:spcPct val="0"/>
                    </a:spcBef>
                    <a:buFontTx/>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终裁</a:t>
                  </a:r>
                  <a:endParaRPr lang="bg-BG"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 name="Rectangle 38">
                <a:extLst>
                  <a:ext uri="{FF2B5EF4-FFF2-40B4-BE49-F238E27FC236}">
                    <a16:creationId xmlns:a16="http://schemas.microsoft.com/office/drawing/2014/main" id="{85CCA828-44D9-4D9E-84B6-7546FCF11F75}"/>
                  </a:ext>
                </a:extLst>
              </p:cNvPr>
              <p:cNvSpPr/>
              <p:nvPr/>
            </p:nvSpPr>
            <p:spPr bwMode="auto">
              <a:xfrm>
                <a:off x="70852" y="4579448"/>
                <a:ext cx="1223963" cy="359009"/>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Calibri" pitchFamily="34" charset="0"/>
                    <a:ea typeface="+mn-ea"/>
                    <a:cs typeface="Arial" charset="0"/>
                  </a:defRPr>
                </a:lvl1pPr>
                <a:lvl2pPr marL="536433" algn="l" rtl="0" fontAlgn="base">
                  <a:spcBef>
                    <a:spcPct val="0"/>
                  </a:spcBef>
                  <a:spcAft>
                    <a:spcPct val="0"/>
                  </a:spcAft>
                  <a:defRPr kern="1200">
                    <a:solidFill>
                      <a:schemeClr val="tx1"/>
                    </a:solidFill>
                    <a:latin typeface="Calibri" pitchFamily="34" charset="0"/>
                    <a:ea typeface="+mn-ea"/>
                    <a:cs typeface="Arial" charset="0"/>
                  </a:defRPr>
                </a:lvl2pPr>
                <a:lvl3pPr marL="1072866" algn="l" rtl="0" fontAlgn="base">
                  <a:spcBef>
                    <a:spcPct val="0"/>
                  </a:spcBef>
                  <a:spcAft>
                    <a:spcPct val="0"/>
                  </a:spcAft>
                  <a:defRPr kern="1200">
                    <a:solidFill>
                      <a:schemeClr val="tx1"/>
                    </a:solidFill>
                    <a:latin typeface="Calibri" pitchFamily="34" charset="0"/>
                    <a:ea typeface="+mn-ea"/>
                    <a:cs typeface="Arial" charset="0"/>
                  </a:defRPr>
                </a:lvl3pPr>
                <a:lvl4pPr marL="1609298" algn="l" rtl="0" fontAlgn="base">
                  <a:spcBef>
                    <a:spcPct val="0"/>
                  </a:spcBef>
                  <a:spcAft>
                    <a:spcPct val="0"/>
                  </a:spcAft>
                  <a:defRPr kern="1200">
                    <a:solidFill>
                      <a:schemeClr val="tx1"/>
                    </a:solidFill>
                    <a:latin typeface="Calibri" pitchFamily="34" charset="0"/>
                    <a:ea typeface="+mn-ea"/>
                    <a:cs typeface="Arial" charset="0"/>
                  </a:defRPr>
                </a:lvl4pPr>
                <a:lvl5pPr marL="2145731" algn="l" rtl="0" fontAlgn="base">
                  <a:spcBef>
                    <a:spcPct val="0"/>
                  </a:spcBef>
                  <a:spcAft>
                    <a:spcPct val="0"/>
                  </a:spcAft>
                  <a:defRPr kern="1200">
                    <a:solidFill>
                      <a:schemeClr val="tx1"/>
                    </a:solidFill>
                    <a:latin typeface="Calibri" pitchFamily="34" charset="0"/>
                    <a:ea typeface="+mn-ea"/>
                    <a:cs typeface="Arial" charset="0"/>
                  </a:defRPr>
                </a:lvl5pPr>
                <a:lvl6pPr marL="2682164" algn="l" defTabSz="1072866" rtl="0" eaLnBrk="1" latinLnBrk="0" hangingPunct="1">
                  <a:defRPr kern="1200">
                    <a:solidFill>
                      <a:schemeClr val="tx1"/>
                    </a:solidFill>
                    <a:latin typeface="Calibri" pitchFamily="34" charset="0"/>
                    <a:ea typeface="+mn-ea"/>
                    <a:cs typeface="Arial" charset="0"/>
                  </a:defRPr>
                </a:lvl6pPr>
                <a:lvl7pPr marL="3218597" algn="l" defTabSz="1072866" rtl="0" eaLnBrk="1" latinLnBrk="0" hangingPunct="1">
                  <a:defRPr kern="1200">
                    <a:solidFill>
                      <a:schemeClr val="tx1"/>
                    </a:solidFill>
                    <a:latin typeface="Calibri" pitchFamily="34" charset="0"/>
                    <a:ea typeface="+mn-ea"/>
                    <a:cs typeface="Arial" charset="0"/>
                  </a:defRPr>
                </a:lvl7pPr>
                <a:lvl8pPr marL="3755029" algn="l" defTabSz="1072866" rtl="0" eaLnBrk="1" latinLnBrk="0" hangingPunct="1">
                  <a:defRPr kern="1200">
                    <a:solidFill>
                      <a:schemeClr val="tx1"/>
                    </a:solidFill>
                    <a:latin typeface="Calibri" pitchFamily="34" charset="0"/>
                    <a:ea typeface="+mn-ea"/>
                    <a:cs typeface="Arial" charset="0"/>
                  </a:defRPr>
                </a:lvl8pPr>
                <a:lvl9pPr marL="4291462" algn="l" defTabSz="1072866" rtl="0" eaLnBrk="1" latinLnBrk="0" hangingPunct="1">
                  <a:defRPr kern="1200">
                    <a:solidFill>
                      <a:schemeClr val="tx1"/>
                    </a:solidFill>
                    <a:latin typeface="Calibri" pitchFamily="34" charset="0"/>
                    <a:ea typeface="+mn-ea"/>
                    <a:cs typeface="Arial" charset="0"/>
                  </a:defRPr>
                </a:lvl9pPr>
              </a:lstStyle>
              <a:p>
                <a:pPr algn="ctr" eaLnBrk="1" hangingPunct="1">
                  <a:defRPr/>
                </a:pPr>
                <a:r>
                  <a:rPr lang="zh-CN" altLang="en-US" sz="1733" b="1" dirty="0">
                    <a:solidFill>
                      <a:srgbClr val="990000"/>
                    </a:solidFill>
                    <a:latin typeface="微软雅黑 "/>
                  </a:rPr>
                  <a:t>原案征税</a:t>
                </a:r>
                <a:endParaRPr lang="en-US" sz="1733" b="1" dirty="0">
                  <a:solidFill>
                    <a:srgbClr val="990000"/>
                  </a:solidFill>
                  <a:latin typeface="微软雅黑 "/>
                </a:endParaRPr>
              </a:p>
            </p:txBody>
          </p:sp>
        </p:grpSp>
        <p:sp>
          <p:nvSpPr>
            <p:cNvPr id="9" name="Rectangle 38">
              <a:extLst>
                <a:ext uri="{FF2B5EF4-FFF2-40B4-BE49-F238E27FC236}">
                  <a16:creationId xmlns:a16="http://schemas.microsoft.com/office/drawing/2014/main" id="{52B55962-2FC2-447D-A28D-A05A4B2C32F9}"/>
                </a:ext>
              </a:extLst>
            </p:cNvPr>
            <p:cNvSpPr/>
            <p:nvPr/>
          </p:nvSpPr>
          <p:spPr bwMode="auto">
            <a:xfrm>
              <a:off x="9477964" y="4086906"/>
              <a:ext cx="1240276" cy="359009"/>
            </a:xfrm>
            <a:prstGeom prst="rect">
              <a:avLst/>
            </a:prstGeom>
          </p:spPr>
          <p:txBody>
            <a:bodyPr>
              <a:spAutoFit/>
            </a:bodyPr>
            <a:lstStyle>
              <a:defPPr>
                <a:defRPr lang="bg-BG"/>
              </a:defPPr>
              <a:lvl1pPr algn="l" rtl="0" fontAlgn="base">
                <a:spcBef>
                  <a:spcPct val="0"/>
                </a:spcBef>
                <a:spcAft>
                  <a:spcPct val="0"/>
                </a:spcAft>
                <a:defRPr kern="1200">
                  <a:solidFill>
                    <a:schemeClr val="tx1"/>
                  </a:solidFill>
                  <a:latin typeface="Calibri" pitchFamily="34" charset="0"/>
                  <a:ea typeface="+mn-ea"/>
                  <a:cs typeface="Arial" charset="0"/>
                </a:defRPr>
              </a:lvl1pPr>
              <a:lvl2pPr marL="536433" algn="l" rtl="0" fontAlgn="base">
                <a:spcBef>
                  <a:spcPct val="0"/>
                </a:spcBef>
                <a:spcAft>
                  <a:spcPct val="0"/>
                </a:spcAft>
                <a:defRPr kern="1200">
                  <a:solidFill>
                    <a:schemeClr val="tx1"/>
                  </a:solidFill>
                  <a:latin typeface="Calibri" pitchFamily="34" charset="0"/>
                  <a:ea typeface="+mn-ea"/>
                  <a:cs typeface="Arial" charset="0"/>
                </a:defRPr>
              </a:lvl2pPr>
              <a:lvl3pPr marL="1072866" algn="l" rtl="0" fontAlgn="base">
                <a:spcBef>
                  <a:spcPct val="0"/>
                </a:spcBef>
                <a:spcAft>
                  <a:spcPct val="0"/>
                </a:spcAft>
                <a:defRPr kern="1200">
                  <a:solidFill>
                    <a:schemeClr val="tx1"/>
                  </a:solidFill>
                  <a:latin typeface="Calibri" pitchFamily="34" charset="0"/>
                  <a:ea typeface="+mn-ea"/>
                  <a:cs typeface="Arial" charset="0"/>
                </a:defRPr>
              </a:lvl3pPr>
              <a:lvl4pPr marL="1609298" algn="l" rtl="0" fontAlgn="base">
                <a:spcBef>
                  <a:spcPct val="0"/>
                </a:spcBef>
                <a:spcAft>
                  <a:spcPct val="0"/>
                </a:spcAft>
                <a:defRPr kern="1200">
                  <a:solidFill>
                    <a:schemeClr val="tx1"/>
                  </a:solidFill>
                  <a:latin typeface="Calibri" pitchFamily="34" charset="0"/>
                  <a:ea typeface="+mn-ea"/>
                  <a:cs typeface="Arial" charset="0"/>
                </a:defRPr>
              </a:lvl4pPr>
              <a:lvl5pPr marL="2145731" algn="l" rtl="0" fontAlgn="base">
                <a:spcBef>
                  <a:spcPct val="0"/>
                </a:spcBef>
                <a:spcAft>
                  <a:spcPct val="0"/>
                </a:spcAft>
                <a:defRPr kern="1200">
                  <a:solidFill>
                    <a:schemeClr val="tx1"/>
                  </a:solidFill>
                  <a:latin typeface="Calibri" pitchFamily="34" charset="0"/>
                  <a:ea typeface="+mn-ea"/>
                  <a:cs typeface="Arial" charset="0"/>
                </a:defRPr>
              </a:lvl5pPr>
              <a:lvl6pPr marL="2682164" algn="l" defTabSz="1072866" rtl="0" eaLnBrk="1" latinLnBrk="0" hangingPunct="1">
                <a:defRPr kern="1200">
                  <a:solidFill>
                    <a:schemeClr val="tx1"/>
                  </a:solidFill>
                  <a:latin typeface="Calibri" pitchFamily="34" charset="0"/>
                  <a:ea typeface="+mn-ea"/>
                  <a:cs typeface="Arial" charset="0"/>
                </a:defRPr>
              </a:lvl6pPr>
              <a:lvl7pPr marL="3218597" algn="l" defTabSz="1072866" rtl="0" eaLnBrk="1" latinLnBrk="0" hangingPunct="1">
                <a:defRPr kern="1200">
                  <a:solidFill>
                    <a:schemeClr val="tx1"/>
                  </a:solidFill>
                  <a:latin typeface="Calibri" pitchFamily="34" charset="0"/>
                  <a:ea typeface="+mn-ea"/>
                  <a:cs typeface="Arial" charset="0"/>
                </a:defRPr>
              </a:lvl7pPr>
              <a:lvl8pPr marL="3755029" algn="l" defTabSz="1072866" rtl="0" eaLnBrk="1" latinLnBrk="0" hangingPunct="1">
                <a:defRPr kern="1200">
                  <a:solidFill>
                    <a:schemeClr val="tx1"/>
                  </a:solidFill>
                  <a:latin typeface="Calibri" pitchFamily="34" charset="0"/>
                  <a:ea typeface="+mn-ea"/>
                  <a:cs typeface="Arial" charset="0"/>
                </a:defRPr>
              </a:lvl8pPr>
              <a:lvl9pPr marL="4291462" algn="l" defTabSz="1072866" rtl="0" eaLnBrk="1" latinLnBrk="0" hangingPunct="1">
                <a:defRPr kern="1200">
                  <a:solidFill>
                    <a:schemeClr val="tx1"/>
                  </a:solidFill>
                  <a:latin typeface="Calibri" pitchFamily="34" charset="0"/>
                  <a:ea typeface="+mn-ea"/>
                  <a:cs typeface="Arial" charset="0"/>
                </a:defRPr>
              </a:lvl9pPr>
            </a:lstStyle>
            <a:p>
              <a:pPr algn="ctr" eaLnBrk="1" hangingPunct="1">
                <a:defRPr/>
              </a:pPr>
              <a:r>
                <a:rPr lang="zh-CN" altLang="en-US" sz="1733" b="1" dirty="0">
                  <a:solidFill>
                    <a:srgbClr val="990000"/>
                  </a:solidFill>
                  <a:latin typeface="微软雅黑 "/>
                </a:rPr>
                <a:t>复审终裁</a:t>
              </a:r>
              <a:endParaRPr lang="en-US" sz="1733" b="1" dirty="0">
                <a:solidFill>
                  <a:srgbClr val="990000"/>
                </a:solidFill>
                <a:latin typeface="微软雅黑 "/>
              </a:endParaRPr>
            </a:p>
          </p:txBody>
        </p:sp>
      </p:grpSp>
      <p:sp>
        <p:nvSpPr>
          <p:cNvPr id="10" name="Title 1">
            <a:extLst>
              <a:ext uri="{FF2B5EF4-FFF2-40B4-BE49-F238E27FC236}">
                <a16:creationId xmlns:a16="http://schemas.microsoft.com/office/drawing/2014/main" id="{569AA51C-35DB-49F2-8B67-7C716911549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微软雅黑 "/>
                <a:ea typeface="微软雅黑" panose="020B0503020204020204" pitchFamily="34" charset="-122"/>
              </a:rPr>
              <a:t>新出口商复审</a:t>
            </a:r>
          </a:p>
        </p:txBody>
      </p:sp>
      <p:sp>
        <p:nvSpPr>
          <p:cNvPr id="11" name="矩形 46">
            <a:extLst>
              <a:ext uri="{FF2B5EF4-FFF2-40B4-BE49-F238E27FC236}">
                <a16:creationId xmlns:a16="http://schemas.microsoft.com/office/drawing/2014/main" id="{87BE7EC2-CA7B-45A8-A291-9F1DF9F9FAC7}"/>
              </a:ext>
            </a:extLst>
          </p:cNvPr>
          <p:cNvSpPr>
            <a:spLocks noChangeArrowheads="1"/>
          </p:cNvSpPr>
          <p:nvPr/>
        </p:nvSpPr>
        <p:spPr bwMode="auto">
          <a:xfrm>
            <a:off x="550863" y="742950"/>
            <a:ext cx="199868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微软雅黑 "/>
                <a:ea typeface="微软雅黑" panose="020B0503020204020204" pitchFamily="34" charset="-122"/>
                <a:cs typeface="微软雅黑 Light"/>
                <a:sym typeface="Arial" panose="020B0604020202020204" pitchFamily="34" charset="0"/>
              </a:rPr>
              <a:t>NEW EXPORTER REVIEW</a:t>
            </a:r>
          </a:p>
        </p:txBody>
      </p:sp>
    </p:spTree>
    <p:extLst>
      <p:ext uri="{BB962C8B-B14F-4D97-AF65-F5344CB8AC3E}">
        <p14:creationId xmlns:p14="http://schemas.microsoft.com/office/powerpoint/2010/main" val="308427588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08</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28</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Arial"/>
                <a:ea typeface="微软雅黑"/>
                <a:cs typeface="微软雅黑 Light"/>
              </a:rPr>
              <a:t>欧盟法院诉讼</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EU COURT PROCEEDING</a:t>
            </a:r>
          </a:p>
        </p:txBody>
      </p:sp>
    </p:spTree>
    <p:extLst>
      <p:ext uri="{BB962C8B-B14F-4D97-AF65-F5344CB8AC3E}">
        <p14:creationId xmlns:p14="http://schemas.microsoft.com/office/powerpoint/2010/main" val="339276753"/>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欧盟法院诉讼</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205947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EU COURT PROCEEDING</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7590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欧盟玛钢管件反倾销案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济南玫德集团有限公司</a:t>
            </a:r>
            <a:endParaRPr lang="en-US" altLang="zh-CN" sz="2400" b="1" dirty="0">
              <a:latin typeface="微软雅黑" panose="020B0503020204020204" pitchFamily="34" charset="-122"/>
              <a:ea typeface="微软雅黑" panose="020B0503020204020204" pitchFamily="34" charset="-122"/>
            </a:endParaRPr>
          </a:p>
        </p:txBody>
      </p:sp>
      <p:pic>
        <p:nvPicPr>
          <p:cNvPr id="8" name="图片 23">
            <a:extLst>
              <a:ext uri="{FF2B5EF4-FFF2-40B4-BE49-F238E27FC236}">
                <a16:creationId xmlns:a16="http://schemas.microsoft.com/office/drawing/2014/main" id="{FFCDE29F-C29D-4409-B2FB-0F79ECE25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grpSp>
        <p:nvGrpSpPr>
          <p:cNvPr id="55" name="组合 54">
            <a:extLst>
              <a:ext uri="{FF2B5EF4-FFF2-40B4-BE49-F238E27FC236}">
                <a16:creationId xmlns:a16="http://schemas.microsoft.com/office/drawing/2014/main" id="{FF6E63CD-83C5-4726-8178-D4C9ED69106C}"/>
              </a:ext>
            </a:extLst>
          </p:cNvPr>
          <p:cNvGrpSpPr/>
          <p:nvPr/>
        </p:nvGrpSpPr>
        <p:grpSpPr>
          <a:xfrm>
            <a:off x="511731" y="1815116"/>
            <a:ext cx="11404847" cy="4866671"/>
            <a:chOff x="755650" y="1681387"/>
            <a:chExt cx="11404847" cy="4866671"/>
          </a:xfrm>
        </p:grpSpPr>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14" name="Group 28">
              <a:extLst>
                <a:ext uri="{FF2B5EF4-FFF2-40B4-BE49-F238E27FC236}">
                  <a16:creationId xmlns:a16="http://schemas.microsoft.com/office/drawing/2014/main" id="{67FE56C1-916F-4214-8681-298451C5776C}"/>
                </a:ext>
              </a:extLst>
            </p:cNvPr>
            <p:cNvGrpSpPr/>
            <p:nvPr/>
          </p:nvGrpSpPr>
          <p:grpSpPr>
            <a:xfrm>
              <a:off x="755650" y="1681387"/>
              <a:ext cx="10051605" cy="2191684"/>
              <a:chOff x="431040" y="1600200"/>
              <a:chExt cx="7661400" cy="1948000"/>
            </a:xfrm>
          </p:grpSpPr>
          <p:grpSp>
            <p:nvGrpSpPr>
              <p:cNvPr id="15" name="Group 10">
                <a:extLst>
                  <a:ext uri="{FF2B5EF4-FFF2-40B4-BE49-F238E27FC236}">
                    <a16:creationId xmlns:a16="http://schemas.microsoft.com/office/drawing/2014/main" id="{9C14A1BE-FB6E-4C63-B40C-C98B30CF4649}"/>
                  </a:ext>
                </a:extLst>
              </p:cNvPr>
              <p:cNvGrpSpPr/>
              <p:nvPr/>
            </p:nvGrpSpPr>
            <p:grpSpPr>
              <a:xfrm>
                <a:off x="522478" y="1600200"/>
                <a:ext cx="7226596" cy="609600"/>
                <a:chOff x="613793" y="1600200"/>
                <a:chExt cx="7018535" cy="609600"/>
              </a:xfrm>
              <a:gradFill flip="none" rotWithShape="1">
                <a:gsLst>
                  <a:gs pos="0">
                    <a:srgbClr val="000000"/>
                  </a:gs>
                  <a:gs pos="67000">
                    <a:srgbClr val="FFC000">
                      <a:shade val="67500"/>
                      <a:satMod val="115000"/>
                    </a:srgbClr>
                  </a:gs>
                  <a:gs pos="100000">
                    <a:srgbClr val="FFC000">
                      <a:shade val="100000"/>
                      <a:satMod val="115000"/>
                    </a:srgbClr>
                  </a:gs>
                </a:gsLst>
                <a:lin ang="10800000" scaled="1"/>
                <a:tileRect/>
              </a:gradFill>
            </p:grpSpPr>
            <p:sp>
              <p:nvSpPr>
                <p:cNvPr id="36" name="Pentagon 5">
                  <a:extLst>
                    <a:ext uri="{FF2B5EF4-FFF2-40B4-BE49-F238E27FC236}">
                      <a16:creationId xmlns:a16="http://schemas.microsoft.com/office/drawing/2014/main" id="{598D2DF9-2CE8-4C60-BEDE-FFE0CFBA563E}"/>
                    </a:ext>
                  </a:extLst>
                </p:cNvPr>
                <p:cNvSpPr/>
                <p:nvPr/>
              </p:nvSpPr>
              <p:spPr>
                <a:xfrm>
                  <a:off x="613793" y="1600200"/>
                  <a:ext cx="1587595" cy="609600"/>
                </a:xfrm>
                <a:prstGeom prst="homePlat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evron 6">
                  <a:extLst>
                    <a:ext uri="{FF2B5EF4-FFF2-40B4-BE49-F238E27FC236}">
                      <a16:creationId xmlns:a16="http://schemas.microsoft.com/office/drawing/2014/main" id="{D63BD46B-084D-473F-B1CD-E3802DBCB3A5}"/>
                    </a:ext>
                  </a:extLst>
                </p:cNvPr>
                <p:cNvSpPr/>
                <p:nvPr/>
              </p:nvSpPr>
              <p:spPr>
                <a:xfrm>
                  <a:off x="2091292" y="1600200"/>
                  <a:ext cx="1676400" cy="609600"/>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7">
                  <a:extLst>
                    <a:ext uri="{FF2B5EF4-FFF2-40B4-BE49-F238E27FC236}">
                      <a16:creationId xmlns:a16="http://schemas.microsoft.com/office/drawing/2014/main" id="{13E9D512-9032-4DF9-884B-01F3AD8317A8}"/>
                    </a:ext>
                  </a:extLst>
                </p:cNvPr>
                <p:cNvSpPr/>
                <p:nvPr/>
              </p:nvSpPr>
              <p:spPr>
                <a:xfrm>
                  <a:off x="3642360" y="1600200"/>
                  <a:ext cx="1676400" cy="609600"/>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8">
                  <a:extLst>
                    <a:ext uri="{FF2B5EF4-FFF2-40B4-BE49-F238E27FC236}">
                      <a16:creationId xmlns:a16="http://schemas.microsoft.com/office/drawing/2014/main" id="{A1997A11-053F-4E42-845C-235ACCF6A9A1}"/>
                    </a:ext>
                  </a:extLst>
                </p:cNvPr>
                <p:cNvSpPr/>
                <p:nvPr/>
              </p:nvSpPr>
              <p:spPr>
                <a:xfrm>
                  <a:off x="5181145" y="1600200"/>
                  <a:ext cx="2451183" cy="609600"/>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Rectangle 11">
                <a:extLst>
                  <a:ext uri="{FF2B5EF4-FFF2-40B4-BE49-F238E27FC236}">
                    <a16:creationId xmlns:a16="http://schemas.microsoft.com/office/drawing/2014/main" id="{963931C6-0070-44E6-B779-8DB687D5826F}"/>
                  </a:ext>
                </a:extLst>
              </p:cNvPr>
              <p:cNvSpPr/>
              <p:nvPr/>
            </p:nvSpPr>
            <p:spPr>
              <a:xfrm>
                <a:off x="431040" y="2214879"/>
                <a:ext cx="1432560" cy="133332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2012</a:t>
                </a:r>
                <a:r>
                  <a:rPr lang="zh-CN" altLang="en-US" b="1" dirty="0">
                    <a:solidFill>
                      <a:schemeClr val="tx1"/>
                    </a:solidFill>
                  </a:rPr>
                  <a:t>年</a:t>
                </a:r>
                <a:r>
                  <a:rPr lang="en-US" altLang="zh-CN" b="1" dirty="0">
                    <a:solidFill>
                      <a:schemeClr val="tx1"/>
                    </a:solidFill>
                  </a:rPr>
                  <a:t>2</a:t>
                </a:r>
                <a:r>
                  <a:rPr lang="zh-CN" altLang="en-US" b="1" dirty="0">
                    <a:solidFill>
                      <a:schemeClr val="tx1"/>
                    </a:solidFill>
                  </a:rPr>
                  <a:t>月，欧盟对原产自中国的马钢管件发起反倾销立案调查</a:t>
                </a:r>
                <a:endParaRPr lang="en-US" altLang="zh-CN" b="1" dirty="0">
                  <a:solidFill>
                    <a:schemeClr val="tx1"/>
                  </a:solidFill>
                </a:endParaRPr>
              </a:p>
            </p:txBody>
          </p:sp>
          <p:sp>
            <p:nvSpPr>
              <p:cNvPr id="26" name="Rectangle 16">
                <a:extLst>
                  <a:ext uri="{FF2B5EF4-FFF2-40B4-BE49-F238E27FC236}">
                    <a16:creationId xmlns:a16="http://schemas.microsoft.com/office/drawing/2014/main" id="{37A9CA42-0CFD-4F01-9336-6AC53BF90724}"/>
                  </a:ext>
                </a:extLst>
              </p:cNvPr>
              <p:cNvSpPr/>
              <p:nvPr/>
            </p:nvSpPr>
            <p:spPr>
              <a:xfrm>
                <a:off x="718438" y="1752596"/>
                <a:ext cx="1066800" cy="300912"/>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2012</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年立案</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7" name="Rectangle 17">
                <a:extLst>
                  <a:ext uri="{FF2B5EF4-FFF2-40B4-BE49-F238E27FC236}">
                    <a16:creationId xmlns:a16="http://schemas.microsoft.com/office/drawing/2014/main" id="{BFD0C534-BB62-4B65-AB12-12DFF72FF1A2}"/>
                  </a:ext>
                </a:extLst>
              </p:cNvPr>
              <p:cNvSpPr/>
              <p:nvPr/>
            </p:nvSpPr>
            <p:spPr>
              <a:xfrm>
                <a:off x="2400300" y="1752600"/>
                <a:ext cx="1181100" cy="300912"/>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2013</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年终裁</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8" name="Rectangle 18">
                <a:extLst>
                  <a:ext uri="{FF2B5EF4-FFF2-40B4-BE49-F238E27FC236}">
                    <a16:creationId xmlns:a16="http://schemas.microsoft.com/office/drawing/2014/main" id="{1E131778-F71B-4D41-B927-C91A2775A43F}"/>
                  </a:ext>
                </a:extLst>
              </p:cNvPr>
              <p:cNvSpPr/>
              <p:nvPr/>
            </p:nvSpPr>
            <p:spPr>
              <a:xfrm>
                <a:off x="3984112" y="1663702"/>
                <a:ext cx="1066800" cy="519756"/>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2013</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年诉至欧盟法院</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29" name="Rectangle 19">
                <a:extLst>
                  <a:ext uri="{FF2B5EF4-FFF2-40B4-BE49-F238E27FC236}">
                    <a16:creationId xmlns:a16="http://schemas.microsoft.com/office/drawing/2014/main" id="{1A817845-2802-436E-B5AD-17D8ABAA1623}"/>
                  </a:ext>
                </a:extLst>
              </p:cNvPr>
              <p:cNvSpPr/>
              <p:nvPr/>
            </p:nvSpPr>
            <p:spPr>
              <a:xfrm>
                <a:off x="5765359" y="1720333"/>
                <a:ext cx="1443583" cy="300912"/>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2016</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年取得胜诉</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1" name="Rectangle 22">
                <a:extLst>
                  <a:ext uri="{FF2B5EF4-FFF2-40B4-BE49-F238E27FC236}">
                    <a16:creationId xmlns:a16="http://schemas.microsoft.com/office/drawing/2014/main" id="{A087BA54-9C14-4FED-9F65-9E1E257C6FBB}"/>
                  </a:ext>
                </a:extLst>
              </p:cNvPr>
              <p:cNvSpPr/>
              <p:nvPr/>
            </p:nvSpPr>
            <p:spPr>
              <a:xfrm>
                <a:off x="609600" y="2286000"/>
                <a:ext cx="1295400" cy="246201"/>
              </a:xfrm>
              <a:prstGeom prst="rect">
                <a:avLst/>
              </a:prstGeom>
            </p:spPr>
            <p:txBody>
              <a:bodyPr wrap="square">
                <a:spAutoFit/>
              </a:bodyPr>
              <a:lstStyle/>
              <a:p>
                <a:endParaRPr lang="en-US" sz="1200" dirty="0">
                  <a:solidFill>
                    <a:srgbClr val="4D4D4D"/>
                  </a:solidFill>
                  <a:latin typeface="+mn-lt"/>
                </a:endParaRPr>
              </a:p>
            </p:txBody>
          </p:sp>
          <p:sp>
            <p:nvSpPr>
              <p:cNvPr id="32" name="Rectangle 23">
                <a:extLst>
                  <a:ext uri="{FF2B5EF4-FFF2-40B4-BE49-F238E27FC236}">
                    <a16:creationId xmlns:a16="http://schemas.microsoft.com/office/drawing/2014/main" id="{152514A8-390A-48E9-AA35-BA7DD7B5C3B9}"/>
                  </a:ext>
                </a:extLst>
              </p:cNvPr>
              <p:cNvSpPr/>
              <p:nvPr/>
            </p:nvSpPr>
            <p:spPr>
              <a:xfrm>
                <a:off x="2164080" y="2286000"/>
                <a:ext cx="1295400" cy="246201"/>
              </a:xfrm>
              <a:prstGeom prst="rect">
                <a:avLst/>
              </a:prstGeom>
            </p:spPr>
            <p:txBody>
              <a:bodyPr wrap="square">
                <a:spAutoFit/>
              </a:bodyPr>
              <a:lstStyle/>
              <a:p>
                <a:endParaRPr lang="en-US" sz="1200" dirty="0">
                  <a:solidFill>
                    <a:srgbClr val="4D4D4D"/>
                  </a:solidFill>
                  <a:latin typeface="+mn-lt"/>
                </a:endParaRPr>
              </a:p>
            </p:txBody>
          </p:sp>
          <p:sp>
            <p:nvSpPr>
              <p:cNvPr id="33" name="Rectangle 24">
                <a:extLst>
                  <a:ext uri="{FF2B5EF4-FFF2-40B4-BE49-F238E27FC236}">
                    <a16:creationId xmlns:a16="http://schemas.microsoft.com/office/drawing/2014/main" id="{A9FB672C-A255-4FFF-9A0B-F8F7ADA9631A}"/>
                  </a:ext>
                </a:extLst>
              </p:cNvPr>
              <p:cNvSpPr/>
              <p:nvPr/>
            </p:nvSpPr>
            <p:spPr>
              <a:xfrm>
                <a:off x="3710940" y="2286000"/>
                <a:ext cx="1295400" cy="246201"/>
              </a:xfrm>
              <a:prstGeom prst="rect">
                <a:avLst/>
              </a:prstGeom>
            </p:spPr>
            <p:txBody>
              <a:bodyPr wrap="square">
                <a:spAutoFit/>
              </a:bodyPr>
              <a:lstStyle/>
              <a:p>
                <a:endParaRPr lang="en-US" sz="1200" dirty="0">
                  <a:solidFill>
                    <a:srgbClr val="4D4D4D"/>
                  </a:solidFill>
                  <a:latin typeface="+mn-lt"/>
                </a:endParaRPr>
              </a:p>
            </p:txBody>
          </p:sp>
          <p:sp>
            <p:nvSpPr>
              <p:cNvPr id="34" name="Rectangle 25">
                <a:extLst>
                  <a:ext uri="{FF2B5EF4-FFF2-40B4-BE49-F238E27FC236}">
                    <a16:creationId xmlns:a16="http://schemas.microsoft.com/office/drawing/2014/main" id="{AF4B7FED-A815-43F5-8CA6-5C205F87018B}"/>
                  </a:ext>
                </a:extLst>
              </p:cNvPr>
              <p:cNvSpPr/>
              <p:nvPr/>
            </p:nvSpPr>
            <p:spPr>
              <a:xfrm>
                <a:off x="5257800" y="2286000"/>
                <a:ext cx="1295400" cy="246201"/>
              </a:xfrm>
              <a:prstGeom prst="rect">
                <a:avLst/>
              </a:prstGeom>
            </p:spPr>
            <p:txBody>
              <a:bodyPr wrap="square">
                <a:spAutoFit/>
              </a:bodyPr>
              <a:lstStyle/>
              <a:p>
                <a:endParaRPr lang="en-US" sz="1200" dirty="0">
                  <a:solidFill>
                    <a:srgbClr val="4D4D4D"/>
                  </a:solidFill>
                  <a:latin typeface="+mn-lt"/>
                </a:endParaRPr>
              </a:p>
            </p:txBody>
          </p:sp>
          <p:sp>
            <p:nvSpPr>
              <p:cNvPr id="35" name="Rectangle 26">
                <a:extLst>
                  <a:ext uri="{FF2B5EF4-FFF2-40B4-BE49-F238E27FC236}">
                    <a16:creationId xmlns:a16="http://schemas.microsoft.com/office/drawing/2014/main" id="{F3FAC38C-C375-49E8-8483-28D7202EFFE3}"/>
                  </a:ext>
                </a:extLst>
              </p:cNvPr>
              <p:cNvSpPr/>
              <p:nvPr/>
            </p:nvSpPr>
            <p:spPr>
              <a:xfrm>
                <a:off x="6797040" y="2286000"/>
                <a:ext cx="1295400" cy="246201"/>
              </a:xfrm>
              <a:prstGeom prst="rect">
                <a:avLst/>
              </a:prstGeom>
            </p:spPr>
            <p:txBody>
              <a:bodyPr wrap="square">
                <a:spAutoFit/>
              </a:bodyPr>
              <a:lstStyle/>
              <a:p>
                <a:endParaRPr lang="en-US" sz="1200" dirty="0">
                  <a:solidFill>
                    <a:srgbClr val="4D4D4D"/>
                  </a:solidFill>
                  <a:latin typeface="+mn-lt"/>
                </a:endParaRPr>
              </a:p>
            </p:txBody>
          </p:sp>
        </p:grpSp>
        <p:sp>
          <p:nvSpPr>
            <p:cNvPr id="7" name="Rectangle 11">
              <a:extLst>
                <a:ext uri="{FF2B5EF4-FFF2-40B4-BE49-F238E27FC236}">
                  <a16:creationId xmlns:a16="http://schemas.microsoft.com/office/drawing/2014/main" id="{B8A98F5F-3421-434F-AA1A-03CF2A100521}"/>
                </a:ext>
              </a:extLst>
            </p:cNvPr>
            <p:cNvSpPr/>
            <p:nvPr/>
          </p:nvSpPr>
          <p:spPr>
            <a:xfrm>
              <a:off x="2850080" y="2372959"/>
              <a:ext cx="1879490" cy="150011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2013</a:t>
              </a:r>
              <a:r>
                <a:rPr lang="zh-CN" altLang="en-US" b="1" dirty="0">
                  <a:solidFill>
                    <a:schemeClr val="tx1"/>
                  </a:solidFill>
                </a:rPr>
                <a:t>年</a:t>
              </a:r>
              <a:r>
                <a:rPr lang="en-US" altLang="zh-CN" b="1" dirty="0">
                  <a:solidFill>
                    <a:schemeClr val="tx1"/>
                  </a:solidFill>
                </a:rPr>
                <a:t>5</a:t>
              </a:r>
              <a:r>
                <a:rPr lang="zh-CN" altLang="en-US" b="1" dirty="0">
                  <a:solidFill>
                    <a:schemeClr val="tx1"/>
                  </a:solidFill>
                </a:rPr>
                <a:t>月，欧盟发布本案终裁，对济南玫德征收</a:t>
              </a:r>
              <a:r>
                <a:rPr lang="en-US" altLang="zh-CN" b="1" dirty="0">
                  <a:solidFill>
                    <a:schemeClr val="tx1"/>
                  </a:solidFill>
                </a:rPr>
                <a:t>40.8%</a:t>
              </a:r>
              <a:r>
                <a:rPr lang="zh-CN" altLang="en-US" b="1" dirty="0">
                  <a:solidFill>
                    <a:schemeClr val="tx1"/>
                  </a:solidFill>
                </a:rPr>
                <a:t>的反倾销税</a:t>
              </a:r>
              <a:endParaRPr lang="en-US" altLang="zh-CN" b="1" dirty="0">
                <a:solidFill>
                  <a:schemeClr val="tx1"/>
                </a:solidFill>
              </a:endParaRPr>
            </a:p>
          </p:txBody>
        </p:sp>
        <p:sp>
          <p:nvSpPr>
            <p:cNvPr id="9" name="Rectangle 11">
              <a:extLst>
                <a:ext uri="{FF2B5EF4-FFF2-40B4-BE49-F238E27FC236}">
                  <a16:creationId xmlns:a16="http://schemas.microsoft.com/office/drawing/2014/main" id="{0DA2DFC7-7C19-4070-96C7-69A0B4DF3DC5}"/>
                </a:ext>
              </a:extLst>
            </p:cNvPr>
            <p:cNvSpPr/>
            <p:nvPr/>
          </p:nvSpPr>
          <p:spPr>
            <a:xfrm>
              <a:off x="4912890" y="2390286"/>
              <a:ext cx="1879490" cy="125302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2013</a:t>
              </a:r>
              <a:r>
                <a:rPr lang="zh-CN" altLang="en-US" b="1" dirty="0">
                  <a:solidFill>
                    <a:schemeClr val="tx1"/>
                  </a:solidFill>
                </a:rPr>
                <a:t>年</a:t>
              </a:r>
              <a:r>
                <a:rPr lang="en-US" altLang="zh-CN" b="1" dirty="0">
                  <a:solidFill>
                    <a:schemeClr val="tx1"/>
                  </a:solidFill>
                </a:rPr>
                <a:t>8</a:t>
              </a:r>
              <a:r>
                <a:rPr lang="zh-CN" altLang="en-US" b="1" dirty="0">
                  <a:solidFill>
                    <a:schemeClr val="tx1"/>
                  </a:solidFill>
                </a:rPr>
                <a:t>月，济南玟德将该措施诉至欧盟法院，请求撤销裁决</a:t>
              </a:r>
              <a:endParaRPr lang="en-US" altLang="zh-CN" b="1" dirty="0">
                <a:solidFill>
                  <a:schemeClr val="tx1"/>
                </a:solidFill>
              </a:endParaRPr>
            </a:p>
          </p:txBody>
        </p:sp>
        <p:sp>
          <p:nvSpPr>
            <p:cNvPr id="11" name="Rectangle 11">
              <a:extLst>
                <a:ext uri="{FF2B5EF4-FFF2-40B4-BE49-F238E27FC236}">
                  <a16:creationId xmlns:a16="http://schemas.microsoft.com/office/drawing/2014/main" id="{04397ED0-7946-4000-B0D3-437472D12150}"/>
                </a:ext>
              </a:extLst>
            </p:cNvPr>
            <p:cNvSpPr/>
            <p:nvPr/>
          </p:nvSpPr>
          <p:spPr>
            <a:xfrm>
              <a:off x="6943357" y="2367245"/>
              <a:ext cx="3570183" cy="17607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rPr>
                <a:t>2016</a:t>
              </a:r>
              <a:r>
                <a:rPr lang="zh-CN" altLang="zh-CN" b="1" dirty="0">
                  <a:solidFill>
                    <a:schemeClr val="tx1"/>
                  </a:solidFill>
                </a:rPr>
                <a:t>年</a:t>
              </a:r>
              <a:r>
                <a:rPr lang="en-US" altLang="zh-CN" b="1" dirty="0">
                  <a:solidFill>
                    <a:schemeClr val="tx1"/>
                  </a:solidFill>
                </a:rPr>
                <a:t>6</a:t>
              </a:r>
              <a:r>
                <a:rPr lang="zh-CN" altLang="zh-CN" b="1" dirty="0">
                  <a:solidFill>
                    <a:schemeClr val="tx1"/>
                  </a:solidFill>
                </a:rPr>
                <a:t>月，基于倾销幅度计算披露的程序问题，济南玫德推翻了欧委会的反倾销裁定，取得第一次胜诉，欧盟海关对济南玫德产品过去三年征收的</a:t>
              </a:r>
              <a:r>
                <a:rPr lang="en-US" altLang="zh-CN" b="1" dirty="0">
                  <a:solidFill>
                    <a:schemeClr val="tx1"/>
                  </a:solidFill>
                </a:rPr>
                <a:t>2000</a:t>
              </a:r>
              <a:r>
                <a:rPr lang="zh-CN" altLang="zh-CN" b="1" dirty="0">
                  <a:solidFill>
                    <a:schemeClr val="tx1"/>
                  </a:solidFill>
                </a:rPr>
                <a:t>多万欧元反倾销税得以全部退回</a:t>
              </a:r>
              <a:endParaRPr lang="en-US" altLang="zh-CN" b="1" dirty="0">
                <a:solidFill>
                  <a:schemeClr val="tx1"/>
                </a:solidFill>
              </a:endParaRPr>
            </a:p>
          </p:txBody>
        </p:sp>
        <p:sp>
          <p:nvSpPr>
            <p:cNvPr id="13" name="箭头: 右弧形 12">
              <a:extLst>
                <a:ext uri="{FF2B5EF4-FFF2-40B4-BE49-F238E27FC236}">
                  <a16:creationId xmlns:a16="http://schemas.microsoft.com/office/drawing/2014/main" id="{9000ECCE-34F1-44D1-866A-F7B95FAA830E}"/>
                </a:ext>
              </a:extLst>
            </p:cNvPr>
            <p:cNvSpPr/>
            <p:nvPr/>
          </p:nvSpPr>
          <p:spPr>
            <a:xfrm>
              <a:off x="10483617" y="1837262"/>
              <a:ext cx="1676880" cy="3216830"/>
            </a:xfrm>
            <a:prstGeom prst="curvedLeftArrow">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Chevron 8">
              <a:extLst>
                <a:ext uri="{FF2B5EF4-FFF2-40B4-BE49-F238E27FC236}">
                  <a16:creationId xmlns:a16="http://schemas.microsoft.com/office/drawing/2014/main" id="{D7F24F9C-4604-45F8-8744-30F6F5322CDB}"/>
                </a:ext>
              </a:extLst>
            </p:cNvPr>
            <p:cNvSpPr/>
            <p:nvPr/>
          </p:nvSpPr>
          <p:spPr>
            <a:xfrm rot="10800000">
              <a:off x="7132183" y="4369530"/>
              <a:ext cx="3224583" cy="685858"/>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Rectangle 19">
              <a:extLst>
                <a:ext uri="{FF2B5EF4-FFF2-40B4-BE49-F238E27FC236}">
                  <a16:creationId xmlns:a16="http://schemas.microsoft.com/office/drawing/2014/main" id="{2B6FDC1A-E7B0-441C-9799-C46E5306C70D}"/>
                </a:ext>
              </a:extLst>
            </p:cNvPr>
            <p:cNvSpPr/>
            <p:nvPr/>
          </p:nvSpPr>
          <p:spPr>
            <a:xfrm>
              <a:off x="7622948" y="4532320"/>
              <a:ext cx="2249708" cy="338554"/>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2016</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年再调查立案</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 name="Rectangle 11">
              <a:extLst>
                <a:ext uri="{FF2B5EF4-FFF2-40B4-BE49-F238E27FC236}">
                  <a16:creationId xmlns:a16="http://schemas.microsoft.com/office/drawing/2014/main" id="{4E63F142-68F4-46F1-8708-83CCC2688993}"/>
                </a:ext>
              </a:extLst>
            </p:cNvPr>
            <p:cNvSpPr/>
            <p:nvPr/>
          </p:nvSpPr>
          <p:spPr>
            <a:xfrm>
              <a:off x="7231430" y="5130178"/>
              <a:ext cx="3661378" cy="141788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rPr>
                <a:t>2016</a:t>
              </a:r>
              <a:r>
                <a:rPr lang="zh-CN" altLang="zh-CN" b="1" dirty="0">
                  <a:solidFill>
                    <a:schemeClr val="tx1"/>
                  </a:solidFill>
                </a:rPr>
                <a:t>年</a:t>
              </a:r>
              <a:r>
                <a:rPr lang="en-US" altLang="zh-CN" b="1" dirty="0">
                  <a:solidFill>
                    <a:schemeClr val="tx1"/>
                  </a:solidFill>
                </a:rPr>
                <a:t>10</a:t>
              </a:r>
              <a:r>
                <a:rPr lang="zh-CN" altLang="en-US" b="1" dirty="0">
                  <a:solidFill>
                    <a:schemeClr val="tx1"/>
                  </a:solidFill>
                </a:rPr>
                <a:t>月，欧委会重启了对济南玫德调查。在再调查中，经过三次听证会和多次书面抗辩，欧委会不得不向济南玫德披露替代价正常价值的计算</a:t>
              </a:r>
              <a:endParaRPr lang="en-US" altLang="zh-CN" b="1" dirty="0">
                <a:solidFill>
                  <a:schemeClr val="tx1"/>
                </a:solidFill>
              </a:endParaRPr>
            </a:p>
          </p:txBody>
        </p:sp>
        <p:sp>
          <p:nvSpPr>
            <p:cNvPr id="12" name="Chevron 7">
              <a:extLst>
                <a:ext uri="{FF2B5EF4-FFF2-40B4-BE49-F238E27FC236}">
                  <a16:creationId xmlns:a16="http://schemas.microsoft.com/office/drawing/2014/main" id="{7BAD72FE-F9EE-476D-BBAD-C7E385FD0EE6}"/>
                </a:ext>
              </a:extLst>
            </p:cNvPr>
            <p:cNvSpPr/>
            <p:nvPr/>
          </p:nvSpPr>
          <p:spPr>
            <a:xfrm rot="10800000">
              <a:off x="5029018" y="4365020"/>
              <a:ext cx="2264604" cy="685858"/>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8">
              <a:extLst>
                <a:ext uri="{FF2B5EF4-FFF2-40B4-BE49-F238E27FC236}">
                  <a16:creationId xmlns:a16="http://schemas.microsoft.com/office/drawing/2014/main" id="{63C9E6B3-38A3-46BD-ADAC-03B65A52E0CE}"/>
                </a:ext>
              </a:extLst>
            </p:cNvPr>
            <p:cNvSpPr/>
            <p:nvPr/>
          </p:nvSpPr>
          <p:spPr>
            <a:xfrm>
              <a:off x="5482064" y="4433013"/>
              <a:ext cx="1399620" cy="584775"/>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2017</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年再调查终裁</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18" name="Rectangle 11">
              <a:extLst>
                <a:ext uri="{FF2B5EF4-FFF2-40B4-BE49-F238E27FC236}">
                  <a16:creationId xmlns:a16="http://schemas.microsoft.com/office/drawing/2014/main" id="{1B32D194-5CCD-4C04-BBB8-03099DEB7DBA}"/>
                </a:ext>
              </a:extLst>
            </p:cNvPr>
            <p:cNvSpPr/>
            <p:nvPr/>
          </p:nvSpPr>
          <p:spPr>
            <a:xfrm>
              <a:off x="5190848" y="5077383"/>
              <a:ext cx="1879490" cy="125302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rPr>
                <a:t>2017</a:t>
              </a:r>
              <a:r>
                <a:rPr lang="zh-CN" altLang="en-US" b="1" dirty="0">
                  <a:solidFill>
                    <a:schemeClr val="tx1"/>
                  </a:solidFill>
                </a:rPr>
                <a:t>年</a:t>
              </a:r>
              <a:r>
                <a:rPr lang="en-US" altLang="zh-CN" b="1" dirty="0">
                  <a:solidFill>
                    <a:schemeClr val="tx1"/>
                  </a:solidFill>
                </a:rPr>
                <a:t>6</a:t>
              </a:r>
              <a:r>
                <a:rPr lang="zh-CN" altLang="en-US" b="1" dirty="0">
                  <a:solidFill>
                    <a:schemeClr val="tx1"/>
                  </a:solidFill>
                </a:rPr>
                <a:t>月公布了再调查结果，裁定济南玫德的税率为</a:t>
              </a:r>
              <a:r>
                <a:rPr lang="en-US" altLang="zh-CN" b="1" dirty="0">
                  <a:solidFill>
                    <a:schemeClr val="tx1"/>
                  </a:solidFill>
                </a:rPr>
                <a:t>39.2%</a:t>
              </a:r>
            </a:p>
          </p:txBody>
        </p:sp>
        <p:sp>
          <p:nvSpPr>
            <p:cNvPr id="19" name="Chevron 7">
              <a:extLst>
                <a:ext uri="{FF2B5EF4-FFF2-40B4-BE49-F238E27FC236}">
                  <a16:creationId xmlns:a16="http://schemas.microsoft.com/office/drawing/2014/main" id="{55926622-D9DA-4408-BDAC-2C0082533B1B}"/>
                </a:ext>
              </a:extLst>
            </p:cNvPr>
            <p:cNvSpPr/>
            <p:nvPr/>
          </p:nvSpPr>
          <p:spPr>
            <a:xfrm rot="10800000">
              <a:off x="2923264" y="4372713"/>
              <a:ext cx="2264604" cy="685858"/>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8">
              <a:extLst>
                <a:ext uri="{FF2B5EF4-FFF2-40B4-BE49-F238E27FC236}">
                  <a16:creationId xmlns:a16="http://schemas.microsoft.com/office/drawing/2014/main" id="{7044C60C-2AE7-4CD5-8C3F-62AD00241F33}"/>
                </a:ext>
              </a:extLst>
            </p:cNvPr>
            <p:cNvSpPr/>
            <p:nvPr/>
          </p:nvSpPr>
          <p:spPr>
            <a:xfrm>
              <a:off x="3403992" y="4433012"/>
              <a:ext cx="1399620" cy="584775"/>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2017</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年再次起诉</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30" name="Rectangle 11">
              <a:extLst>
                <a:ext uri="{FF2B5EF4-FFF2-40B4-BE49-F238E27FC236}">
                  <a16:creationId xmlns:a16="http://schemas.microsoft.com/office/drawing/2014/main" id="{ED377086-CD77-491E-BB91-8C0E9B6A3BEB}"/>
                </a:ext>
              </a:extLst>
            </p:cNvPr>
            <p:cNvSpPr/>
            <p:nvPr/>
          </p:nvSpPr>
          <p:spPr>
            <a:xfrm>
              <a:off x="3196400" y="5215756"/>
              <a:ext cx="1918391" cy="125302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rPr>
                <a:t>2017</a:t>
              </a:r>
              <a:r>
                <a:rPr lang="zh-CN" altLang="en-US" b="1" dirty="0">
                  <a:solidFill>
                    <a:schemeClr val="tx1"/>
                  </a:solidFill>
                </a:rPr>
                <a:t>年</a:t>
              </a:r>
              <a:r>
                <a:rPr lang="en-US" altLang="zh-CN" b="1" dirty="0">
                  <a:solidFill>
                    <a:schemeClr val="tx1"/>
                  </a:solidFill>
                </a:rPr>
                <a:t>9</a:t>
              </a:r>
              <a:r>
                <a:rPr lang="zh-CN" altLang="en-US" b="1" dirty="0">
                  <a:solidFill>
                    <a:schemeClr val="tx1"/>
                  </a:solidFill>
                </a:rPr>
                <a:t>月，济南玫德不服该裁定，又将欧盟委员会诉至欧洲普通法院</a:t>
              </a:r>
              <a:endParaRPr lang="en-US" altLang="zh-CN" b="1" dirty="0">
                <a:solidFill>
                  <a:schemeClr val="tx1"/>
                </a:solidFill>
              </a:endParaRPr>
            </a:p>
          </p:txBody>
        </p:sp>
        <p:sp>
          <p:nvSpPr>
            <p:cNvPr id="49" name="Chevron 7">
              <a:extLst>
                <a:ext uri="{FF2B5EF4-FFF2-40B4-BE49-F238E27FC236}">
                  <a16:creationId xmlns:a16="http://schemas.microsoft.com/office/drawing/2014/main" id="{8CE0DB23-0322-4748-93E1-AF278283A59E}"/>
                </a:ext>
              </a:extLst>
            </p:cNvPr>
            <p:cNvSpPr/>
            <p:nvPr/>
          </p:nvSpPr>
          <p:spPr>
            <a:xfrm rot="10800000">
              <a:off x="877899" y="4368202"/>
              <a:ext cx="2264604" cy="685858"/>
            </a:xfrm>
            <a:prstGeom prst="chevron">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18">
              <a:extLst>
                <a:ext uri="{FF2B5EF4-FFF2-40B4-BE49-F238E27FC236}">
                  <a16:creationId xmlns:a16="http://schemas.microsoft.com/office/drawing/2014/main" id="{5286F0E0-9D8E-4F76-A93B-9990582391A9}"/>
                </a:ext>
              </a:extLst>
            </p:cNvPr>
            <p:cNvSpPr/>
            <p:nvPr/>
          </p:nvSpPr>
          <p:spPr>
            <a:xfrm>
              <a:off x="1300307" y="4415561"/>
              <a:ext cx="1399620" cy="584775"/>
            </a:xfrm>
            <a:prstGeom prst="rect">
              <a:avLst/>
            </a:prstGeom>
          </p:spPr>
          <p:txBody>
            <a:bodyPr wrap="square">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Arial" pitchFamily="34" charset="0"/>
                </a:rPr>
                <a:t>2019</a:t>
              </a:r>
              <a:r>
                <a:rPr lang="zh-CN" altLang="en-US" sz="1600" b="1" dirty="0">
                  <a:solidFill>
                    <a:schemeClr val="bg1"/>
                  </a:solidFill>
                  <a:latin typeface="微软雅黑" panose="020B0503020204020204" pitchFamily="34" charset="-122"/>
                  <a:ea typeface="微软雅黑" panose="020B0503020204020204" pitchFamily="34" charset="-122"/>
                  <a:cs typeface="Arial" pitchFamily="34" charset="0"/>
                </a:rPr>
                <a:t>年再次胜诉</a:t>
              </a:r>
              <a:endParaRPr lang="en-US" sz="1600" b="1"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53" name="Rectangle 11">
              <a:extLst>
                <a:ext uri="{FF2B5EF4-FFF2-40B4-BE49-F238E27FC236}">
                  <a16:creationId xmlns:a16="http://schemas.microsoft.com/office/drawing/2014/main" id="{127DF683-E15C-4F34-94F0-6837AF0B2CC5}"/>
                </a:ext>
              </a:extLst>
            </p:cNvPr>
            <p:cNvSpPr/>
            <p:nvPr/>
          </p:nvSpPr>
          <p:spPr>
            <a:xfrm>
              <a:off x="875613" y="5212604"/>
              <a:ext cx="2392149" cy="1253027"/>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tx1"/>
                  </a:solidFill>
                </a:rPr>
                <a:t>2019</a:t>
              </a:r>
              <a:r>
                <a:rPr lang="zh-CN" altLang="zh-CN" b="1" dirty="0">
                  <a:solidFill>
                    <a:schemeClr val="tx1"/>
                  </a:solidFill>
                </a:rPr>
                <a:t>年</a:t>
              </a:r>
              <a:r>
                <a:rPr lang="en-US" altLang="zh-CN" b="1" dirty="0">
                  <a:solidFill>
                    <a:schemeClr val="tx1"/>
                  </a:solidFill>
                </a:rPr>
                <a:t>9</a:t>
              </a:r>
              <a:r>
                <a:rPr lang="zh-CN" altLang="zh-CN" b="1" dirty="0">
                  <a:solidFill>
                    <a:schemeClr val="tx1"/>
                  </a:solidFill>
                </a:rPr>
                <a:t>月</a:t>
              </a:r>
              <a:r>
                <a:rPr lang="zh-CN" altLang="en-US" b="1" dirty="0">
                  <a:solidFill>
                    <a:schemeClr val="tx1"/>
                  </a:solidFill>
                </a:rPr>
                <a:t>，欧盟法院再次做出裁决，判决济南玫德胜诉，撤销欧委会对济南玫德的反倾销措施</a:t>
              </a:r>
              <a:endParaRPr lang="en-US" altLang="zh-CN" b="1" dirty="0">
                <a:solidFill>
                  <a:schemeClr val="tx1"/>
                </a:solidFill>
              </a:endParaRPr>
            </a:p>
          </p:txBody>
        </p:sp>
      </p:grpSp>
    </p:spTree>
    <p:extLst>
      <p:ext uri="{BB962C8B-B14F-4D97-AF65-F5344CB8AC3E}">
        <p14:creationId xmlns:p14="http://schemas.microsoft.com/office/powerpoint/2010/main" val="409707777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01</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3</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微软雅黑"/>
                <a:ea typeface="微软雅黑"/>
                <a:cs typeface="微软雅黑 Light"/>
              </a:rPr>
              <a:t>公平比较</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 FAIR COMPARISON </a:t>
            </a:r>
          </a:p>
        </p:txBody>
      </p:sp>
    </p:spTree>
    <p:extLst>
      <p:ext uri="{BB962C8B-B14F-4D97-AF65-F5344CB8AC3E}">
        <p14:creationId xmlns:p14="http://schemas.microsoft.com/office/powerpoint/2010/main" val="820172735"/>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07B188D-F806-497C-B120-0D2741887C75}"/>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欧盟法院诉讼</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5" name="矩形 46">
            <a:extLst>
              <a:ext uri="{FF2B5EF4-FFF2-40B4-BE49-F238E27FC236}">
                <a16:creationId xmlns:a16="http://schemas.microsoft.com/office/drawing/2014/main" id="{8BBF071D-492C-4560-B6DF-28EBCA8C90B8}"/>
              </a:ext>
            </a:extLst>
          </p:cNvPr>
          <p:cNvSpPr>
            <a:spLocks noChangeArrowheads="1"/>
          </p:cNvSpPr>
          <p:nvPr/>
        </p:nvSpPr>
        <p:spPr bwMode="auto">
          <a:xfrm>
            <a:off x="550863" y="742950"/>
            <a:ext cx="205947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EU COURT PROCEEDING</a:t>
            </a:r>
          </a:p>
        </p:txBody>
      </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75905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欧盟玛钢管件反倾销案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济南玫德集团有限公司</a:t>
            </a:r>
            <a:endParaRPr lang="en-US" altLang="zh-CN" sz="2400" b="1" dirty="0">
              <a:latin typeface="微软雅黑" panose="020B0503020204020204" pitchFamily="34" charset="-122"/>
              <a:ea typeface="微软雅黑" panose="020B0503020204020204" pitchFamily="34" charset="-122"/>
            </a:endParaRPr>
          </a:p>
        </p:txBody>
      </p:sp>
      <p:pic>
        <p:nvPicPr>
          <p:cNvPr id="8" name="图片 23">
            <a:extLst>
              <a:ext uri="{FF2B5EF4-FFF2-40B4-BE49-F238E27FC236}">
                <a16:creationId xmlns:a16="http://schemas.microsoft.com/office/drawing/2014/main" id="{FFCDE29F-C29D-4409-B2FB-0F79ECE25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grpSp>
        <p:nvGrpSpPr>
          <p:cNvPr id="5" name="组合 4">
            <a:extLst>
              <a:ext uri="{FF2B5EF4-FFF2-40B4-BE49-F238E27FC236}">
                <a16:creationId xmlns:a16="http://schemas.microsoft.com/office/drawing/2014/main" id="{801FDB9D-0820-4297-A5E1-BF2B334BBF80}"/>
              </a:ext>
            </a:extLst>
          </p:cNvPr>
          <p:cNvGrpSpPr/>
          <p:nvPr/>
        </p:nvGrpSpPr>
        <p:grpSpPr>
          <a:xfrm>
            <a:off x="998537" y="2021557"/>
            <a:ext cx="2478274" cy="4099865"/>
            <a:chOff x="550863" y="2032074"/>
            <a:chExt cx="2478274" cy="4099865"/>
          </a:xfrm>
        </p:grpSpPr>
        <p:sp>
          <p:nvSpPr>
            <p:cNvPr id="13" name="Oval 8">
              <a:extLst>
                <a:ext uri="{FF2B5EF4-FFF2-40B4-BE49-F238E27FC236}">
                  <a16:creationId xmlns:a16="http://schemas.microsoft.com/office/drawing/2014/main" id="{F5248AAC-54AC-45AE-8553-F3313CC1E0D4}"/>
                </a:ext>
              </a:extLst>
            </p:cNvPr>
            <p:cNvSpPr/>
            <p:nvPr/>
          </p:nvSpPr>
          <p:spPr>
            <a:xfrm>
              <a:off x="1259170" y="4766646"/>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9">
              <a:extLst>
                <a:ext uri="{FF2B5EF4-FFF2-40B4-BE49-F238E27FC236}">
                  <a16:creationId xmlns:a16="http://schemas.microsoft.com/office/drawing/2014/main" id="{7CF3229B-BA38-4BC3-B17C-FDEFCF1A682B}"/>
                </a:ext>
              </a:extLst>
            </p:cNvPr>
            <p:cNvSpPr/>
            <p:nvPr/>
          </p:nvSpPr>
          <p:spPr>
            <a:xfrm>
              <a:off x="2154527" y="4766646"/>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0">
              <a:extLst>
                <a:ext uri="{FF2B5EF4-FFF2-40B4-BE49-F238E27FC236}">
                  <a16:creationId xmlns:a16="http://schemas.microsoft.com/office/drawing/2014/main" id="{03684A41-625C-48B0-B75B-A9CA8A4FE7B8}"/>
                </a:ext>
              </a:extLst>
            </p:cNvPr>
            <p:cNvSpPr/>
            <p:nvPr/>
          </p:nvSpPr>
          <p:spPr>
            <a:xfrm>
              <a:off x="1725082" y="4801235"/>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1">
              <a:extLst>
                <a:ext uri="{FF2B5EF4-FFF2-40B4-BE49-F238E27FC236}">
                  <a16:creationId xmlns:a16="http://schemas.microsoft.com/office/drawing/2014/main" id="{AD0AA867-D81E-4AEA-A69B-20F063C4CECD}"/>
                </a:ext>
              </a:extLst>
            </p:cNvPr>
            <p:cNvSpPr/>
            <p:nvPr/>
          </p:nvSpPr>
          <p:spPr>
            <a:xfrm>
              <a:off x="961458" y="4247900"/>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2">
              <a:extLst>
                <a:ext uri="{FF2B5EF4-FFF2-40B4-BE49-F238E27FC236}">
                  <a16:creationId xmlns:a16="http://schemas.microsoft.com/office/drawing/2014/main" id="{F291F888-3D09-4AA9-8AB5-642A01C83AC2}"/>
                </a:ext>
              </a:extLst>
            </p:cNvPr>
            <p:cNvSpPr/>
            <p:nvPr/>
          </p:nvSpPr>
          <p:spPr>
            <a:xfrm>
              <a:off x="635995" y="3748205"/>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3">
              <a:extLst>
                <a:ext uri="{FF2B5EF4-FFF2-40B4-BE49-F238E27FC236}">
                  <a16:creationId xmlns:a16="http://schemas.microsoft.com/office/drawing/2014/main" id="{3DA8F5D3-04FC-4400-B7D1-95925E090B75}"/>
                </a:ext>
              </a:extLst>
            </p:cNvPr>
            <p:cNvSpPr/>
            <p:nvPr/>
          </p:nvSpPr>
          <p:spPr>
            <a:xfrm>
              <a:off x="550863" y="3119511"/>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4">
              <a:extLst>
                <a:ext uri="{FF2B5EF4-FFF2-40B4-BE49-F238E27FC236}">
                  <a16:creationId xmlns:a16="http://schemas.microsoft.com/office/drawing/2014/main" id="{E6303E24-E193-4D2D-907D-4F7B929D8057}"/>
                </a:ext>
              </a:extLst>
            </p:cNvPr>
            <p:cNvSpPr/>
            <p:nvPr/>
          </p:nvSpPr>
          <p:spPr>
            <a:xfrm>
              <a:off x="865166" y="2388458"/>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a:extLst>
                <a:ext uri="{FF2B5EF4-FFF2-40B4-BE49-F238E27FC236}">
                  <a16:creationId xmlns:a16="http://schemas.microsoft.com/office/drawing/2014/main" id="{3AFAFA65-B087-43FE-A340-7516C6014656}"/>
                </a:ext>
              </a:extLst>
            </p:cNvPr>
            <p:cNvSpPr/>
            <p:nvPr/>
          </p:nvSpPr>
          <p:spPr>
            <a:xfrm>
              <a:off x="1361938" y="2064161"/>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6">
              <a:extLst>
                <a:ext uri="{FF2B5EF4-FFF2-40B4-BE49-F238E27FC236}">
                  <a16:creationId xmlns:a16="http://schemas.microsoft.com/office/drawing/2014/main" id="{8CF51D05-E44F-42E1-AA1F-3DC5907E1166}"/>
                </a:ext>
              </a:extLst>
            </p:cNvPr>
            <p:cNvSpPr/>
            <p:nvPr/>
          </p:nvSpPr>
          <p:spPr>
            <a:xfrm>
              <a:off x="1959553" y="2032074"/>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7">
              <a:extLst>
                <a:ext uri="{FF2B5EF4-FFF2-40B4-BE49-F238E27FC236}">
                  <a16:creationId xmlns:a16="http://schemas.microsoft.com/office/drawing/2014/main" id="{49D322B6-1D67-4524-88FE-402181941056}"/>
                </a:ext>
              </a:extLst>
            </p:cNvPr>
            <p:cNvSpPr/>
            <p:nvPr/>
          </p:nvSpPr>
          <p:spPr>
            <a:xfrm>
              <a:off x="2600377" y="2438369"/>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8">
              <a:extLst>
                <a:ext uri="{FF2B5EF4-FFF2-40B4-BE49-F238E27FC236}">
                  <a16:creationId xmlns:a16="http://schemas.microsoft.com/office/drawing/2014/main" id="{31E2056A-6B3C-413C-8ADD-4888095C3136}"/>
                </a:ext>
              </a:extLst>
            </p:cNvPr>
            <p:cNvSpPr/>
            <p:nvPr/>
          </p:nvSpPr>
          <p:spPr>
            <a:xfrm>
              <a:off x="2837743" y="3045803"/>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9">
              <a:extLst>
                <a:ext uri="{FF2B5EF4-FFF2-40B4-BE49-F238E27FC236}">
                  <a16:creationId xmlns:a16="http://schemas.microsoft.com/office/drawing/2014/main" id="{09B9BF8A-6746-4488-8D56-224B31D7CCCC}"/>
                </a:ext>
              </a:extLst>
            </p:cNvPr>
            <p:cNvSpPr/>
            <p:nvPr/>
          </p:nvSpPr>
          <p:spPr>
            <a:xfrm>
              <a:off x="2783045" y="3704364"/>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0">
              <a:extLst>
                <a:ext uri="{FF2B5EF4-FFF2-40B4-BE49-F238E27FC236}">
                  <a16:creationId xmlns:a16="http://schemas.microsoft.com/office/drawing/2014/main" id="{DDF0309A-4F4B-4B14-8765-C930563925CC}"/>
                </a:ext>
              </a:extLst>
            </p:cNvPr>
            <p:cNvSpPr/>
            <p:nvPr/>
          </p:nvSpPr>
          <p:spPr>
            <a:xfrm>
              <a:off x="2426346" y="4291767"/>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1">
              <a:extLst>
                <a:ext uri="{FF2B5EF4-FFF2-40B4-BE49-F238E27FC236}">
                  <a16:creationId xmlns:a16="http://schemas.microsoft.com/office/drawing/2014/main" id="{9E2B36A2-62F6-40CB-AEAC-05F8189BC77B}"/>
                </a:ext>
              </a:extLst>
            </p:cNvPr>
            <p:cNvSpPr/>
            <p:nvPr/>
          </p:nvSpPr>
          <p:spPr>
            <a:xfrm>
              <a:off x="1459119" y="4186776"/>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22">
              <a:extLst>
                <a:ext uri="{FF2B5EF4-FFF2-40B4-BE49-F238E27FC236}">
                  <a16:creationId xmlns:a16="http://schemas.microsoft.com/office/drawing/2014/main" id="{3CC0EB0F-E8DA-4016-93A7-B757FA98F8AE}"/>
                </a:ext>
              </a:extLst>
            </p:cNvPr>
            <p:cNvSpPr/>
            <p:nvPr/>
          </p:nvSpPr>
          <p:spPr>
            <a:xfrm>
              <a:off x="1201064" y="3039972"/>
              <a:ext cx="295957" cy="295957"/>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3">
              <a:extLst>
                <a:ext uri="{FF2B5EF4-FFF2-40B4-BE49-F238E27FC236}">
                  <a16:creationId xmlns:a16="http://schemas.microsoft.com/office/drawing/2014/main" id="{CF01CEC3-53FE-4505-94D1-513C602936BF}"/>
                </a:ext>
              </a:extLst>
            </p:cNvPr>
            <p:cNvSpPr/>
            <p:nvPr/>
          </p:nvSpPr>
          <p:spPr>
            <a:xfrm>
              <a:off x="1795976" y="3646064"/>
              <a:ext cx="432576" cy="432576"/>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4">
              <a:extLst>
                <a:ext uri="{FF2B5EF4-FFF2-40B4-BE49-F238E27FC236}">
                  <a16:creationId xmlns:a16="http://schemas.microsoft.com/office/drawing/2014/main" id="{83AE2B57-EAC8-4370-AC4C-FDD535976371}"/>
                </a:ext>
              </a:extLst>
            </p:cNvPr>
            <p:cNvSpPr/>
            <p:nvPr/>
          </p:nvSpPr>
          <p:spPr>
            <a:xfrm>
              <a:off x="1511672" y="3506815"/>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25">
              <a:extLst>
                <a:ext uri="{FF2B5EF4-FFF2-40B4-BE49-F238E27FC236}">
                  <a16:creationId xmlns:a16="http://schemas.microsoft.com/office/drawing/2014/main" id="{4940F358-7DAE-467D-927D-4EB848A87213}"/>
                </a:ext>
              </a:extLst>
            </p:cNvPr>
            <p:cNvSpPr/>
            <p:nvPr/>
          </p:nvSpPr>
          <p:spPr>
            <a:xfrm>
              <a:off x="1041686" y="3559427"/>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6">
              <a:extLst>
                <a:ext uri="{FF2B5EF4-FFF2-40B4-BE49-F238E27FC236}">
                  <a16:creationId xmlns:a16="http://schemas.microsoft.com/office/drawing/2014/main" id="{A1AD360F-62AA-4A8E-A169-7797C671BDC3}"/>
                </a:ext>
              </a:extLst>
            </p:cNvPr>
            <p:cNvSpPr/>
            <p:nvPr/>
          </p:nvSpPr>
          <p:spPr>
            <a:xfrm>
              <a:off x="1791298" y="2504538"/>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7">
              <a:extLst>
                <a:ext uri="{FF2B5EF4-FFF2-40B4-BE49-F238E27FC236}">
                  <a16:creationId xmlns:a16="http://schemas.microsoft.com/office/drawing/2014/main" id="{C52D0432-3E33-4697-8789-E6BE45C1E9F6}"/>
                </a:ext>
              </a:extLst>
            </p:cNvPr>
            <p:cNvSpPr/>
            <p:nvPr/>
          </p:nvSpPr>
          <p:spPr>
            <a:xfrm>
              <a:off x="1991191" y="2862278"/>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28">
              <a:extLst>
                <a:ext uri="{FF2B5EF4-FFF2-40B4-BE49-F238E27FC236}">
                  <a16:creationId xmlns:a16="http://schemas.microsoft.com/office/drawing/2014/main" id="{342EBED6-A768-4A49-A7C9-9CE20494A93B}"/>
                </a:ext>
              </a:extLst>
            </p:cNvPr>
            <p:cNvSpPr/>
            <p:nvPr/>
          </p:nvSpPr>
          <p:spPr>
            <a:xfrm>
              <a:off x="2445402" y="3368033"/>
              <a:ext cx="191394" cy="191394"/>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9">
              <a:extLst>
                <a:ext uri="{FF2B5EF4-FFF2-40B4-BE49-F238E27FC236}">
                  <a16:creationId xmlns:a16="http://schemas.microsoft.com/office/drawing/2014/main" id="{1BE1DCDD-7AA0-4EAE-9478-A5AA6F1BAD1C}"/>
                </a:ext>
              </a:extLst>
            </p:cNvPr>
            <p:cNvSpPr/>
            <p:nvPr/>
          </p:nvSpPr>
          <p:spPr>
            <a:xfrm>
              <a:off x="1212144" y="2506874"/>
              <a:ext cx="295957" cy="295957"/>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30">
              <a:extLst>
                <a:ext uri="{FF2B5EF4-FFF2-40B4-BE49-F238E27FC236}">
                  <a16:creationId xmlns:a16="http://schemas.microsoft.com/office/drawing/2014/main" id="{B042D22F-8E7D-4E19-9411-C761D9E246D0}"/>
                </a:ext>
              </a:extLst>
            </p:cNvPr>
            <p:cNvSpPr/>
            <p:nvPr/>
          </p:nvSpPr>
          <p:spPr>
            <a:xfrm>
              <a:off x="1916001" y="3337130"/>
              <a:ext cx="139249" cy="139249"/>
            </a:xfrm>
            <a:prstGeom prst="ellipse">
              <a:avLst/>
            </a:prstGeom>
            <a:solidFill>
              <a:srgbClr val="A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32">
              <a:extLst>
                <a:ext uri="{FF2B5EF4-FFF2-40B4-BE49-F238E27FC236}">
                  <a16:creationId xmlns:a16="http://schemas.microsoft.com/office/drawing/2014/main" id="{EDA21AE8-CC00-4B92-94E1-CB0D80A443C8}"/>
                </a:ext>
              </a:extLst>
            </p:cNvPr>
            <p:cNvCxnSpPr>
              <a:stCxn id="13" idx="6"/>
              <a:endCxn id="15" idx="2"/>
            </p:cNvCxnSpPr>
            <p:nvPr/>
          </p:nvCxnSpPr>
          <p:spPr>
            <a:xfrm>
              <a:off x="1450564" y="4862343"/>
              <a:ext cx="274518" cy="8517"/>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33">
              <a:extLst>
                <a:ext uri="{FF2B5EF4-FFF2-40B4-BE49-F238E27FC236}">
                  <a16:creationId xmlns:a16="http://schemas.microsoft.com/office/drawing/2014/main" id="{69AA36EB-36C0-448B-A22E-059F4B9640A7}"/>
                </a:ext>
              </a:extLst>
            </p:cNvPr>
            <p:cNvCxnSpPr>
              <a:stCxn id="15" idx="6"/>
              <a:endCxn id="14" idx="2"/>
            </p:cNvCxnSpPr>
            <p:nvPr/>
          </p:nvCxnSpPr>
          <p:spPr>
            <a:xfrm flipV="1">
              <a:off x="1864331" y="4836271"/>
              <a:ext cx="290196" cy="34589"/>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34">
              <a:extLst>
                <a:ext uri="{FF2B5EF4-FFF2-40B4-BE49-F238E27FC236}">
                  <a16:creationId xmlns:a16="http://schemas.microsoft.com/office/drawing/2014/main" id="{B0EA4957-5B74-4974-B528-D7CA6FFA28A0}"/>
                </a:ext>
              </a:extLst>
            </p:cNvPr>
            <p:cNvCxnSpPr>
              <a:stCxn id="14" idx="7"/>
              <a:endCxn id="30" idx="3"/>
            </p:cNvCxnSpPr>
            <p:nvPr/>
          </p:nvCxnSpPr>
          <p:spPr>
            <a:xfrm flipV="1">
              <a:off x="2273383" y="4410623"/>
              <a:ext cx="173356" cy="376416"/>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35">
              <a:extLst>
                <a:ext uri="{FF2B5EF4-FFF2-40B4-BE49-F238E27FC236}">
                  <a16:creationId xmlns:a16="http://schemas.microsoft.com/office/drawing/2014/main" id="{639652F4-3FFB-48B4-B3E2-9DF62144B12D}"/>
                </a:ext>
              </a:extLst>
            </p:cNvPr>
            <p:cNvCxnSpPr>
              <a:stCxn id="30" idx="7"/>
              <a:endCxn id="29" idx="3"/>
            </p:cNvCxnSpPr>
            <p:nvPr/>
          </p:nvCxnSpPr>
          <p:spPr>
            <a:xfrm flipV="1">
              <a:off x="2545202" y="3867729"/>
              <a:ext cx="265872" cy="44443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36">
              <a:extLst>
                <a:ext uri="{FF2B5EF4-FFF2-40B4-BE49-F238E27FC236}">
                  <a16:creationId xmlns:a16="http://schemas.microsoft.com/office/drawing/2014/main" id="{99A400CE-A0BC-420B-83FB-613A8F6E17F9}"/>
                </a:ext>
              </a:extLst>
            </p:cNvPr>
            <p:cNvCxnSpPr>
              <a:stCxn id="29" idx="0"/>
              <a:endCxn id="28" idx="4"/>
            </p:cNvCxnSpPr>
            <p:nvPr/>
          </p:nvCxnSpPr>
          <p:spPr>
            <a:xfrm flipV="1">
              <a:off x="2878742" y="3237197"/>
              <a:ext cx="54698" cy="467167"/>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37">
              <a:extLst>
                <a:ext uri="{FF2B5EF4-FFF2-40B4-BE49-F238E27FC236}">
                  <a16:creationId xmlns:a16="http://schemas.microsoft.com/office/drawing/2014/main" id="{0C9C5997-81CE-4E1F-A1F2-1EB21991FFAE}"/>
                </a:ext>
              </a:extLst>
            </p:cNvPr>
            <p:cNvCxnSpPr>
              <a:stCxn id="28" idx="0"/>
              <a:endCxn id="27" idx="5"/>
            </p:cNvCxnSpPr>
            <p:nvPr/>
          </p:nvCxnSpPr>
          <p:spPr>
            <a:xfrm flipH="1" flipV="1">
              <a:off x="2763742" y="2601734"/>
              <a:ext cx="169698" cy="444069"/>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38">
              <a:extLst>
                <a:ext uri="{FF2B5EF4-FFF2-40B4-BE49-F238E27FC236}">
                  <a16:creationId xmlns:a16="http://schemas.microsoft.com/office/drawing/2014/main" id="{D83AF407-5243-4CC2-A4B6-D5B3E0CCCDF8}"/>
                </a:ext>
              </a:extLst>
            </p:cNvPr>
            <p:cNvCxnSpPr>
              <a:stCxn id="27" idx="1"/>
              <a:endCxn id="26" idx="6"/>
            </p:cNvCxnSpPr>
            <p:nvPr/>
          </p:nvCxnSpPr>
          <p:spPr>
            <a:xfrm flipH="1" flipV="1">
              <a:off x="2150947" y="2127771"/>
              <a:ext cx="477459" cy="338627"/>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39">
              <a:extLst>
                <a:ext uri="{FF2B5EF4-FFF2-40B4-BE49-F238E27FC236}">
                  <a16:creationId xmlns:a16="http://schemas.microsoft.com/office/drawing/2014/main" id="{22FB8623-D023-4622-902E-9A1F0C875EA8}"/>
                </a:ext>
              </a:extLst>
            </p:cNvPr>
            <p:cNvCxnSpPr>
              <a:stCxn id="26" idx="2"/>
              <a:endCxn id="20" idx="6"/>
            </p:cNvCxnSpPr>
            <p:nvPr/>
          </p:nvCxnSpPr>
          <p:spPr>
            <a:xfrm flipH="1">
              <a:off x="1553332" y="2127771"/>
              <a:ext cx="406221" cy="32087"/>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0">
              <a:extLst>
                <a:ext uri="{FF2B5EF4-FFF2-40B4-BE49-F238E27FC236}">
                  <a16:creationId xmlns:a16="http://schemas.microsoft.com/office/drawing/2014/main" id="{DEE4EA83-EE67-49C4-9DB6-526041899DA7}"/>
                </a:ext>
              </a:extLst>
            </p:cNvPr>
            <p:cNvCxnSpPr>
              <a:stCxn id="20" idx="2"/>
              <a:endCxn id="19" idx="7"/>
            </p:cNvCxnSpPr>
            <p:nvPr/>
          </p:nvCxnSpPr>
          <p:spPr>
            <a:xfrm flipH="1">
              <a:off x="1028531" y="2159858"/>
              <a:ext cx="333407" cy="256629"/>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1">
              <a:extLst>
                <a:ext uri="{FF2B5EF4-FFF2-40B4-BE49-F238E27FC236}">
                  <a16:creationId xmlns:a16="http://schemas.microsoft.com/office/drawing/2014/main" id="{6B4788D1-BED5-4ABF-B04D-A7B39F44E0DF}"/>
                </a:ext>
              </a:extLst>
            </p:cNvPr>
            <p:cNvCxnSpPr>
              <a:stCxn id="19" idx="3"/>
              <a:endCxn id="18" idx="0"/>
            </p:cNvCxnSpPr>
            <p:nvPr/>
          </p:nvCxnSpPr>
          <p:spPr>
            <a:xfrm flipH="1">
              <a:off x="646560" y="2551823"/>
              <a:ext cx="246635" cy="567688"/>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2">
              <a:extLst>
                <a:ext uri="{FF2B5EF4-FFF2-40B4-BE49-F238E27FC236}">
                  <a16:creationId xmlns:a16="http://schemas.microsoft.com/office/drawing/2014/main" id="{624AB41E-1B0C-4CA4-AA1E-F3D37236FFFC}"/>
                </a:ext>
              </a:extLst>
            </p:cNvPr>
            <p:cNvCxnSpPr>
              <a:stCxn id="18" idx="4"/>
              <a:endCxn id="17" idx="0"/>
            </p:cNvCxnSpPr>
            <p:nvPr/>
          </p:nvCxnSpPr>
          <p:spPr>
            <a:xfrm>
              <a:off x="646560" y="3310905"/>
              <a:ext cx="85132" cy="437300"/>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3">
              <a:extLst>
                <a:ext uri="{FF2B5EF4-FFF2-40B4-BE49-F238E27FC236}">
                  <a16:creationId xmlns:a16="http://schemas.microsoft.com/office/drawing/2014/main" id="{AE27339B-0806-4077-BA1E-A3D09D2CFE1F}"/>
                </a:ext>
              </a:extLst>
            </p:cNvPr>
            <p:cNvCxnSpPr>
              <a:stCxn id="17" idx="5"/>
              <a:endCxn id="16" idx="1"/>
            </p:cNvCxnSpPr>
            <p:nvPr/>
          </p:nvCxnSpPr>
          <p:spPr>
            <a:xfrm>
              <a:off x="799360" y="3911570"/>
              <a:ext cx="190127" cy="364359"/>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4">
              <a:extLst>
                <a:ext uri="{FF2B5EF4-FFF2-40B4-BE49-F238E27FC236}">
                  <a16:creationId xmlns:a16="http://schemas.microsoft.com/office/drawing/2014/main" id="{07B30048-3EE3-4017-B4DA-F8B05776E1FB}"/>
                </a:ext>
              </a:extLst>
            </p:cNvPr>
            <p:cNvCxnSpPr>
              <a:stCxn id="16" idx="4"/>
              <a:endCxn id="13" idx="1"/>
            </p:cNvCxnSpPr>
            <p:nvPr/>
          </p:nvCxnSpPr>
          <p:spPr>
            <a:xfrm>
              <a:off x="1057155" y="4439294"/>
              <a:ext cx="230044" cy="35538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0D45AB51-8617-4E8D-87F7-E01EFAA14032}"/>
                </a:ext>
              </a:extLst>
            </p:cNvPr>
            <p:cNvCxnSpPr>
              <a:stCxn id="13" idx="7"/>
              <a:endCxn id="31" idx="4"/>
            </p:cNvCxnSpPr>
            <p:nvPr/>
          </p:nvCxnSpPr>
          <p:spPr>
            <a:xfrm flipV="1">
              <a:off x="1422535" y="4326025"/>
              <a:ext cx="106209" cy="468650"/>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46">
              <a:extLst>
                <a:ext uri="{FF2B5EF4-FFF2-40B4-BE49-F238E27FC236}">
                  <a16:creationId xmlns:a16="http://schemas.microsoft.com/office/drawing/2014/main" id="{C2A4C81E-4B41-4669-9401-AF1365E4EC0D}"/>
                </a:ext>
              </a:extLst>
            </p:cNvPr>
            <p:cNvCxnSpPr>
              <a:stCxn id="31" idx="6"/>
              <a:endCxn id="30" idx="2"/>
            </p:cNvCxnSpPr>
            <p:nvPr/>
          </p:nvCxnSpPr>
          <p:spPr>
            <a:xfrm>
              <a:off x="1598368" y="4256401"/>
              <a:ext cx="827978" cy="10499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47">
              <a:extLst>
                <a:ext uri="{FF2B5EF4-FFF2-40B4-BE49-F238E27FC236}">
                  <a16:creationId xmlns:a16="http://schemas.microsoft.com/office/drawing/2014/main" id="{C7217217-A56D-4CF3-9FE8-3841BE8E2C80}"/>
                </a:ext>
              </a:extLst>
            </p:cNvPr>
            <p:cNvCxnSpPr>
              <a:stCxn id="31" idx="5"/>
              <a:endCxn id="15" idx="0"/>
            </p:cNvCxnSpPr>
            <p:nvPr/>
          </p:nvCxnSpPr>
          <p:spPr>
            <a:xfrm>
              <a:off x="1577975" y="4305632"/>
              <a:ext cx="216732" cy="495603"/>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48">
              <a:extLst>
                <a:ext uri="{FF2B5EF4-FFF2-40B4-BE49-F238E27FC236}">
                  <a16:creationId xmlns:a16="http://schemas.microsoft.com/office/drawing/2014/main" id="{5A2A1410-7219-444E-A960-165A865F57A1}"/>
                </a:ext>
              </a:extLst>
            </p:cNvPr>
            <p:cNvCxnSpPr>
              <a:stCxn id="14" idx="1"/>
              <a:endCxn id="31" idx="5"/>
            </p:cNvCxnSpPr>
            <p:nvPr/>
          </p:nvCxnSpPr>
          <p:spPr>
            <a:xfrm flipH="1" flipV="1">
              <a:off x="1577975" y="4305632"/>
              <a:ext cx="596945" cy="481407"/>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49">
              <a:extLst>
                <a:ext uri="{FF2B5EF4-FFF2-40B4-BE49-F238E27FC236}">
                  <a16:creationId xmlns:a16="http://schemas.microsoft.com/office/drawing/2014/main" id="{8F8FC5E4-F19A-4C8A-A1FD-BEBEA28E5DDB}"/>
                </a:ext>
              </a:extLst>
            </p:cNvPr>
            <p:cNvCxnSpPr>
              <a:stCxn id="31" idx="1"/>
              <a:endCxn id="35" idx="5"/>
            </p:cNvCxnSpPr>
            <p:nvPr/>
          </p:nvCxnSpPr>
          <p:spPr>
            <a:xfrm flipH="1" flipV="1">
              <a:off x="1160542" y="3678283"/>
              <a:ext cx="318970" cy="528886"/>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0">
              <a:extLst>
                <a:ext uri="{FF2B5EF4-FFF2-40B4-BE49-F238E27FC236}">
                  <a16:creationId xmlns:a16="http://schemas.microsoft.com/office/drawing/2014/main" id="{18A5D79B-A63C-4E8E-9A71-F571A0EF3783}"/>
                </a:ext>
              </a:extLst>
            </p:cNvPr>
            <p:cNvCxnSpPr>
              <a:stCxn id="16" idx="7"/>
              <a:endCxn id="31" idx="2"/>
            </p:cNvCxnSpPr>
            <p:nvPr/>
          </p:nvCxnSpPr>
          <p:spPr>
            <a:xfrm flipV="1">
              <a:off x="1124823" y="4256401"/>
              <a:ext cx="334296" cy="19528"/>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51">
              <a:extLst>
                <a:ext uri="{FF2B5EF4-FFF2-40B4-BE49-F238E27FC236}">
                  <a16:creationId xmlns:a16="http://schemas.microsoft.com/office/drawing/2014/main" id="{6B8C1D4A-2968-456F-B86B-080B6CFAFDF4}"/>
                </a:ext>
              </a:extLst>
            </p:cNvPr>
            <p:cNvCxnSpPr>
              <a:stCxn id="35" idx="3"/>
              <a:endCxn id="17" idx="7"/>
            </p:cNvCxnSpPr>
            <p:nvPr/>
          </p:nvCxnSpPr>
          <p:spPr>
            <a:xfrm flipH="1">
              <a:off x="799360" y="3678283"/>
              <a:ext cx="262719" cy="9795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2">
              <a:extLst>
                <a:ext uri="{FF2B5EF4-FFF2-40B4-BE49-F238E27FC236}">
                  <a16:creationId xmlns:a16="http://schemas.microsoft.com/office/drawing/2014/main" id="{36E217D8-7701-4578-A547-3D1FA7872684}"/>
                </a:ext>
              </a:extLst>
            </p:cNvPr>
            <p:cNvCxnSpPr>
              <a:stCxn id="16" idx="0"/>
              <a:endCxn id="35" idx="4"/>
            </p:cNvCxnSpPr>
            <p:nvPr/>
          </p:nvCxnSpPr>
          <p:spPr>
            <a:xfrm flipV="1">
              <a:off x="1057155" y="3698676"/>
              <a:ext cx="54156" cy="549224"/>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53">
              <a:extLst>
                <a:ext uri="{FF2B5EF4-FFF2-40B4-BE49-F238E27FC236}">
                  <a16:creationId xmlns:a16="http://schemas.microsoft.com/office/drawing/2014/main" id="{03500DB9-875A-4287-B3B5-14E6F75DE89C}"/>
                </a:ext>
              </a:extLst>
            </p:cNvPr>
            <p:cNvCxnSpPr>
              <a:stCxn id="35" idx="0"/>
              <a:endCxn id="19" idx="4"/>
            </p:cNvCxnSpPr>
            <p:nvPr/>
          </p:nvCxnSpPr>
          <p:spPr>
            <a:xfrm flipH="1" flipV="1">
              <a:off x="960863" y="2579852"/>
              <a:ext cx="150448" cy="979575"/>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54">
              <a:extLst>
                <a:ext uri="{FF2B5EF4-FFF2-40B4-BE49-F238E27FC236}">
                  <a16:creationId xmlns:a16="http://schemas.microsoft.com/office/drawing/2014/main" id="{7C565153-66A7-4E51-B5E8-683C335A2F28}"/>
                </a:ext>
              </a:extLst>
            </p:cNvPr>
            <p:cNvCxnSpPr>
              <a:stCxn id="35" idx="1"/>
              <a:endCxn id="18" idx="6"/>
            </p:cNvCxnSpPr>
            <p:nvPr/>
          </p:nvCxnSpPr>
          <p:spPr>
            <a:xfrm flipH="1" flipV="1">
              <a:off x="742257" y="3215208"/>
              <a:ext cx="319822" cy="364612"/>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55">
              <a:extLst>
                <a:ext uri="{FF2B5EF4-FFF2-40B4-BE49-F238E27FC236}">
                  <a16:creationId xmlns:a16="http://schemas.microsoft.com/office/drawing/2014/main" id="{846B23C1-3A6C-4421-90F0-5EDACA082ECF}"/>
                </a:ext>
              </a:extLst>
            </p:cNvPr>
            <p:cNvCxnSpPr>
              <a:stCxn id="19" idx="6"/>
              <a:endCxn id="39" idx="1"/>
            </p:cNvCxnSpPr>
            <p:nvPr/>
          </p:nvCxnSpPr>
          <p:spPr>
            <a:xfrm>
              <a:off x="1056560" y="2484155"/>
              <a:ext cx="198926" cy="6606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56">
              <a:extLst>
                <a:ext uri="{FF2B5EF4-FFF2-40B4-BE49-F238E27FC236}">
                  <a16:creationId xmlns:a16="http://schemas.microsoft.com/office/drawing/2014/main" id="{ACD90C3F-2655-4AA7-997E-39F358B80D85}"/>
                </a:ext>
              </a:extLst>
            </p:cNvPr>
            <p:cNvCxnSpPr>
              <a:stCxn id="39" idx="4"/>
              <a:endCxn id="32" idx="0"/>
            </p:cNvCxnSpPr>
            <p:nvPr/>
          </p:nvCxnSpPr>
          <p:spPr>
            <a:xfrm flipH="1">
              <a:off x="1349043" y="2802831"/>
              <a:ext cx="11080" cy="23714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57">
              <a:extLst>
                <a:ext uri="{FF2B5EF4-FFF2-40B4-BE49-F238E27FC236}">
                  <a16:creationId xmlns:a16="http://schemas.microsoft.com/office/drawing/2014/main" id="{40AF84B4-59B5-44E3-891E-1C1BF5EAED0C}"/>
                </a:ext>
              </a:extLst>
            </p:cNvPr>
            <p:cNvCxnSpPr>
              <a:stCxn id="32" idx="5"/>
              <a:endCxn id="34" idx="1"/>
            </p:cNvCxnSpPr>
            <p:nvPr/>
          </p:nvCxnSpPr>
          <p:spPr>
            <a:xfrm>
              <a:off x="1453679" y="3292587"/>
              <a:ext cx="78386" cy="23462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58">
              <a:extLst>
                <a:ext uri="{FF2B5EF4-FFF2-40B4-BE49-F238E27FC236}">
                  <a16:creationId xmlns:a16="http://schemas.microsoft.com/office/drawing/2014/main" id="{E99C0032-B94D-4D87-A6AF-3FC614A269FC}"/>
                </a:ext>
              </a:extLst>
            </p:cNvPr>
            <p:cNvCxnSpPr>
              <a:stCxn id="34" idx="5"/>
              <a:endCxn id="33" idx="1"/>
            </p:cNvCxnSpPr>
            <p:nvPr/>
          </p:nvCxnSpPr>
          <p:spPr>
            <a:xfrm>
              <a:off x="1630528" y="3625671"/>
              <a:ext cx="228797" cy="83742"/>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59">
              <a:extLst>
                <a:ext uri="{FF2B5EF4-FFF2-40B4-BE49-F238E27FC236}">
                  <a16:creationId xmlns:a16="http://schemas.microsoft.com/office/drawing/2014/main" id="{6E469359-B8DC-4431-AC59-18164763FE34}"/>
                </a:ext>
              </a:extLst>
            </p:cNvPr>
            <p:cNvCxnSpPr>
              <a:stCxn id="33" idx="5"/>
              <a:endCxn id="30" idx="1"/>
            </p:cNvCxnSpPr>
            <p:nvPr/>
          </p:nvCxnSpPr>
          <p:spPr>
            <a:xfrm>
              <a:off x="2165203" y="4015291"/>
              <a:ext cx="281536" cy="296869"/>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0">
              <a:extLst>
                <a:ext uri="{FF2B5EF4-FFF2-40B4-BE49-F238E27FC236}">
                  <a16:creationId xmlns:a16="http://schemas.microsoft.com/office/drawing/2014/main" id="{8F3D87BE-2D12-46A1-ADC9-968F386FC2D5}"/>
                </a:ext>
              </a:extLst>
            </p:cNvPr>
            <p:cNvCxnSpPr>
              <a:stCxn id="33" idx="3"/>
              <a:endCxn id="31" idx="7"/>
            </p:cNvCxnSpPr>
            <p:nvPr/>
          </p:nvCxnSpPr>
          <p:spPr>
            <a:xfrm flipH="1">
              <a:off x="1577975" y="4015291"/>
              <a:ext cx="281350" cy="191878"/>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61">
              <a:extLst>
                <a:ext uri="{FF2B5EF4-FFF2-40B4-BE49-F238E27FC236}">
                  <a16:creationId xmlns:a16="http://schemas.microsoft.com/office/drawing/2014/main" id="{3EC62132-731E-477E-8EB8-55978CABFD0F}"/>
                </a:ext>
              </a:extLst>
            </p:cNvPr>
            <p:cNvCxnSpPr>
              <a:stCxn id="34" idx="3"/>
              <a:endCxn id="35" idx="6"/>
            </p:cNvCxnSpPr>
            <p:nvPr/>
          </p:nvCxnSpPr>
          <p:spPr>
            <a:xfrm flipH="1">
              <a:off x="1180935" y="3625671"/>
              <a:ext cx="351130" cy="3381"/>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62">
              <a:extLst>
                <a:ext uri="{FF2B5EF4-FFF2-40B4-BE49-F238E27FC236}">
                  <a16:creationId xmlns:a16="http://schemas.microsoft.com/office/drawing/2014/main" id="{A6B3661D-A526-45ED-AB68-66147D6CCADF}"/>
                </a:ext>
              </a:extLst>
            </p:cNvPr>
            <p:cNvCxnSpPr>
              <a:stCxn id="32" idx="3"/>
              <a:endCxn id="35" idx="7"/>
            </p:cNvCxnSpPr>
            <p:nvPr/>
          </p:nvCxnSpPr>
          <p:spPr>
            <a:xfrm flipH="1">
              <a:off x="1160542" y="3292587"/>
              <a:ext cx="83864" cy="287233"/>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63">
              <a:extLst>
                <a:ext uri="{FF2B5EF4-FFF2-40B4-BE49-F238E27FC236}">
                  <a16:creationId xmlns:a16="http://schemas.microsoft.com/office/drawing/2014/main" id="{DF4C4BB3-0E67-47A5-BB37-256FEC6A1E50}"/>
                </a:ext>
              </a:extLst>
            </p:cNvPr>
            <p:cNvCxnSpPr>
              <a:stCxn id="32" idx="7"/>
              <a:endCxn id="36" idx="3"/>
            </p:cNvCxnSpPr>
            <p:nvPr/>
          </p:nvCxnSpPr>
          <p:spPr>
            <a:xfrm flipV="1">
              <a:off x="1453679" y="2623394"/>
              <a:ext cx="358012" cy="459920"/>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64">
              <a:extLst>
                <a:ext uri="{FF2B5EF4-FFF2-40B4-BE49-F238E27FC236}">
                  <a16:creationId xmlns:a16="http://schemas.microsoft.com/office/drawing/2014/main" id="{6B97EB77-D6E9-478B-9E91-A1BD4D142942}"/>
                </a:ext>
              </a:extLst>
            </p:cNvPr>
            <p:cNvCxnSpPr>
              <a:stCxn id="36" idx="7"/>
              <a:endCxn id="26" idx="3"/>
            </p:cNvCxnSpPr>
            <p:nvPr/>
          </p:nvCxnSpPr>
          <p:spPr>
            <a:xfrm flipV="1">
              <a:off x="1910154" y="2195439"/>
              <a:ext cx="77428" cy="329492"/>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65">
              <a:extLst>
                <a:ext uri="{FF2B5EF4-FFF2-40B4-BE49-F238E27FC236}">
                  <a16:creationId xmlns:a16="http://schemas.microsoft.com/office/drawing/2014/main" id="{76C073CF-4616-4A8C-8831-817882A4C47A}"/>
                </a:ext>
              </a:extLst>
            </p:cNvPr>
            <p:cNvCxnSpPr>
              <a:stCxn id="39" idx="7"/>
              <a:endCxn id="26" idx="3"/>
            </p:cNvCxnSpPr>
            <p:nvPr/>
          </p:nvCxnSpPr>
          <p:spPr>
            <a:xfrm flipV="1">
              <a:off x="1464759" y="2195439"/>
              <a:ext cx="522823" cy="354777"/>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66">
              <a:extLst>
                <a:ext uri="{FF2B5EF4-FFF2-40B4-BE49-F238E27FC236}">
                  <a16:creationId xmlns:a16="http://schemas.microsoft.com/office/drawing/2014/main" id="{2F5901B2-9C04-4DB0-8853-0DC0A9B25C23}"/>
                </a:ext>
              </a:extLst>
            </p:cNvPr>
            <p:cNvCxnSpPr>
              <a:stCxn id="20" idx="5"/>
              <a:endCxn id="36" idx="1"/>
            </p:cNvCxnSpPr>
            <p:nvPr/>
          </p:nvCxnSpPr>
          <p:spPr>
            <a:xfrm>
              <a:off x="1525303" y="2227526"/>
              <a:ext cx="286388" cy="297405"/>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67">
              <a:extLst>
                <a:ext uri="{FF2B5EF4-FFF2-40B4-BE49-F238E27FC236}">
                  <a16:creationId xmlns:a16="http://schemas.microsoft.com/office/drawing/2014/main" id="{D041335F-505F-4D9C-8432-69FFFCB46D5E}"/>
                </a:ext>
              </a:extLst>
            </p:cNvPr>
            <p:cNvCxnSpPr>
              <a:stCxn id="37" idx="7"/>
              <a:endCxn id="27" idx="3"/>
            </p:cNvCxnSpPr>
            <p:nvPr/>
          </p:nvCxnSpPr>
          <p:spPr>
            <a:xfrm flipV="1">
              <a:off x="2154556" y="2601734"/>
              <a:ext cx="473850" cy="288573"/>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68">
              <a:extLst>
                <a:ext uri="{FF2B5EF4-FFF2-40B4-BE49-F238E27FC236}">
                  <a16:creationId xmlns:a16="http://schemas.microsoft.com/office/drawing/2014/main" id="{88C12F87-AD9A-42D3-BE4F-D843745FB774}"/>
                </a:ext>
              </a:extLst>
            </p:cNvPr>
            <p:cNvCxnSpPr>
              <a:stCxn id="37" idx="0"/>
              <a:endCxn id="26" idx="4"/>
            </p:cNvCxnSpPr>
            <p:nvPr/>
          </p:nvCxnSpPr>
          <p:spPr>
            <a:xfrm flipH="1" flipV="1">
              <a:off x="2055250" y="2223468"/>
              <a:ext cx="31638" cy="638810"/>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69">
              <a:extLst>
                <a:ext uri="{FF2B5EF4-FFF2-40B4-BE49-F238E27FC236}">
                  <a16:creationId xmlns:a16="http://schemas.microsoft.com/office/drawing/2014/main" id="{25637546-4A45-4D20-9D5F-FAE8403F388E}"/>
                </a:ext>
              </a:extLst>
            </p:cNvPr>
            <p:cNvCxnSpPr>
              <a:stCxn id="37" idx="1"/>
              <a:endCxn id="36" idx="5"/>
            </p:cNvCxnSpPr>
            <p:nvPr/>
          </p:nvCxnSpPr>
          <p:spPr>
            <a:xfrm flipH="1" flipV="1">
              <a:off x="1910154" y="2623394"/>
              <a:ext cx="109066" cy="266913"/>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0">
              <a:extLst>
                <a:ext uri="{FF2B5EF4-FFF2-40B4-BE49-F238E27FC236}">
                  <a16:creationId xmlns:a16="http://schemas.microsoft.com/office/drawing/2014/main" id="{AD2D84EF-E94A-48F2-90DA-18600DEB3EBB}"/>
                </a:ext>
              </a:extLst>
            </p:cNvPr>
            <p:cNvCxnSpPr>
              <a:stCxn id="41" idx="0"/>
              <a:endCxn id="37" idx="4"/>
            </p:cNvCxnSpPr>
            <p:nvPr/>
          </p:nvCxnSpPr>
          <p:spPr>
            <a:xfrm flipV="1">
              <a:off x="1985626" y="3053672"/>
              <a:ext cx="101262" cy="283458"/>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71">
              <a:extLst>
                <a:ext uri="{FF2B5EF4-FFF2-40B4-BE49-F238E27FC236}">
                  <a16:creationId xmlns:a16="http://schemas.microsoft.com/office/drawing/2014/main" id="{1793593E-8B4A-416A-B6EE-225CF5DA876D}"/>
                </a:ext>
              </a:extLst>
            </p:cNvPr>
            <p:cNvCxnSpPr>
              <a:stCxn id="41" idx="4"/>
              <a:endCxn id="33" idx="0"/>
            </p:cNvCxnSpPr>
            <p:nvPr/>
          </p:nvCxnSpPr>
          <p:spPr>
            <a:xfrm>
              <a:off x="1985626" y="3476379"/>
              <a:ext cx="26638" cy="169685"/>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72">
              <a:extLst>
                <a:ext uri="{FF2B5EF4-FFF2-40B4-BE49-F238E27FC236}">
                  <a16:creationId xmlns:a16="http://schemas.microsoft.com/office/drawing/2014/main" id="{60428264-7EB4-49DC-9FC0-DDA3D12F2252}"/>
                </a:ext>
              </a:extLst>
            </p:cNvPr>
            <p:cNvCxnSpPr>
              <a:stCxn id="41" idx="1"/>
              <a:endCxn id="32" idx="6"/>
            </p:cNvCxnSpPr>
            <p:nvPr/>
          </p:nvCxnSpPr>
          <p:spPr>
            <a:xfrm flipH="1" flipV="1">
              <a:off x="1497021" y="3187951"/>
              <a:ext cx="439373" cy="169572"/>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73">
              <a:extLst>
                <a:ext uri="{FF2B5EF4-FFF2-40B4-BE49-F238E27FC236}">
                  <a16:creationId xmlns:a16="http://schemas.microsoft.com/office/drawing/2014/main" id="{F5B0658C-FD90-4A52-BF05-6F5EF82AD2D0}"/>
                </a:ext>
              </a:extLst>
            </p:cNvPr>
            <p:cNvCxnSpPr>
              <a:stCxn id="33" idx="7"/>
              <a:endCxn id="38" idx="3"/>
            </p:cNvCxnSpPr>
            <p:nvPr/>
          </p:nvCxnSpPr>
          <p:spPr>
            <a:xfrm flipV="1">
              <a:off x="2165203" y="3531398"/>
              <a:ext cx="308228" cy="178015"/>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74">
              <a:extLst>
                <a:ext uri="{FF2B5EF4-FFF2-40B4-BE49-F238E27FC236}">
                  <a16:creationId xmlns:a16="http://schemas.microsoft.com/office/drawing/2014/main" id="{3A9CCDED-79E2-4612-9FA0-43071A1A4538}"/>
                </a:ext>
              </a:extLst>
            </p:cNvPr>
            <p:cNvCxnSpPr>
              <a:stCxn id="38" idx="0"/>
              <a:endCxn id="27" idx="4"/>
            </p:cNvCxnSpPr>
            <p:nvPr/>
          </p:nvCxnSpPr>
          <p:spPr>
            <a:xfrm flipV="1">
              <a:off x="2541099" y="2629763"/>
              <a:ext cx="154975" cy="738270"/>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75">
              <a:extLst>
                <a:ext uri="{FF2B5EF4-FFF2-40B4-BE49-F238E27FC236}">
                  <a16:creationId xmlns:a16="http://schemas.microsoft.com/office/drawing/2014/main" id="{FE0234A6-AB7A-434C-AF23-2AA3DEA854F1}"/>
                </a:ext>
              </a:extLst>
            </p:cNvPr>
            <p:cNvCxnSpPr>
              <a:stCxn id="38" idx="1"/>
              <a:endCxn id="37" idx="5"/>
            </p:cNvCxnSpPr>
            <p:nvPr/>
          </p:nvCxnSpPr>
          <p:spPr>
            <a:xfrm flipH="1" flipV="1">
              <a:off x="2154556" y="3025643"/>
              <a:ext cx="318875" cy="370419"/>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76">
              <a:extLst>
                <a:ext uri="{FF2B5EF4-FFF2-40B4-BE49-F238E27FC236}">
                  <a16:creationId xmlns:a16="http://schemas.microsoft.com/office/drawing/2014/main" id="{37F5A073-C868-4161-A6B0-9CB7F84CD2E7}"/>
                </a:ext>
              </a:extLst>
            </p:cNvPr>
            <p:cNvCxnSpPr>
              <a:stCxn id="38" idx="7"/>
              <a:endCxn id="28" idx="3"/>
            </p:cNvCxnSpPr>
            <p:nvPr/>
          </p:nvCxnSpPr>
          <p:spPr>
            <a:xfrm flipV="1">
              <a:off x="2608767" y="3209168"/>
              <a:ext cx="257005" cy="186894"/>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77">
              <a:extLst>
                <a:ext uri="{FF2B5EF4-FFF2-40B4-BE49-F238E27FC236}">
                  <a16:creationId xmlns:a16="http://schemas.microsoft.com/office/drawing/2014/main" id="{9090EB5F-2F96-4425-BC67-363B771E436A}"/>
                </a:ext>
              </a:extLst>
            </p:cNvPr>
            <p:cNvCxnSpPr>
              <a:stCxn id="38" idx="5"/>
              <a:endCxn id="29" idx="1"/>
            </p:cNvCxnSpPr>
            <p:nvPr/>
          </p:nvCxnSpPr>
          <p:spPr>
            <a:xfrm>
              <a:off x="2608767" y="3531398"/>
              <a:ext cx="202307" cy="200995"/>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78">
              <a:extLst>
                <a:ext uri="{FF2B5EF4-FFF2-40B4-BE49-F238E27FC236}">
                  <a16:creationId xmlns:a16="http://schemas.microsoft.com/office/drawing/2014/main" id="{0506FB93-244E-460D-BCE6-A35AEB717AC6}"/>
                </a:ext>
              </a:extLst>
            </p:cNvPr>
            <p:cNvCxnSpPr>
              <a:stCxn id="30" idx="0"/>
              <a:endCxn id="38" idx="4"/>
            </p:cNvCxnSpPr>
            <p:nvPr/>
          </p:nvCxnSpPr>
          <p:spPr>
            <a:xfrm flipV="1">
              <a:off x="2495971" y="3559427"/>
              <a:ext cx="45128" cy="732340"/>
            </a:xfrm>
            <a:prstGeom prst="line">
              <a:avLst/>
            </a:prstGeom>
            <a:solidFill>
              <a:srgbClr val="A60000"/>
            </a:solid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Freeform 6">
              <a:extLst>
                <a:ext uri="{FF2B5EF4-FFF2-40B4-BE49-F238E27FC236}">
                  <a16:creationId xmlns:a16="http://schemas.microsoft.com/office/drawing/2014/main" id="{A91D458D-F48B-45E0-BC70-696996E580FD}"/>
                </a:ext>
              </a:extLst>
            </p:cNvPr>
            <p:cNvSpPr/>
            <p:nvPr/>
          </p:nvSpPr>
          <p:spPr>
            <a:xfrm>
              <a:off x="1259295" y="5100628"/>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矩形 101">
            <a:extLst>
              <a:ext uri="{FF2B5EF4-FFF2-40B4-BE49-F238E27FC236}">
                <a16:creationId xmlns:a16="http://schemas.microsoft.com/office/drawing/2014/main" id="{FE9949D4-8B4B-4C6F-BF85-E7FB3C98C388}"/>
              </a:ext>
            </a:extLst>
          </p:cNvPr>
          <p:cNvSpPr/>
          <p:nvPr/>
        </p:nvSpPr>
        <p:spPr>
          <a:xfrm>
            <a:off x="4265489" y="2021557"/>
            <a:ext cx="6205536" cy="3916606"/>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
            <a:extLst>
              <a:ext uri="{FF2B5EF4-FFF2-40B4-BE49-F238E27FC236}">
                <a16:creationId xmlns:a16="http://schemas.microsoft.com/office/drawing/2014/main" id="{64550DFD-890E-4BE0-879A-D281B5B1626F}"/>
              </a:ext>
            </a:extLst>
          </p:cNvPr>
          <p:cNvSpPr>
            <a:spLocks noChangeArrowheads="1"/>
          </p:cNvSpPr>
          <p:nvPr/>
        </p:nvSpPr>
        <p:spPr bwMode="auto">
          <a:xfrm>
            <a:off x="4354115" y="2168407"/>
            <a:ext cx="6961578"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400" b="1" dirty="0">
                <a:latin typeface="微软雅黑" panose="020B0503020204020204" pitchFamily="34" charset="-122"/>
                <a:ea typeface="微软雅黑" panose="020B0503020204020204" pitchFamily="34" charset="-122"/>
              </a:rPr>
              <a:t>本案意义</a:t>
            </a:r>
            <a:endParaRPr lang="en-US" altLang="zh-CN" sz="24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4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年间两次行政调查和两次法院诉讼</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r>
              <a:rPr lang="zh-CN" altLang="en-US" sz="2000" b="1" dirty="0">
                <a:solidFill>
                  <a:srgbClr val="A60000"/>
                </a:solidFill>
                <a:latin typeface="微软雅黑" panose="020B0503020204020204" pitchFamily="34" charset="-122"/>
                <a:ea typeface="微软雅黑" panose="020B0503020204020204" pitchFamily="34" charset="-122"/>
              </a:rPr>
              <a:t>对欧盟滥用替代价的违规做法加以纠正</a:t>
            </a:r>
            <a:endParaRPr lang="en-US" altLang="zh-CN" sz="2000" b="1" dirty="0">
              <a:solidFill>
                <a:srgbClr val="A60000"/>
              </a:solidFill>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r>
              <a:rPr lang="zh-CN" altLang="en-US" sz="2000" b="1" dirty="0">
                <a:latin typeface="微软雅黑" panose="020B0503020204020204" pitchFamily="34" charset="-122"/>
                <a:ea typeface="微软雅黑" panose="020B0503020204020204" pitchFamily="34" charset="-122"/>
              </a:rPr>
              <a:t>两次法院胜诉并撤销对企业的反倾销措施</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Tx/>
              <a:buChar char="-"/>
            </a:pPr>
            <a:r>
              <a:rPr lang="zh-CN" altLang="en-US" sz="2000" b="1" dirty="0">
                <a:solidFill>
                  <a:srgbClr val="A60000"/>
                </a:solidFill>
                <a:latin typeface="微软雅黑" panose="020B0503020204020204" pitchFamily="34" charset="-122"/>
                <a:ea typeface="微软雅黑" panose="020B0503020204020204" pitchFamily="34" charset="-122"/>
              </a:rPr>
              <a:t>帮助企业退回巨额反倾销税</a:t>
            </a:r>
            <a:r>
              <a:rPr lang="zh-CN" altLang="en-US"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维护了</a:t>
            </a:r>
            <a:r>
              <a:rPr lang="zh-CN" altLang="en-US" sz="2000" b="1" dirty="0">
                <a:latin typeface="微软雅黑" panose="020B0503020204020204" pitchFamily="34" charset="-122"/>
                <a:ea typeface="微软雅黑" panose="020B0503020204020204" pitchFamily="34" charset="-122"/>
              </a:rPr>
              <a:t>其</a:t>
            </a:r>
            <a:r>
              <a:rPr lang="zh-CN" altLang="zh-CN" sz="2000" b="1" dirty="0">
                <a:latin typeface="微软雅黑" panose="020B0503020204020204" pitchFamily="34" charset="-122"/>
                <a:ea typeface="微软雅黑" panose="020B0503020204020204" pitchFamily="34" charset="-122"/>
              </a:rPr>
              <a:t>合法权益</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320636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a:extLst>
              <a:ext uri="{FF2B5EF4-FFF2-40B4-BE49-F238E27FC236}">
                <a16:creationId xmlns:a16="http://schemas.microsoft.com/office/drawing/2014/main" id="{5E09361A-AA7B-4387-8654-B398CE7F92A2}"/>
              </a:ext>
            </a:extLst>
          </p:cNvPr>
          <p:cNvSpPr txBox="1"/>
          <p:nvPr/>
        </p:nvSpPr>
        <p:spPr>
          <a:xfrm>
            <a:off x="3293790" y="2594248"/>
            <a:ext cx="5604419" cy="1323439"/>
          </a:xfrm>
          <a:prstGeom prst="rect">
            <a:avLst/>
          </a:prstGeom>
          <a:noFill/>
        </p:spPr>
        <p:txBody>
          <a:bodyPr wrap="none">
            <a:spAutoFit/>
          </a:bodyPr>
          <a:lstStyle/>
          <a:p>
            <a:pPr eaLnBrk="1" fontAlgn="auto" hangingPunct="1">
              <a:spcBef>
                <a:spcPts val="0"/>
              </a:spcBef>
              <a:spcAft>
                <a:spcPts val="0"/>
              </a:spcAft>
              <a:defRPr/>
            </a:pPr>
            <a:r>
              <a:rPr lang="en-US" altLang="zh-CN" sz="8000" b="1" dirty="0">
                <a:solidFill>
                  <a:srgbClr val="990000"/>
                </a:solidFill>
                <a:latin typeface="+mj-ea"/>
                <a:ea typeface="+mj-ea"/>
              </a:rPr>
              <a:t>THANK YOU</a:t>
            </a:r>
            <a:endParaRPr lang="zh-CN" altLang="en-US" sz="8000" b="1" dirty="0">
              <a:solidFill>
                <a:srgbClr val="990000"/>
              </a:solidFill>
              <a:latin typeface="+mj-ea"/>
              <a:ea typeface="+mj-ea"/>
            </a:endParaRPr>
          </a:p>
        </p:txBody>
      </p:sp>
      <p:pic>
        <p:nvPicPr>
          <p:cNvPr id="60419" name="图片 11">
            <a:extLst>
              <a:ext uri="{FF2B5EF4-FFF2-40B4-BE49-F238E27FC236}">
                <a16:creationId xmlns:a16="http://schemas.microsoft.com/office/drawing/2014/main" id="{C9B02856-F216-4004-9CC6-59A6EDA6C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227012"/>
            <a:ext cx="28813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图片 12">
            <a:extLst>
              <a:ext uri="{FF2B5EF4-FFF2-40B4-BE49-F238E27FC236}">
                <a16:creationId xmlns:a16="http://schemas.microsoft.com/office/drawing/2014/main" id="{B2F3461B-6871-4A20-BA4F-9A5F475FA4CC}"/>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0" y="3919538"/>
            <a:ext cx="12192000" cy="2938462"/>
          </a:xfrm>
          <a:prstGeom prst="rect">
            <a:avLst/>
          </a:prstGeom>
          <a:solidFill>
            <a:srgbClr val="990000"/>
          </a:solidFill>
          <a:ln>
            <a:noFill/>
          </a:ln>
        </p:spPr>
      </p:pic>
      <p:sp>
        <p:nvSpPr>
          <p:cNvPr id="15" name="淘宝网chenying0907出品 30">
            <a:extLst>
              <a:ext uri="{FF2B5EF4-FFF2-40B4-BE49-F238E27FC236}">
                <a16:creationId xmlns:a16="http://schemas.microsoft.com/office/drawing/2014/main" id="{83C2ACC7-B089-466B-B02F-A20CDED46B10}"/>
              </a:ext>
            </a:extLst>
          </p:cNvPr>
          <p:cNvSpPr/>
          <p:nvPr/>
        </p:nvSpPr>
        <p:spPr>
          <a:xfrm>
            <a:off x="0" y="3916363"/>
            <a:ext cx="12192000" cy="2941637"/>
          </a:xfrm>
          <a:prstGeom prst="rect">
            <a:avLst/>
          </a:prstGeom>
          <a:solidFill>
            <a:srgbClr val="99000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2">
            <a:extLst>
              <a:ext uri="{FF2B5EF4-FFF2-40B4-BE49-F238E27FC236}">
                <a16:creationId xmlns:a16="http://schemas.microsoft.com/office/drawing/2014/main" id="{C03AD46B-DEC5-463C-B258-CBB0892CC85D}"/>
              </a:ext>
            </a:extLst>
          </p:cNvPr>
          <p:cNvSpPr txBox="1">
            <a:spLocks noChangeArrowheads="1"/>
          </p:cNvSpPr>
          <p:nvPr/>
        </p:nvSpPr>
        <p:spPr bwMode="auto">
          <a:xfrm>
            <a:off x="1463675" y="1152525"/>
            <a:ext cx="1814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欧盟蜡烛案</a:t>
            </a:r>
          </a:p>
        </p:txBody>
      </p:sp>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755650" y="1885151"/>
            <a:ext cx="6902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代理企业：青岛金王应用化学股份有限公司</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终裁税率：</a:t>
            </a:r>
            <a:r>
              <a:rPr lang="zh-CN" altLang="en-US" sz="2000" b="1">
                <a:solidFill>
                  <a:srgbClr val="990000"/>
                </a:solidFill>
                <a:latin typeface="微软雅黑" panose="020B0503020204020204" pitchFamily="34" charset="-122"/>
                <a:ea typeface="微软雅黑" panose="020B0503020204020204" pitchFamily="34" charset="-122"/>
              </a:rPr>
              <a:t>零税率</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应诉前后企业经营规模对比，单位（</a:t>
            </a:r>
            <a:r>
              <a:rPr lang="en-US" altLang="zh-CN" sz="2000" b="1" dirty="0">
                <a:latin typeface="微软雅黑" panose="020B0503020204020204" pitchFamily="34" charset="-122"/>
                <a:ea typeface="微软雅黑" panose="020B0503020204020204" pitchFamily="34" charset="-122"/>
              </a:rPr>
              <a:t>RMB</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公平比较</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6" name="Freeform 17">
            <a:extLst>
              <a:ext uri="{FF2B5EF4-FFF2-40B4-BE49-F238E27FC236}">
                <a16:creationId xmlns:a16="http://schemas.microsoft.com/office/drawing/2014/main" id="{8B624799-8F2C-4099-AB80-F580D28F505E}"/>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9726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FAIR COMPARISON </a:t>
            </a:r>
          </a:p>
        </p:txBody>
      </p:sp>
      <p:pic>
        <p:nvPicPr>
          <p:cNvPr id="3" name="图片 2" descr="手机屏幕的截图&#10;&#10;描述已自动生成">
            <a:extLst>
              <a:ext uri="{FF2B5EF4-FFF2-40B4-BE49-F238E27FC236}">
                <a16:creationId xmlns:a16="http://schemas.microsoft.com/office/drawing/2014/main" id="{A66BE145-AED4-4FDF-A11F-0EBC0EC34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476" y="234902"/>
            <a:ext cx="4575980" cy="6331780"/>
          </a:xfrm>
          <a:prstGeom prst="rect">
            <a:avLst/>
          </a:prstGeom>
        </p:spPr>
      </p:pic>
      <p:graphicFrame>
        <p:nvGraphicFramePr>
          <p:cNvPr id="5" name="表格 5">
            <a:extLst>
              <a:ext uri="{FF2B5EF4-FFF2-40B4-BE49-F238E27FC236}">
                <a16:creationId xmlns:a16="http://schemas.microsoft.com/office/drawing/2014/main" id="{323D9AC0-147F-4CCB-9C04-D4062C5AD25C}"/>
              </a:ext>
            </a:extLst>
          </p:cNvPr>
          <p:cNvGraphicFramePr>
            <a:graphicFrameLocks noGrp="1"/>
          </p:cNvGraphicFramePr>
          <p:nvPr>
            <p:extLst>
              <p:ext uri="{D42A27DB-BD31-4B8C-83A1-F6EECF244321}">
                <p14:modId xmlns:p14="http://schemas.microsoft.com/office/powerpoint/2010/main" val="4007261903"/>
              </p:ext>
            </p:extLst>
          </p:nvPr>
        </p:nvGraphicFramePr>
        <p:xfrm>
          <a:off x="755650" y="4811377"/>
          <a:ext cx="5803737" cy="1097280"/>
        </p:xfrm>
        <a:graphic>
          <a:graphicData uri="http://schemas.openxmlformats.org/drawingml/2006/table">
            <a:tbl>
              <a:tblPr firstRow="1" bandRow="1">
                <a:tableStyleId>{5C22544A-7EE6-4342-B048-85BDC9FD1C3A}</a:tableStyleId>
              </a:tblPr>
              <a:tblGrid>
                <a:gridCol w="1934579">
                  <a:extLst>
                    <a:ext uri="{9D8B030D-6E8A-4147-A177-3AD203B41FA5}">
                      <a16:colId xmlns:a16="http://schemas.microsoft.com/office/drawing/2014/main" val="3647370025"/>
                    </a:ext>
                  </a:extLst>
                </a:gridCol>
                <a:gridCol w="1934579">
                  <a:extLst>
                    <a:ext uri="{9D8B030D-6E8A-4147-A177-3AD203B41FA5}">
                      <a16:colId xmlns:a16="http://schemas.microsoft.com/office/drawing/2014/main" val="3829736333"/>
                    </a:ext>
                  </a:extLst>
                </a:gridCol>
                <a:gridCol w="1934579">
                  <a:extLst>
                    <a:ext uri="{9D8B030D-6E8A-4147-A177-3AD203B41FA5}">
                      <a16:colId xmlns:a16="http://schemas.microsoft.com/office/drawing/2014/main" val="2941240388"/>
                    </a:ext>
                  </a:extLst>
                </a:gridCol>
              </a:tblGrid>
              <a:tr h="147374">
                <a:tc>
                  <a:txBody>
                    <a:bodyPr/>
                    <a:lstStyle/>
                    <a:p>
                      <a:endParaRPr lang="zh-CN"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r>
                        <a:rPr lang="zh-CN" altLang="en-US" dirty="0"/>
                        <a:t>营业额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tc>
                  <a:txBody>
                    <a:bodyPr/>
                    <a:lstStyle/>
                    <a:p>
                      <a:r>
                        <a:rPr lang="zh-CN" altLang="en-US" dirty="0"/>
                        <a:t>资产总值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00"/>
                    </a:solidFill>
                  </a:tcPr>
                </a:tc>
                <a:extLst>
                  <a:ext uri="{0D108BD9-81ED-4DB2-BD59-A6C34878D82A}">
                    <a16:rowId xmlns:a16="http://schemas.microsoft.com/office/drawing/2014/main" val="3106902132"/>
                  </a:ext>
                </a:extLst>
              </a:tr>
              <a:tr h="0">
                <a:tc>
                  <a:txBody>
                    <a:bodyPr/>
                    <a:lstStyle/>
                    <a:p>
                      <a:r>
                        <a:rPr lang="en-US" altLang="zh-CN" b="1" dirty="0"/>
                        <a:t>2007</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5.4</a:t>
                      </a:r>
                      <a:r>
                        <a:rPr lang="zh-CN" altLang="en-US" b="1" dirty="0"/>
                        <a:t>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8.8</a:t>
                      </a:r>
                      <a:r>
                        <a:rPr lang="zh-CN" altLang="en-US" b="1" dirty="0"/>
                        <a:t>亿</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111897"/>
                  </a:ext>
                </a:extLst>
              </a:tr>
              <a:tr h="0">
                <a:tc>
                  <a:txBody>
                    <a:bodyPr/>
                    <a:lstStyle/>
                    <a:p>
                      <a:r>
                        <a:rPr lang="en-US" altLang="zh-CN" b="1" dirty="0"/>
                        <a:t>2019</a:t>
                      </a:r>
                      <a:r>
                        <a:rPr lang="zh-CN" altLang="en-US" b="1" dirty="0"/>
                        <a:t>年</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54</a:t>
                      </a:r>
                      <a:r>
                        <a:rPr lang="zh-CN" altLang="en-US" b="1" dirty="0"/>
                        <a:t>亿</a:t>
                      </a:r>
                      <a:r>
                        <a:rPr lang="zh-CN" altLang="en-US" b="1" dirty="0">
                          <a:solidFill>
                            <a:srgbClr val="990000"/>
                          </a:solidFill>
                        </a:rPr>
                        <a:t>（</a:t>
                      </a:r>
                      <a:r>
                        <a:rPr lang="en-US" altLang="zh-CN" b="1" dirty="0">
                          <a:solidFill>
                            <a:srgbClr val="990000"/>
                          </a:solidFill>
                        </a:rPr>
                        <a:t>10</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b="1" dirty="0"/>
                        <a:t>56</a:t>
                      </a:r>
                      <a:r>
                        <a:rPr lang="zh-CN" altLang="en-US" b="1" dirty="0"/>
                        <a:t>亿</a:t>
                      </a:r>
                      <a:r>
                        <a:rPr lang="zh-CN" altLang="en-US" b="1" dirty="0">
                          <a:solidFill>
                            <a:srgbClr val="990000"/>
                          </a:solidFill>
                        </a:rPr>
                        <a:t>（</a:t>
                      </a:r>
                      <a:r>
                        <a:rPr lang="en-US" altLang="zh-CN" b="1" dirty="0">
                          <a:solidFill>
                            <a:srgbClr val="990000"/>
                          </a:solidFill>
                        </a:rPr>
                        <a:t>6</a:t>
                      </a:r>
                      <a:r>
                        <a:rPr lang="zh-CN" altLang="en-US" b="1" dirty="0">
                          <a:solidFill>
                            <a:srgbClr val="990000"/>
                          </a:solidFill>
                        </a:rPr>
                        <a:t>倍）</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34098"/>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6" name="图片 23">
            <a:extLst>
              <a:ext uri="{FF2B5EF4-FFF2-40B4-BE49-F238E27FC236}">
                <a16:creationId xmlns:a16="http://schemas.microsoft.com/office/drawing/2014/main" id="{BFDFECD0-3A33-462B-8ACF-B187F4888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27F65EE-3827-43E1-A043-DD0163807F4D}"/>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公平比较</a:t>
            </a:r>
          </a:p>
        </p:txBody>
      </p:sp>
      <p:sp>
        <p:nvSpPr>
          <p:cNvPr id="8" name="矩形 46">
            <a:extLst>
              <a:ext uri="{FF2B5EF4-FFF2-40B4-BE49-F238E27FC236}">
                <a16:creationId xmlns:a16="http://schemas.microsoft.com/office/drawing/2014/main" id="{48DA21E1-90BE-4B58-86C3-B5C7232DE656}"/>
              </a:ext>
            </a:extLst>
          </p:cNvPr>
          <p:cNvSpPr>
            <a:spLocks noChangeArrowheads="1"/>
          </p:cNvSpPr>
          <p:nvPr/>
        </p:nvSpPr>
        <p:spPr bwMode="auto">
          <a:xfrm>
            <a:off x="550863" y="742950"/>
            <a:ext cx="168924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FAIE COMPARISON </a:t>
            </a:r>
          </a:p>
        </p:txBody>
      </p:sp>
      <p:sp>
        <p:nvSpPr>
          <p:cNvPr id="2" name="Freeform 17">
            <a:extLst>
              <a:ext uri="{FF2B5EF4-FFF2-40B4-BE49-F238E27FC236}">
                <a16:creationId xmlns:a16="http://schemas.microsoft.com/office/drawing/2014/main" id="{3331DE6C-D71D-498E-B4CF-BCEBDE65E222}"/>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3" name="文本框 2">
            <a:extLst>
              <a:ext uri="{FF2B5EF4-FFF2-40B4-BE49-F238E27FC236}">
                <a16:creationId xmlns:a16="http://schemas.microsoft.com/office/drawing/2014/main" id="{39226BBF-584C-4A98-9009-A83EC0C7C949}"/>
              </a:ext>
            </a:extLst>
          </p:cNvPr>
          <p:cNvSpPr txBox="1">
            <a:spLocks noChangeArrowheads="1"/>
          </p:cNvSpPr>
          <p:nvPr/>
        </p:nvSpPr>
        <p:spPr bwMode="auto">
          <a:xfrm>
            <a:off x="1463675" y="115252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如何运用规则</a:t>
            </a:r>
          </a:p>
        </p:txBody>
      </p:sp>
      <p:grpSp>
        <p:nvGrpSpPr>
          <p:cNvPr id="9" name="组合 8">
            <a:extLst>
              <a:ext uri="{FF2B5EF4-FFF2-40B4-BE49-F238E27FC236}">
                <a16:creationId xmlns:a16="http://schemas.microsoft.com/office/drawing/2014/main" id="{BDC96896-2A68-4FBB-90D2-7401DD3952D7}"/>
              </a:ext>
            </a:extLst>
          </p:cNvPr>
          <p:cNvGrpSpPr/>
          <p:nvPr/>
        </p:nvGrpSpPr>
        <p:grpSpPr>
          <a:xfrm>
            <a:off x="177281" y="1749423"/>
            <a:ext cx="11181282" cy="4822827"/>
            <a:chOff x="25714" y="2033291"/>
            <a:chExt cx="9192567" cy="4822827"/>
          </a:xfrm>
        </p:grpSpPr>
        <p:grpSp>
          <p:nvGrpSpPr>
            <p:cNvPr id="14" name="组合 4">
              <a:extLst>
                <a:ext uri="{FF2B5EF4-FFF2-40B4-BE49-F238E27FC236}">
                  <a16:creationId xmlns:a16="http://schemas.microsoft.com/office/drawing/2014/main" id="{96221322-A1D7-4B60-BE00-E549EDA98C1D}"/>
                </a:ext>
              </a:extLst>
            </p:cNvPr>
            <p:cNvGrpSpPr>
              <a:grpSpLocks/>
            </p:cNvGrpSpPr>
            <p:nvPr/>
          </p:nvGrpSpPr>
          <p:grpSpPr bwMode="auto">
            <a:xfrm>
              <a:off x="25714" y="2033291"/>
              <a:ext cx="9192567" cy="4822827"/>
              <a:chOff x="-351247" y="1912938"/>
              <a:chExt cx="9192568" cy="4823004"/>
            </a:xfrm>
          </p:grpSpPr>
          <p:sp>
            <p:nvSpPr>
              <p:cNvPr id="15" name="矩形: 圆角 14">
                <a:extLst>
                  <a:ext uri="{FF2B5EF4-FFF2-40B4-BE49-F238E27FC236}">
                    <a16:creationId xmlns:a16="http://schemas.microsoft.com/office/drawing/2014/main" id="{E7616ACD-7A86-4791-A958-44D1E9940234}"/>
                  </a:ext>
                </a:extLst>
              </p:cNvPr>
              <p:cNvSpPr/>
              <p:nvPr/>
            </p:nvSpPr>
            <p:spPr>
              <a:xfrm>
                <a:off x="3203092" y="3706882"/>
                <a:ext cx="5638229" cy="302906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00000"/>
                  </a:lnSpc>
                  <a:spcBef>
                    <a:spcPts val="1200"/>
                  </a:spcBef>
                  <a:spcAft>
                    <a:spcPts val="1200"/>
                  </a:spcAft>
                  <a:buClr>
                    <a:srgbClr val="990000"/>
                  </a:buClr>
                  <a:buFont typeface="Wingdings" panose="05000000000000000000" pitchFamily="2" charset="2"/>
                  <a:buChar char="u"/>
                </a:pPr>
                <a:r>
                  <a:rPr lang="zh-CN" altLang="en-US" sz="1800" b="1" dirty="0">
                    <a:solidFill>
                      <a:schemeClr val="tx1"/>
                    </a:solidFill>
                    <a:ea typeface="微软雅黑" panose="020B0503020204020204" pitchFamily="34" charset="-122"/>
                  </a:rPr>
                  <a:t>加权平均对逐笔，负倾销额归零</a:t>
                </a:r>
                <a:endParaRPr lang="en-US" altLang="zh-CN" b="1" dirty="0">
                  <a:solidFill>
                    <a:schemeClr val="tx1"/>
                  </a:solidFill>
                  <a:ea typeface="微软雅黑" panose="020B0503020204020204" pitchFamily="34" charset="-122"/>
                </a:endParaRPr>
              </a:p>
              <a:p>
                <a:pPr marL="285750" indent="-285750">
                  <a:lnSpc>
                    <a:spcPct val="100000"/>
                  </a:lnSpc>
                  <a:spcBef>
                    <a:spcPts val="1200"/>
                  </a:spcBef>
                  <a:spcAft>
                    <a:spcPts val="1200"/>
                  </a:spcAft>
                  <a:buClr>
                    <a:srgbClr val="990000"/>
                  </a:buClr>
                  <a:buFont typeface="Wingdings" panose="05000000000000000000" pitchFamily="2" charset="2"/>
                  <a:buChar char="u"/>
                </a:pPr>
                <a:r>
                  <a:rPr lang="zh-CN" altLang="en-US" sz="1800" b="1" dirty="0">
                    <a:solidFill>
                      <a:schemeClr val="tx1"/>
                    </a:solidFill>
                    <a:ea typeface="微软雅黑" panose="020B0503020204020204" pitchFamily="34" charset="-122"/>
                  </a:rPr>
                  <a:t>被调查产品个别型号或规格负倾销额归零</a:t>
                </a:r>
                <a:endParaRPr lang="en-US" altLang="zh-CN" b="1" dirty="0">
                  <a:solidFill>
                    <a:schemeClr val="tx1"/>
                  </a:solidFill>
                  <a:ea typeface="微软雅黑" panose="020B0503020204020204" pitchFamily="34" charset="-122"/>
                </a:endParaRPr>
              </a:p>
              <a:p>
                <a:pPr marL="285750" indent="-285750">
                  <a:lnSpc>
                    <a:spcPct val="100000"/>
                  </a:lnSpc>
                  <a:spcBef>
                    <a:spcPts val="1200"/>
                  </a:spcBef>
                  <a:spcAft>
                    <a:spcPts val="1200"/>
                  </a:spcAft>
                  <a:buClr>
                    <a:srgbClr val="990000"/>
                  </a:buClr>
                  <a:buFont typeface="Wingdings" panose="05000000000000000000" pitchFamily="2" charset="2"/>
                  <a:buChar char="u"/>
                </a:pPr>
                <a:r>
                  <a:rPr lang="zh-CN" altLang="en-US" sz="1800" b="1" dirty="0">
                    <a:solidFill>
                      <a:schemeClr val="tx1"/>
                    </a:solidFill>
                    <a:ea typeface="微软雅黑" panose="020B0503020204020204" pitchFamily="34" charset="-122"/>
                  </a:rPr>
                  <a:t>调查期分几段，某段负倾销额归零</a:t>
                </a:r>
                <a:endParaRPr lang="en-US" altLang="zh-CN" b="1" dirty="0">
                  <a:solidFill>
                    <a:schemeClr val="tx1"/>
                  </a:solidFill>
                  <a:ea typeface="微软雅黑" panose="020B0503020204020204" pitchFamily="34" charset="-122"/>
                </a:endParaRPr>
              </a:p>
              <a:p>
                <a:pPr marL="285750" indent="-285750">
                  <a:lnSpc>
                    <a:spcPct val="100000"/>
                  </a:lnSpc>
                  <a:spcBef>
                    <a:spcPts val="1200"/>
                  </a:spcBef>
                  <a:spcAft>
                    <a:spcPts val="1200"/>
                  </a:spcAft>
                  <a:buClr>
                    <a:srgbClr val="990000"/>
                  </a:buClr>
                  <a:buFont typeface="Wingdings" panose="05000000000000000000" pitchFamily="2" charset="2"/>
                  <a:buChar char="u"/>
                </a:pPr>
                <a:r>
                  <a:rPr lang="zh-CN" altLang="en-US" b="1" dirty="0">
                    <a:solidFill>
                      <a:srgbClr val="990000"/>
                    </a:solidFill>
                    <a:ea typeface="微软雅黑" panose="020B0503020204020204" pitchFamily="34" charset="-122"/>
                  </a:rPr>
                  <a:t>案例：</a:t>
                </a:r>
                <a:r>
                  <a:rPr lang="zh-CN" altLang="en-US" sz="1800" b="1" dirty="0">
                    <a:solidFill>
                      <a:schemeClr val="tx1"/>
                    </a:solidFill>
                    <a:ea typeface="微软雅黑" panose="020B0503020204020204" pitchFamily="34" charset="-122"/>
                  </a:rPr>
                  <a:t>印度诉欧盟床单，巴西诉欧盟管件，加诉美国软木、欧盟诉美国、日诉美归零</a:t>
                </a:r>
                <a:r>
                  <a:rPr lang="zh-CN" altLang="en-US" b="1" dirty="0">
                    <a:solidFill>
                      <a:schemeClr val="tx1"/>
                    </a:solidFill>
                    <a:ea typeface="微软雅黑" panose="020B0503020204020204" pitchFamily="34" charset="-122"/>
                  </a:rPr>
                  <a:t>，</a:t>
                </a:r>
                <a:r>
                  <a:rPr lang="zh-CN" altLang="en-US" sz="1800" b="1" dirty="0">
                    <a:solidFill>
                      <a:schemeClr val="tx1"/>
                    </a:solidFill>
                    <a:ea typeface="微软雅黑" panose="020B0503020204020204" pitchFamily="34" charset="-122"/>
                  </a:rPr>
                  <a:t>厄瓜多尔诉美国虾、墨西哥诉美不锈钢、欧盟诉美国继续归零</a:t>
                </a:r>
                <a:endParaRPr lang="en-US" altLang="zh-CN" sz="1800" b="1" dirty="0">
                  <a:solidFill>
                    <a:schemeClr val="tx1"/>
                  </a:solidFill>
                  <a:ea typeface="微软雅黑" panose="020B0503020204020204" pitchFamily="34" charset="-122"/>
                </a:endParaRPr>
              </a:p>
            </p:txBody>
          </p:sp>
          <p:sp>
            <p:nvSpPr>
              <p:cNvPr id="16" name="矩形: 圆角 15">
                <a:extLst>
                  <a:ext uri="{FF2B5EF4-FFF2-40B4-BE49-F238E27FC236}">
                    <a16:creationId xmlns:a16="http://schemas.microsoft.com/office/drawing/2014/main" id="{D1BD429F-0B6B-452B-99FD-6CF1B1DC5965}"/>
                  </a:ext>
                </a:extLst>
              </p:cNvPr>
              <p:cNvSpPr/>
              <p:nvPr/>
            </p:nvSpPr>
            <p:spPr>
              <a:xfrm>
                <a:off x="3186817" y="2065581"/>
                <a:ext cx="5654504" cy="1396813"/>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lnSpc>
                    <a:spcPct val="100000"/>
                  </a:lnSpc>
                  <a:spcBef>
                    <a:spcPts val="1200"/>
                  </a:spcBef>
                  <a:spcAft>
                    <a:spcPts val="1200"/>
                  </a:spcAft>
                  <a:buClr>
                    <a:srgbClr val="990000"/>
                  </a:buClr>
                  <a:buFont typeface="Wingdings" panose="05000000000000000000" pitchFamily="2" charset="2"/>
                  <a:buChar char="u"/>
                </a:pPr>
                <a:r>
                  <a:rPr lang="zh-CN" altLang="en-US" sz="1800" b="1" dirty="0">
                    <a:solidFill>
                      <a:schemeClr val="tx1"/>
                    </a:solidFill>
                    <a:ea typeface="微软雅黑" panose="020B0503020204020204" pitchFamily="34" charset="-122"/>
                  </a:rPr>
                  <a:t>贸易水平（出厂价水平）、销售条件、物理特性、税收、汇率</a:t>
                </a:r>
                <a:endParaRPr lang="en-US" altLang="zh-CN" sz="1800" b="1" dirty="0">
                  <a:solidFill>
                    <a:schemeClr val="tx1"/>
                  </a:solidFill>
                  <a:ea typeface="微软雅黑" panose="020B0503020204020204" pitchFamily="34" charset="-122"/>
                </a:endParaRPr>
              </a:p>
              <a:p>
                <a:pPr marL="285750" indent="-285750">
                  <a:lnSpc>
                    <a:spcPct val="100000"/>
                  </a:lnSpc>
                  <a:spcBef>
                    <a:spcPts val="1200"/>
                  </a:spcBef>
                  <a:spcAft>
                    <a:spcPts val="1200"/>
                  </a:spcAft>
                  <a:buClr>
                    <a:srgbClr val="990000"/>
                  </a:buClr>
                  <a:buFont typeface="Wingdings" panose="05000000000000000000" pitchFamily="2" charset="2"/>
                  <a:buChar char="u"/>
                </a:pPr>
                <a:r>
                  <a:rPr lang="zh-CN" altLang="en-US" sz="1800" b="1" dirty="0">
                    <a:solidFill>
                      <a:schemeClr val="tx1"/>
                    </a:solidFill>
                    <a:ea typeface="微软雅黑" panose="020B0503020204020204" pitchFamily="34" charset="-122"/>
                  </a:rPr>
                  <a:t>加权对所有，加权对加权，逐笔对逐笔</a:t>
                </a:r>
              </a:p>
            </p:txBody>
          </p:sp>
          <p:grpSp>
            <p:nvGrpSpPr>
              <p:cNvPr id="17" name="Group 3">
                <a:extLst>
                  <a:ext uri="{FF2B5EF4-FFF2-40B4-BE49-F238E27FC236}">
                    <a16:creationId xmlns:a16="http://schemas.microsoft.com/office/drawing/2014/main" id="{42768E8E-D728-402A-948C-A0E0F02D6C27}"/>
                  </a:ext>
                </a:extLst>
              </p:cNvPr>
              <p:cNvGrpSpPr>
                <a:grpSpLocks/>
              </p:cNvGrpSpPr>
              <p:nvPr/>
            </p:nvGrpSpPr>
            <p:grpSpPr bwMode="auto">
              <a:xfrm>
                <a:off x="-351247" y="1912938"/>
                <a:ext cx="3509489" cy="4602331"/>
                <a:chOff x="660080" y="1458758"/>
                <a:chExt cx="3956266" cy="5187585"/>
              </a:xfrm>
            </p:grpSpPr>
            <p:grpSp>
              <p:nvGrpSpPr>
                <p:cNvPr id="18" name="Group 4">
                  <a:extLst>
                    <a:ext uri="{FF2B5EF4-FFF2-40B4-BE49-F238E27FC236}">
                      <a16:creationId xmlns:a16="http://schemas.microsoft.com/office/drawing/2014/main" id="{AD44F021-60F7-4C5B-B8FE-AF62123B5D05}"/>
                    </a:ext>
                  </a:extLst>
                </p:cNvPr>
                <p:cNvGrpSpPr>
                  <a:grpSpLocks/>
                </p:cNvGrpSpPr>
                <p:nvPr/>
              </p:nvGrpSpPr>
              <p:grpSpPr bwMode="auto">
                <a:xfrm>
                  <a:off x="1972315" y="1458758"/>
                  <a:ext cx="291707" cy="5187585"/>
                  <a:chOff x="1374826" y="1213680"/>
                  <a:chExt cx="273950" cy="5187585"/>
                </a:xfrm>
              </p:grpSpPr>
              <p:sp>
                <p:nvSpPr>
                  <p:cNvPr id="24" name="Pentagon 21">
                    <a:extLst>
                      <a:ext uri="{FF2B5EF4-FFF2-40B4-BE49-F238E27FC236}">
                        <a16:creationId xmlns:a16="http://schemas.microsoft.com/office/drawing/2014/main" id="{8A64CFFF-841E-467B-A6CD-1CA4D6B7732F}"/>
                      </a:ext>
                    </a:extLst>
                  </p:cNvPr>
                  <p:cNvSpPr/>
                  <p:nvPr/>
                </p:nvSpPr>
                <p:spPr>
                  <a:xfrm rot="5400000">
                    <a:off x="1103865" y="5858033"/>
                    <a:ext cx="814195" cy="272267"/>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5">
                    <a:extLst>
                      <a:ext uri="{FF2B5EF4-FFF2-40B4-BE49-F238E27FC236}">
                        <a16:creationId xmlns:a16="http://schemas.microsoft.com/office/drawing/2014/main" id="{BAF57025-A5CA-4D3E-9B10-0E940E0DF5A4}"/>
                      </a:ext>
                    </a:extLst>
                  </p:cNvPr>
                  <p:cNvSpPr/>
                  <p:nvPr/>
                </p:nvSpPr>
                <p:spPr>
                  <a:xfrm>
                    <a:off x="1374826" y="2008191"/>
                    <a:ext cx="273947" cy="3775716"/>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1 w 272825"/>
                      <a:gd name="connsiteY4" fmla="*/ 3609974 h 3776662"/>
                      <a:gd name="connsiteX5" fmla="*/ 0 w 272825"/>
                      <a:gd name="connsiteY5" fmla="*/ 0 h 3776662"/>
                      <a:gd name="connsiteX0" fmla="*/ 0 w 272825"/>
                      <a:gd name="connsiteY0" fmla="*/ 0 h 3776662"/>
                      <a:gd name="connsiteX1" fmla="*/ 272825 w 272825"/>
                      <a:gd name="connsiteY1" fmla="*/ 0 h 3776662"/>
                      <a:gd name="connsiteX2" fmla="*/ 272825 w 272825"/>
                      <a:gd name="connsiteY2" fmla="*/ 3776662 h 3776662"/>
                      <a:gd name="connsiteX3" fmla="*/ 57151 w 272825"/>
                      <a:gd name="connsiteY3" fmla="*/ 3776661 h 3776662"/>
                      <a:gd name="connsiteX4" fmla="*/ 0 w 272825"/>
                      <a:gd name="connsiteY4" fmla="*/ 3776662 h 3776662"/>
                      <a:gd name="connsiteX5" fmla="*/ 1 w 272825"/>
                      <a:gd name="connsiteY5" fmla="*/ 3609974 h 3776662"/>
                      <a:gd name="connsiteX6" fmla="*/ 0 w 272825"/>
                      <a:gd name="connsiteY6"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57151 w 272825"/>
                      <a:gd name="connsiteY4" fmla="*/ 3776661 h 3776662"/>
                      <a:gd name="connsiteX5" fmla="*/ 0 w 272825"/>
                      <a:gd name="connsiteY5" fmla="*/ 3776662 h 3776662"/>
                      <a:gd name="connsiteX6" fmla="*/ 1 w 272825"/>
                      <a:gd name="connsiteY6" fmla="*/ 3609974 h 3776662"/>
                      <a:gd name="connsiteX7" fmla="*/ 0 w 272825"/>
                      <a:gd name="connsiteY7" fmla="*/ 0 h 3776662"/>
                      <a:gd name="connsiteX0" fmla="*/ 0 w 272825"/>
                      <a:gd name="connsiteY0" fmla="*/ 0 h 3776662"/>
                      <a:gd name="connsiteX1" fmla="*/ 272825 w 272825"/>
                      <a:gd name="connsiteY1" fmla="*/ 0 h 3776662"/>
                      <a:gd name="connsiteX2" fmla="*/ 272825 w 272825"/>
                      <a:gd name="connsiteY2" fmla="*/ 3776662 h 3776662"/>
                      <a:gd name="connsiteX3" fmla="*/ 166689 w 272825"/>
                      <a:gd name="connsiteY3" fmla="*/ 3776661 h 3776662"/>
                      <a:gd name="connsiteX4" fmla="*/ 107157 w 272825"/>
                      <a:gd name="connsiteY4" fmla="*/ 3774280 h 3776662"/>
                      <a:gd name="connsiteX5" fmla="*/ 57151 w 272825"/>
                      <a:gd name="connsiteY5" fmla="*/ 3776661 h 3776662"/>
                      <a:gd name="connsiteX6" fmla="*/ 0 w 272825"/>
                      <a:gd name="connsiteY6" fmla="*/ 3776662 h 3776662"/>
                      <a:gd name="connsiteX7" fmla="*/ 1 w 272825"/>
                      <a:gd name="connsiteY7" fmla="*/ 3609974 h 3776662"/>
                      <a:gd name="connsiteX8" fmla="*/ 0 w 272825"/>
                      <a:gd name="connsiteY8" fmla="*/ 0 h 3776662"/>
                      <a:gd name="connsiteX0" fmla="*/ 0 w 272825"/>
                      <a:gd name="connsiteY0" fmla="*/ 0 h 3776662"/>
                      <a:gd name="connsiteX1" fmla="*/ 272825 w 272825"/>
                      <a:gd name="connsiteY1" fmla="*/ 0 h 3776662"/>
                      <a:gd name="connsiteX2" fmla="*/ 272825 w 272825"/>
                      <a:gd name="connsiteY2" fmla="*/ 3776662 h 3776662"/>
                      <a:gd name="connsiteX3" fmla="*/ 221457 w 272825"/>
                      <a:gd name="connsiteY3" fmla="*/ 3774280 h 3776662"/>
                      <a:gd name="connsiteX4" fmla="*/ 166689 w 272825"/>
                      <a:gd name="connsiteY4" fmla="*/ 3776661 h 3776662"/>
                      <a:gd name="connsiteX5" fmla="*/ 107157 w 272825"/>
                      <a:gd name="connsiteY5" fmla="*/ 3774280 h 3776662"/>
                      <a:gd name="connsiteX6" fmla="*/ 57151 w 272825"/>
                      <a:gd name="connsiteY6" fmla="*/ 3776661 h 3776662"/>
                      <a:gd name="connsiteX7" fmla="*/ 0 w 272825"/>
                      <a:gd name="connsiteY7" fmla="*/ 3776662 h 3776662"/>
                      <a:gd name="connsiteX8" fmla="*/ 1 w 272825"/>
                      <a:gd name="connsiteY8" fmla="*/ 3609974 h 3776662"/>
                      <a:gd name="connsiteX9" fmla="*/ 0 w 272825"/>
                      <a:gd name="connsiteY9" fmla="*/ 0 h 3776662"/>
                      <a:gd name="connsiteX0" fmla="*/ 0 w 272825"/>
                      <a:gd name="connsiteY0" fmla="*/ 0 h 3776662"/>
                      <a:gd name="connsiteX1" fmla="*/ 272825 w 272825"/>
                      <a:gd name="connsiteY1" fmla="*/ 0 h 3776662"/>
                      <a:gd name="connsiteX2" fmla="*/ 272825 w 272825"/>
                      <a:gd name="connsiteY2" fmla="*/ 3776662 h 3776662"/>
                      <a:gd name="connsiteX3" fmla="*/ 252414 w 272825"/>
                      <a:gd name="connsiteY3" fmla="*/ 3776661 h 3776662"/>
                      <a:gd name="connsiteX4" fmla="*/ 221457 w 272825"/>
                      <a:gd name="connsiteY4" fmla="*/ 3774280 h 3776662"/>
                      <a:gd name="connsiteX5" fmla="*/ 166689 w 272825"/>
                      <a:gd name="connsiteY5" fmla="*/ 3776661 h 3776662"/>
                      <a:gd name="connsiteX6" fmla="*/ 107157 w 272825"/>
                      <a:gd name="connsiteY6" fmla="*/ 3774280 h 3776662"/>
                      <a:gd name="connsiteX7" fmla="*/ 57151 w 272825"/>
                      <a:gd name="connsiteY7" fmla="*/ 3776661 h 3776662"/>
                      <a:gd name="connsiteX8" fmla="*/ 0 w 272825"/>
                      <a:gd name="connsiteY8" fmla="*/ 3776662 h 3776662"/>
                      <a:gd name="connsiteX9" fmla="*/ 1 w 272825"/>
                      <a:gd name="connsiteY9" fmla="*/ 3609974 h 3776662"/>
                      <a:gd name="connsiteX10" fmla="*/ 0 w 272825"/>
                      <a:gd name="connsiteY10" fmla="*/ 0 h 3776662"/>
                      <a:gd name="connsiteX0" fmla="*/ 0 w 273845"/>
                      <a:gd name="connsiteY0" fmla="*/ 0 h 3776662"/>
                      <a:gd name="connsiteX1" fmla="*/ 272825 w 273845"/>
                      <a:gd name="connsiteY1" fmla="*/ 0 h 3776662"/>
                      <a:gd name="connsiteX2" fmla="*/ 273845 w 273845"/>
                      <a:gd name="connsiteY2" fmla="*/ 3581399 h 3776662"/>
                      <a:gd name="connsiteX3" fmla="*/ 272825 w 273845"/>
                      <a:gd name="connsiteY3" fmla="*/ 3776662 h 3776662"/>
                      <a:gd name="connsiteX4" fmla="*/ 252414 w 273845"/>
                      <a:gd name="connsiteY4" fmla="*/ 3776661 h 3776662"/>
                      <a:gd name="connsiteX5" fmla="*/ 221457 w 273845"/>
                      <a:gd name="connsiteY5" fmla="*/ 3774280 h 3776662"/>
                      <a:gd name="connsiteX6" fmla="*/ 166689 w 273845"/>
                      <a:gd name="connsiteY6" fmla="*/ 3776661 h 3776662"/>
                      <a:gd name="connsiteX7" fmla="*/ 107157 w 273845"/>
                      <a:gd name="connsiteY7" fmla="*/ 3774280 h 3776662"/>
                      <a:gd name="connsiteX8" fmla="*/ 57151 w 273845"/>
                      <a:gd name="connsiteY8" fmla="*/ 3776661 h 3776662"/>
                      <a:gd name="connsiteX9" fmla="*/ 0 w 273845"/>
                      <a:gd name="connsiteY9" fmla="*/ 3776662 h 3776662"/>
                      <a:gd name="connsiteX10" fmla="*/ 1 w 273845"/>
                      <a:gd name="connsiteY10" fmla="*/ 3609974 h 3776662"/>
                      <a:gd name="connsiteX11" fmla="*/ 0 w 273845"/>
                      <a:gd name="connsiteY11" fmla="*/ 0 h 3776662"/>
                      <a:gd name="connsiteX0" fmla="*/ 0 w 273845"/>
                      <a:gd name="connsiteY0" fmla="*/ 0 h 3776662"/>
                      <a:gd name="connsiteX1" fmla="*/ 272825 w 273845"/>
                      <a:gd name="connsiteY1" fmla="*/ 0 h 3776662"/>
                      <a:gd name="connsiteX2" fmla="*/ 273845 w 273845"/>
                      <a:gd name="connsiteY2" fmla="*/ 3581399 h 3776662"/>
                      <a:gd name="connsiteX3" fmla="*/ 252414 w 273845"/>
                      <a:gd name="connsiteY3" fmla="*/ 3776661 h 3776662"/>
                      <a:gd name="connsiteX4" fmla="*/ 221457 w 273845"/>
                      <a:gd name="connsiteY4" fmla="*/ 3774280 h 3776662"/>
                      <a:gd name="connsiteX5" fmla="*/ 166689 w 273845"/>
                      <a:gd name="connsiteY5" fmla="*/ 3776661 h 3776662"/>
                      <a:gd name="connsiteX6" fmla="*/ 107157 w 273845"/>
                      <a:gd name="connsiteY6" fmla="*/ 3774280 h 3776662"/>
                      <a:gd name="connsiteX7" fmla="*/ 57151 w 273845"/>
                      <a:gd name="connsiteY7" fmla="*/ 3776661 h 3776662"/>
                      <a:gd name="connsiteX8" fmla="*/ 0 w 273845"/>
                      <a:gd name="connsiteY8" fmla="*/ 3776662 h 3776662"/>
                      <a:gd name="connsiteX9" fmla="*/ 1 w 273845"/>
                      <a:gd name="connsiteY9" fmla="*/ 3609974 h 3776662"/>
                      <a:gd name="connsiteX10" fmla="*/ 0 w 273845"/>
                      <a:gd name="connsiteY10" fmla="*/ 0 h 3776662"/>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7157 w 273845"/>
                      <a:gd name="connsiteY6" fmla="*/ 3774280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76661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1457 w 273845"/>
                      <a:gd name="connsiteY4" fmla="*/ 3774280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2414 w 273845"/>
                      <a:gd name="connsiteY3" fmla="*/ 3776661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50032 w 273845"/>
                      <a:gd name="connsiteY3" fmla="*/ 3695699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661"/>
                      <a:gd name="connsiteX1" fmla="*/ 272825 w 273845"/>
                      <a:gd name="connsiteY1" fmla="*/ 0 h 3776661"/>
                      <a:gd name="connsiteX2" fmla="*/ 273845 w 273845"/>
                      <a:gd name="connsiteY2" fmla="*/ 3581399 h 3776661"/>
                      <a:gd name="connsiteX3" fmla="*/ 247651 w 273845"/>
                      <a:gd name="connsiteY3" fmla="*/ 3702843 h 3776661"/>
                      <a:gd name="connsiteX4" fmla="*/ 228601 w 273845"/>
                      <a:gd name="connsiteY4" fmla="*/ 3629023 h 3776661"/>
                      <a:gd name="connsiteX5" fmla="*/ 166689 w 273845"/>
                      <a:gd name="connsiteY5" fmla="*/ 3776661 h 3776661"/>
                      <a:gd name="connsiteX6" fmla="*/ 104776 w 273845"/>
                      <a:gd name="connsiteY6" fmla="*/ 3664743 h 3776661"/>
                      <a:gd name="connsiteX7" fmla="*/ 57151 w 273845"/>
                      <a:gd name="connsiteY7" fmla="*/ 3750467 h 3776661"/>
                      <a:gd name="connsiteX8" fmla="*/ 1 w 273845"/>
                      <a:gd name="connsiteY8" fmla="*/ 3609974 h 3776661"/>
                      <a:gd name="connsiteX9" fmla="*/ 0 w 273845"/>
                      <a:gd name="connsiteY9" fmla="*/ 0 h 3776661"/>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87"/>
                      <a:gd name="connsiteX1" fmla="*/ 272825 w 273845"/>
                      <a:gd name="connsiteY1" fmla="*/ 0 h 3776887"/>
                      <a:gd name="connsiteX2" fmla="*/ 273845 w 273845"/>
                      <a:gd name="connsiteY2" fmla="*/ 3581399 h 3776887"/>
                      <a:gd name="connsiteX3" fmla="*/ 247651 w 273845"/>
                      <a:gd name="connsiteY3" fmla="*/ 3702843 h 3776887"/>
                      <a:gd name="connsiteX4" fmla="*/ 228601 w 273845"/>
                      <a:gd name="connsiteY4" fmla="*/ 3629023 h 3776887"/>
                      <a:gd name="connsiteX5" fmla="*/ 166689 w 273845"/>
                      <a:gd name="connsiteY5" fmla="*/ 3776661 h 3776887"/>
                      <a:gd name="connsiteX6" fmla="*/ 104776 w 273845"/>
                      <a:gd name="connsiteY6" fmla="*/ 3664743 h 3776887"/>
                      <a:gd name="connsiteX7" fmla="*/ 57151 w 273845"/>
                      <a:gd name="connsiteY7" fmla="*/ 3750467 h 3776887"/>
                      <a:gd name="connsiteX8" fmla="*/ 1 w 273845"/>
                      <a:gd name="connsiteY8" fmla="*/ 3609974 h 3776887"/>
                      <a:gd name="connsiteX9" fmla="*/ 0 w 273845"/>
                      <a:gd name="connsiteY9" fmla="*/ 0 h 3776887"/>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94"/>
                      <a:gd name="connsiteY0" fmla="*/ 0 h 3776859"/>
                      <a:gd name="connsiteX1" fmla="*/ 272825 w 273894"/>
                      <a:gd name="connsiteY1" fmla="*/ 0 h 3776859"/>
                      <a:gd name="connsiteX2" fmla="*/ 273845 w 273894"/>
                      <a:gd name="connsiteY2" fmla="*/ 3581399 h 3776859"/>
                      <a:gd name="connsiteX3" fmla="*/ 247651 w 273894"/>
                      <a:gd name="connsiteY3" fmla="*/ 3702843 h 3776859"/>
                      <a:gd name="connsiteX4" fmla="*/ 223839 w 273894"/>
                      <a:gd name="connsiteY4" fmla="*/ 3631404 h 3776859"/>
                      <a:gd name="connsiteX5" fmla="*/ 166689 w 273894"/>
                      <a:gd name="connsiteY5" fmla="*/ 3776661 h 3776859"/>
                      <a:gd name="connsiteX6" fmla="*/ 104776 w 273894"/>
                      <a:gd name="connsiteY6" fmla="*/ 3664743 h 3776859"/>
                      <a:gd name="connsiteX7" fmla="*/ 57151 w 273894"/>
                      <a:gd name="connsiteY7" fmla="*/ 3750467 h 3776859"/>
                      <a:gd name="connsiteX8" fmla="*/ 1 w 273894"/>
                      <a:gd name="connsiteY8" fmla="*/ 3609974 h 3776859"/>
                      <a:gd name="connsiteX9" fmla="*/ 0 w 273894"/>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7651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52414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 name="connsiteX0" fmla="*/ 0 w 273845"/>
                      <a:gd name="connsiteY0" fmla="*/ 0 h 3776859"/>
                      <a:gd name="connsiteX1" fmla="*/ 272825 w 273845"/>
                      <a:gd name="connsiteY1" fmla="*/ 0 h 3776859"/>
                      <a:gd name="connsiteX2" fmla="*/ 273845 w 273845"/>
                      <a:gd name="connsiteY2" fmla="*/ 3581399 h 3776859"/>
                      <a:gd name="connsiteX3" fmla="*/ 245270 w 273845"/>
                      <a:gd name="connsiteY3" fmla="*/ 3702843 h 3776859"/>
                      <a:gd name="connsiteX4" fmla="*/ 223839 w 273845"/>
                      <a:gd name="connsiteY4" fmla="*/ 3631404 h 3776859"/>
                      <a:gd name="connsiteX5" fmla="*/ 166689 w 273845"/>
                      <a:gd name="connsiteY5" fmla="*/ 3776661 h 3776859"/>
                      <a:gd name="connsiteX6" fmla="*/ 104776 w 273845"/>
                      <a:gd name="connsiteY6" fmla="*/ 3664743 h 3776859"/>
                      <a:gd name="connsiteX7" fmla="*/ 57151 w 273845"/>
                      <a:gd name="connsiteY7" fmla="*/ 3750467 h 3776859"/>
                      <a:gd name="connsiteX8" fmla="*/ 1 w 273845"/>
                      <a:gd name="connsiteY8" fmla="*/ 3609974 h 3776859"/>
                      <a:gd name="connsiteX9" fmla="*/ 0 w 273845"/>
                      <a:gd name="connsiteY9" fmla="*/ 0 h 3776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3">
                    <a:extLst>
                      <a:ext uri="{FF2B5EF4-FFF2-40B4-BE49-F238E27FC236}">
                        <a16:creationId xmlns:a16="http://schemas.microsoft.com/office/drawing/2014/main" id="{5705F176-4AB9-48FD-8F99-338932960C84}"/>
                      </a:ext>
                    </a:extLst>
                  </p:cNvPr>
                  <p:cNvSpPr/>
                  <p:nvPr/>
                </p:nvSpPr>
                <p:spPr>
                  <a:xfrm>
                    <a:off x="1374829" y="1417676"/>
                    <a:ext cx="272267" cy="590515"/>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4">
                    <a:extLst>
                      <a:ext uri="{FF2B5EF4-FFF2-40B4-BE49-F238E27FC236}">
                        <a16:creationId xmlns:a16="http://schemas.microsoft.com/office/drawing/2014/main" id="{7C76F29A-C66D-4FA6-AC18-981D9F6A9D5A}"/>
                      </a:ext>
                    </a:extLst>
                  </p:cNvPr>
                  <p:cNvSpPr/>
                  <p:nvPr/>
                </p:nvSpPr>
                <p:spPr>
                  <a:xfrm>
                    <a:off x="1405081" y="1213680"/>
                    <a:ext cx="211763" cy="203996"/>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5">
                    <a:extLst>
                      <a:ext uri="{FF2B5EF4-FFF2-40B4-BE49-F238E27FC236}">
                        <a16:creationId xmlns:a16="http://schemas.microsoft.com/office/drawing/2014/main" id="{4CFE6283-1AFC-4DF5-B6C2-56E9B7E67CCD}"/>
                      </a:ext>
                    </a:extLst>
                  </p:cNvPr>
                  <p:cNvSpPr/>
                  <p:nvPr/>
                </p:nvSpPr>
                <p:spPr>
                  <a:xfrm rot="5400000">
                    <a:off x="1396438" y="6249766"/>
                    <a:ext cx="229048" cy="73949"/>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4" fmla="*/ 0 w 226544"/>
                      <a:gd name="connsiteY4" fmla="*/ 35306 h 7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9" name="Straight Connector 26">
                    <a:extLst>
                      <a:ext uri="{FF2B5EF4-FFF2-40B4-BE49-F238E27FC236}">
                        <a16:creationId xmlns:a16="http://schemas.microsoft.com/office/drawing/2014/main" id="{2DBD878F-9FA5-47C5-B37E-822E71716F03}"/>
                      </a:ext>
                    </a:extLst>
                  </p:cNvPr>
                  <p:cNvCxnSpPr/>
                  <p:nvPr/>
                </p:nvCxnSpPr>
                <p:spPr>
                  <a:xfrm>
                    <a:off x="1374829" y="1487465"/>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7">
                    <a:extLst>
                      <a:ext uri="{FF2B5EF4-FFF2-40B4-BE49-F238E27FC236}">
                        <a16:creationId xmlns:a16="http://schemas.microsoft.com/office/drawing/2014/main" id="{C1C15557-E008-42C0-8AD3-EA6ACE4DDE98}"/>
                      </a:ext>
                    </a:extLst>
                  </p:cNvPr>
                  <p:cNvCxnSpPr/>
                  <p:nvPr/>
                </p:nvCxnSpPr>
                <p:spPr>
                  <a:xfrm>
                    <a:off x="1374829" y="1562621"/>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28">
                    <a:extLst>
                      <a:ext uri="{FF2B5EF4-FFF2-40B4-BE49-F238E27FC236}">
                        <a16:creationId xmlns:a16="http://schemas.microsoft.com/office/drawing/2014/main" id="{B44559D7-8C39-4A79-AF78-2E8ECA3AE870}"/>
                      </a:ext>
                    </a:extLst>
                  </p:cNvPr>
                  <p:cNvCxnSpPr/>
                  <p:nvPr/>
                </p:nvCxnSpPr>
                <p:spPr>
                  <a:xfrm>
                    <a:off x="1374829" y="1637778"/>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29">
                    <a:extLst>
                      <a:ext uri="{FF2B5EF4-FFF2-40B4-BE49-F238E27FC236}">
                        <a16:creationId xmlns:a16="http://schemas.microsoft.com/office/drawing/2014/main" id="{13776B6D-F784-40B4-989A-BBDA8767DE62}"/>
                      </a:ext>
                    </a:extLst>
                  </p:cNvPr>
                  <p:cNvCxnSpPr/>
                  <p:nvPr/>
                </p:nvCxnSpPr>
                <p:spPr>
                  <a:xfrm>
                    <a:off x="1374829" y="1714723"/>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0">
                    <a:extLst>
                      <a:ext uri="{FF2B5EF4-FFF2-40B4-BE49-F238E27FC236}">
                        <a16:creationId xmlns:a16="http://schemas.microsoft.com/office/drawing/2014/main" id="{E672A373-7425-49E2-A496-F44EBEF3EF4B}"/>
                      </a:ext>
                    </a:extLst>
                  </p:cNvPr>
                  <p:cNvCxnSpPr/>
                  <p:nvPr/>
                </p:nvCxnSpPr>
                <p:spPr>
                  <a:xfrm>
                    <a:off x="1374829" y="1789879"/>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id="{30D12E6E-43B0-4EE1-A9F7-7779D99C5927}"/>
                      </a:ext>
                    </a:extLst>
                  </p:cNvPr>
                  <p:cNvCxnSpPr/>
                  <p:nvPr/>
                </p:nvCxnSpPr>
                <p:spPr>
                  <a:xfrm>
                    <a:off x="1374829" y="1865036"/>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5" name="Straight Connector 32">
                    <a:extLst>
                      <a:ext uri="{FF2B5EF4-FFF2-40B4-BE49-F238E27FC236}">
                        <a16:creationId xmlns:a16="http://schemas.microsoft.com/office/drawing/2014/main" id="{5B8549A5-F68C-463C-884A-90592DC88691}"/>
                      </a:ext>
                    </a:extLst>
                  </p:cNvPr>
                  <p:cNvCxnSpPr/>
                  <p:nvPr/>
                </p:nvCxnSpPr>
                <p:spPr>
                  <a:xfrm>
                    <a:off x="1374829" y="1941982"/>
                    <a:ext cx="273947"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19" name="Trapezoid 8">
                  <a:extLst>
                    <a:ext uri="{FF2B5EF4-FFF2-40B4-BE49-F238E27FC236}">
                      <a16:creationId xmlns:a16="http://schemas.microsoft.com/office/drawing/2014/main" id="{F2BF7188-1199-4AE3-81F8-0D4C592DBFF9}"/>
                    </a:ext>
                  </a:extLst>
                </p:cNvPr>
                <p:cNvSpPr/>
                <p:nvPr/>
              </p:nvSpPr>
              <p:spPr>
                <a:xfrm rot="16200000">
                  <a:off x="1595637" y="2635311"/>
                  <a:ext cx="694302" cy="59057"/>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Pentagon 9">
                  <a:extLst>
                    <a:ext uri="{FF2B5EF4-FFF2-40B4-BE49-F238E27FC236}">
                      <a16:creationId xmlns:a16="http://schemas.microsoft.com/office/drawing/2014/main" id="{D93BC313-D9D6-47F7-AA22-1C0C4D7B2087}"/>
                    </a:ext>
                  </a:extLst>
                </p:cNvPr>
                <p:cNvSpPr/>
                <p:nvPr/>
              </p:nvSpPr>
              <p:spPr>
                <a:xfrm>
                  <a:off x="1509562" y="2376006"/>
                  <a:ext cx="2993694" cy="607219"/>
                </a:xfrm>
                <a:prstGeom prst="homePlate">
                  <a:avLst>
                    <a:gd name="adj" fmla="val 36274"/>
                  </a:avLst>
                </a:prstGeom>
                <a:solidFill>
                  <a:srgbClr val="99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sz="1327">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3">
                  <a:extLst>
                    <a:ext uri="{FF2B5EF4-FFF2-40B4-BE49-F238E27FC236}">
                      <a16:creationId xmlns:a16="http://schemas.microsoft.com/office/drawing/2014/main" id="{6397FCBE-4281-4DD2-B7F3-22965F4FA376}"/>
                    </a:ext>
                  </a:extLst>
                </p:cNvPr>
                <p:cNvSpPr/>
                <p:nvPr/>
              </p:nvSpPr>
              <p:spPr>
                <a:xfrm>
                  <a:off x="660080" y="2407490"/>
                  <a:ext cx="3956266" cy="447031"/>
                </a:xfrm>
                <a:prstGeom prst="rect">
                  <a:avLst/>
                </a:prstGeom>
              </p:spPr>
              <p:txBody>
                <a:bodyPr wrap="square">
                  <a:spAutoFit/>
                </a:bodyPr>
                <a:lstStyle/>
                <a:p>
                  <a:pPr lvl="1" algn="ctr">
                    <a:lnSpc>
                      <a:spcPct val="120000"/>
                    </a:lnSpc>
                    <a:defRPr/>
                  </a:pPr>
                  <a:r>
                    <a:rPr lang="en-US" altLang="zh-CN"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ADA</a:t>
                  </a:r>
                  <a:r>
                    <a:rPr lang="zh-CN" altLang="en-US"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第</a:t>
                  </a:r>
                  <a:r>
                    <a:rPr lang="en-US" altLang="zh-CN"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2.4</a:t>
                  </a:r>
                  <a:r>
                    <a:rPr lang="zh-CN" altLang="en-US"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条</a:t>
                  </a:r>
                  <a:r>
                    <a:rPr lang="en-US" altLang="zh-CN"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公平比较</a:t>
                  </a:r>
                  <a:endParaRPr lang="en-GB"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Rectangle 39">
                  <a:extLst>
                    <a:ext uri="{FF2B5EF4-FFF2-40B4-BE49-F238E27FC236}">
                      <a16:creationId xmlns:a16="http://schemas.microsoft.com/office/drawing/2014/main" id="{E01AB61A-C04B-4DC6-90E4-FC59B62551F7}"/>
                    </a:ext>
                  </a:extLst>
                </p:cNvPr>
                <p:cNvSpPr/>
                <p:nvPr/>
              </p:nvSpPr>
              <p:spPr>
                <a:xfrm>
                  <a:off x="1970527" y="4778168"/>
                  <a:ext cx="2330056" cy="445570"/>
                </a:xfrm>
                <a:prstGeom prst="rect">
                  <a:avLst/>
                </a:prstGeom>
              </p:spPr>
              <p:txBody>
                <a:bodyPr>
                  <a:spAutoFit/>
                </a:bodyPr>
                <a:lstStyle/>
                <a:p>
                  <a:pPr algn="ctr">
                    <a:lnSpc>
                      <a:spcPct val="120000"/>
                    </a:lnSpc>
                    <a:defRPr/>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反补贴终裁</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 name="Pentagon 9">
              <a:extLst>
                <a:ext uri="{FF2B5EF4-FFF2-40B4-BE49-F238E27FC236}">
                  <a16:creationId xmlns:a16="http://schemas.microsoft.com/office/drawing/2014/main" id="{113A9AFC-1259-48FD-A509-C6EAA3527728}"/>
                </a:ext>
              </a:extLst>
            </p:cNvPr>
            <p:cNvSpPr/>
            <p:nvPr/>
          </p:nvSpPr>
          <p:spPr bwMode="auto">
            <a:xfrm>
              <a:off x="764424" y="5095045"/>
              <a:ext cx="2655619" cy="538694"/>
            </a:xfrm>
            <a:prstGeom prst="homePlate">
              <a:avLst>
                <a:gd name="adj" fmla="val 36274"/>
              </a:avLst>
            </a:prstGeom>
            <a:solidFill>
              <a:srgbClr val="990000"/>
            </a:solid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r>
                <a:rPr lang="zh-CN" altLang="en-US" b="1" dirty="0">
                  <a:latin typeface="Arial" panose="020B0604020202020204" pitchFamily="34" charset="0"/>
                  <a:ea typeface="微软雅黑" panose="020B0503020204020204" pitchFamily="34" charset="-122"/>
                  <a:cs typeface="+mn-ea"/>
                  <a:sym typeface="Arial" panose="020B0604020202020204" pitchFamily="34" charset="0"/>
                </a:rPr>
                <a:t>美国归零作法及挑战</a:t>
              </a:r>
              <a:endParaRPr lang="en-US" b="1"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3792231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5570222" y="1685925"/>
            <a:ext cx="725963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eaLnBrk="1" hangingPunct="1">
              <a:lnSpc>
                <a:spcPct val="100000"/>
              </a:lnSpc>
              <a:spcBef>
                <a:spcPts val="1200"/>
              </a:spcBef>
              <a:spcAft>
                <a:spcPts val="1200"/>
              </a:spcAft>
              <a:buClr>
                <a:srgbClr val="990000"/>
              </a:buClr>
              <a:buNone/>
            </a:pPr>
            <a:r>
              <a:rPr lang="zh-CN" altLang="en-US" sz="2200" b="1" dirty="0">
                <a:latin typeface="微软雅黑" panose="020B0503020204020204" pitchFamily="34" charset="-122"/>
                <a:ea typeface="微软雅黑" panose="020B0503020204020204" pitchFamily="34" charset="-122"/>
              </a:rPr>
              <a:t>法律规定：</a:t>
            </a:r>
            <a:r>
              <a:rPr lang="en-US" altLang="zh-CN" sz="2200" b="1" dirty="0">
                <a:solidFill>
                  <a:srgbClr val="990000"/>
                </a:solidFill>
                <a:latin typeface="微软雅黑" panose="020B0503020204020204" pitchFamily="34" charset="-122"/>
                <a:ea typeface="微软雅黑" panose="020B0503020204020204" pitchFamily="34" charset="-122"/>
              </a:rPr>
              <a:t>ADA </a:t>
            </a:r>
            <a:r>
              <a:rPr lang="zh-CN" altLang="en-US" sz="2200" b="1" dirty="0">
                <a:solidFill>
                  <a:srgbClr val="990000"/>
                </a:solidFill>
                <a:latin typeface="微软雅黑" panose="020B0503020204020204" pitchFamily="34" charset="-122"/>
                <a:ea typeface="微软雅黑" panose="020B0503020204020204" pitchFamily="34" charset="-122"/>
              </a:rPr>
              <a:t>第３</a:t>
            </a:r>
            <a:r>
              <a:rPr lang="en-US" altLang="zh-CN" sz="2200" b="1" dirty="0">
                <a:solidFill>
                  <a:srgbClr val="990000"/>
                </a:solidFill>
                <a:latin typeface="微软雅黑" panose="020B0503020204020204" pitchFamily="34" charset="-122"/>
                <a:ea typeface="微软雅黑" panose="020B0503020204020204" pitchFamily="34" charset="-122"/>
              </a:rPr>
              <a:t>.</a:t>
            </a:r>
            <a:r>
              <a:rPr lang="zh-CN" altLang="en-US" sz="2200" b="1" dirty="0">
                <a:solidFill>
                  <a:srgbClr val="990000"/>
                </a:solidFill>
                <a:latin typeface="微软雅黑" panose="020B0503020204020204" pitchFamily="34" charset="-122"/>
                <a:ea typeface="微软雅黑" panose="020B0503020204020204" pitchFamily="34" charset="-122"/>
              </a:rPr>
              <a:t>１</a:t>
            </a:r>
            <a:r>
              <a:rPr lang="en-US" altLang="zh-CN" sz="2200" b="1" dirty="0">
                <a:solidFill>
                  <a:srgbClr val="990000"/>
                </a:solidFill>
                <a:latin typeface="微软雅黑" panose="020B0503020204020204" pitchFamily="34" charset="-122"/>
                <a:ea typeface="微软雅黑" panose="020B0503020204020204" pitchFamily="34" charset="-122"/>
              </a:rPr>
              <a:t>/3.2</a:t>
            </a:r>
            <a:r>
              <a:rPr lang="zh-CN" altLang="en-US" sz="2200" b="1" dirty="0">
                <a:solidFill>
                  <a:srgbClr val="990000"/>
                </a:solidFill>
                <a:latin typeface="微软雅黑" panose="020B0503020204020204" pitchFamily="34" charset="-122"/>
                <a:ea typeface="微软雅黑" panose="020B0503020204020204" pitchFamily="34" charset="-122"/>
              </a:rPr>
              <a:t>条 </a:t>
            </a:r>
            <a:endParaRPr lang="en-US" altLang="zh-CN" sz="22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ts val="1200"/>
              </a:spcBef>
              <a:spcAft>
                <a:spcPts val="1200"/>
              </a:spcAft>
              <a:buClr>
                <a:srgbClr val="990000"/>
              </a:buClr>
              <a:buNone/>
            </a:pPr>
            <a:r>
              <a:rPr lang="zh-CN" altLang="en-US" sz="2000" b="1" dirty="0">
                <a:solidFill>
                  <a:srgbClr val="990000"/>
                </a:solidFill>
                <a:latin typeface="微软雅黑" panose="020B0503020204020204" pitchFamily="34" charset="-122"/>
                <a:ea typeface="微软雅黑" panose="020B0503020204020204" pitchFamily="34" charset="-122"/>
              </a:rPr>
              <a:t>损害的确定 </a:t>
            </a:r>
            <a:r>
              <a:rPr lang="en-US" altLang="zh-CN" sz="2000" b="1" dirty="0">
                <a:solidFill>
                  <a:srgbClr val="990000"/>
                </a:solidFill>
                <a:latin typeface="微软雅黑" panose="020B0503020204020204" pitchFamily="34" charset="-122"/>
                <a:ea typeface="微软雅黑" panose="020B0503020204020204" pitchFamily="34" charset="-122"/>
              </a:rPr>
              <a:t>- </a:t>
            </a:r>
            <a:r>
              <a:rPr lang="zh-CN" altLang="en-US" sz="2000" b="1" dirty="0">
                <a:solidFill>
                  <a:srgbClr val="990000"/>
                </a:solidFill>
                <a:latin typeface="微软雅黑" panose="020B0503020204020204" pitchFamily="34" charset="-122"/>
                <a:ea typeface="微软雅黑" panose="020B0503020204020204" pitchFamily="34" charset="-122"/>
              </a:rPr>
              <a:t>倾销进口产品的数量</a:t>
            </a:r>
            <a:endParaRPr lang="en-US" altLang="zh-CN" sz="2000" b="1" dirty="0">
              <a:solidFill>
                <a:srgbClr val="990000"/>
              </a:solidFill>
              <a:latin typeface="微软雅黑" panose="020B0503020204020204" pitchFamily="34" charset="-122"/>
              <a:ea typeface="微软雅黑" panose="020B0503020204020204" pitchFamily="34" charset="-122"/>
            </a:endParaRPr>
          </a:p>
          <a:p>
            <a:pPr>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不是进口国所有涉案产品的数量</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不包括无倾销的出口商的出口数量 </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不包括倾销幅度微量的出口商的出口数量 </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不包括关联公司“自用”的进口数量</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1200"/>
              </a:spcBef>
              <a:spcAft>
                <a:spcPts val="12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未被抽样的企业的出口产品依情况定</a:t>
            </a:r>
            <a:endParaRPr lang="en-US" altLang="zh-CN" sz="2000" b="1" dirty="0">
              <a:latin typeface="微软雅黑" panose="020B0503020204020204" pitchFamily="34" charset="-122"/>
              <a:ea typeface="微软雅黑" panose="020B0503020204020204" pitchFamily="34" charset="-122"/>
            </a:endParaRP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6" name="Freeform 17">
            <a:extLst>
              <a:ext uri="{FF2B5EF4-FFF2-40B4-BE49-F238E27FC236}">
                <a16:creationId xmlns:a16="http://schemas.microsoft.com/office/drawing/2014/main" id="{8B624799-8F2C-4099-AB80-F580D28F505E}"/>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6" name="图片 23">
            <a:extLst>
              <a:ext uri="{FF2B5EF4-FFF2-40B4-BE49-F238E27FC236}">
                <a16:creationId xmlns:a16="http://schemas.microsoft.com/office/drawing/2014/main" id="{BFDFECD0-3A33-462B-8ACF-B187F4888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27F65EE-3827-43E1-A043-DD0163807F4D}"/>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公平比较</a:t>
            </a:r>
          </a:p>
        </p:txBody>
      </p:sp>
      <p:sp>
        <p:nvSpPr>
          <p:cNvPr id="8" name="矩形 46">
            <a:extLst>
              <a:ext uri="{FF2B5EF4-FFF2-40B4-BE49-F238E27FC236}">
                <a16:creationId xmlns:a16="http://schemas.microsoft.com/office/drawing/2014/main" id="{48DA21E1-90BE-4B58-86C3-B5C7232DE656}"/>
              </a:ext>
            </a:extLst>
          </p:cNvPr>
          <p:cNvSpPr>
            <a:spLocks noChangeArrowheads="1"/>
          </p:cNvSpPr>
          <p:nvPr/>
        </p:nvSpPr>
        <p:spPr bwMode="auto">
          <a:xfrm>
            <a:off x="550863" y="742950"/>
            <a:ext cx="168924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FAIE COMPARISON </a:t>
            </a:r>
          </a:p>
        </p:txBody>
      </p:sp>
      <p:sp>
        <p:nvSpPr>
          <p:cNvPr id="3" name="文本框 2">
            <a:extLst>
              <a:ext uri="{FF2B5EF4-FFF2-40B4-BE49-F238E27FC236}">
                <a16:creationId xmlns:a16="http://schemas.microsoft.com/office/drawing/2014/main" id="{B621E00A-C34F-4B4F-982E-F7D7BFA85B93}"/>
              </a:ext>
            </a:extLst>
          </p:cNvPr>
          <p:cNvSpPr txBox="1">
            <a:spLocks noChangeArrowheads="1"/>
          </p:cNvSpPr>
          <p:nvPr/>
        </p:nvSpPr>
        <p:spPr bwMode="auto">
          <a:xfrm>
            <a:off x="1463675" y="115252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如何运用规则</a:t>
            </a:r>
          </a:p>
        </p:txBody>
      </p:sp>
      <p:grpSp>
        <p:nvGrpSpPr>
          <p:cNvPr id="14" name="组合 2">
            <a:extLst>
              <a:ext uri="{FF2B5EF4-FFF2-40B4-BE49-F238E27FC236}">
                <a16:creationId xmlns:a16="http://schemas.microsoft.com/office/drawing/2014/main" id="{79FF5BC3-FB30-4145-A6C9-3600D9DE3F8F}"/>
              </a:ext>
            </a:extLst>
          </p:cNvPr>
          <p:cNvGrpSpPr>
            <a:grpSpLocks/>
          </p:cNvGrpSpPr>
          <p:nvPr/>
        </p:nvGrpSpPr>
        <p:grpSpPr bwMode="auto">
          <a:xfrm>
            <a:off x="458308" y="1970863"/>
            <a:ext cx="4756629" cy="3790174"/>
            <a:chOff x="273320" y="2228929"/>
            <a:chExt cx="4301239" cy="3337665"/>
          </a:xfrm>
        </p:grpSpPr>
        <p:sp>
          <p:nvSpPr>
            <p:cNvPr id="15" name="空心弧 14">
              <a:extLst>
                <a:ext uri="{FF2B5EF4-FFF2-40B4-BE49-F238E27FC236}">
                  <a16:creationId xmlns:a16="http://schemas.microsoft.com/office/drawing/2014/main" id="{6403DDD0-FC8B-4612-B3CC-15128759CC8E}"/>
                </a:ext>
              </a:extLst>
            </p:cNvPr>
            <p:cNvSpPr/>
            <p:nvPr/>
          </p:nvSpPr>
          <p:spPr>
            <a:xfrm rot="5400000">
              <a:off x="148321" y="2642963"/>
              <a:ext cx="2838329" cy="243075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85">
                <a:defRPr/>
              </a:pPr>
              <a:endParaRPr lang="zh-CN" altLang="en-US" sz="2489">
                <a:solidFill>
                  <a:prstClr val="black"/>
                </a:solidFill>
                <a:latin typeface="微软雅黑"/>
                <a:ea typeface="微软雅黑"/>
                <a:cs typeface="Arial" panose="020B0604020202020204" pitchFamily="34" charset="0"/>
              </a:endParaRPr>
            </a:p>
          </p:txBody>
        </p:sp>
        <p:cxnSp>
          <p:nvCxnSpPr>
            <p:cNvPr id="16" name="直接连接符 15">
              <a:extLst>
                <a:ext uri="{FF2B5EF4-FFF2-40B4-BE49-F238E27FC236}">
                  <a16:creationId xmlns:a16="http://schemas.microsoft.com/office/drawing/2014/main" id="{19680118-8000-421F-89F0-559A9A5ED3AC}"/>
                </a:ext>
              </a:extLst>
            </p:cNvPr>
            <p:cNvCxnSpPr/>
            <p:nvPr/>
          </p:nvCxnSpPr>
          <p:spPr bwMode="auto">
            <a:xfrm>
              <a:off x="2073771" y="2614381"/>
              <a:ext cx="119932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6E21268-B1F6-49BF-94FA-30A6C4170482}"/>
                </a:ext>
              </a:extLst>
            </p:cNvPr>
            <p:cNvCxnSpPr/>
            <p:nvPr/>
          </p:nvCxnSpPr>
          <p:spPr bwMode="auto">
            <a:xfrm>
              <a:off x="2114624" y="5134420"/>
              <a:ext cx="119641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F8A6DB0-E1C2-43CC-AA2B-2F003587EC22}"/>
                </a:ext>
              </a:extLst>
            </p:cNvPr>
            <p:cNvCxnSpPr/>
            <p:nvPr/>
          </p:nvCxnSpPr>
          <p:spPr bwMode="auto">
            <a:xfrm>
              <a:off x="2798911" y="3469968"/>
              <a:ext cx="110886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EEC1E5F-D355-4AC2-80CB-573857844848}"/>
                </a:ext>
              </a:extLst>
            </p:cNvPr>
            <p:cNvCxnSpPr>
              <a:cxnSpLocks/>
              <a:endCxn id="36" idx="2"/>
            </p:cNvCxnSpPr>
            <p:nvPr/>
          </p:nvCxnSpPr>
          <p:spPr bwMode="auto">
            <a:xfrm>
              <a:off x="2677812" y="4359136"/>
              <a:ext cx="119786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B3D47C4C-539F-47AB-9D68-B439C7F4255C}"/>
                </a:ext>
              </a:extLst>
            </p:cNvPr>
            <p:cNvSpPr/>
            <p:nvPr/>
          </p:nvSpPr>
          <p:spPr bwMode="auto">
            <a:xfrm>
              <a:off x="273320" y="2877189"/>
              <a:ext cx="1877779" cy="2039685"/>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5">
                <a:defRPr/>
              </a:pPr>
              <a:endParaRPr lang="zh-CN" altLang="en-US" sz="1280">
                <a:solidFill>
                  <a:prstClr val="white"/>
                </a:solidFill>
                <a:latin typeface="微软雅黑"/>
                <a:ea typeface="微软雅黑"/>
                <a:cs typeface="Arial" panose="020B0604020202020204" pitchFamily="34" charset="0"/>
              </a:endParaRPr>
            </a:p>
          </p:txBody>
        </p:sp>
        <p:sp>
          <p:nvSpPr>
            <p:cNvPr id="21" name="椭圆 20">
              <a:extLst>
                <a:ext uri="{FF2B5EF4-FFF2-40B4-BE49-F238E27FC236}">
                  <a16:creationId xmlns:a16="http://schemas.microsoft.com/office/drawing/2014/main" id="{7737A467-40A3-46A7-B5BB-402A63E4D67F}"/>
                </a:ext>
              </a:extLst>
            </p:cNvPr>
            <p:cNvSpPr/>
            <p:nvPr/>
          </p:nvSpPr>
          <p:spPr bwMode="auto">
            <a:xfrm>
              <a:off x="379829" y="2991073"/>
              <a:ext cx="1666219" cy="1816297"/>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5">
                <a:defRPr/>
              </a:pPr>
              <a:endParaRPr lang="zh-CN" altLang="en-US" sz="1280">
                <a:solidFill>
                  <a:prstClr val="white"/>
                </a:solidFill>
                <a:latin typeface="微软雅黑"/>
                <a:ea typeface="微软雅黑"/>
                <a:cs typeface="Arial" panose="020B0604020202020204" pitchFamily="34" charset="0"/>
              </a:endParaRPr>
            </a:p>
          </p:txBody>
        </p:sp>
        <p:sp>
          <p:nvSpPr>
            <p:cNvPr id="22" name="椭圆 21">
              <a:extLst>
                <a:ext uri="{FF2B5EF4-FFF2-40B4-BE49-F238E27FC236}">
                  <a16:creationId xmlns:a16="http://schemas.microsoft.com/office/drawing/2014/main" id="{A0E71389-009C-4F1F-8BB0-BFC40B0B5925}"/>
                </a:ext>
              </a:extLst>
            </p:cNvPr>
            <p:cNvSpPr/>
            <p:nvPr/>
          </p:nvSpPr>
          <p:spPr>
            <a:xfrm>
              <a:off x="1885555" y="2418735"/>
              <a:ext cx="309316" cy="337271"/>
            </a:xfrm>
            <a:prstGeom prst="ellipse">
              <a:avLst/>
            </a:prstGeom>
            <a:solidFill>
              <a:schemeClr val="tx2">
                <a:lumMod val="60000"/>
                <a:lumOff val="4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1</a:t>
              </a:r>
              <a:endParaRPr lang="zh-CN" altLang="en-US" sz="1280" dirty="0">
                <a:solidFill>
                  <a:prstClr val="white"/>
                </a:solidFill>
                <a:latin typeface="微软雅黑"/>
                <a:ea typeface="微软雅黑"/>
              </a:endParaRPr>
            </a:p>
          </p:txBody>
        </p:sp>
        <p:sp>
          <p:nvSpPr>
            <p:cNvPr id="23" name="椭圆 22">
              <a:extLst>
                <a:ext uri="{FF2B5EF4-FFF2-40B4-BE49-F238E27FC236}">
                  <a16:creationId xmlns:a16="http://schemas.microsoft.com/office/drawing/2014/main" id="{BDA6BED0-9DA5-40B9-8AB9-4F6420407456}"/>
                </a:ext>
              </a:extLst>
            </p:cNvPr>
            <p:cNvSpPr/>
            <p:nvPr/>
          </p:nvSpPr>
          <p:spPr>
            <a:xfrm>
              <a:off x="2543580" y="3287463"/>
              <a:ext cx="310774" cy="337270"/>
            </a:xfrm>
            <a:prstGeom prst="ellipse">
              <a:avLst/>
            </a:prstGeom>
            <a:solidFill>
              <a:srgbClr val="99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2</a:t>
              </a:r>
              <a:endParaRPr lang="zh-CN" altLang="en-US" sz="1280" dirty="0">
                <a:solidFill>
                  <a:prstClr val="white"/>
                </a:solidFill>
                <a:latin typeface="微软雅黑"/>
                <a:ea typeface="微软雅黑"/>
              </a:endParaRPr>
            </a:p>
          </p:txBody>
        </p:sp>
        <p:sp>
          <p:nvSpPr>
            <p:cNvPr id="24" name="椭圆 23">
              <a:extLst>
                <a:ext uri="{FF2B5EF4-FFF2-40B4-BE49-F238E27FC236}">
                  <a16:creationId xmlns:a16="http://schemas.microsoft.com/office/drawing/2014/main" id="{ED63BD31-1AA9-45F6-9B90-3A6F54DD7BCD}"/>
                </a:ext>
              </a:extLst>
            </p:cNvPr>
            <p:cNvSpPr/>
            <p:nvPr/>
          </p:nvSpPr>
          <p:spPr>
            <a:xfrm>
              <a:off x="2527531" y="4173710"/>
              <a:ext cx="309316" cy="337271"/>
            </a:xfrm>
            <a:prstGeom prst="ellipse">
              <a:avLst/>
            </a:prstGeom>
            <a:solidFill>
              <a:schemeClr val="tx2">
                <a:lumMod val="60000"/>
                <a:lumOff val="4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3</a:t>
              </a:r>
              <a:endParaRPr lang="zh-CN" altLang="en-US" sz="1280" dirty="0">
                <a:solidFill>
                  <a:prstClr val="white"/>
                </a:solidFill>
                <a:latin typeface="微软雅黑"/>
                <a:ea typeface="微软雅黑"/>
              </a:endParaRPr>
            </a:p>
          </p:txBody>
        </p:sp>
        <p:sp>
          <p:nvSpPr>
            <p:cNvPr id="25" name="椭圆 24">
              <a:extLst>
                <a:ext uri="{FF2B5EF4-FFF2-40B4-BE49-F238E27FC236}">
                  <a16:creationId xmlns:a16="http://schemas.microsoft.com/office/drawing/2014/main" id="{BF586FE1-9131-4039-9F52-2DC6CF7BB95F}"/>
                </a:ext>
              </a:extLst>
            </p:cNvPr>
            <p:cNvSpPr/>
            <p:nvPr/>
          </p:nvSpPr>
          <p:spPr>
            <a:xfrm>
              <a:off x="1885555" y="4941694"/>
              <a:ext cx="309316" cy="337271"/>
            </a:xfrm>
            <a:prstGeom prst="ellipse">
              <a:avLst/>
            </a:prstGeom>
            <a:solidFill>
              <a:srgbClr val="99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4</a:t>
              </a:r>
              <a:endParaRPr lang="zh-CN" altLang="en-US" sz="1280" dirty="0">
                <a:solidFill>
                  <a:prstClr val="white"/>
                </a:solidFill>
                <a:latin typeface="微软雅黑"/>
                <a:ea typeface="微软雅黑"/>
              </a:endParaRPr>
            </a:p>
          </p:txBody>
        </p:sp>
        <p:grpSp>
          <p:nvGrpSpPr>
            <p:cNvPr id="26" name="组合 42">
              <a:extLst>
                <a:ext uri="{FF2B5EF4-FFF2-40B4-BE49-F238E27FC236}">
                  <a16:creationId xmlns:a16="http://schemas.microsoft.com/office/drawing/2014/main" id="{C3A78259-DF5D-4BCA-80CD-0418798CE738}"/>
                </a:ext>
              </a:extLst>
            </p:cNvPr>
            <p:cNvGrpSpPr>
              <a:grpSpLocks/>
            </p:cNvGrpSpPr>
            <p:nvPr/>
          </p:nvGrpSpPr>
          <p:grpSpPr bwMode="auto">
            <a:xfrm>
              <a:off x="3256717" y="2228929"/>
              <a:ext cx="714022" cy="775705"/>
              <a:chOff x="3989630" y="984316"/>
              <a:chExt cx="858956" cy="858956"/>
            </a:xfrm>
          </p:grpSpPr>
          <p:grpSp>
            <p:nvGrpSpPr>
              <p:cNvPr id="44" name="组合 43">
                <a:extLst>
                  <a:ext uri="{FF2B5EF4-FFF2-40B4-BE49-F238E27FC236}">
                    <a16:creationId xmlns:a16="http://schemas.microsoft.com/office/drawing/2014/main" id="{3A5228C0-E46D-411A-8084-748CCFA9E581}"/>
                  </a:ext>
                </a:extLst>
              </p:cNvPr>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8" name="同心圆 20">
                  <a:extLst>
                    <a:ext uri="{FF2B5EF4-FFF2-40B4-BE49-F238E27FC236}">
                      <a16:creationId xmlns:a16="http://schemas.microsoft.com/office/drawing/2014/main" id="{96504CDB-F6E7-4E51-9A78-A9FFD7EC0BC3}"/>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49" name="椭圆 48">
                  <a:extLst>
                    <a:ext uri="{FF2B5EF4-FFF2-40B4-BE49-F238E27FC236}">
                      <a16:creationId xmlns:a16="http://schemas.microsoft.com/office/drawing/2014/main" id="{0FCC1E6B-82D8-43A6-8D76-B0600C3D3272}"/>
                    </a:ext>
                  </a:extLst>
                </p:cNvPr>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grpSp>
            <p:nvGrpSpPr>
              <p:cNvPr id="45" name="组合 54">
                <a:extLst>
                  <a:ext uri="{FF2B5EF4-FFF2-40B4-BE49-F238E27FC236}">
                    <a16:creationId xmlns:a16="http://schemas.microsoft.com/office/drawing/2014/main" id="{6D53E484-5661-4564-8867-54D0DC042878}"/>
                  </a:ext>
                </a:extLst>
              </p:cNvPr>
              <p:cNvGrpSpPr>
                <a:grpSpLocks noChangeAspect="1"/>
              </p:cNvGrpSpPr>
              <p:nvPr/>
            </p:nvGrpSpPr>
            <p:grpSpPr bwMode="auto">
              <a:xfrm>
                <a:off x="4230408" y="1145668"/>
                <a:ext cx="389996" cy="469766"/>
                <a:chOff x="3452849" y="2667439"/>
                <a:chExt cx="239345" cy="288607"/>
              </a:xfrm>
            </p:grpSpPr>
            <p:sp>
              <p:nvSpPr>
                <p:cNvPr id="46" name="Freeform 846">
                  <a:extLst>
                    <a:ext uri="{FF2B5EF4-FFF2-40B4-BE49-F238E27FC236}">
                      <a16:creationId xmlns:a16="http://schemas.microsoft.com/office/drawing/2014/main" id="{0036645E-AD13-455F-9129-20F1221192C3}"/>
                    </a:ext>
                  </a:extLst>
                </p:cNvPr>
                <p:cNvSpPr>
                  <a:spLocks/>
                </p:cNvSpPr>
                <p:nvPr/>
              </p:nvSpPr>
              <p:spPr bwMode="auto">
                <a:xfrm>
                  <a:off x="3452901" y="2722267"/>
                  <a:ext cx="239135" cy="233418"/>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60000"/>
                    <a:lumOff val="40000"/>
                  </a:schemeClr>
                </a:solidFill>
                <a:ln>
                  <a:noFill/>
                </a:ln>
              </p:spPr>
              <p:txBody>
                <a:bodyPr lIns="121914" tIns="60956" rIns="121914" bIns="60956"/>
                <a:lstStyle/>
                <a:p>
                  <a:pPr defTabSz="914285">
                    <a:defRPr/>
                  </a:pPr>
                  <a:endParaRPr lang="zh-CN" altLang="en-US" sz="2489">
                    <a:solidFill>
                      <a:prstClr val="black"/>
                    </a:solidFill>
                    <a:latin typeface="微软雅黑"/>
                    <a:ea typeface="微软雅黑"/>
                    <a:cs typeface="Arial" panose="020B0604020202020204" pitchFamily="34" charset="0"/>
                  </a:endParaRPr>
                </a:p>
              </p:txBody>
            </p:sp>
            <p:sp>
              <p:nvSpPr>
                <p:cNvPr id="47" name="Freeform 847">
                  <a:extLst>
                    <a:ext uri="{FF2B5EF4-FFF2-40B4-BE49-F238E27FC236}">
                      <a16:creationId xmlns:a16="http://schemas.microsoft.com/office/drawing/2014/main" id="{ECD86245-08D7-4D06-86D2-74CC873D3EED}"/>
                    </a:ext>
                  </a:extLst>
                </p:cNvPr>
                <p:cNvSpPr>
                  <a:spLocks/>
                </p:cNvSpPr>
                <p:nvPr/>
              </p:nvSpPr>
              <p:spPr bwMode="auto">
                <a:xfrm>
                  <a:off x="3546615" y="2667637"/>
                  <a:ext cx="44165" cy="139057"/>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60000"/>
                    <a:lumOff val="40000"/>
                  </a:schemeClr>
                </a:solidFill>
                <a:ln>
                  <a:noFill/>
                </a:ln>
              </p:spPr>
              <p:txBody>
                <a:bodyPr lIns="121914" tIns="60956" rIns="121914" bIns="60956"/>
                <a:lstStyle/>
                <a:p>
                  <a:pPr defTabSz="914285">
                    <a:defRPr/>
                  </a:pPr>
                  <a:endParaRPr lang="zh-CN" altLang="en-US" sz="2489">
                    <a:solidFill>
                      <a:prstClr val="black"/>
                    </a:solidFill>
                    <a:latin typeface="微软雅黑"/>
                    <a:ea typeface="微软雅黑"/>
                    <a:cs typeface="Arial" panose="020B0604020202020204" pitchFamily="34" charset="0"/>
                  </a:endParaRPr>
                </a:p>
              </p:txBody>
            </p:sp>
          </p:grpSp>
        </p:grpSp>
        <p:grpSp>
          <p:nvGrpSpPr>
            <p:cNvPr id="27" name="组合 49">
              <a:extLst>
                <a:ext uri="{FF2B5EF4-FFF2-40B4-BE49-F238E27FC236}">
                  <a16:creationId xmlns:a16="http://schemas.microsoft.com/office/drawing/2014/main" id="{87FAC0D3-9ABB-4550-82AB-5CA879DE8E42}"/>
                </a:ext>
              </a:extLst>
            </p:cNvPr>
            <p:cNvGrpSpPr>
              <a:grpSpLocks/>
            </p:cNvGrpSpPr>
            <p:nvPr/>
          </p:nvGrpSpPr>
          <p:grpSpPr bwMode="auto">
            <a:xfrm>
              <a:off x="3834515" y="3026906"/>
              <a:ext cx="714022" cy="775705"/>
              <a:chOff x="4684712" y="1948340"/>
              <a:chExt cx="858956" cy="858956"/>
            </a:xfrm>
          </p:grpSpPr>
          <p:grpSp>
            <p:nvGrpSpPr>
              <p:cNvPr id="37" name="组合 36">
                <a:extLst>
                  <a:ext uri="{FF2B5EF4-FFF2-40B4-BE49-F238E27FC236}">
                    <a16:creationId xmlns:a16="http://schemas.microsoft.com/office/drawing/2014/main" id="{273BF919-D583-494D-A60D-9FF14864B75A}"/>
                  </a:ext>
                </a:extLst>
              </p:cNvPr>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2" name="同心圆 25">
                  <a:extLst>
                    <a:ext uri="{FF2B5EF4-FFF2-40B4-BE49-F238E27FC236}">
                      <a16:creationId xmlns:a16="http://schemas.microsoft.com/office/drawing/2014/main" id="{DCB1052C-4214-49D1-B673-48C29E48B980}"/>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43" name="椭圆 42">
                  <a:extLst>
                    <a:ext uri="{FF2B5EF4-FFF2-40B4-BE49-F238E27FC236}">
                      <a16:creationId xmlns:a16="http://schemas.microsoft.com/office/drawing/2014/main" id="{F41D49CE-1B91-493C-BB85-A0EA525CA787}"/>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sp>
            <p:nvSpPr>
              <p:cNvPr id="38" name="Freeform 168">
                <a:extLst>
                  <a:ext uri="{FF2B5EF4-FFF2-40B4-BE49-F238E27FC236}">
                    <a16:creationId xmlns:a16="http://schemas.microsoft.com/office/drawing/2014/main" id="{2CE7D289-2A17-42D0-9140-40D181374769}"/>
                  </a:ext>
                </a:extLst>
              </p:cNvPr>
              <p:cNvSpPr>
                <a:spLocks noChangeAspect="1" noEditPoints="1"/>
              </p:cNvSpPr>
              <p:nvPr/>
            </p:nvSpPr>
            <p:spPr bwMode="auto">
              <a:xfrm>
                <a:off x="4918530" y="2222309"/>
                <a:ext cx="426512" cy="36538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990000"/>
              </a:solidFill>
              <a:ln>
                <a:noFill/>
              </a:ln>
            </p:spPr>
            <p:txBody>
              <a:bodyPr lIns="121914" tIns="60956" rIns="121914" bIns="60956"/>
              <a:lstStyle/>
              <a:p>
                <a:pPr defTabSz="914285">
                  <a:defRPr/>
                </a:pPr>
                <a:endParaRPr lang="zh-CN" altLang="en-US" sz="2489">
                  <a:solidFill>
                    <a:prstClr val="black"/>
                  </a:solidFill>
                  <a:latin typeface="微软雅黑"/>
                  <a:ea typeface="微软雅黑"/>
                  <a:cs typeface="Arial" panose="020B0604020202020204" pitchFamily="34" charset="0"/>
                </a:endParaRPr>
              </a:p>
            </p:txBody>
          </p:sp>
        </p:grpSp>
        <p:grpSp>
          <p:nvGrpSpPr>
            <p:cNvPr id="28" name="组合 54">
              <a:extLst>
                <a:ext uri="{FF2B5EF4-FFF2-40B4-BE49-F238E27FC236}">
                  <a16:creationId xmlns:a16="http://schemas.microsoft.com/office/drawing/2014/main" id="{2C31E0A1-ED3D-4481-9431-0B8D961292EC}"/>
                </a:ext>
              </a:extLst>
            </p:cNvPr>
            <p:cNvGrpSpPr>
              <a:grpSpLocks/>
            </p:cNvGrpSpPr>
            <p:nvPr/>
          </p:nvGrpSpPr>
          <p:grpSpPr bwMode="auto">
            <a:xfrm>
              <a:off x="3860537" y="3971176"/>
              <a:ext cx="714022" cy="775705"/>
              <a:chOff x="4716016" y="2993953"/>
              <a:chExt cx="858956" cy="858956"/>
            </a:xfrm>
          </p:grpSpPr>
          <p:grpSp>
            <p:nvGrpSpPr>
              <p:cNvPr id="33" name="组合 32">
                <a:extLst>
                  <a:ext uri="{FF2B5EF4-FFF2-40B4-BE49-F238E27FC236}">
                    <a16:creationId xmlns:a16="http://schemas.microsoft.com/office/drawing/2014/main" id="{28041DB8-8540-4321-9D99-C0E85A43E110}"/>
                  </a:ext>
                </a:extLst>
              </p:cNvPr>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5" name="同心圆 30">
                  <a:extLst>
                    <a:ext uri="{FF2B5EF4-FFF2-40B4-BE49-F238E27FC236}">
                      <a16:creationId xmlns:a16="http://schemas.microsoft.com/office/drawing/2014/main" id="{841DB118-68BC-4054-8603-FC182FB32524}"/>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36" name="椭圆 35">
                  <a:extLst>
                    <a:ext uri="{FF2B5EF4-FFF2-40B4-BE49-F238E27FC236}">
                      <a16:creationId xmlns:a16="http://schemas.microsoft.com/office/drawing/2014/main" id="{BB55731C-5187-416A-A947-6818A9EA7F4D}"/>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sp>
            <p:nvSpPr>
              <p:cNvPr id="34" name="Freeform 203">
                <a:extLst>
                  <a:ext uri="{FF2B5EF4-FFF2-40B4-BE49-F238E27FC236}">
                    <a16:creationId xmlns:a16="http://schemas.microsoft.com/office/drawing/2014/main" id="{2ED55A71-6E60-4B75-B1AB-DDB73EBBA0E2}"/>
                  </a:ext>
                </a:extLst>
              </p:cNvPr>
              <p:cNvSpPr>
                <a:spLocks noChangeAspect="1" noEditPoints="1"/>
              </p:cNvSpPr>
              <p:nvPr/>
            </p:nvSpPr>
            <p:spPr bwMode="auto">
              <a:xfrm>
                <a:off x="4974695" y="3242475"/>
                <a:ext cx="370346" cy="3573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tx2">
                  <a:lumMod val="60000"/>
                  <a:lumOff val="40000"/>
                </a:schemeClr>
              </a:solidFill>
              <a:ln>
                <a:noFill/>
              </a:ln>
            </p:spPr>
            <p:txBody>
              <a:bodyPr lIns="121914" tIns="60956" rIns="121914" bIns="60956"/>
              <a:lstStyle/>
              <a:p>
                <a:pPr defTabSz="914285">
                  <a:defRPr/>
                </a:pPr>
                <a:endParaRPr lang="zh-CN" altLang="en-US" sz="2489" dirty="0">
                  <a:solidFill>
                    <a:prstClr val="black"/>
                  </a:solidFill>
                  <a:latin typeface="微软雅黑"/>
                  <a:ea typeface="微软雅黑"/>
                  <a:cs typeface="Arial" panose="020B0604020202020204" pitchFamily="34" charset="0"/>
                </a:endParaRPr>
              </a:p>
            </p:txBody>
          </p:sp>
        </p:grpSp>
        <p:grpSp>
          <p:nvGrpSpPr>
            <p:cNvPr id="29" name="组合 28">
              <a:extLst>
                <a:ext uri="{FF2B5EF4-FFF2-40B4-BE49-F238E27FC236}">
                  <a16:creationId xmlns:a16="http://schemas.microsoft.com/office/drawing/2014/main" id="{34EE3D1B-3C6D-400D-AC09-A0D40D8CDA7A}"/>
                </a:ext>
              </a:extLst>
            </p:cNvPr>
            <p:cNvGrpSpPr/>
            <p:nvPr/>
          </p:nvGrpSpPr>
          <p:grpSpPr>
            <a:xfrm>
              <a:off x="3280962" y="4790889"/>
              <a:ext cx="714022" cy="775705"/>
              <a:chOff x="304800" y="673100"/>
              <a:chExt cx="4000500" cy="4000500"/>
            </a:xfrm>
            <a:effectLst>
              <a:outerShdw blurRad="444500" dist="254000" dir="8100000" algn="tr" rotWithShape="0">
                <a:prstClr val="black">
                  <a:alpha val="50000"/>
                </a:prstClr>
              </a:outerShdw>
            </a:effectLst>
          </p:grpSpPr>
          <p:sp>
            <p:nvSpPr>
              <p:cNvPr id="31" name="同心圆 35">
                <a:extLst>
                  <a:ext uri="{FF2B5EF4-FFF2-40B4-BE49-F238E27FC236}">
                    <a16:creationId xmlns:a16="http://schemas.microsoft.com/office/drawing/2014/main" id="{378F028B-1CB7-4514-A1D4-36C0BDF5A947}"/>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32" name="椭圆 31">
                <a:extLst>
                  <a:ext uri="{FF2B5EF4-FFF2-40B4-BE49-F238E27FC236}">
                    <a16:creationId xmlns:a16="http://schemas.microsoft.com/office/drawing/2014/main" id="{C89D3EB2-E0D9-4785-BB7D-49B172643661}"/>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sp>
          <p:nvSpPr>
            <p:cNvPr id="30" name="Freeform 48">
              <a:extLst>
                <a:ext uri="{FF2B5EF4-FFF2-40B4-BE49-F238E27FC236}">
                  <a16:creationId xmlns:a16="http://schemas.microsoft.com/office/drawing/2014/main" id="{9F5C8305-B1FE-4250-B033-1E828EF552D3}"/>
                </a:ext>
              </a:extLst>
            </p:cNvPr>
            <p:cNvSpPr>
              <a:spLocks noEditPoints="1"/>
            </p:cNvSpPr>
            <p:nvPr/>
          </p:nvSpPr>
          <p:spPr bwMode="auto">
            <a:xfrm>
              <a:off x="3491954" y="4992796"/>
              <a:ext cx="318070" cy="335811"/>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990000"/>
            </a:solidFill>
            <a:ln w="9525">
              <a:noFill/>
              <a:round/>
              <a:headEnd/>
              <a:tailEnd/>
            </a:ln>
          </p:spPr>
          <p:txBody>
            <a:bodyPr lIns="91435" tIns="45717" rIns="91435" bIns="45717"/>
            <a:lstStyle/>
            <a:p>
              <a:pPr defTabSz="650230">
                <a:defRPr/>
              </a:pPr>
              <a:endParaRPr lang="ko-KR" altLang="en-US" sz="1280">
                <a:solidFill>
                  <a:prstClr val="black"/>
                </a:solidFill>
                <a:latin typeface="微软雅黑"/>
                <a:ea typeface="+mj-ea"/>
              </a:endParaRPr>
            </a:p>
          </p:txBody>
        </p:sp>
      </p:grpSp>
    </p:spTree>
    <p:extLst>
      <p:ext uri="{BB962C8B-B14F-4D97-AF65-F5344CB8AC3E}">
        <p14:creationId xmlns:p14="http://schemas.microsoft.com/office/powerpoint/2010/main" val="12428176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02</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7</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微软雅黑"/>
                <a:ea typeface="微软雅黑"/>
                <a:cs typeface="微软雅黑 Light"/>
              </a:rPr>
              <a:t>平均税率</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AVERAGE AD RATE</a:t>
            </a:r>
          </a:p>
        </p:txBody>
      </p:sp>
    </p:spTree>
    <p:extLst>
      <p:ext uri="{BB962C8B-B14F-4D97-AF65-F5344CB8AC3E}">
        <p14:creationId xmlns:p14="http://schemas.microsoft.com/office/powerpoint/2010/main" val="2616841548"/>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2">
            <a:extLst>
              <a:ext uri="{FF2B5EF4-FFF2-40B4-BE49-F238E27FC236}">
                <a16:creationId xmlns:a16="http://schemas.microsoft.com/office/drawing/2014/main" id="{C03AD46B-DEC5-463C-B258-CBB0892CC85D}"/>
              </a:ext>
            </a:extLst>
          </p:cNvPr>
          <p:cNvSpPr txBox="1">
            <a:spLocks noChangeArrowheads="1"/>
          </p:cNvSpPr>
          <p:nvPr/>
        </p:nvSpPr>
        <p:spPr bwMode="auto">
          <a:xfrm>
            <a:off x="1463675" y="1081085"/>
            <a:ext cx="2964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欧盟塑料袋案</a:t>
            </a:r>
          </a:p>
        </p:txBody>
      </p:sp>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755650" y="1779850"/>
            <a:ext cx="10217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代理企业：昌乐华龙塑料制品有限公司，昌乐三得利塑料制品有限公司，青岛新乐福包装有限公司</a:t>
            </a: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平均税率</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6" name="Freeform 17">
            <a:extLst>
              <a:ext uri="{FF2B5EF4-FFF2-40B4-BE49-F238E27FC236}">
                <a16:creationId xmlns:a16="http://schemas.microsoft.com/office/drawing/2014/main" id="{8B624799-8F2C-4099-AB80-F580D28F505E}"/>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0729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AVERAGE AD RATE</a:t>
            </a:r>
          </a:p>
        </p:txBody>
      </p:sp>
      <p:grpSp>
        <p:nvGrpSpPr>
          <p:cNvPr id="2" name="组合 1">
            <a:extLst>
              <a:ext uri="{FF2B5EF4-FFF2-40B4-BE49-F238E27FC236}">
                <a16:creationId xmlns:a16="http://schemas.microsoft.com/office/drawing/2014/main" id="{30365D8C-3312-4D1F-A266-0CE4457995F8}"/>
              </a:ext>
            </a:extLst>
          </p:cNvPr>
          <p:cNvGrpSpPr/>
          <p:nvPr/>
        </p:nvGrpSpPr>
        <p:grpSpPr>
          <a:xfrm>
            <a:off x="944562" y="2621330"/>
            <a:ext cx="10217150" cy="3938220"/>
            <a:chOff x="783882" y="2361579"/>
            <a:chExt cx="10652468" cy="4323618"/>
          </a:xfrm>
        </p:grpSpPr>
        <p:pic>
          <p:nvPicPr>
            <p:cNvPr id="21" name="图片 20" descr="手机屏幕截图&#10;&#10;描述已自动生成">
              <a:extLst>
                <a:ext uri="{FF2B5EF4-FFF2-40B4-BE49-F238E27FC236}">
                  <a16:creationId xmlns:a16="http://schemas.microsoft.com/office/drawing/2014/main" id="{F454069B-C578-4E8E-8883-219E2E3FF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82" y="2613257"/>
              <a:ext cx="5192767" cy="3957636"/>
            </a:xfrm>
            <a:prstGeom prst="rect">
              <a:avLst/>
            </a:prstGeom>
          </p:spPr>
        </p:pic>
        <p:pic>
          <p:nvPicPr>
            <p:cNvPr id="25" name="图片 24" descr="手机屏幕截图&#10;&#10;描述已自动生成">
              <a:extLst>
                <a:ext uri="{FF2B5EF4-FFF2-40B4-BE49-F238E27FC236}">
                  <a16:creationId xmlns:a16="http://schemas.microsoft.com/office/drawing/2014/main" id="{6E63F5C9-4715-4C37-BCAF-20BB267A3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583" y="2361579"/>
              <a:ext cx="5192767" cy="4323618"/>
            </a:xfrm>
            <a:prstGeom prst="rect">
              <a:avLst/>
            </a:prstGeom>
          </p:spPr>
        </p:pic>
      </p:grpSp>
      <p:pic>
        <p:nvPicPr>
          <p:cNvPr id="3" name="图片 23">
            <a:extLst>
              <a:ext uri="{FF2B5EF4-FFF2-40B4-BE49-F238E27FC236}">
                <a16:creationId xmlns:a16="http://schemas.microsoft.com/office/drawing/2014/main" id="{11697AE3-219D-4875-9F28-751848595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365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6263" y="2243145"/>
            <a:ext cx="5674506" cy="308578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97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770655" y="5479312"/>
            <a:ext cx="5290309" cy="950063"/>
          </a:xfrm>
          <a:prstGeom prst="rect">
            <a:avLst/>
          </a:prstGeom>
          <a:solidFill>
            <a:srgbClr val="990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97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135625" y="2243145"/>
            <a:ext cx="5480113" cy="308578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97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129339" y="5479311"/>
            <a:ext cx="5480526" cy="950062"/>
          </a:xfrm>
          <a:prstGeom prst="rect">
            <a:avLst/>
          </a:prstGeom>
          <a:solidFill>
            <a:srgbClr val="990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97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1072297" y="5509984"/>
            <a:ext cx="4642649" cy="782074"/>
          </a:xfrm>
          <a:prstGeom prst="rect">
            <a:avLst/>
          </a:prstGeom>
          <a:noFill/>
        </p:spPr>
        <p:txBody>
          <a:bodyPr wrap="square" lIns="0" tIns="0" rIns="0" bIns="0"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昌乐华龙：往年年产</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6000</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吨左右，</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2020</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年筹备年产</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8000</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吨项目</a:t>
            </a:r>
          </a:p>
        </p:txBody>
      </p:sp>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1" name="TextBox 15"/>
          <p:cNvSpPr txBox="1"/>
          <p:nvPr/>
        </p:nvSpPr>
        <p:spPr>
          <a:xfrm>
            <a:off x="6505646" y="5479311"/>
            <a:ext cx="4642649" cy="782074"/>
          </a:xfrm>
          <a:prstGeom prst="rect">
            <a:avLst/>
          </a:prstGeom>
          <a:noFill/>
        </p:spPr>
        <p:txBody>
          <a:bodyPr wrap="square" lIns="0" tIns="0" rIns="0" bIns="0"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昌乐三得利：年出口</a:t>
            </a:r>
            <a:r>
              <a:rPr lang="en-US" altLang="zh-CN"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5000</a:t>
            </a: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吨，欧盟反倾销低税率被公司视为一大优势点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 name="文本框 2">
            <a:extLst>
              <a:ext uri="{FF2B5EF4-FFF2-40B4-BE49-F238E27FC236}">
                <a16:creationId xmlns:a16="http://schemas.microsoft.com/office/drawing/2014/main" id="{CA1A0E15-7A72-462E-9E5F-B9E044CCB221}"/>
              </a:ext>
            </a:extLst>
          </p:cNvPr>
          <p:cNvSpPr txBox="1">
            <a:spLocks noChangeArrowheads="1"/>
          </p:cNvSpPr>
          <p:nvPr/>
        </p:nvSpPr>
        <p:spPr bwMode="auto">
          <a:xfrm>
            <a:off x="1463675" y="1081085"/>
            <a:ext cx="2964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案例 </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欧盟塑料袋案</a:t>
            </a:r>
          </a:p>
        </p:txBody>
      </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755650" y="1722698"/>
            <a:ext cx="102171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应诉效果：</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p:txBody>
      </p:sp>
      <p:sp>
        <p:nvSpPr>
          <p:cNvPr id="4" name="Freeform 17">
            <a:extLst>
              <a:ext uri="{FF2B5EF4-FFF2-40B4-BE49-F238E27FC236}">
                <a16:creationId xmlns:a16="http://schemas.microsoft.com/office/drawing/2014/main" id="{0995C710-B03F-4579-845C-F758B2322AD2}"/>
              </a:ext>
            </a:extLst>
          </p:cNvPr>
          <p:cNvSpPr>
            <a:spLocks noEditPoints="1"/>
          </p:cNvSpPr>
          <p:nvPr/>
        </p:nvSpPr>
        <p:spPr bwMode="auto">
          <a:xfrm>
            <a:off x="755650" y="1082672"/>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pic>
        <p:nvPicPr>
          <p:cNvPr id="13" name="图片 23">
            <a:extLst>
              <a:ext uri="{FF2B5EF4-FFF2-40B4-BE49-F238E27FC236}">
                <a16:creationId xmlns:a16="http://schemas.microsoft.com/office/drawing/2014/main" id="{36513FF6-F7C1-41AE-B5FB-E352DC75C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2DC246F9-161F-43B0-A54C-8B8F6D4D874B}"/>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平均税率</a:t>
            </a:r>
          </a:p>
        </p:txBody>
      </p:sp>
      <p:sp>
        <p:nvSpPr>
          <p:cNvPr id="14" name="矩形 46">
            <a:extLst>
              <a:ext uri="{FF2B5EF4-FFF2-40B4-BE49-F238E27FC236}">
                <a16:creationId xmlns:a16="http://schemas.microsoft.com/office/drawing/2014/main" id="{163AEBE1-B9FE-44B3-A16A-22867C0A53EC}"/>
              </a:ext>
            </a:extLst>
          </p:cNvPr>
          <p:cNvSpPr>
            <a:spLocks noChangeArrowheads="1"/>
          </p:cNvSpPr>
          <p:nvPr/>
        </p:nvSpPr>
        <p:spPr bwMode="auto">
          <a:xfrm>
            <a:off x="550863" y="742950"/>
            <a:ext cx="160729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AVERAGE AD RATE</a:t>
            </a:r>
          </a:p>
        </p:txBody>
      </p:sp>
    </p:spTree>
    <p:extLst>
      <p:ext uri="{BB962C8B-B14F-4D97-AF65-F5344CB8AC3E}">
        <p14:creationId xmlns:p14="http://schemas.microsoft.com/office/powerpoint/2010/main" val="212756432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2823</TotalTime>
  <Words>1580</Words>
  <Application>Microsoft Office PowerPoint</Application>
  <PresentationFormat>宽屏</PresentationFormat>
  <Paragraphs>328</Paragraphs>
  <Slides>31</Slides>
  <Notes>20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맑은 고딕</vt:lpstr>
      <vt:lpstr>MissingLinks</vt:lpstr>
      <vt:lpstr>等线</vt:lpstr>
      <vt:lpstr>等线 Light</vt:lpstr>
      <vt:lpstr>宋体</vt:lpstr>
      <vt:lpstr>微软雅黑</vt:lpstr>
      <vt:lpstr>微软雅黑 </vt:lpstr>
      <vt:lpstr>微软雅黑 Light</vt:lpstr>
      <vt:lpstr>Arial</vt:lpstr>
      <vt:lpstr>Calibri</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 阿龙</dc:creator>
  <cp:lastModifiedBy>xiangdong</cp:lastModifiedBy>
  <cp:revision>430</cp:revision>
  <dcterms:created xsi:type="dcterms:W3CDTF">2020-08-21T07:36:30Z</dcterms:created>
  <dcterms:modified xsi:type="dcterms:W3CDTF">2020-09-02T01:28:09Z</dcterms:modified>
</cp:coreProperties>
</file>