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560" r:id="rId3"/>
    <p:sldId id="289" r:id="rId4"/>
    <p:sldId id="411" r:id="rId5"/>
    <p:sldId id="368" r:id="rId6"/>
    <p:sldId id="376" r:id="rId7"/>
    <p:sldId id="561" r:id="rId8"/>
    <p:sldId id="487" r:id="rId9"/>
    <p:sldId id="372" r:id="rId10"/>
    <p:sldId id="374" r:id="rId11"/>
    <p:sldId id="559" r:id="rId12"/>
    <p:sldId id="563" r:id="rId13"/>
    <p:sldId id="564" r:id="rId14"/>
    <p:sldId id="565" r:id="rId15"/>
    <p:sldId id="568" r:id="rId16"/>
    <p:sldId id="567" r:id="rId17"/>
    <p:sldId id="566" r:id="rId18"/>
    <p:sldId id="569" r:id="rId19"/>
    <p:sldId id="572" r:id="rId20"/>
    <p:sldId id="573" r:id="rId21"/>
    <p:sldId id="574" r:id="rId22"/>
    <p:sldId id="575" r:id="rId23"/>
    <p:sldId id="488" r:id="rId24"/>
    <p:sldId id="577" r:id="rId25"/>
    <p:sldId id="589" r:id="rId26"/>
    <p:sldId id="587" r:id="rId27"/>
    <p:sldId id="588" r:id="rId28"/>
    <p:sldId id="556" r:id="rId29"/>
    <p:sldId id="579" r:id="rId30"/>
    <p:sldId id="581" r:id="rId31"/>
    <p:sldId id="578" r:id="rId32"/>
    <p:sldId id="582" r:id="rId33"/>
    <p:sldId id="586" r:id="rId34"/>
    <p:sldId id="379" r:id="rId35"/>
    <p:sldId id="584" r:id="rId36"/>
    <p:sldId id="583" r:id="rId37"/>
    <p:sldId id="585" r:id="rId38"/>
    <p:sldId id="409" r:id="rId39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FDB"/>
    <a:srgbClr val="0041CB"/>
    <a:srgbClr val="CA161D"/>
    <a:srgbClr val="ED7D31"/>
    <a:srgbClr val="A5A5A5"/>
    <a:srgbClr val="2E75B6"/>
    <a:srgbClr val="C00000"/>
    <a:srgbClr val="EE822F"/>
    <a:srgbClr val="E2EAEE"/>
    <a:srgbClr val="00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389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十二五初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70.5</c:v>
                </c:pt>
                <c:pt idx="1">
                  <c:v>8.5</c:v>
                </c:pt>
                <c:pt idx="2">
                  <c:v>7.5</c:v>
                </c:pt>
                <c:pt idx="3">
                  <c:v>4.9</c:v>
                </c:pt>
                <c:pt idx="4">
                  <c:v>3.4</c:v>
                </c:pt>
                <c:pt idx="5">
                  <c:v>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9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十二五初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41674596159092"/>
                  <c:y val="-0.257466441226196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400"/>
                      <a:t>60.1</a:t>
                    </a:r>
                    <a:r>
                      <a:rPr lang="zh-CN" altLang="en-US" sz="1400"/>
                      <a:t>亿美元</a:t>
                    </a:r>
                    <a:endParaRPr lang="zh-CN" altLang="en-US" sz="1400"/>
                  </a:p>
                  <a:p>
                    <a:pPr defTabSz="914400">
                      <a:defRPr lang="zh-CN"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1400" b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占比</a:t>
                    </a:r>
                    <a:r>
                      <a:rPr lang="en-US" altLang="zh-CN" sz="1400" b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34.3%</a:t>
                    </a:r>
                    <a:endParaRPr lang="en-US" altLang="zh-CN" sz="1400" b="1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60.1</c:v>
                </c:pt>
                <c:pt idx="1">
                  <c:v>39.9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十二五初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7379315891244"/>
                  <c:y val="-0.0301816730142748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400"/>
                      <a:t>24</a:t>
                    </a:r>
                    <a:r>
                      <a:rPr lang="zh-CN" altLang="en-US" sz="1400"/>
                      <a:t>亿美元</a:t>
                    </a:r>
                    <a:endParaRPr lang="zh-CN" altLang="en-US" sz="1400"/>
                  </a:p>
                  <a:p>
                    <a:pPr defTabSz="914400">
                      <a:defRPr lang="zh-CN"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1400" b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占比</a:t>
                    </a:r>
                    <a:r>
                      <a:rPr lang="en-US" altLang="zh-CN" sz="1400" b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13.7%</a:t>
                    </a:r>
                    <a:endParaRPr lang="en-US" altLang="zh-CN" sz="1400" b="1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86.3</c:v>
                </c:pt>
                <c:pt idx="1">
                  <c:v>13.7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9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十二五初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74264926364956"/>
                  <c:y val="-0.075154481966355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400"/>
                      <a:t>20.6</a:t>
                    </a:r>
                    <a:r>
                      <a:rPr lang="zh-CN" altLang="en-US" sz="1400"/>
                      <a:t>亿美元</a:t>
                    </a:r>
                    <a:endParaRPr lang="zh-CN" altLang="en-US" sz="1400"/>
                  </a:p>
                  <a:p>
                    <a:pPr defTabSz="914400">
                      <a:defRPr lang="zh-CN" sz="14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1400" b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占比</a:t>
                    </a:r>
                    <a:r>
                      <a:rPr lang="en-US" altLang="zh-CN" sz="1400" b="1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t>11.8%</a:t>
                    </a:r>
                    <a:endParaRPr lang="en-US" altLang="zh-CN" sz="1400" b="1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88.2</c:v>
                </c:pt>
                <c:pt idx="1">
                  <c:v>11.8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9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CC7B8-9AFE-4215-9F05-47D25CB19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FDE56-5D7D-49C0-95B6-DD67B1BDDB3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íṧḷídé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2" name="iśļíḑe"/>
          <p:cNvSpPr>
            <a:spLocks noChangeAspect="1"/>
          </p:cNvSpPr>
          <p:nvPr userDrawn="1"/>
        </p:nvSpPr>
        <p:spPr>
          <a:xfrm>
            <a:off x="2721028" y="493200"/>
            <a:ext cx="6749944" cy="6364800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979487" y="1703198"/>
            <a:ext cx="10233026" cy="1323439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8000" b="1" spc="0">
                <a:gradFill>
                  <a:gsLst>
                    <a:gs pos="31000">
                      <a:schemeClr val="bg1"/>
                    </a:gs>
                    <a:gs pos="75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dirty="0"/>
              <a:t>POWERPOINT</a:t>
            </a:r>
            <a:endParaRPr lang="zh-CN" altLang="en-US" dirty="0"/>
          </a:p>
        </p:txBody>
      </p:sp>
      <p:sp>
        <p:nvSpPr>
          <p:cNvPr id="23" name="íṥḷîdè"/>
          <p:cNvSpPr/>
          <p:nvPr userDrawn="1"/>
        </p:nvSpPr>
        <p:spPr>
          <a:xfrm>
            <a:off x="0" y="4236634"/>
            <a:ext cx="12192000" cy="262136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943975" y="6109859"/>
            <a:ext cx="2574926" cy="180659"/>
          </a:xfr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>
              <a:buNone/>
              <a:defRPr lang="en-US" altLang="zh-CN" sz="1000" b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altLang="zh-CN" dirty="0"/>
              <a:t>Speaker name and title</a:t>
            </a:r>
            <a:endParaRPr lang="en-US" altLang="zh-CN" dirty="0"/>
          </a:p>
        </p:txBody>
      </p:sp>
      <p:sp>
        <p:nvSpPr>
          <p:cNvPr id="8" name="文本占位符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0400" y="6109859"/>
            <a:ext cx="3651251" cy="180659"/>
          </a:xfr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>
              <a:buNone/>
              <a:defRPr lang="zh-CN" altLang="en-US" sz="1000" b="0" dirty="0" smtClean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dirty="0"/>
              <a:t>www.islide.cc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/>
          </p:nvPr>
        </p:nvSpPr>
        <p:spPr>
          <a:xfrm>
            <a:off x="673099" y="5661822"/>
            <a:ext cx="5232401" cy="33515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2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image" Target="../media/image6.png"/><Relationship Id="rId3" Type="http://schemas.openxmlformats.org/officeDocument/2006/relationships/tags" Target="../tags/tag108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32.xml"/><Relationship Id="rId27" Type="http://schemas.openxmlformats.org/officeDocument/2006/relationships/tags" Target="../tags/tag131.xml"/><Relationship Id="rId26" Type="http://schemas.openxmlformats.org/officeDocument/2006/relationships/tags" Target="../tags/tag130.xml"/><Relationship Id="rId25" Type="http://schemas.openxmlformats.org/officeDocument/2006/relationships/tags" Target="../tags/tag129.xml"/><Relationship Id="rId24" Type="http://schemas.openxmlformats.org/officeDocument/2006/relationships/tags" Target="../tags/tag128.xml"/><Relationship Id="rId23" Type="http://schemas.openxmlformats.org/officeDocument/2006/relationships/tags" Target="../tags/tag127.xml"/><Relationship Id="rId22" Type="http://schemas.openxmlformats.org/officeDocument/2006/relationships/tags" Target="../tags/tag126.xml"/><Relationship Id="rId21" Type="http://schemas.openxmlformats.org/officeDocument/2006/relationships/tags" Target="../tags/tag125.xml"/><Relationship Id="rId20" Type="http://schemas.openxmlformats.org/officeDocument/2006/relationships/tags" Target="../tags/tag124.xml"/><Relationship Id="rId2" Type="http://schemas.openxmlformats.org/officeDocument/2006/relationships/tags" Target="../tags/tag107.xml"/><Relationship Id="rId19" Type="http://schemas.openxmlformats.org/officeDocument/2006/relationships/tags" Target="../tags/tag123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72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97.xml"/><Relationship Id="rId25" Type="http://schemas.openxmlformats.org/officeDocument/2006/relationships/tags" Target="../tags/tag196.xml"/><Relationship Id="rId24" Type="http://schemas.openxmlformats.org/officeDocument/2006/relationships/tags" Target="../tags/tag195.xml"/><Relationship Id="rId23" Type="http://schemas.openxmlformats.org/officeDocument/2006/relationships/tags" Target="../tags/tag194.xml"/><Relationship Id="rId22" Type="http://schemas.openxmlformats.org/officeDocument/2006/relationships/tags" Target="../tags/tag193.xml"/><Relationship Id="rId21" Type="http://schemas.openxmlformats.org/officeDocument/2006/relationships/tags" Target="../tags/tag192.xml"/><Relationship Id="rId20" Type="http://schemas.openxmlformats.org/officeDocument/2006/relationships/tags" Target="../tags/tag191.xml"/><Relationship Id="rId2" Type="http://schemas.openxmlformats.org/officeDocument/2006/relationships/tags" Target="../tags/tag173.xml"/><Relationship Id="rId19" Type="http://schemas.openxmlformats.org/officeDocument/2006/relationships/tags" Target="../tags/tag190.xml"/><Relationship Id="rId18" Type="http://schemas.openxmlformats.org/officeDocument/2006/relationships/tags" Target="../tags/tag189.xml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5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15.xml"/><Relationship Id="rId12" Type="http://schemas.openxmlformats.org/officeDocument/2006/relationships/image" Target="../media/image12.png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223.xml"/><Relationship Id="rId14" Type="http://schemas.openxmlformats.org/officeDocument/2006/relationships/image" Target="../media/image18.png"/><Relationship Id="rId13" Type="http://schemas.openxmlformats.org/officeDocument/2006/relationships/tags" Target="../tags/tag222.xml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41.xml"/><Relationship Id="rId10" Type="http://schemas.openxmlformats.org/officeDocument/2006/relationships/tags" Target="../tags/tag240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49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282.xml"/><Relationship Id="rId33" Type="http://schemas.openxmlformats.org/officeDocument/2006/relationships/tags" Target="../tags/tag281.xml"/><Relationship Id="rId32" Type="http://schemas.openxmlformats.org/officeDocument/2006/relationships/tags" Target="../tags/tag280.xml"/><Relationship Id="rId31" Type="http://schemas.openxmlformats.org/officeDocument/2006/relationships/tags" Target="../tags/tag279.xml"/><Relationship Id="rId30" Type="http://schemas.openxmlformats.org/officeDocument/2006/relationships/tags" Target="../tags/tag278.xml"/><Relationship Id="rId3" Type="http://schemas.openxmlformats.org/officeDocument/2006/relationships/tags" Target="../tags/tag251.xml"/><Relationship Id="rId29" Type="http://schemas.openxmlformats.org/officeDocument/2006/relationships/tags" Target="../tags/tag277.xml"/><Relationship Id="rId28" Type="http://schemas.openxmlformats.org/officeDocument/2006/relationships/tags" Target="../tags/tag276.xml"/><Relationship Id="rId27" Type="http://schemas.openxmlformats.org/officeDocument/2006/relationships/tags" Target="../tags/tag275.xml"/><Relationship Id="rId26" Type="http://schemas.openxmlformats.org/officeDocument/2006/relationships/tags" Target="../tags/tag274.xml"/><Relationship Id="rId25" Type="http://schemas.openxmlformats.org/officeDocument/2006/relationships/tags" Target="../tags/tag273.xml"/><Relationship Id="rId24" Type="http://schemas.openxmlformats.org/officeDocument/2006/relationships/tags" Target="../tags/tag272.xml"/><Relationship Id="rId23" Type="http://schemas.openxmlformats.org/officeDocument/2006/relationships/tags" Target="../tags/tag271.xml"/><Relationship Id="rId22" Type="http://schemas.openxmlformats.org/officeDocument/2006/relationships/tags" Target="../tags/tag270.xml"/><Relationship Id="rId21" Type="http://schemas.openxmlformats.org/officeDocument/2006/relationships/tags" Target="../tags/tag269.xml"/><Relationship Id="rId20" Type="http://schemas.openxmlformats.org/officeDocument/2006/relationships/tags" Target="../tags/tag268.xml"/><Relationship Id="rId2" Type="http://schemas.openxmlformats.org/officeDocument/2006/relationships/tags" Target="../tags/tag250.xml"/><Relationship Id="rId19" Type="http://schemas.openxmlformats.org/officeDocument/2006/relationships/tags" Target="../tags/tag267.xml"/><Relationship Id="rId18" Type="http://schemas.openxmlformats.org/officeDocument/2006/relationships/tags" Target="../tags/tag266.xml"/><Relationship Id="rId17" Type="http://schemas.openxmlformats.org/officeDocument/2006/relationships/tags" Target="../tags/tag265.xml"/><Relationship Id="rId16" Type="http://schemas.openxmlformats.org/officeDocument/2006/relationships/tags" Target="../tags/tag264.xml"/><Relationship Id="rId15" Type="http://schemas.openxmlformats.org/officeDocument/2006/relationships/tags" Target="../tags/tag263.xml"/><Relationship Id="rId14" Type="http://schemas.openxmlformats.org/officeDocument/2006/relationships/tags" Target="../tags/tag26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308.xml"/><Relationship Id="rId2" Type="http://schemas.openxmlformats.org/officeDocument/2006/relationships/tags" Target="../tags/tag290.xml"/><Relationship Id="rId19" Type="http://schemas.openxmlformats.org/officeDocument/2006/relationships/tags" Target="../tags/tag307.xml"/><Relationship Id="rId18" Type="http://schemas.openxmlformats.org/officeDocument/2006/relationships/tags" Target="../tags/tag306.xml"/><Relationship Id="rId17" Type="http://schemas.openxmlformats.org/officeDocument/2006/relationships/tags" Target="../tags/tag305.xml"/><Relationship Id="rId16" Type="http://schemas.openxmlformats.org/officeDocument/2006/relationships/tags" Target="../tags/tag304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image" Target="../media/image21.png"/><Relationship Id="rId6" Type="http://schemas.openxmlformats.org/officeDocument/2006/relationships/tags" Target="../tags/tag312.xml"/><Relationship Id="rId5" Type="http://schemas.openxmlformats.org/officeDocument/2006/relationships/image" Target="../media/image20.jpeg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image" Target="../media/image22.png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image" Target="../media/image23.png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7.xml"/><Relationship Id="rId3" Type="http://schemas.openxmlformats.org/officeDocument/2006/relationships/image" Target="../media/image26.png"/><Relationship Id="rId2" Type="http://schemas.openxmlformats.org/officeDocument/2006/relationships/tags" Target="../tags/tag326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36.xml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43.xml"/><Relationship Id="rId13" Type="http://schemas.openxmlformats.org/officeDocument/2006/relationships/image" Target="../media/image32.png"/><Relationship Id="rId12" Type="http://schemas.openxmlformats.org/officeDocument/2006/relationships/tags" Target="../tags/tag342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46.xml"/><Relationship Id="rId6" Type="http://schemas.openxmlformats.org/officeDocument/2006/relationships/image" Target="../media/image33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56.xml"/><Relationship Id="rId10" Type="http://schemas.openxmlformats.org/officeDocument/2006/relationships/tags" Target="../tags/tag355.xml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66.xml"/><Relationship Id="rId10" Type="http://schemas.openxmlformats.org/officeDocument/2006/relationships/tags" Target="../tags/tag365.xml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36.xml"/><Relationship Id="rId2" Type="http://schemas.openxmlformats.org/officeDocument/2006/relationships/tags" Target="../tags/tag18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79.xml"/><Relationship Id="rId33" Type="http://schemas.openxmlformats.org/officeDocument/2006/relationships/tags" Target="../tags/tag78.xml"/><Relationship Id="rId32" Type="http://schemas.openxmlformats.org/officeDocument/2006/relationships/image" Target="../media/image5.png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tags" Target="../tags/tag50.xml"/><Relationship Id="rId29" Type="http://schemas.openxmlformats.org/officeDocument/2006/relationships/tags" Target="../tags/tag75.xml"/><Relationship Id="rId28" Type="http://schemas.openxmlformats.org/officeDocument/2006/relationships/tags" Target="../tags/tag74.xml"/><Relationship Id="rId27" Type="http://schemas.openxmlformats.org/officeDocument/2006/relationships/tags" Target="../tags/tag73.xml"/><Relationship Id="rId26" Type="http://schemas.openxmlformats.org/officeDocument/2006/relationships/tags" Target="../tags/tag72.xml"/><Relationship Id="rId25" Type="http://schemas.openxmlformats.org/officeDocument/2006/relationships/tags" Target="../tags/tag71.xml"/><Relationship Id="rId24" Type="http://schemas.openxmlformats.org/officeDocument/2006/relationships/tags" Target="../tags/tag70.xml"/><Relationship Id="rId23" Type="http://schemas.openxmlformats.org/officeDocument/2006/relationships/tags" Target="../tags/tag69.xml"/><Relationship Id="rId22" Type="http://schemas.openxmlformats.org/officeDocument/2006/relationships/tags" Target="../tags/tag68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tags" Target="../tags/tag49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image" Target="../media/image4.png"/><Relationship Id="rId10" Type="http://schemas.openxmlformats.org/officeDocument/2006/relationships/tags" Target="../tags/tag57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3.jpe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3.jpeg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062173" y="1566832"/>
            <a:ext cx="4185761" cy="10525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defRPr sz="14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200" dirty="0">
                <a:solidFill>
                  <a:srgbClr val="0060AD"/>
                </a:solidFill>
                <a:effectLst>
                  <a:reflection blurRad="114300" stA="40000" endA="300" endPos="35000" dist="88900" dir="5400000" sy="-100000" algn="bl" rotWithShape="0"/>
                </a:effectLst>
              </a:rPr>
              <a:t>政策交流分享</a:t>
            </a:r>
            <a:endParaRPr lang="zh-CN" altLang="en-US" sz="5200" dirty="0">
              <a:solidFill>
                <a:srgbClr val="0060AD"/>
              </a:solidFill>
              <a:effectLst>
                <a:reflection blurRad="114300" stA="40000" endA="300" endPos="35000" dist="88900" dir="5400000" sy="-100000" algn="bl" rotWithShape="0"/>
              </a:effectLst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819016" y="3904902"/>
            <a:ext cx="2672080" cy="112458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defRPr sz="14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rgbClr val="0060AD"/>
                </a:solidFill>
                <a:effectLst/>
              </a:rPr>
              <a:t>对外开放研究所</a:t>
            </a:r>
            <a:endParaRPr lang="zh-CN" altLang="en-US" sz="2800" dirty="0">
              <a:solidFill>
                <a:srgbClr val="0060AD"/>
              </a:solidFill>
              <a:effectLst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rgbClr val="0060AD"/>
                </a:solidFill>
                <a:effectLst/>
              </a:rPr>
              <a:t>李想</a:t>
            </a:r>
            <a:endParaRPr lang="zh-CN" altLang="en-US" sz="2800" dirty="0">
              <a:solidFill>
                <a:srgbClr val="0060AD"/>
              </a:solidFill>
              <a:effectLst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5122562" y="5029487"/>
            <a:ext cx="206498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defRPr sz="14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rgbClr val="0060AD"/>
                </a:solidFill>
                <a:effectLst/>
              </a:rPr>
              <a:t>2024年3月29日</a:t>
            </a:r>
            <a:endParaRPr lang="en-US" altLang="zh-CN" sz="2000" dirty="0">
              <a:solidFill>
                <a:srgbClr val="0060AD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>
            <p:custDataLst>
              <p:tags r:id="rId2"/>
            </p:custDataLst>
          </p:nvPr>
        </p:nvSpPr>
        <p:spPr>
          <a:xfrm>
            <a:off x="915035" y="464820"/>
            <a:ext cx="10433685" cy="847090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091213" y="537051"/>
            <a:ext cx="9820275" cy="51752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indent="0"/>
            <a:r>
              <a:rPr lang="zh-CN" sz="2000" dirty="0">
                <a:latin typeface="+mj-ea"/>
                <a:ea typeface="+mj-ea"/>
                <a:cs typeface="仿宋_GB2312" panose="02010609030101010101" charset="-122"/>
                <a:sym typeface="+mn-ea"/>
              </a:rPr>
              <a:t>国办印发《扎实推进高水平对外开放更大力度吸引和利用外资行动方案》</a:t>
            </a:r>
            <a:endParaRPr lang="en-US" altLang="zh-CN" sz="2000" dirty="0">
              <a:latin typeface="+mj-ea"/>
              <a:ea typeface="+mj-ea"/>
              <a:cs typeface="仿宋_GB2312" panose="02010609030101010101" charset="-122"/>
              <a:sym typeface="+mn-ea"/>
            </a:endParaRPr>
          </a:p>
          <a:p>
            <a:pPr indent="0"/>
            <a:r>
              <a:rPr lang="zh-CN" sz="2000" dirty="0">
                <a:latin typeface="+mj-ea"/>
                <a:ea typeface="+mj-ea"/>
                <a:cs typeface="仿宋_GB2312" panose="02010609030101010101" charset="-122"/>
                <a:sym typeface="+mn-ea"/>
              </a:rPr>
              <a:t>出台了</a:t>
            </a:r>
            <a:r>
              <a:rPr lang="zh-CN" altLang="en-US" sz="2400" dirty="0">
                <a:solidFill>
                  <a:srgbClr val="FF0000"/>
                </a:solidFill>
                <a:latin typeface="+mj-ea"/>
                <a:ea typeface="+mj-ea"/>
                <a:cs typeface="仿宋_GB2312" panose="02010609030101010101" charset="-122"/>
                <a:sym typeface="+mn-ea"/>
              </a:rPr>
              <a:t>五个方面、</a:t>
            </a:r>
            <a:r>
              <a:rPr lang="zh-CN" sz="2400" dirty="0">
                <a:solidFill>
                  <a:srgbClr val="FF0000"/>
                </a:solidFill>
                <a:latin typeface="+mj-ea"/>
                <a:ea typeface="+mj-ea"/>
                <a:cs typeface="仿宋_GB2312" panose="02010609030101010101" charset="-122"/>
                <a:sym typeface="+mn-ea"/>
              </a:rPr>
              <a:t>24条</a:t>
            </a:r>
            <a:r>
              <a:rPr lang="zh-CN" sz="2000" dirty="0">
                <a:latin typeface="+mj-ea"/>
                <a:ea typeface="+mj-ea"/>
                <a:cs typeface="仿宋_GB2312" panose="02010609030101010101" charset="-122"/>
                <a:sym typeface="+mn-ea"/>
              </a:rPr>
              <a:t>务实政策措施。</a:t>
            </a:r>
            <a:endParaRPr kumimoji="1" lang="zh-CN" altLang="en-US" sz="20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" y="1660658"/>
            <a:ext cx="4324985" cy="4742188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5421630" y="1559560"/>
            <a:ext cx="1837055" cy="504190"/>
            <a:chOff x="3872" y="4954"/>
            <a:chExt cx="2893" cy="794"/>
          </a:xfrm>
        </p:grpSpPr>
        <p:sp>
          <p:nvSpPr>
            <p:cNvPr id="23" name="iSļiďe"/>
            <p:cNvSpPr/>
            <p:nvPr>
              <p:custDataLst>
                <p:tags r:id="rId6"/>
              </p:custDataLst>
            </p:nvPr>
          </p:nvSpPr>
          <p:spPr>
            <a:xfrm>
              <a:off x="4016" y="4954"/>
              <a:ext cx="2749" cy="7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4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b="1">
                  <a:solidFill>
                    <a:srgbClr val="7F4610"/>
                  </a:solidFill>
                  <a:effectLst/>
                  <a:latin typeface="+mn-ea"/>
                  <a:sym typeface="+mn-ea"/>
                </a:rPr>
                <a:t>五个方面</a:t>
              </a:r>
              <a:endParaRPr lang="zh-CN" b="1">
                <a:solidFill>
                  <a:srgbClr val="7F4610"/>
                </a:solidFill>
                <a:effectLst/>
                <a:latin typeface="+mn-ea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7"/>
              </p:custDataLst>
            </p:nvPr>
          </p:nvSpPr>
          <p:spPr>
            <a:xfrm>
              <a:off x="3872" y="5181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0" name="组合 89"/>
          <p:cNvGrpSpPr/>
          <p:nvPr>
            <p:custDataLst>
              <p:tags r:id="rId8"/>
            </p:custDataLst>
          </p:nvPr>
        </p:nvGrpSpPr>
        <p:grpSpPr>
          <a:xfrm>
            <a:off x="5424771" y="2232025"/>
            <a:ext cx="5905500" cy="648186"/>
            <a:chOff x="6545" y="2063"/>
            <a:chExt cx="9300" cy="1021"/>
          </a:xfrm>
        </p:grpSpPr>
        <p:sp>
          <p:nvSpPr>
            <p:cNvPr id="6" name="iSļiďe"/>
            <p:cNvSpPr/>
            <p:nvPr>
              <p:custDataLst>
                <p:tags r:id="rId9"/>
              </p:custDataLst>
            </p:nvPr>
          </p:nvSpPr>
          <p:spPr>
            <a:xfrm>
              <a:off x="6773" y="2063"/>
              <a:ext cx="9072" cy="1021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70" name="QQ2635243521"/>
            <p:cNvSpPr txBox="1"/>
            <p:nvPr>
              <p:custDataLst>
                <p:tags r:id="rId10"/>
              </p:custDataLst>
            </p:nvPr>
          </p:nvSpPr>
          <p:spPr>
            <a:xfrm>
              <a:off x="7453" y="2294"/>
              <a:ext cx="687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2200"/>
                </a:lnSpc>
              </a:pPr>
              <a:r>
                <a:rPr lang="zh-CN" altLang="en-US" sz="1600" dirty="0">
                  <a:sym typeface="微软雅黑" panose="020B0503020204020204" charset="-122"/>
                </a:rPr>
                <a:t>扩大市场准入，提高外商投资自由化水平</a:t>
              </a:r>
              <a:endParaRPr lang="zh-CN" altLang="en-US" sz="1600" dirty="0">
                <a:sym typeface="微软雅黑" panose="020B0503020204020204" charset="-122"/>
              </a:endParaRPr>
            </a:p>
          </p:txBody>
        </p:sp>
        <p:sp>
          <p:nvSpPr>
            <p:cNvPr id="19" name="îṩḷídê"/>
            <p:cNvSpPr/>
            <p:nvPr>
              <p:custDataLst>
                <p:tags r:id="rId11"/>
              </p:custDataLst>
            </p:nvPr>
          </p:nvSpPr>
          <p:spPr>
            <a:xfrm>
              <a:off x="6545" y="2290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1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9" name="组合 88"/>
          <p:cNvGrpSpPr/>
          <p:nvPr>
            <p:custDataLst>
              <p:tags r:id="rId12"/>
            </p:custDataLst>
          </p:nvPr>
        </p:nvGrpSpPr>
        <p:grpSpPr>
          <a:xfrm>
            <a:off x="5424771" y="3084046"/>
            <a:ext cx="5904865" cy="647700"/>
            <a:chOff x="6545" y="3567"/>
            <a:chExt cx="9299" cy="1022"/>
          </a:xfrm>
        </p:grpSpPr>
        <p:sp>
          <p:nvSpPr>
            <p:cNvPr id="74" name="iSļiďe"/>
            <p:cNvSpPr/>
            <p:nvPr>
              <p:custDataLst>
                <p:tags r:id="rId13"/>
              </p:custDataLst>
            </p:nvPr>
          </p:nvSpPr>
          <p:spPr>
            <a:xfrm>
              <a:off x="6773" y="3567"/>
              <a:ext cx="9071" cy="1022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75" name="QQ2635243521"/>
            <p:cNvSpPr txBox="1"/>
            <p:nvPr>
              <p:custDataLst>
                <p:tags r:id="rId14"/>
              </p:custDataLst>
            </p:nvPr>
          </p:nvSpPr>
          <p:spPr>
            <a:xfrm>
              <a:off x="7453" y="3812"/>
              <a:ext cx="7937" cy="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ym typeface="微软雅黑" panose="020B0503020204020204" charset="-122"/>
                </a:rPr>
                <a:t>加大政策力度，提升对外商投资吸引力</a:t>
              </a:r>
              <a:endParaRPr kumimoji="1"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76" name="îṩḷídê"/>
            <p:cNvSpPr/>
            <p:nvPr>
              <p:custDataLst>
                <p:tags r:id="rId15"/>
              </p:custDataLst>
            </p:nvPr>
          </p:nvSpPr>
          <p:spPr>
            <a:xfrm>
              <a:off x="6545" y="379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2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8" name="组合 87"/>
          <p:cNvGrpSpPr/>
          <p:nvPr>
            <p:custDataLst>
              <p:tags r:id="rId16"/>
            </p:custDataLst>
          </p:nvPr>
        </p:nvGrpSpPr>
        <p:grpSpPr>
          <a:xfrm>
            <a:off x="5424771" y="3935581"/>
            <a:ext cx="5904865" cy="647700"/>
            <a:chOff x="6545" y="5167"/>
            <a:chExt cx="9299" cy="1022"/>
          </a:xfrm>
        </p:grpSpPr>
        <p:sp>
          <p:nvSpPr>
            <p:cNvPr id="77" name="iSļiďe"/>
            <p:cNvSpPr/>
            <p:nvPr>
              <p:custDataLst>
                <p:tags r:id="rId17"/>
              </p:custDataLst>
            </p:nvPr>
          </p:nvSpPr>
          <p:spPr>
            <a:xfrm>
              <a:off x="6773" y="5167"/>
              <a:ext cx="9071" cy="1022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78" name="QQ2635243521"/>
            <p:cNvSpPr txBox="1"/>
            <p:nvPr>
              <p:custDataLst>
                <p:tags r:id="rId18"/>
              </p:custDataLst>
            </p:nvPr>
          </p:nvSpPr>
          <p:spPr>
            <a:xfrm>
              <a:off x="7453" y="5384"/>
              <a:ext cx="7973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2200"/>
                </a:lnSpc>
              </a:pPr>
              <a:r>
                <a:rPr lang="zh-CN" altLang="en-US" sz="1600" dirty="0">
                  <a:sym typeface="微软雅黑" panose="020B0503020204020204" charset="-122"/>
                </a:rPr>
                <a:t>优化公平竞争环境，做好外商投资企业服务</a:t>
              </a:r>
              <a:endParaRPr lang="zh-CN" altLang="en-US" sz="1600" dirty="0">
                <a:sym typeface="微软雅黑" panose="020B0503020204020204" charset="-122"/>
              </a:endParaRPr>
            </a:p>
          </p:txBody>
        </p:sp>
        <p:sp>
          <p:nvSpPr>
            <p:cNvPr id="79" name="îṩḷídê"/>
            <p:cNvSpPr/>
            <p:nvPr>
              <p:custDataLst>
                <p:tags r:id="rId19"/>
              </p:custDataLst>
            </p:nvPr>
          </p:nvSpPr>
          <p:spPr>
            <a:xfrm>
              <a:off x="6545" y="539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3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20"/>
            </p:custDataLst>
          </p:nvPr>
        </p:nvGrpSpPr>
        <p:grpSpPr>
          <a:xfrm>
            <a:off x="5424771" y="4787116"/>
            <a:ext cx="5904865" cy="647700"/>
            <a:chOff x="6545" y="3567"/>
            <a:chExt cx="9299" cy="1022"/>
          </a:xfrm>
        </p:grpSpPr>
        <p:sp>
          <p:nvSpPr>
            <p:cNvPr id="8" name="iSļiďe"/>
            <p:cNvSpPr/>
            <p:nvPr>
              <p:custDataLst>
                <p:tags r:id="rId21"/>
              </p:custDataLst>
            </p:nvPr>
          </p:nvSpPr>
          <p:spPr>
            <a:xfrm>
              <a:off x="6773" y="3567"/>
              <a:ext cx="9071" cy="1022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9" name="QQ2635243521"/>
            <p:cNvSpPr txBox="1"/>
            <p:nvPr>
              <p:custDataLst>
                <p:tags r:id="rId22"/>
              </p:custDataLst>
            </p:nvPr>
          </p:nvSpPr>
          <p:spPr>
            <a:xfrm>
              <a:off x="7453" y="3812"/>
              <a:ext cx="7937" cy="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ym typeface="微软雅黑" panose="020B0503020204020204" charset="-122"/>
                </a:rPr>
                <a:t>畅通创新要素流动，促进内外资企业创新合作</a:t>
              </a:r>
              <a:endParaRPr kumimoji="1"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10" name="îṩḷídê"/>
            <p:cNvSpPr/>
            <p:nvPr>
              <p:custDataLst>
                <p:tags r:id="rId23"/>
              </p:custDataLst>
            </p:nvPr>
          </p:nvSpPr>
          <p:spPr>
            <a:xfrm>
              <a:off x="6545" y="379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4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24"/>
            </p:custDataLst>
          </p:nvPr>
        </p:nvGrpSpPr>
        <p:grpSpPr>
          <a:xfrm>
            <a:off x="5424771" y="5638651"/>
            <a:ext cx="5904865" cy="647700"/>
            <a:chOff x="6545" y="5167"/>
            <a:chExt cx="9299" cy="1022"/>
          </a:xfrm>
        </p:grpSpPr>
        <p:sp>
          <p:nvSpPr>
            <p:cNvPr id="12" name="iSļiďe"/>
            <p:cNvSpPr/>
            <p:nvPr>
              <p:custDataLst>
                <p:tags r:id="rId25"/>
              </p:custDataLst>
            </p:nvPr>
          </p:nvSpPr>
          <p:spPr>
            <a:xfrm>
              <a:off x="6773" y="5167"/>
              <a:ext cx="9071" cy="1022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13" name="QQ2635243521"/>
            <p:cNvSpPr txBox="1"/>
            <p:nvPr>
              <p:custDataLst>
                <p:tags r:id="rId26"/>
              </p:custDataLst>
            </p:nvPr>
          </p:nvSpPr>
          <p:spPr>
            <a:xfrm>
              <a:off x="7453" y="5384"/>
              <a:ext cx="7973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2200"/>
                </a:lnSpc>
              </a:pPr>
              <a:r>
                <a:rPr lang="zh-CN" altLang="en-US" sz="1600" dirty="0">
                  <a:sym typeface="微软雅黑" panose="020B0503020204020204" charset="-122"/>
                </a:rPr>
                <a:t>完善国内规制，更好对接国际高标准经贸规则</a:t>
              </a:r>
              <a:endParaRPr lang="zh-CN" altLang="en-US" sz="1600" dirty="0">
                <a:sym typeface="微软雅黑" panose="020B0503020204020204" charset="-122"/>
              </a:endParaRPr>
            </a:p>
          </p:txBody>
        </p:sp>
        <p:sp>
          <p:nvSpPr>
            <p:cNvPr id="15" name="îṩḷídê"/>
            <p:cNvSpPr/>
            <p:nvPr>
              <p:custDataLst>
                <p:tags r:id="rId27"/>
              </p:custDataLst>
            </p:nvPr>
          </p:nvSpPr>
          <p:spPr>
            <a:xfrm>
              <a:off x="6545" y="539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5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238240" cy="594360"/>
            <a:chOff x="3872" y="4975"/>
            <a:chExt cx="9824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9680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重点一：全面取消制造业领域外资准入限制措施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669667" y="1837598"/>
            <a:ext cx="9984478" cy="1348948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988292" y="2004240"/>
            <a:ext cx="9097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/>
              <a:t>健全外商投资准入前国民待遇加负面清单管理制度，</a:t>
            </a:r>
            <a:r>
              <a:rPr lang="zh-CN" altLang="zh-CN" sz="2000" b="1" dirty="0">
                <a:solidFill>
                  <a:srgbClr val="FF0000"/>
                </a:solidFill>
              </a:rPr>
              <a:t>全面取消制造业领域外资准入限制措施</a:t>
            </a:r>
            <a:r>
              <a:rPr lang="zh-CN" altLang="zh-CN" sz="2000" dirty="0"/>
              <a:t>，持续推进</a:t>
            </a:r>
            <a:r>
              <a:rPr lang="zh-CN" altLang="zh-CN" sz="2000" b="1" dirty="0">
                <a:solidFill>
                  <a:srgbClr val="FF0000"/>
                </a:solidFill>
              </a:rPr>
              <a:t>电信、医疗</a:t>
            </a:r>
            <a:r>
              <a:rPr lang="zh-CN" altLang="zh-CN" sz="2000" dirty="0"/>
              <a:t>等领域扩大开放。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40" name="Bullet3"/>
          <p:cNvSpPr txBox="1"/>
          <p:nvPr>
            <p:custDataLst>
              <p:tags r:id="rId9"/>
            </p:custDataLst>
          </p:nvPr>
        </p:nvSpPr>
        <p:spPr>
          <a:xfrm>
            <a:off x="2557780" y="5297170"/>
            <a:ext cx="2509520" cy="4940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>
              <a:lnSpc>
                <a:spcPts val="2400"/>
              </a:lnSpc>
              <a:buSzPct val="25000"/>
            </a:pPr>
            <a:r>
              <a:rPr kumimoji="1" lang="zh-CN" altLang="en-US" sz="1600" b="1" dirty="0">
                <a:solidFill>
                  <a:prstClr val="white"/>
                </a:solidFill>
                <a:latin typeface="微软雅黑" panose="020B0503020204020204" charset="-122"/>
              </a:rPr>
              <a:t>合肥高新技术产业开发区</a:t>
            </a:r>
            <a:endParaRPr kumimoji="1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弧形 17"/>
          <p:cNvSpPr/>
          <p:nvPr>
            <p:custDataLst>
              <p:tags r:id="rId10"/>
            </p:custDataLst>
          </p:nvPr>
        </p:nvSpPr>
        <p:spPr>
          <a:xfrm>
            <a:off x="980440" y="3512593"/>
            <a:ext cx="3124835" cy="3040608"/>
          </a:xfrm>
          <a:prstGeom prst="arc">
            <a:avLst>
              <a:gd name="adj1" fmla="val 16200000"/>
              <a:gd name="adj2" fmla="val 5459885"/>
            </a:avLst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>
            <p:custDataLst>
              <p:tags r:id="rId11"/>
            </p:custDataLst>
          </p:nvPr>
        </p:nvCxnSpPr>
        <p:spPr>
          <a:xfrm>
            <a:off x="3916680" y="4285661"/>
            <a:ext cx="535305" cy="0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4399337" y="3869938"/>
            <a:ext cx="7033895" cy="787400"/>
            <a:chOff x="6808" y="3174"/>
            <a:chExt cx="11077" cy="1240"/>
          </a:xfrm>
        </p:grpSpPr>
        <p:sp>
          <p:nvSpPr>
            <p:cNvPr id="21" name="ComponentBackground1"/>
            <p:cNvSpPr/>
            <p:nvPr>
              <p:custDataLst>
                <p:tags r:id="rId12"/>
              </p:custDataLst>
            </p:nvPr>
          </p:nvSpPr>
          <p:spPr>
            <a:xfrm>
              <a:off x="6808" y="3174"/>
              <a:ext cx="11077" cy="12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Bullet1"/>
            <p:cNvSpPr txBox="1"/>
            <p:nvPr>
              <p:custDataLst>
                <p:tags r:id="rId13"/>
              </p:custDataLst>
            </p:nvPr>
          </p:nvSpPr>
          <p:spPr>
            <a:xfrm>
              <a:off x="7229" y="3209"/>
              <a:ext cx="9429" cy="12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1"/>
            <a:lstStyle/>
            <a:p>
              <a:pPr algn="l"/>
              <a:r>
                <a:rPr lang="zh-CN" altLang="en-US" sz="2000" b="1" dirty="0">
                  <a:solidFill>
                    <a:schemeClr val="accent5"/>
                  </a:solidFill>
                </a:rPr>
                <a:t>全国版负面清单（</a:t>
              </a:r>
              <a:r>
                <a:rPr lang="en-US" altLang="zh-CN" sz="2000" b="1" dirty="0">
                  <a:solidFill>
                    <a:schemeClr val="accent5"/>
                  </a:solidFill>
                </a:rPr>
                <a:t>2021</a:t>
              </a:r>
              <a:r>
                <a:rPr lang="zh-CN" altLang="en-US" sz="2000" b="1" dirty="0">
                  <a:solidFill>
                    <a:schemeClr val="accent5"/>
                  </a:solidFill>
                </a:rPr>
                <a:t>年版</a:t>
              </a:r>
              <a:r>
                <a:rPr lang="zh-CN" altLang="en-US" b="1" dirty="0">
                  <a:solidFill>
                    <a:schemeClr val="accent5"/>
                  </a:solidFill>
                </a:rPr>
                <a:t>）</a:t>
              </a:r>
              <a:r>
                <a:rPr lang="en-US" altLang="zh-CN" b="1" dirty="0">
                  <a:solidFill>
                    <a:schemeClr val="accent5"/>
                  </a:solidFill>
                </a:rPr>
                <a:t>——31</a:t>
              </a:r>
              <a:r>
                <a:rPr lang="zh-CN" altLang="en-US" b="1" dirty="0">
                  <a:solidFill>
                    <a:schemeClr val="accent5"/>
                  </a:solidFill>
                </a:rPr>
                <a:t>项</a:t>
              </a:r>
              <a:endParaRPr lang="en-US" altLang="zh-CN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30" name="iSļiďe"/>
          <p:cNvSpPr/>
          <p:nvPr>
            <p:custDataLst>
              <p:tags r:id="rId14"/>
            </p:custDataLst>
          </p:nvPr>
        </p:nvSpPr>
        <p:spPr>
          <a:xfrm>
            <a:off x="1519208" y="3897695"/>
            <a:ext cx="2380673" cy="226611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40C"/>
              </a:gs>
              <a:gs pos="100000">
                <a:srgbClr val="FEC40C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外商投资准入负面清单</a:t>
            </a:r>
            <a:endParaRPr kumimoji="1" lang="zh-CN" altLang="en-US" sz="2400" b="1" dirty="0">
              <a:solidFill>
                <a:srgbClr val="7F4610"/>
              </a:solidFill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399337" y="5163120"/>
            <a:ext cx="7033895" cy="791210"/>
            <a:chOff x="6808" y="3174"/>
            <a:chExt cx="11077" cy="1246"/>
          </a:xfrm>
        </p:grpSpPr>
        <p:sp>
          <p:nvSpPr>
            <p:cNvPr id="33" name="ComponentBackground1"/>
            <p:cNvSpPr/>
            <p:nvPr>
              <p:custDataLst>
                <p:tags r:id="rId15"/>
              </p:custDataLst>
            </p:nvPr>
          </p:nvSpPr>
          <p:spPr>
            <a:xfrm>
              <a:off x="6808" y="3174"/>
              <a:ext cx="11077" cy="12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Bullet1"/>
            <p:cNvSpPr txBox="1"/>
            <p:nvPr>
              <p:custDataLst>
                <p:tags r:id="rId16"/>
              </p:custDataLst>
            </p:nvPr>
          </p:nvSpPr>
          <p:spPr>
            <a:xfrm>
              <a:off x="7376" y="3215"/>
              <a:ext cx="9429" cy="12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1"/>
            <a:lstStyle/>
            <a:p>
              <a:pPr algn="l"/>
              <a:r>
                <a:rPr lang="zh-CN" altLang="en-US" sz="2000" b="1" dirty="0">
                  <a:solidFill>
                    <a:schemeClr val="accent5"/>
                  </a:solidFill>
                </a:rPr>
                <a:t>自贸试验区负面清单（</a:t>
              </a:r>
              <a:r>
                <a:rPr lang="en-US" altLang="zh-CN" sz="2000" b="1" dirty="0">
                  <a:solidFill>
                    <a:schemeClr val="accent5"/>
                  </a:solidFill>
                </a:rPr>
                <a:t>2021</a:t>
              </a:r>
              <a:r>
                <a:rPr lang="zh-CN" altLang="en-US" sz="2000" b="1" dirty="0">
                  <a:solidFill>
                    <a:schemeClr val="accent5"/>
                  </a:solidFill>
                </a:rPr>
                <a:t>年版</a:t>
              </a:r>
              <a:r>
                <a:rPr lang="zh-CN" altLang="en-US" b="1" dirty="0">
                  <a:solidFill>
                    <a:schemeClr val="accent5"/>
                  </a:solidFill>
                </a:rPr>
                <a:t>）</a:t>
              </a:r>
              <a:r>
                <a:rPr lang="en-US" altLang="zh-CN" b="1" dirty="0">
                  <a:solidFill>
                    <a:schemeClr val="accent5"/>
                  </a:solidFill>
                </a:rPr>
                <a:t>——27</a:t>
              </a:r>
              <a:r>
                <a:rPr lang="zh-CN" altLang="en-US" b="1" dirty="0">
                  <a:solidFill>
                    <a:schemeClr val="accent5"/>
                  </a:solidFill>
                </a:rPr>
                <a:t>项</a:t>
              </a:r>
              <a:endParaRPr lang="en-US" altLang="zh-CN" b="1" dirty="0">
                <a:solidFill>
                  <a:schemeClr val="accent5"/>
                </a:solidFill>
              </a:endParaRPr>
            </a:p>
          </p:txBody>
        </p:sp>
      </p:grpSp>
      <p:cxnSp>
        <p:nvCxnSpPr>
          <p:cNvPr id="35" name="直接连接符 34"/>
          <p:cNvCxnSpPr/>
          <p:nvPr>
            <p:custDataLst>
              <p:tags r:id="rId17"/>
            </p:custDataLst>
          </p:nvPr>
        </p:nvCxnSpPr>
        <p:spPr>
          <a:xfrm>
            <a:off x="3930794" y="5740388"/>
            <a:ext cx="535305" cy="0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238240" cy="594360"/>
            <a:chOff x="3872" y="4975"/>
            <a:chExt cx="9824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9680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重点一：全面取消制造业领域外资准入限制措施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96" y="1002030"/>
            <a:ext cx="5276061" cy="56481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21" y="1837597"/>
            <a:ext cx="5901986" cy="4399511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238240" cy="594360"/>
            <a:chOff x="3872" y="4975"/>
            <a:chExt cx="9824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9680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重点二：放宽科技创新领域外商投资准入试点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669667" y="1837597"/>
            <a:ext cx="9984478" cy="1750729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56688" y="1998855"/>
            <a:ext cx="9645057" cy="14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/>
              <a:t>允许</a:t>
            </a:r>
            <a:r>
              <a:rPr lang="zh-CN" altLang="zh-CN" sz="2000" b="1" dirty="0">
                <a:solidFill>
                  <a:srgbClr val="FF0000"/>
                </a:solidFill>
              </a:rPr>
              <a:t>北京、上海、广东等自由贸易试验区</a:t>
            </a:r>
            <a:r>
              <a:rPr lang="zh-CN" altLang="zh-CN" sz="2000" dirty="0"/>
              <a:t>选择若干符合条件的外商投资企业在</a:t>
            </a:r>
            <a:r>
              <a:rPr lang="zh-CN" altLang="zh-CN" sz="2000" b="1" dirty="0">
                <a:solidFill>
                  <a:srgbClr val="FF0000"/>
                </a:solidFill>
              </a:rPr>
              <a:t>基因诊断与治疗技术开发和应用</a:t>
            </a:r>
            <a:r>
              <a:rPr lang="zh-CN" altLang="zh-CN" sz="2000" dirty="0"/>
              <a:t>等领域进行扩大开放试点。支持</a:t>
            </a:r>
            <a:r>
              <a:rPr lang="zh-CN" altLang="zh-CN" sz="2000" b="1" dirty="0">
                <a:solidFill>
                  <a:srgbClr val="FF0000"/>
                </a:solidFill>
              </a:rPr>
              <a:t>信息服务（限于应用商店）</a:t>
            </a:r>
            <a:r>
              <a:rPr lang="zh-CN" altLang="zh-CN" sz="2000" dirty="0"/>
              <a:t>等领域开放举措在自由贸易试验区更好落地见效。</a:t>
            </a:r>
            <a:endParaRPr lang="zh-CN" altLang="zh-CN" sz="2000" dirty="0"/>
          </a:p>
        </p:txBody>
      </p:sp>
      <p:pic>
        <p:nvPicPr>
          <p:cNvPr id="13" name="图片 12" descr="千库网_蓝色下降箭头_元素编号12489131"/>
          <p:cNvPicPr>
            <a:picLocks noChangeAspect="1"/>
          </p:cNvPicPr>
          <p:nvPr/>
        </p:nvPicPr>
        <p:blipFill>
          <a:blip r:embed="rId9"/>
          <a:srcRect l="5287" t="8537" r="4157" b="18546"/>
          <a:stretch>
            <a:fillRect/>
          </a:stretch>
        </p:blipFill>
        <p:spPr>
          <a:xfrm rot="11044487">
            <a:off x="4255175" y="4386091"/>
            <a:ext cx="2165314" cy="1241842"/>
          </a:xfrm>
          <a:prstGeom prst="rect">
            <a:avLst/>
          </a:prstGeom>
        </p:spPr>
      </p:pic>
      <p:sp>
        <p:nvSpPr>
          <p:cNvPr id="15" name="Bullet4"/>
          <p:cNvSpPr/>
          <p:nvPr>
            <p:custDataLst>
              <p:tags r:id="rId10"/>
            </p:custDataLst>
          </p:nvPr>
        </p:nvSpPr>
        <p:spPr>
          <a:xfrm>
            <a:off x="6692007" y="4310729"/>
            <a:ext cx="4862684" cy="559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/>
          <a:lstStyle/>
          <a:p>
            <a:endParaRPr kumimoji="1" lang="en-US" altLang="zh-CN" sz="2400" b="1" dirty="0">
              <a:solidFill>
                <a:schemeClr val="accent2"/>
              </a:solidFill>
              <a:sym typeface="+mn-ea"/>
            </a:endParaRPr>
          </a:p>
          <a:p>
            <a:r>
              <a:rPr kumimoji="1" lang="zh-CN" altLang="en-US" sz="2400" b="1" dirty="0">
                <a:solidFill>
                  <a:schemeClr val="accent2"/>
                </a:solidFill>
                <a:sym typeface="+mn-ea"/>
              </a:rPr>
              <a:t>以自贸区为平台进行规则探索</a:t>
            </a:r>
            <a:endParaRPr kumimoji="1" lang="en-US" altLang="zh-CN" sz="2400" b="1" dirty="0">
              <a:solidFill>
                <a:schemeClr val="accent2"/>
              </a:solidFill>
              <a:sym typeface="+mn-ea"/>
            </a:endParaRPr>
          </a:p>
          <a:p>
            <a:r>
              <a:rPr kumimoji="1" lang="zh-CN" altLang="en-US" sz="2400" b="1" dirty="0">
                <a:solidFill>
                  <a:schemeClr val="accent2"/>
                </a:solidFill>
                <a:sym typeface="+mn-ea"/>
              </a:rPr>
              <a:t>加大现代服务业领域开放力度</a:t>
            </a:r>
            <a:endParaRPr kumimoji="1" lang="en-US" altLang="zh-CN" sz="2400" b="1" dirty="0">
              <a:solidFill>
                <a:schemeClr val="accent2"/>
              </a:solidFill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重点三：扩大鼓励外商投资产业目录和外资项目清单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545207" y="2721866"/>
            <a:ext cx="6285315" cy="2506482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702687" y="3123099"/>
            <a:ext cx="6449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总条目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1474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条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  <a:p>
            <a:r>
              <a:rPr lang="zh-CN" altLang="zh-CN" sz="2400" dirty="0">
                <a:latin typeface="+mn-ea"/>
              </a:rPr>
              <a:t>包括</a:t>
            </a:r>
            <a:r>
              <a:rPr lang="zh-CN" altLang="en-US" sz="2400" dirty="0">
                <a:latin typeface="+mn-ea"/>
              </a:rPr>
              <a:t>：</a:t>
            </a:r>
            <a:endParaRPr lang="en-US" altLang="zh-CN" sz="2400" dirty="0">
              <a:latin typeface="+mn-ea"/>
            </a:endParaRPr>
          </a:p>
          <a:p>
            <a:r>
              <a:rPr lang="zh-CN" altLang="zh-CN" sz="2400" dirty="0">
                <a:latin typeface="+mn-ea"/>
              </a:rPr>
              <a:t>“全国鼓励外商投资产业目录”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519</a:t>
            </a:r>
            <a:r>
              <a:rPr lang="zh-CN" altLang="zh-CN" sz="2400" dirty="0">
                <a:solidFill>
                  <a:srgbClr val="FF0000"/>
                </a:solidFill>
                <a:latin typeface="+mn-ea"/>
              </a:rPr>
              <a:t>条</a:t>
            </a:r>
            <a:r>
              <a:rPr lang="zh-CN" altLang="zh-CN" sz="2400" dirty="0">
                <a:latin typeface="+mn-ea"/>
              </a:rPr>
              <a:t>，</a:t>
            </a:r>
            <a:endParaRPr lang="en-US" altLang="zh-CN" sz="2400" dirty="0">
              <a:latin typeface="+mn-ea"/>
            </a:endParaRPr>
          </a:p>
          <a:p>
            <a:r>
              <a:rPr lang="zh-CN" altLang="zh-CN" sz="2400" dirty="0">
                <a:latin typeface="+mn-ea"/>
              </a:rPr>
              <a:t>“中西部地区外商投资优势产业目录”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955</a:t>
            </a:r>
            <a:r>
              <a:rPr lang="zh-CN" altLang="zh-CN" sz="2400" dirty="0">
                <a:solidFill>
                  <a:srgbClr val="FF0000"/>
                </a:solidFill>
                <a:latin typeface="+mn-ea"/>
              </a:rPr>
              <a:t>条</a:t>
            </a:r>
            <a:endParaRPr lang="zh-CN" altLang="zh-CN" sz="24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zh-CN" altLang="zh-CN" sz="2400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747" y="1002030"/>
            <a:ext cx="4870298" cy="5479473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20" name="弧形 19"/>
          <p:cNvSpPr/>
          <p:nvPr>
            <p:custDataLst>
              <p:tags r:id="rId4"/>
            </p:custDataLst>
          </p:nvPr>
        </p:nvSpPr>
        <p:spPr>
          <a:xfrm>
            <a:off x="980440" y="2418080"/>
            <a:ext cx="3193415" cy="3193415"/>
          </a:xfrm>
          <a:prstGeom prst="arc">
            <a:avLst>
              <a:gd name="adj1" fmla="val 16200000"/>
              <a:gd name="adj2" fmla="val 5459885"/>
            </a:avLst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21" name="直接连接符 20"/>
          <p:cNvCxnSpPr/>
          <p:nvPr>
            <p:custDataLst>
              <p:tags r:id="rId5"/>
            </p:custDataLst>
          </p:nvPr>
        </p:nvCxnSpPr>
        <p:spPr>
          <a:xfrm flipV="1">
            <a:off x="3559810" y="2470150"/>
            <a:ext cx="356870" cy="434975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6"/>
            </p:custDataLst>
          </p:nvPr>
        </p:nvCxnSpPr>
        <p:spPr>
          <a:xfrm>
            <a:off x="3916680" y="2477135"/>
            <a:ext cx="535305" cy="0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endCxn id="41" idx="1"/>
          </p:cNvCxnSpPr>
          <p:nvPr>
            <p:custDataLst>
              <p:tags r:id="rId7"/>
            </p:custDataLst>
          </p:nvPr>
        </p:nvCxnSpPr>
        <p:spPr>
          <a:xfrm flipV="1">
            <a:off x="4201795" y="4015105"/>
            <a:ext cx="505460" cy="4445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1"/>
          <p:cNvSpPr/>
          <p:nvPr>
            <p:custDataLst>
              <p:tags r:id="rId8"/>
            </p:custDataLst>
          </p:nvPr>
        </p:nvSpPr>
        <p:spPr>
          <a:xfrm>
            <a:off x="3559810" y="2790825"/>
            <a:ext cx="114300" cy="114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198187" y="2202498"/>
            <a:ext cx="7033895" cy="786765"/>
            <a:chOff x="6808" y="3174"/>
            <a:chExt cx="11077" cy="1239"/>
          </a:xfrm>
        </p:grpSpPr>
        <p:sp>
          <p:nvSpPr>
            <p:cNvPr id="33" name="ComponentBackground1"/>
            <p:cNvSpPr/>
            <p:nvPr>
              <p:custDataLst>
                <p:tags r:id="rId9"/>
              </p:custDataLst>
            </p:nvPr>
          </p:nvSpPr>
          <p:spPr>
            <a:xfrm>
              <a:off x="6808" y="3174"/>
              <a:ext cx="11077" cy="12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Number1"/>
            <p:cNvSpPr/>
            <p:nvPr>
              <p:custDataLst>
                <p:tags r:id="rId10"/>
              </p:custDataLst>
            </p:nvPr>
          </p:nvSpPr>
          <p:spPr>
            <a:xfrm>
              <a:off x="6901" y="3280"/>
              <a:ext cx="1026" cy="10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prstClr val="white"/>
                  </a:solidFill>
                </a:rPr>
                <a:t>01</a:t>
              </a:r>
              <a:endParaRPr lang="en-US" altLang="zh-CN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36" name="Bullet1"/>
            <p:cNvSpPr txBox="1"/>
            <p:nvPr>
              <p:custDataLst>
                <p:tags r:id="rId11"/>
              </p:custDataLst>
            </p:nvPr>
          </p:nvSpPr>
          <p:spPr>
            <a:xfrm>
              <a:off x="8020" y="3190"/>
              <a:ext cx="9429" cy="12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1"/>
            <a:lstStyle/>
            <a:p>
              <a:r>
                <a:rPr lang="zh-CN" altLang="en-US" dirty="0">
                  <a:solidFill>
                    <a:srgbClr val="4472C4"/>
                  </a:solidFill>
                </a:rPr>
                <a:t>在投资总额内进口自用设备，除不予免税的产品外，实行</a:t>
              </a:r>
              <a:r>
                <a:rPr lang="zh-CN" altLang="en-US" sz="2000" b="1" dirty="0">
                  <a:solidFill>
                    <a:srgbClr val="4472C4"/>
                  </a:solidFill>
                </a:rPr>
                <a:t>免征关税</a:t>
              </a:r>
              <a:r>
                <a:rPr lang="zh-CN" altLang="en-US" dirty="0">
                  <a:solidFill>
                    <a:srgbClr val="4472C4"/>
                  </a:solidFill>
                </a:rPr>
                <a:t>政策</a:t>
              </a:r>
              <a:endParaRPr lang="en-US" altLang="zh-CN" dirty="0">
                <a:solidFill>
                  <a:srgbClr val="4472C4"/>
                </a:solidFill>
              </a:endParaRPr>
            </a:p>
          </p:txBody>
        </p:sp>
      </p:grpSp>
      <p:sp>
        <p:nvSpPr>
          <p:cNvPr id="38" name="shape2"/>
          <p:cNvSpPr/>
          <p:nvPr>
            <p:custDataLst>
              <p:tags r:id="rId12"/>
            </p:custDataLst>
          </p:nvPr>
        </p:nvSpPr>
        <p:spPr>
          <a:xfrm>
            <a:off x="4087495" y="3960495"/>
            <a:ext cx="114300" cy="114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707255" y="3621723"/>
            <a:ext cx="6265545" cy="786130"/>
            <a:chOff x="8019" y="5676"/>
            <a:chExt cx="9867" cy="1238"/>
          </a:xfrm>
        </p:grpSpPr>
        <p:sp>
          <p:nvSpPr>
            <p:cNvPr id="41" name="ComponentBackground2"/>
            <p:cNvSpPr/>
            <p:nvPr>
              <p:custDataLst>
                <p:tags r:id="rId13"/>
              </p:custDataLst>
            </p:nvPr>
          </p:nvSpPr>
          <p:spPr>
            <a:xfrm>
              <a:off x="8019" y="5676"/>
              <a:ext cx="9867" cy="1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Number2"/>
            <p:cNvSpPr/>
            <p:nvPr>
              <p:custDataLst>
                <p:tags r:id="rId14"/>
              </p:custDataLst>
            </p:nvPr>
          </p:nvSpPr>
          <p:spPr>
            <a:xfrm>
              <a:off x="8112" y="5782"/>
              <a:ext cx="1026" cy="102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prstClr val="white"/>
                  </a:solidFill>
                </a:rPr>
                <a:t>02</a:t>
              </a:r>
              <a:endParaRPr lang="en-US" altLang="zh-CN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43" name="Bullet2"/>
            <p:cNvSpPr txBox="1"/>
            <p:nvPr>
              <p:custDataLst>
                <p:tags r:id="rId15"/>
              </p:custDataLst>
            </p:nvPr>
          </p:nvSpPr>
          <p:spPr>
            <a:xfrm>
              <a:off x="9231" y="5692"/>
              <a:ext cx="8048" cy="12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1"/>
            <a:lstStyle/>
            <a:p>
              <a:r>
                <a:rPr lang="zh-CN" altLang="en-US" dirty="0">
                  <a:solidFill>
                    <a:srgbClr val="4472C4"/>
                  </a:solidFill>
                </a:rPr>
                <a:t>对于符合条件的西部地区和海南省鼓励类产业的外商投资企业，减按</a:t>
              </a:r>
              <a:r>
                <a:rPr lang="en-US" altLang="zh-CN" sz="2400" b="1" dirty="0">
                  <a:solidFill>
                    <a:srgbClr val="4472C4"/>
                  </a:solidFill>
                </a:rPr>
                <a:t>15%</a:t>
              </a:r>
              <a:r>
                <a:rPr lang="zh-CN" altLang="en-US" dirty="0">
                  <a:solidFill>
                    <a:srgbClr val="4472C4"/>
                  </a:solidFill>
                </a:rPr>
                <a:t>征收企业所得税</a:t>
              </a:r>
              <a:endParaRPr lang="en-US" altLang="zh-CN" dirty="0">
                <a:solidFill>
                  <a:srgbClr val="4472C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323080" y="4932218"/>
            <a:ext cx="6649720" cy="856442"/>
            <a:chOff x="6808" y="7777"/>
            <a:chExt cx="9865" cy="1238"/>
          </a:xfrm>
        </p:grpSpPr>
        <p:sp>
          <p:nvSpPr>
            <p:cNvPr id="45" name="ComponentBackground3"/>
            <p:cNvSpPr/>
            <p:nvPr>
              <p:custDataLst>
                <p:tags r:id="rId16"/>
              </p:custDataLst>
            </p:nvPr>
          </p:nvSpPr>
          <p:spPr>
            <a:xfrm>
              <a:off x="6808" y="7777"/>
              <a:ext cx="9865" cy="1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Number3"/>
            <p:cNvSpPr/>
            <p:nvPr>
              <p:custDataLst>
                <p:tags r:id="rId17"/>
              </p:custDataLst>
            </p:nvPr>
          </p:nvSpPr>
          <p:spPr>
            <a:xfrm>
              <a:off x="6901" y="7883"/>
              <a:ext cx="1025" cy="1025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prstClr val="white"/>
                  </a:solidFill>
                </a:rPr>
                <a:t>03</a:t>
              </a:r>
              <a:endParaRPr lang="en-US" altLang="zh-CN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47" name="Bullet3"/>
            <p:cNvSpPr txBox="1"/>
            <p:nvPr>
              <p:custDataLst>
                <p:tags r:id="rId18"/>
              </p:custDataLst>
            </p:nvPr>
          </p:nvSpPr>
          <p:spPr>
            <a:xfrm>
              <a:off x="8019" y="7810"/>
              <a:ext cx="8654" cy="12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1"/>
            <a:lstStyle/>
            <a:p>
              <a:r>
                <a:rPr lang="zh-CN" altLang="en-US" dirty="0">
                  <a:solidFill>
                    <a:srgbClr val="4472C4"/>
                  </a:solidFill>
                </a:rPr>
                <a:t>对于集约用地的鼓励类外商投资工业项目优先供应土地，在确定土地出让底价时可按不低于所在地出让最低价标准的</a:t>
              </a:r>
              <a:r>
                <a:rPr lang="en-US" altLang="zh-CN" sz="2400" b="1" dirty="0">
                  <a:solidFill>
                    <a:srgbClr val="4472C4"/>
                  </a:solidFill>
                </a:rPr>
                <a:t>70%</a:t>
              </a:r>
              <a:r>
                <a:rPr lang="zh-CN" altLang="en-US" dirty="0">
                  <a:solidFill>
                    <a:srgbClr val="4472C4"/>
                  </a:solidFill>
                </a:rPr>
                <a:t>执行</a:t>
              </a:r>
              <a:endParaRPr lang="en-US" altLang="zh-CN" dirty="0">
                <a:solidFill>
                  <a:srgbClr val="4472C4"/>
                </a:solidFill>
              </a:endParaRPr>
            </a:p>
          </p:txBody>
        </p:sp>
      </p:grpSp>
      <p:cxnSp>
        <p:nvCxnSpPr>
          <p:cNvPr id="65" name="直接连接符 64"/>
          <p:cNvCxnSpPr/>
          <p:nvPr>
            <p:custDataLst>
              <p:tags r:id="rId19"/>
            </p:custDataLst>
          </p:nvPr>
        </p:nvCxnSpPr>
        <p:spPr>
          <a:xfrm>
            <a:off x="3687445" y="5106035"/>
            <a:ext cx="228600" cy="368300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Sļiďe"/>
          <p:cNvSpPr/>
          <p:nvPr>
            <p:custDataLst>
              <p:tags r:id="rId20"/>
            </p:custDataLst>
          </p:nvPr>
        </p:nvSpPr>
        <p:spPr>
          <a:xfrm>
            <a:off x="1346200" y="2790788"/>
            <a:ext cx="2448000" cy="244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40C"/>
              </a:gs>
              <a:gs pos="100000">
                <a:srgbClr val="FEC40C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鼓励目录的</a:t>
            </a:r>
            <a:endParaRPr kumimoji="1" lang="en-US" altLang="zh-CN" sz="2400" b="1" dirty="0">
              <a:solidFill>
                <a:srgbClr val="7F4610"/>
              </a:solidFill>
              <a:sym typeface="+mn-ea"/>
            </a:endParaRPr>
          </a:p>
          <a:p>
            <a:pPr algn="ctr"/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三项优惠</a:t>
            </a:r>
            <a:endParaRPr kumimoji="1" lang="zh-CN" altLang="en-US" sz="2400" b="1" dirty="0">
              <a:solidFill>
                <a:srgbClr val="7F4610"/>
              </a:solidFill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1"/>
            </p:custDataLst>
          </p:nvPr>
        </p:nvCxnSpPr>
        <p:spPr>
          <a:xfrm>
            <a:off x="3916680" y="5474335"/>
            <a:ext cx="535305" cy="0"/>
          </a:xfrm>
          <a:prstGeom prst="line">
            <a:avLst/>
          </a:prstGeom>
          <a:ln w="12700">
            <a:solidFill>
              <a:schemeClr val="tx2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shape1"/>
          <p:cNvSpPr/>
          <p:nvPr>
            <p:custDataLst>
              <p:tags r:id="rId22"/>
            </p:custDataLst>
          </p:nvPr>
        </p:nvSpPr>
        <p:spPr>
          <a:xfrm>
            <a:off x="3647440" y="5069840"/>
            <a:ext cx="114300" cy="114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7" name="组合 26"/>
          <p:cNvGrpSpPr/>
          <p:nvPr>
            <p:custDataLst>
              <p:tags r:id="rId23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8" name="iSļiďe"/>
            <p:cNvSpPr/>
            <p:nvPr>
              <p:custDataLst>
                <p:tags r:id="rId24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重点三：扩大鼓励外商投资产业目录和外资项目清单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9" name="îṩḷídê"/>
            <p:cNvSpPr/>
            <p:nvPr>
              <p:custDataLst>
                <p:tags r:id="rId25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重点三：扩大鼓励外商投资产业目录和外资项目清单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545207" y="2001427"/>
            <a:ext cx="6285315" cy="3942246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69667" y="2388808"/>
            <a:ext cx="6160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dirty="0"/>
              <a:t>全国鼓励外商投资产业目录加大对</a:t>
            </a:r>
            <a:r>
              <a:rPr lang="zh-CN" altLang="zh-CN" sz="2400" dirty="0">
                <a:solidFill>
                  <a:srgbClr val="FF0000"/>
                </a:solidFill>
              </a:rPr>
              <a:t>先进制造、高新技术、节能环保</a:t>
            </a:r>
            <a:r>
              <a:rPr lang="zh-CN" altLang="zh-CN" sz="2400" dirty="0"/>
              <a:t>等领域的支持力度；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dirty="0"/>
              <a:t>中西部地区外商投资优势产业目录加大对</a:t>
            </a:r>
            <a:r>
              <a:rPr lang="zh-CN" altLang="zh-CN" sz="2400" dirty="0">
                <a:solidFill>
                  <a:srgbClr val="FF0000"/>
                </a:solidFill>
              </a:rPr>
              <a:t>基础制造、适用技术、民生消费</a:t>
            </a:r>
            <a:r>
              <a:rPr lang="zh-CN" altLang="zh-CN" sz="2400" dirty="0"/>
              <a:t>等领域的支持力度</a:t>
            </a:r>
            <a:r>
              <a:rPr lang="zh-CN" altLang="en-US" sz="2400" dirty="0"/>
              <a:t>；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dirty="0"/>
              <a:t>积极支持</a:t>
            </a:r>
            <a:r>
              <a:rPr lang="zh-CN" altLang="zh-CN" sz="2400" dirty="0">
                <a:solidFill>
                  <a:srgbClr val="FF0000"/>
                </a:solidFill>
              </a:rPr>
              <a:t>集成电路、生物医药、高端装备</a:t>
            </a:r>
            <a:r>
              <a:rPr lang="zh-CN" altLang="zh-CN" sz="2400" dirty="0"/>
              <a:t>等领域外资项目纳入重大和重点外资项目清单，允许享受支持政策。</a:t>
            </a:r>
            <a:endParaRPr lang="zh-CN" altLang="zh-CN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747" y="1002030"/>
            <a:ext cx="4870298" cy="5479473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重点四：优化外资金融机构参与境内资本市场有关程序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545207" y="1837597"/>
            <a:ext cx="10081229" cy="1556767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69667" y="2058591"/>
            <a:ext cx="9665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85FDB"/>
                </a:solidFill>
              </a:rPr>
              <a:t>银行保险</a:t>
            </a:r>
            <a:endParaRPr lang="en-US" altLang="zh-CN" sz="2400" dirty="0">
              <a:solidFill>
                <a:srgbClr val="385FDB"/>
              </a:solidFill>
            </a:endParaRPr>
          </a:p>
          <a:p>
            <a:r>
              <a:rPr lang="zh-CN" altLang="zh-CN" sz="2400" dirty="0"/>
              <a:t>扩大银行保险领域外资金融机构准入，支持符合条件的外资机构依法开展银行卡清算业务，深化商业养老保险、健康保险等行业开放</a:t>
            </a:r>
            <a:r>
              <a:rPr lang="zh-CN" altLang="en-US" sz="2400" dirty="0"/>
              <a:t>。</a:t>
            </a:r>
            <a:endParaRPr lang="zh-CN" altLang="zh-CN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647" y="3849245"/>
            <a:ext cx="2994593" cy="2403706"/>
          </a:xfrm>
          <a:prstGeom prst="rect">
            <a:avLst/>
          </a:prstGeom>
        </p:spPr>
      </p:pic>
      <p:sp>
        <p:nvSpPr>
          <p:cNvPr id="13" name="iSļiďe"/>
          <p:cNvSpPr/>
          <p:nvPr>
            <p:custDataLst>
              <p:tags r:id="rId10"/>
            </p:custDataLst>
          </p:nvPr>
        </p:nvSpPr>
        <p:spPr>
          <a:xfrm>
            <a:off x="545207" y="3710700"/>
            <a:ext cx="1452418" cy="124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40C"/>
              </a:gs>
              <a:gs pos="100000">
                <a:srgbClr val="FEC40C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案例</a:t>
            </a:r>
            <a:endParaRPr kumimoji="1" lang="zh-CN" altLang="en-US" sz="2400" b="1" dirty="0">
              <a:solidFill>
                <a:srgbClr val="7F4610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02579" y="4372051"/>
            <a:ext cx="3025760" cy="713874"/>
            <a:chOff x="5502579" y="4372051"/>
            <a:chExt cx="3025760" cy="713874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5585821" y="5051098"/>
              <a:ext cx="2762524" cy="348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QQ2635243521"/>
            <p:cNvSpPr txBox="1"/>
            <p:nvPr>
              <p:custDataLst>
                <p:tags r:id="rId11"/>
              </p:custDataLst>
            </p:nvPr>
          </p:nvSpPr>
          <p:spPr>
            <a:xfrm>
              <a:off x="5502579" y="4372051"/>
              <a:ext cx="302576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2200"/>
                </a:lnSpc>
              </a:pPr>
              <a:r>
                <a:rPr lang="zh-CN" altLang="en-US" dirty="0">
                  <a:sym typeface="微软雅黑" panose="020B0503020204020204" charset="-122"/>
                </a:rPr>
                <a:t>以</a:t>
              </a:r>
              <a:r>
                <a:rPr lang="en-US" altLang="zh-CN" dirty="0">
                  <a:sym typeface="微软雅黑" panose="020B0503020204020204" charset="-122"/>
                </a:rPr>
                <a:t>9900</a:t>
              </a:r>
              <a:r>
                <a:rPr lang="zh-CN" altLang="en-US" dirty="0">
                  <a:sym typeface="微软雅黑" panose="020B0503020204020204" charset="-122"/>
                </a:rPr>
                <a:t>万欧元</a:t>
              </a:r>
              <a:endParaRPr lang="en-US" altLang="zh-CN" dirty="0">
                <a:sym typeface="微软雅黑" panose="020B0503020204020204" charset="-122"/>
              </a:endParaRPr>
            </a:p>
            <a:p>
              <a:pPr indent="0" fontAlgn="auto">
                <a:lnSpc>
                  <a:spcPts val="2200"/>
                </a:lnSpc>
              </a:pPr>
              <a:r>
                <a:rPr lang="zh-CN" altLang="en-US" dirty="0">
                  <a:sym typeface="微软雅黑" panose="020B0503020204020204" charset="-122"/>
                </a:rPr>
                <a:t>收购收购中意财险</a:t>
              </a:r>
              <a:r>
                <a:rPr lang="en-US" altLang="zh-CN" dirty="0">
                  <a:sym typeface="微软雅黑" panose="020B0503020204020204" charset="-122"/>
                </a:rPr>
                <a:t>51%</a:t>
              </a:r>
              <a:r>
                <a:rPr lang="zh-CN" altLang="en-US" dirty="0">
                  <a:sym typeface="微软雅黑" panose="020B0503020204020204" charset="-122"/>
                </a:rPr>
                <a:t>股权</a:t>
              </a:r>
              <a:endParaRPr lang="zh-CN" altLang="en-US" dirty="0">
                <a:sym typeface="微软雅黑" panose="020B050302020402020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8339" y="3561925"/>
            <a:ext cx="2860097" cy="2933433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重点四：优化外资金融机构参与境内资本市场有关程序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545207" y="1837597"/>
            <a:ext cx="10538429" cy="1855689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67" y="3914280"/>
            <a:ext cx="1776462" cy="13679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0183" y="3826096"/>
            <a:ext cx="3463636" cy="111765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1785" y="5282276"/>
            <a:ext cx="3236743" cy="145129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3704" y="3792139"/>
            <a:ext cx="3305241" cy="130341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4184" y="5194410"/>
            <a:ext cx="3233857" cy="1456444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669667" y="2058591"/>
            <a:ext cx="10289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85FDB"/>
                </a:solidFill>
              </a:rPr>
              <a:t>债券市场</a:t>
            </a:r>
            <a:endParaRPr lang="en-US" altLang="zh-CN" sz="2400" dirty="0">
              <a:solidFill>
                <a:srgbClr val="385FDB"/>
              </a:solidFill>
            </a:endParaRPr>
          </a:p>
          <a:p>
            <a:r>
              <a:rPr lang="zh-CN" altLang="zh-CN" sz="2400" dirty="0"/>
              <a:t>拓展外资金融机构参与国内债券市场业务范围，优化外资金融机构参与境内资本市场有关程序，进一步便利外资金融机构参与中国债券市场，支持符合条件的外资金融机构按规定</a:t>
            </a:r>
            <a:r>
              <a:rPr lang="zh-CN" altLang="zh-CN" sz="2400" b="1" dirty="0"/>
              <a:t>参与境内债券承销</a:t>
            </a:r>
            <a:r>
              <a:rPr lang="zh-CN" altLang="en-US" sz="2400" b="1" dirty="0"/>
              <a:t>。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283" y="5502798"/>
            <a:ext cx="2628900" cy="109537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重点四：优化外资金融机构参与境内资本市场有关程序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545207" y="1837597"/>
            <a:ext cx="10538429" cy="2277203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669667" y="2058591"/>
            <a:ext cx="10289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85FDB"/>
                </a:solidFill>
              </a:rPr>
              <a:t>私募基金</a:t>
            </a:r>
            <a:endParaRPr lang="en-US" altLang="zh-CN" sz="2400" dirty="0">
              <a:solidFill>
                <a:srgbClr val="385FDB"/>
              </a:solidFill>
            </a:endParaRPr>
          </a:p>
          <a:p>
            <a:r>
              <a:rPr lang="zh-CN" altLang="zh-CN" sz="2400" dirty="0"/>
              <a:t>扩大合格境外有限合伙人</a:t>
            </a:r>
            <a:r>
              <a:rPr lang="zh-CN" altLang="en-US" sz="2400" dirty="0"/>
              <a:t>（</a:t>
            </a:r>
            <a:r>
              <a:rPr lang="en-US" altLang="zh-CN" sz="2400" dirty="0"/>
              <a:t>QFLP</a:t>
            </a:r>
            <a:r>
              <a:rPr lang="zh-CN" altLang="en-US" sz="2400" dirty="0"/>
              <a:t>）</a:t>
            </a:r>
            <a:r>
              <a:rPr lang="zh-CN" altLang="zh-CN" sz="2400" dirty="0"/>
              <a:t>试点范围，规范合格境外有限合伙人管理企业及基金在注册资本、股东等方面的要求，拓宽基金可以投资的范围。</a:t>
            </a:r>
            <a:endParaRPr lang="en-US" altLang="zh-CN" sz="2400" dirty="0"/>
          </a:p>
          <a:p>
            <a:r>
              <a:rPr lang="zh-CN" altLang="zh-CN" sz="2400" dirty="0"/>
              <a:t>完善私募投资基金服务业务管理办法，鼓励外商投资设立私募基金并依法开展各类投资活动。</a:t>
            </a:r>
            <a:endParaRPr lang="zh-CN" altLang="zh-CN" sz="2400" dirty="0"/>
          </a:p>
        </p:txBody>
      </p: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1"/>
          <p:cNvSpPr/>
          <p:nvPr>
            <p:custDataLst>
              <p:tags r:id="rId2"/>
            </p:custDataLst>
          </p:nvPr>
        </p:nvSpPr>
        <p:spPr>
          <a:xfrm>
            <a:off x="1378585" y="1893357"/>
            <a:ext cx="9303385" cy="909670"/>
          </a:xfrm>
          <a:prstGeom prst="snip2DiagRect">
            <a:avLst>
              <a:gd name="adj1" fmla="val 0"/>
              <a:gd name="adj2" fmla="val 7629"/>
            </a:avLst>
          </a:prstGeom>
          <a:solidFill>
            <a:srgbClr val="DAE9FB"/>
          </a:solidFill>
          <a:ln w="605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endParaRPr kumimoji="1" lang="en-US" altLang="zh-CN" sz="1600">
              <a:solidFill>
                <a:schemeClr val="tx1"/>
              </a:solidFill>
            </a:endParaRPr>
          </a:p>
        </p:txBody>
      </p:sp>
      <p:sp>
        <p:nvSpPr>
          <p:cNvPr id="34" name="Bullet1"/>
          <p:cNvSpPr/>
          <p:nvPr>
            <p:custDataLst>
              <p:tags r:id="rId3"/>
            </p:custDataLst>
          </p:nvPr>
        </p:nvSpPr>
        <p:spPr>
          <a:xfrm>
            <a:off x="1653185" y="1513628"/>
            <a:ext cx="2524482" cy="53468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</a:gsLst>
            <a:lin ang="2700000" scaled="0"/>
          </a:gradFill>
        </p:spPr>
        <p:txBody>
          <a:bodyPr wrap="square" lIns="108000" tIns="108000" rIns="108000" bIns="108000" rtlCol="0" anchor="ctr" anchorCtr="0">
            <a:normAutofit/>
          </a:bodyPr>
          <a:lstStyle/>
          <a:p>
            <a:pPr algn="ctr"/>
            <a:r>
              <a:rPr kumimoji="1" lang="zh-CN" altLang="en-US" b="1" dirty="0">
                <a:solidFill>
                  <a:srgbClr val="FFFFFF"/>
                </a:solidFill>
              </a:rPr>
              <a:t>“引进来”</a:t>
            </a:r>
            <a:endParaRPr kumimoji="1" lang="en-US" altLang="zh-CN" b="1" dirty="0">
              <a:solidFill>
                <a:srgbClr val="FFFFFF"/>
              </a:solidFill>
            </a:endParaRPr>
          </a:p>
        </p:txBody>
      </p:sp>
      <p:sp>
        <p:nvSpPr>
          <p:cNvPr id="35" name="Text2"/>
          <p:cNvSpPr/>
          <p:nvPr>
            <p:custDataLst>
              <p:tags r:id="rId4"/>
            </p:custDataLst>
          </p:nvPr>
        </p:nvSpPr>
        <p:spPr>
          <a:xfrm>
            <a:off x="1378584" y="3598075"/>
            <a:ext cx="9303385" cy="1085027"/>
          </a:xfrm>
          <a:prstGeom prst="snip2DiagRect">
            <a:avLst>
              <a:gd name="adj1" fmla="val 0"/>
              <a:gd name="adj2" fmla="val 6375"/>
            </a:avLst>
          </a:prstGeom>
          <a:solidFill>
            <a:schemeClr val="accent2">
              <a:lumMod val="20000"/>
              <a:lumOff val="80000"/>
            </a:schemeClr>
          </a:solidFill>
          <a:ln w="605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endParaRPr kumimoji="1"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36" name="Bullet2"/>
          <p:cNvSpPr/>
          <p:nvPr>
            <p:custDataLst>
              <p:tags r:id="rId5"/>
            </p:custDataLst>
          </p:nvPr>
        </p:nvSpPr>
        <p:spPr>
          <a:xfrm>
            <a:off x="1653185" y="3284321"/>
            <a:ext cx="2524482" cy="53468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/>
              </a:gs>
            </a:gsLst>
            <a:lin ang="2700000" scaled="0"/>
          </a:gradFill>
        </p:spPr>
        <p:txBody>
          <a:bodyPr wrap="square" lIns="108000" tIns="108000" rIns="108000" bIns="108000" rtlCol="0" anchor="ctr" anchorCtr="0">
            <a:normAutofit/>
          </a:bodyPr>
          <a:lstStyle/>
          <a:p>
            <a:pPr algn="ctr"/>
            <a:r>
              <a:rPr kumimoji="1" lang="zh-CN" altLang="en-US" b="1" dirty="0">
                <a:solidFill>
                  <a:srgbClr val="FFFFFF"/>
                </a:solidFill>
              </a:rPr>
              <a:t>“走出去”</a:t>
            </a:r>
            <a:endParaRPr kumimoji="1" lang="en-US" altLang="zh-CN" b="1" dirty="0">
              <a:solidFill>
                <a:srgbClr val="FFFFFF"/>
              </a:solidFill>
            </a:endParaRPr>
          </a:p>
        </p:txBody>
      </p:sp>
      <p:sp>
        <p:nvSpPr>
          <p:cNvPr id="39" name="QQ2635243521"/>
          <p:cNvSpPr txBox="1"/>
          <p:nvPr>
            <p:custDataLst>
              <p:tags r:id="rId6"/>
            </p:custDataLst>
          </p:nvPr>
        </p:nvSpPr>
        <p:spPr>
          <a:xfrm>
            <a:off x="1496632" y="2062192"/>
            <a:ext cx="864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扎实推进高水平对外开放更大力度吸引和利用外资行动方案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endParaRPr kumimoji="1" sz="2000" b="1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" name="QQ2635243521"/>
          <p:cNvSpPr txBox="1"/>
          <p:nvPr>
            <p:custDataLst>
              <p:tags r:id="rId7"/>
            </p:custDataLst>
          </p:nvPr>
        </p:nvSpPr>
        <p:spPr>
          <a:xfrm>
            <a:off x="1496632" y="3965065"/>
            <a:ext cx="884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《关于支持新能源汽车贸易合作健康发展的意见》</a:t>
            </a:r>
            <a:endParaRPr kumimoji="1" lang="zh-CN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重点五：便利人员、数据等关键要素跨境自由流动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545091" y="2059069"/>
            <a:ext cx="10538429" cy="1542912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669667" y="2230360"/>
            <a:ext cx="10289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85FDB"/>
                </a:solidFill>
              </a:rPr>
              <a:t>人员方面</a:t>
            </a:r>
            <a:endParaRPr lang="en-US" altLang="zh-CN" sz="2400" dirty="0">
              <a:solidFill>
                <a:srgbClr val="385FDB"/>
              </a:solidFill>
            </a:endParaRPr>
          </a:p>
          <a:p>
            <a:r>
              <a:rPr lang="zh-CN" altLang="zh-CN" sz="2400" dirty="0">
                <a:latin typeface="+mn-ea"/>
              </a:rPr>
              <a:t>为外商办理来华签证提供便利，对于外商投资企业管理人员、技术人员及其随行配偶和未成年子女，签证入境有效期</a:t>
            </a:r>
            <a:r>
              <a:rPr lang="zh-CN" altLang="zh-CN" sz="2400" b="1" dirty="0">
                <a:latin typeface="+mn-ea"/>
              </a:rPr>
              <a:t>放宽至</a:t>
            </a:r>
            <a:r>
              <a:rPr lang="en-US" altLang="zh-CN" sz="2400" b="1" dirty="0">
                <a:latin typeface="+mn-ea"/>
              </a:rPr>
              <a:t>2</a:t>
            </a:r>
            <a:r>
              <a:rPr lang="zh-CN" altLang="zh-CN" sz="2400" b="1" dirty="0">
                <a:latin typeface="+mn-ea"/>
              </a:rPr>
              <a:t>年</a:t>
            </a:r>
            <a:r>
              <a:rPr lang="zh-CN" altLang="en-US" sz="2400" b="1" dirty="0">
                <a:latin typeface="+mn-ea"/>
              </a:rPr>
              <a:t>。</a:t>
            </a:r>
            <a:endParaRPr lang="zh-CN" altLang="zh-CN" sz="24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545091" y="3996704"/>
            <a:ext cx="10538429" cy="1822205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794242" y="4319591"/>
            <a:ext cx="10289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385FDB"/>
                </a:solidFill>
              </a:rPr>
              <a:t>数据方面</a:t>
            </a:r>
            <a:endParaRPr lang="en-US" altLang="zh-CN" sz="2400" dirty="0">
              <a:solidFill>
                <a:srgbClr val="385FDB"/>
              </a:solidFill>
            </a:endParaRPr>
          </a:p>
          <a:p>
            <a:r>
              <a:rPr lang="zh-CN" altLang="zh-CN" sz="2400" dirty="0"/>
              <a:t>允许外商企业有关研发、生产、销售等数据安全有序流动，同时探索</a:t>
            </a:r>
            <a:r>
              <a:rPr lang="zh-CN" altLang="zh-CN" sz="2400" b="1" dirty="0"/>
              <a:t>建立跨境数据流动“白名单”制度</a:t>
            </a:r>
            <a:r>
              <a:rPr lang="zh-CN" altLang="en-US" sz="2400" dirty="0"/>
              <a:t>。</a:t>
            </a:r>
            <a:endParaRPr lang="zh-CN" altLang="zh-CN" sz="2400" dirty="0"/>
          </a:p>
        </p:txBody>
      </p:sp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453767" y="1002030"/>
            <a:ext cx="6681470" cy="594360"/>
            <a:chOff x="3872" y="4975"/>
            <a:chExt cx="10522" cy="936"/>
          </a:xfrm>
        </p:grpSpPr>
        <p:sp>
          <p:nvSpPr>
            <p:cNvPr id="23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10378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kumimoji="1" lang="zh-CN" altLang="en-US" sz="2000" b="1" dirty="0">
                  <a:solidFill>
                    <a:srgbClr val="7F4610"/>
                  </a:solidFill>
                  <a:latin typeface="微软雅黑" panose="020B0503020204020204" charset="-122"/>
                  <a:sym typeface="+mn-ea"/>
                </a:rPr>
                <a:t>重点六：绿电交易已经成为吸引外资的重要条件</a:t>
              </a:r>
              <a:endParaRPr kumimoji="1" lang="zh-CN" altLang="en-US" sz="2000" b="1" dirty="0">
                <a:solidFill>
                  <a:srgbClr val="7F4610"/>
                </a:solidFill>
                <a:latin typeface="微软雅黑" panose="020B0503020204020204" charset="-122"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545090" y="1768660"/>
            <a:ext cx="10538429" cy="1715183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669667" y="1914184"/>
            <a:ext cx="10871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b="1" dirty="0">
                <a:solidFill>
                  <a:srgbClr val="385FDB"/>
                </a:solidFill>
              </a:rPr>
              <a:t>《行动方案》第九条</a:t>
            </a:r>
            <a:r>
              <a:rPr lang="zh-CN" altLang="en-US" sz="2400" b="1" dirty="0">
                <a:solidFill>
                  <a:srgbClr val="385FDB"/>
                </a:solidFill>
              </a:rPr>
              <a:t>：</a:t>
            </a:r>
            <a:endParaRPr lang="en-US" altLang="zh-CN" sz="2400" b="1" dirty="0">
              <a:solidFill>
                <a:srgbClr val="385FDB"/>
              </a:solidFill>
            </a:endParaRPr>
          </a:p>
          <a:p>
            <a:r>
              <a:rPr lang="zh-CN" altLang="en-US" sz="2400" dirty="0"/>
              <a:t>“</a:t>
            </a:r>
            <a:r>
              <a:rPr lang="zh-CN" altLang="zh-CN" sz="2400" dirty="0"/>
              <a:t>加快推动绿证交易和跨省区绿电交易，更好满足外商投资企业绿电需求</a:t>
            </a:r>
            <a:r>
              <a:rPr lang="zh-CN" altLang="en-US" sz="2400" dirty="0"/>
              <a:t>“</a:t>
            </a:r>
            <a:r>
              <a:rPr lang="zh-CN" altLang="zh-CN" sz="2400" dirty="0"/>
              <a:t>。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zh-CN" sz="2400" dirty="0">
                <a:solidFill>
                  <a:srgbClr val="385FDB"/>
                </a:solidFill>
              </a:rPr>
              <a:t> </a:t>
            </a:r>
            <a:r>
              <a:rPr lang="en-US" altLang="zh-CN" sz="2400" b="1" dirty="0">
                <a:solidFill>
                  <a:srgbClr val="385FDB"/>
                </a:solidFill>
                <a:latin typeface="+mn-ea"/>
              </a:rPr>
              <a:t>2024</a:t>
            </a:r>
            <a:r>
              <a:rPr lang="zh-CN" altLang="en-US" sz="2400" b="1" dirty="0">
                <a:solidFill>
                  <a:srgbClr val="385FDB"/>
                </a:solidFill>
                <a:latin typeface="+mn-ea"/>
              </a:rPr>
              <a:t>年</a:t>
            </a:r>
            <a:r>
              <a:rPr lang="zh-CN" altLang="zh-CN" sz="2400" b="1" dirty="0">
                <a:solidFill>
                  <a:srgbClr val="385FDB"/>
                </a:solidFill>
                <a:latin typeface="+mn-ea"/>
              </a:rPr>
              <a:t>全国两会《政府工作报告》</a:t>
            </a:r>
            <a:r>
              <a:rPr lang="zh-CN" altLang="en-US" sz="2400" b="1" dirty="0">
                <a:solidFill>
                  <a:srgbClr val="385FDB"/>
                </a:solidFill>
                <a:latin typeface="+mn-ea"/>
              </a:rPr>
              <a:t>：</a:t>
            </a:r>
            <a:endParaRPr lang="en-US" altLang="zh-CN" sz="2400" b="1" dirty="0">
              <a:solidFill>
                <a:srgbClr val="385FDB"/>
              </a:solidFill>
              <a:latin typeface="+mn-ea"/>
            </a:endParaRPr>
          </a:p>
          <a:p>
            <a:r>
              <a:rPr lang="zh-CN" altLang="zh-CN" sz="2400" dirty="0"/>
              <a:t>“促进绿电使用和国际互认”。</a:t>
            </a:r>
            <a:endParaRPr lang="zh-CN" altLang="zh-CN" sz="24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565" y="3629130"/>
            <a:ext cx="2932358" cy="2993157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三、政策意义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90" name="组合 89"/>
          <p:cNvGrpSpPr/>
          <p:nvPr>
            <p:custDataLst>
              <p:tags r:id="rId4"/>
            </p:custDataLst>
          </p:nvPr>
        </p:nvGrpSpPr>
        <p:grpSpPr>
          <a:xfrm>
            <a:off x="1530720" y="1449646"/>
            <a:ext cx="5904865" cy="864037"/>
            <a:chOff x="6545" y="2063"/>
            <a:chExt cx="9299" cy="1361"/>
          </a:xfrm>
        </p:grpSpPr>
        <p:sp>
          <p:nvSpPr>
            <p:cNvPr id="5" name="iSļiďe"/>
            <p:cNvSpPr/>
            <p:nvPr>
              <p:custDataLst>
                <p:tags r:id="rId5"/>
              </p:custDataLst>
            </p:nvPr>
          </p:nvSpPr>
          <p:spPr>
            <a:xfrm>
              <a:off x="6773" y="2063"/>
              <a:ext cx="9071" cy="1361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70" name="QQ2635243521"/>
            <p:cNvSpPr txBox="1"/>
            <p:nvPr>
              <p:custDataLst>
                <p:tags r:id="rId6"/>
              </p:custDataLst>
            </p:nvPr>
          </p:nvSpPr>
          <p:spPr>
            <a:xfrm>
              <a:off x="7340" y="2596"/>
              <a:ext cx="7937" cy="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2200"/>
                </a:lnSpc>
              </a:pPr>
              <a:r>
                <a:rPr lang="zh-CN" altLang="en-US" sz="2400" b="1" dirty="0">
                  <a:solidFill>
                    <a:srgbClr val="C00000"/>
                  </a:solidFill>
                  <a:sym typeface="微软雅黑" panose="020B0503020204020204" charset="-122"/>
                </a:rPr>
                <a:t>引</a:t>
              </a:r>
              <a:r>
                <a:rPr lang="en-US" altLang="zh-CN" sz="2400" dirty="0">
                  <a:sym typeface="微软雅黑" panose="020B0503020204020204" charset="-122"/>
                </a:rPr>
                <a:t>——</a:t>
              </a:r>
              <a:r>
                <a:rPr lang="zh-CN" altLang="en-US" sz="2400" dirty="0">
                  <a:sym typeface="微软雅黑" panose="020B0503020204020204" charset="-122"/>
                </a:rPr>
                <a:t>进一步扩大市场准入</a:t>
              </a:r>
              <a:endParaRPr lang="zh-CN" altLang="en-US" sz="2400" dirty="0">
                <a:sym typeface="微软雅黑" panose="020B0503020204020204" charset="-122"/>
              </a:endParaRPr>
            </a:p>
          </p:txBody>
        </p:sp>
        <p:sp>
          <p:nvSpPr>
            <p:cNvPr id="19" name="îṩḷídê"/>
            <p:cNvSpPr/>
            <p:nvPr>
              <p:custDataLst>
                <p:tags r:id="rId7"/>
              </p:custDataLst>
            </p:nvPr>
          </p:nvSpPr>
          <p:spPr>
            <a:xfrm>
              <a:off x="6545" y="2460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1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9" name="组合 88"/>
          <p:cNvGrpSpPr/>
          <p:nvPr>
            <p:custDataLst>
              <p:tags r:id="rId8"/>
            </p:custDataLst>
          </p:nvPr>
        </p:nvGrpSpPr>
        <p:grpSpPr>
          <a:xfrm>
            <a:off x="1530720" y="2701635"/>
            <a:ext cx="5904865" cy="863872"/>
            <a:chOff x="6545" y="3567"/>
            <a:chExt cx="9299" cy="1363"/>
          </a:xfrm>
        </p:grpSpPr>
        <p:sp>
          <p:nvSpPr>
            <p:cNvPr id="74" name="iSļiďe"/>
            <p:cNvSpPr/>
            <p:nvPr>
              <p:custDataLst>
                <p:tags r:id="rId9"/>
              </p:custDataLst>
            </p:nvPr>
          </p:nvSpPr>
          <p:spPr>
            <a:xfrm>
              <a:off x="6773" y="3567"/>
              <a:ext cx="9071" cy="1363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76" name="îṩḷídê"/>
            <p:cNvSpPr/>
            <p:nvPr>
              <p:custDataLst>
                <p:tags r:id="rId10"/>
              </p:custDataLst>
            </p:nvPr>
          </p:nvSpPr>
          <p:spPr>
            <a:xfrm>
              <a:off x="6545" y="396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2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88" name="组合 87"/>
          <p:cNvGrpSpPr/>
          <p:nvPr>
            <p:custDataLst>
              <p:tags r:id="rId11"/>
            </p:custDataLst>
          </p:nvPr>
        </p:nvGrpSpPr>
        <p:grpSpPr>
          <a:xfrm>
            <a:off x="1530720" y="3953220"/>
            <a:ext cx="5904865" cy="863872"/>
            <a:chOff x="6545" y="5167"/>
            <a:chExt cx="9299" cy="1363"/>
          </a:xfrm>
        </p:grpSpPr>
        <p:sp>
          <p:nvSpPr>
            <p:cNvPr id="77" name="iSļiďe"/>
            <p:cNvSpPr/>
            <p:nvPr>
              <p:custDataLst>
                <p:tags r:id="rId12"/>
              </p:custDataLst>
            </p:nvPr>
          </p:nvSpPr>
          <p:spPr>
            <a:xfrm>
              <a:off x="6773" y="5167"/>
              <a:ext cx="9071" cy="1363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79" name="îṩḷídê"/>
            <p:cNvSpPr/>
            <p:nvPr>
              <p:custDataLst>
                <p:tags r:id="rId13"/>
              </p:custDataLst>
            </p:nvPr>
          </p:nvSpPr>
          <p:spPr>
            <a:xfrm>
              <a:off x="6545" y="556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>
                  <a:solidFill>
                    <a:prstClr val="white"/>
                  </a:solidFill>
                  <a:latin typeface="微软雅黑" panose="020B0503020204020204" charset="-122"/>
                </a:rPr>
                <a:t>3</a:t>
              </a:r>
              <a:endParaRPr lang="en-US" altLang="zh-CN" sz="16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4"/>
            </p:custDataLst>
          </p:nvPr>
        </p:nvGrpSpPr>
        <p:grpSpPr>
          <a:xfrm>
            <a:off x="1530720" y="5199100"/>
            <a:ext cx="5904865" cy="863872"/>
            <a:chOff x="6545" y="5167"/>
            <a:chExt cx="9299" cy="1363"/>
          </a:xfrm>
        </p:grpSpPr>
        <p:sp>
          <p:nvSpPr>
            <p:cNvPr id="21" name="iSļiďe"/>
            <p:cNvSpPr/>
            <p:nvPr>
              <p:custDataLst>
                <p:tags r:id="rId15"/>
              </p:custDataLst>
            </p:nvPr>
          </p:nvSpPr>
          <p:spPr>
            <a:xfrm>
              <a:off x="6773" y="5167"/>
              <a:ext cx="9071" cy="1363"/>
            </a:xfrm>
            <a:prstGeom prst="roundRect">
              <a:avLst>
                <a:gd name="adj" fmla="val 16000"/>
              </a:avLst>
            </a:prstGeom>
            <a:solidFill>
              <a:schemeClr val="bg1"/>
            </a:solidFill>
            <a:ln w="12700" cmpd="sng">
              <a:solidFill>
                <a:srgbClr val="0041CB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>
                <a:solidFill>
                  <a:prstClr val="black"/>
                </a:solidFill>
                <a:sym typeface="+mn-ea"/>
              </a:endParaRPr>
            </a:p>
          </p:txBody>
        </p:sp>
        <p:sp>
          <p:nvSpPr>
            <p:cNvPr id="24" name="îṩḷídê"/>
            <p:cNvSpPr/>
            <p:nvPr>
              <p:custDataLst>
                <p:tags r:id="rId16"/>
              </p:custDataLst>
            </p:nvPr>
          </p:nvSpPr>
          <p:spPr>
            <a:xfrm>
              <a:off x="6545" y="5565"/>
              <a:ext cx="567" cy="567"/>
            </a:xfrm>
            <a:prstGeom prst="ellipse">
              <a:avLst/>
            </a:prstGeom>
            <a:solidFill>
              <a:srgbClr val="0041CB"/>
            </a:solidFill>
            <a:ln w="381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prstClr val="white"/>
                  </a:solidFill>
                  <a:latin typeface="微软雅黑" panose="020B0503020204020204" charset="-122"/>
                </a:rPr>
                <a:t>4</a:t>
              </a:r>
              <a:endParaRPr lang="en-US" altLang="zh-CN" sz="1600" b="1" dirty="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5" name="QQ2635243521"/>
          <p:cNvSpPr txBox="1"/>
          <p:nvPr>
            <p:custDataLst>
              <p:tags r:id="rId17"/>
            </p:custDataLst>
          </p:nvPr>
        </p:nvSpPr>
        <p:spPr>
          <a:xfrm>
            <a:off x="2035544" y="3034201"/>
            <a:ext cx="54000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200"/>
              </a:lnSpc>
            </a:pPr>
            <a:r>
              <a:rPr lang="zh-CN" altLang="en-US" sz="2400" b="1" dirty="0">
                <a:solidFill>
                  <a:srgbClr val="FFC000"/>
                </a:solidFill>
                <a:sym typeface="微软雅黑" panose="020B0503020204020204" charset="-122"/>
              </a:rPr>
              <a:t>落</a:t>
            </a:r>
            <a:r>
              <a:rPr lang="en-US" altLang="zh-CN" sz="2400" dirty="0">
                <a:sym typeface="微软雅黑" panose="020B0503020204020204" charset="-122"/>
              </a:rPr>
              <a:t>——</a:t>
            </a:r>
            <a:r>
              <a:rPr lang="zh-CN" altLang="en-US" sz="2400" dirty="0">
                <a:sym typeface="微软雅黑" panose="020B0503020204020204" charset="-122"/>
              </a:rPr>
              <a:t>做好优质外资项目生产要素保障</a:t>
            </a:r>
            <a:endParaRPr lang="zh-CN" altLang="en-US" sz="2400" dirty="0">
              <a:sym typeface="微软雅黑" panose="020B0503020204020204" charset="-122"/>
            </a:endParaRPr>
          </a:p>
        </p:txBody>
      </p:sp>
      <p:sp>
        <p:nvSpPr>
          <p:cNvPr id="26" name="QQ2635243521"/>
          <p:cNvSpPr txBox="1"/>
          <p:nvPr>
            <p:custDataLst>
              <p:tags r:id="rId18"/>
            </p:custDataLst>
          </p:nvPr>
        </p:nvSpPr>
        <p:spPr>
          <a:xfrm>
            <a:off x="2035544" y="4216666"/>
            <a:ext cx="5400041" cy="3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200"/>
              </a:lnSpc>
            </a:pPr>
            <a:r>
              <a:rPr lang="zh-CN" altLang="en-US" sz="2400" b="1" dirty="0">
                <a:solidFill>
                  <a:srgbClr val="00B050"/>
                </a:solidFill>
                <a:sym typeface="微软雅黑" panose="020B0503020204020204" charset="-122"/>
              </a:rPr>
              <a:t>服</a:t>
            </a:r>
            <a:r>
              <a:rPr lang="en-US" altLang="zh-CN" sz="2400" dirty="0">
                <a:sym typeface="微软雅黑" panose="020B0503020204020204" charset="-122"/>
              </a:rPr>
              <a:t>——</a:t>
            </a:r>
            <a:r>
              <a:rPr lang="zh-CN" altLang="en-US" sz="2400" dirty="0">
                <a:sym typeface="微软雅黑" panose="020B0503020204020204" charset="-122"/>
              </a:rPr>
              <a:t>加强外商投资企业服务</a:t>
            </a:r>
            <a:endParaRPr lang="zh-CN" altLang="en-US" sz="2400" dirty="0">
              <a:sym typeface="微软雅黑" panose="020B0503020204020204" charset="-122"/>
            </a:endParaRPr>
          </a:p>
        </p:txBody>
      </p:sp>
      <p:sp>
        <p:nvSpPr>
          <p:cNvPr id="28" name="QQ2635243521"/>
          <p:cNvSpPr txBox="1"/>
          <p:nvPr>
            <p:custDataLst>
              <p:tags r:id="rId19"/>
            </p:custDataLst>
          </p:nvPr>
        </p:nvSpPr>
        <p:spPr>
          <a:xfrm>
            <a:off x="2035544" y="5451353"/>
            <a:ext cx="5400041" cy="3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200"/>
              </a:lnSpc>
            </a:pPr>
            <a:r>
              <a:rPr lang="zh-CN" altLang="en-US" sz="2400" b="1" dirty="0">
                <a:solidFill>
                  <a:srgbClr val="7030A0"/>
                </a:solidFill>
                <a:sym typeface="微软雅黑" panose="020B0503020204020204" charset="-122"/>
              </a:rPr>
              <a:t>促</a:t>
            </a:r>
            <a:r>
              <a:rPr lang="en-US" altLang="zh-CN" sz="2400" dirty="0">
                <a:sym typeface="微软雅黑" panose="020B0503020204020204" charset="-122"/>
              </a:rPr>
              <a:t>——</a:t>
            </a:r>
            <a:r>
              <a:rPr lang="zh-CN" altLang="en-US" sz="2400" dirty="0">
                <a:sym typeface="微软雅黑" panose="020B0503020204020204" charset="-122"/>
              </a:rPr>
              <a:t>促进内外资企业创新合作</a:t>
            </a:r>
            <a:endParaRPr lang="zh-CN" altLang="en-US" sz="2400" dirty="0">
              <a:sym typeface="微软雅黑" panose="020B0503020204020204" charset="-122"/>
            </a:endParaRPr>
          </a:p>
        </p:txBody>
      </p:sp>
      <p:sp>
        <p:nvSpPr>
          <p:cNvPr id="22" name="íşľîḍé"/>
          <p:cNvSpPr/>
          <p:nvPr>
            <p:custDataLst>
              <p:tags r:id="rId20"/>
            </p:custDataLst>
          </p:nvPr>
        </p:nvSpPr>
        <p:spPr>
          <a:xfrm rot="10800000">
            <a:off x="7480296" y="1385695"/>
            <a:ext cx="200137" cy="963506"/>
          </a:xfrm>
          <a:prstGeom prst="rightBrace">
            <a:avLst>
              <a:gd name="adj1" fmla="val 88763"/>
              <a:gd name="adj2" fmla="val 50000"/>
            </a:avLst>
          </a:prstGeom>
          <a:ln>
            <a:solidFill>
              <a:srgbClr val="004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iSļiďe"/>
          <p:cNvSpPr/>
          <p:nvPr>
            <p:custDataLst>
              <p:tags r:id="rId21"/>
            </p:custDataLst>
          </p:nvPr>
        </p:nvSpPr>
        <p:spPr>
          <a:xfrm>
            <a:off x="7680433" y="1194314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全面取消制造业外资准入</a:t>
            </a:r>
            <a:endParaRPr lang="zh-CN" altLang="en-US" sz="1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1" name="iSļiďe"/>
          <p:cNvSpPr/>
          <p:nvPr>
            <p:custDataLst>
              <p:tags r:id="rId22"/>
            </p:custDataLst>
          </p:nvPr>
        </p:nvSpPr>
        <p:spPr>
          <a:xfrm>
            <a:off x="7680434" y="1635800"/>
            <a:ext cx="2743200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放宽科技创新领域外资准入</a:t>
            </a:r>
            <a:endParaRPr lang="zh-CN" altLang="en-US" sz="1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2" name="iSļiďe"/>
          <p:cNvSpPr/>
          <p:nvPr>
            <p:custDataLst>
              <p:tags r:id="rId23"/>
            </p:custDataLst>
          </p:nvPr>
        </p:nvSpPr>
        <p:spPr>
          <a:xfrm>
            <a:off x="7672067" y="2100897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sym typeface="+mn-ea"/>
              </a:rPr>
              <a:t>扩大外资金融机构参与国内资本市场范围</a:t>
            </a:r>
            <a:endParaRPr lang="zh-CN" altLang="en-US" sz="11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íşľîḍé"/>
          <p:cNvSpPr/>
          <p:nvPr>
            <p:custDataLst>
              <p:tags r:id="rId24"/>
            </p:custDataLst>
          </p:nvPr>
        </p:nvSpPr>
        <p:spPr>
          <a:xfrm rot="10800000">
            <a:off x="7471930" y="2679767"/>
            <a:ext cx="200136" cy="941172"/>
          </a:xfrm>
          <a:prstGeom prst="rightBrace">
            <a:avLst>
              <a:gd name="adj1" fmla="val 88763"/>
              <a:gd name="adj2" fmla="val 50000"/>
            </a:avLst>
          </a:prstGeom>
          <a:ln>
            <a:solidFill>
              <a:srgbClr val="004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iSļiďe"/>
          <p:cNvSpPr/>
          <p:nvPr>
            <p:custDataLst>
              <p:tags r:id="rId25"/>
            </p:custDataLst>
          </p:nvPr>
        </p:nvSpPr>
        <p:spPr>
          <a:xfrm>
            <a:off x="7672066" y="2625625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保障外资项目合理用能需求</a:t>
            </a:r>
            <a:endParaRPr lang="zh-CN" altLang="en-US" sz="1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6" name="iSļiďe"/>
          <p:cNvSpPr/>
          <p:nvPr>
            <p:custDataLst>
              <p:tags r:id="rId26"/>
            </p:custDataLst>
          </p:nvPr>
        </p:nvSpPr>
        <p:spPr>
          <a:xfrm>
            <a:off x="7672066" y="3333082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保障外资企业绿电需求</a:t>
            </a:r>
            <a:endParaRPr lang="zh-CN" altLang="en-US" sz="1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7" name="íşľîḍé"/>
          <p:cNvSpPr/>
          <p:nvPr>
            <p:custDataLst>
              <p:tags r:id="rId27"/>
            </p:custDataLst>
          </p:nvPr>
        </p:nvSpPr>
        <p:spPr>
          <a:xfrm rot="10800000">
            <a:off x="7471930" y="3914570"/>
            <a:ext cx="200136" cy="941172"/>
          </a:xfrm>
          <a:prstGeom prst="rightBrace">
            <a:avLst>
              <a:gd name="adj1" fmla="val 88763"/>
              <a:gd name="adj2" fmla="val 50000"/>
            </a:avLst>
          </a:prstGeom>
          <a:ln>
            <a:solidFill>
              <a:srgbClr val="004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iSļiďe"/>
          <p:cNvSpPr/>
          <p:nvPr>
            <p:custDataLst>
              <p:tags r:id="rId28"/>
            </p:custDataLst>
          </p:nvPr>
        </p:nvSpPr>
        <p:spPr>
          <a:xfrm>
            <a:off x="7672065" y="3813567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便利国际商务人员往来</a:t>
            </a:r>
            <a:endParaRPr lang="zh-CN" altLang="en-US" sz="1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39" name="iSļiďe"/>
          <p:cNvSpPr/>
          <p:nvPr>
            <p:custDataLst>
              <p:tags r:id="rId29"/>
            </p:custDataLst>
          </p:nvPr>
        </p:nvSpPr>
        <p:spPr>
          <a:xfrm>
            <a:off x="7672065" y="4297161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用好外资企业圆桌会议等平台</a:t>
            </a:r>
            <a:endParaRPr lang="zh-CN" altLang="en-US" sz="1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0" name="iSļiďe"/>
          <p:cNvSpPr/>
          <p:nvPr>
            <p:custDataLst>
              <p:tags r:id="rId30"/>
            </p:custDataLst>
          </p:nvPr>
        </p:nvSpPr>
        <p:spPr>
          <a:xfrm>
            <a:off x="7672064" y="4760097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900" dirty="0">
                <a:solidFill>
                  <a:schemeClr val="tx1"/>
                </a:solidFill>
                <a:sym typeface="+mn-ea"/>
              </a:rPr>
              <a:t>完善各级外商投资企业投诉跨部门协调工作机制</a:t>
            </a:r>
            <a:endParaRPr lang="zh-CN" altLang="en-US" sz="9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1" name="iSļiďe"/>
          <p:cNvSpPr/>
          <p:nvPr>
            <p:custDataLst>
              <p:tags r:id="rId31"/>
            </p:custDataLst>
          </p:nvPr>
        </p:nvSpPr>
        <p:spPr>
          <a:xfrm>
            <a:off x="7680433" y="5223033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sym typeface="+mn-ea"/>
              </a:rPr>
              <a:t>支持外资企业平等参与国家重点研发计划</a:t>
            </a:r>
            <a:endParaRPr lang="zh-CN" altLang="en-US" sz="11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2" name="íşľîḍé"/>
          <p:cNvSpPr/>
          <p:nvPr>
            <p:custDataLst>
              <p:tags r:id="rId32"/>
            </p:custDataLst>
          </p:nvPr>
        </p:nvSpPr>
        <p:spPr>
          <a:xfrm rot="10800000">
            <a:off x="7471929" y="5340133"/>
            <a:ext cx="200136" cy="941172"/>
          </a:xfrm>
          <a:prstGeom prst="rightBrace">
            <a:avLst>
              <a:gd name="adj1" fmla="val 88763"/>
              <a:gd name="adj2" fmla="val 50000"/>
            </a:avLst>
          </a:prstGeom>
          <a:ln>
            <a:solidFill>
              <a:srgbClr val="004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iSļiďe"/>
          <p:cNvSpPr/>
          <p:nvPr>
            <p:custDataLst>
              <p:tags r:id="rId33"/>
            </p:custDataLst>
          </p:nvPr>
        </p:nvSpPr>
        <p:spPr>
          <a:xfrm>
            <a:off x="7680433" y="6022894"/>
            <a:ext cx="2743201" cy="379927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100" dirty="0">
                <a:solidFill>
                  <a:schemeClr val="tx1"/>
                </a:solidFill>
                <a:sym typeface="+mn-ea"/>
              </a:rPr>
              <a:t>探索与</a:t>
            </a:r>
            <a:r>
              <a:rPr lang="en-US" altLang="zh-CN" sz="1100" dirty="0">
                <a:solidFill>
                  <a:schemeClr val="tx1"/>
                </a:solidFill>
                <a:sym typeface="+mn-ea"/>
              </a:rPr>
              <a:t>DEPA</a:t>
            </a:r>
            <a:r>
              <a:rPr lang="zh-CN" altLang="en-US" sz="1100" dirty="0">
                <a:solidFill>
                  <a:schemeClr val="tx1"/>
                </a:solidFill>
                <a:sym typeface="+mn-ea"/>
              </a:rPr>
              <a:t>成员开展数据跨进流动试点</a:t>
            </a:r>
            <a:endParaRPr lang="zh-CN" altLang="en-US" sz="1100" dirty="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7142" y="2639357"/>
            <a:ext cx="2214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spc="300" dirty="0">
                <a:solidFill>
                  <a:srgbClr val="385FDB"/>
                </a:solidFill>
                <a:latin typeface="Impact" panose="020B0806030902050204" pitchFamily="34" charset="0"/>
              </a:rPr>
              <a:t>02</a:t>
            </a:r>
            <a:endParaRPr lang="en-US" altLang="zh-CN" sz="7200" spc="300" dirty="0">
              <a:solidFill>
                <a:srgbClr val="385FDB"/>
              </a:solidFill>
              <a:latin typeface="Impact" panose="020B080603090205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209099" y="2929376"/>
            <a:ext cx="69557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kumimoji="1"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关于支持新能源汽车贸易合作健康发展的意见</a:t>
            </a:r>
            <a:r>
              <a:rPr kumimoji="1" lang="en-US" altLang="zh-CN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endParaRPr kumimoji="1" lang="en-US" altLang="zh-CN" sz="2400" b="1" dirty="0">
              <a:solidFill>
                <a:prstClr val="black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简称</a:t>
            </a:r>
            <a:r>
              <a:rPr kumimoji="1" lang="en-US" altLang="zh-CN" sz="20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kumimoji="1" lang="zh-CN" altLang="en-US" sz="20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意见</a:t>
            </a:r>
            <a:r>
              <a:rPr kumimoji="1" lang="en-US" altLang="zh-CN" sz="20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endParaRPr kumimoji="1" lang="zh-CN" altLang="en-US" b="1" dirty="0">
              <a:solidFill>
                <a:prstClr val="black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3027315" y="2143125"/>
            <a:ext cx="0" cy="2571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0467218" y="6126091"/>
            <a:ext cx="580327" cy="108000"/>
            <a:chOff x="10467218" y="6126091"/>
            <a:chExt cx="580327" cy="108000"/>
          </a:xfrm>
        </p:grpSpPr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solidFill>
              <a:srgbClr val="4877D2"/>
            </a:solidFill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6"/>
              </p:custDataLst>
            </p:nvPr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7"/>
              </p:custDataLst>
            </p:nvPr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67218" y="6126091"/>
            <a:ext cx="580327" cy="108000"/>
            <a:chOff x="10467218" y="6126091"/>
            <a:chExt cx="580327" cy="108000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solidFill>
              <a:srgbClr val="4877D2"/>
            </a:solidFill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4"/>
              </p:custDataLst>
            </p:nvPr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5"/>
            </p:custDataLst>
          </p:nvPr>
        </p:nvGrpSpPr>
        <p:grpSpPr>
          <a:xfrm>
            <a:off x="2493330" y="1446548"/>
            <a:ext cx="7226081" cy="1115749"/>
            <a:chOff x="6380" y="1359"/>
            <a:chExt cx="11386" cy="1758"/>
          </a:xfrm>
        </p:grpSpPr>
        <p:sp>
          <p:nvSpPr>
            <p:cNvPr id="39" name="任意多边形 38"/>
            <p:cNvSpPr/>
            <p:nvPr>
              <p:custDataLst>
                <p:tags r:id="rId6"/>
              </p:custDataLst>
            </p:nvPr>
          </p:nvSpPr>
          <p:spPr>
            <a:xfrm>
              <a:off x="6427" y="1373"/>
              <a:ext cx="11339" cy="1702"/>
            </a:xfrm>
            <a:custGeom>
              <a:avLst/>
              <a:gdLst>
                <a:gd name="connsiteX0" fmla="*/ 2 w 11759"/>
                <a:gd name="connsiteY0" fmla="*/ 418 h 2213"/>
                <a:gd name="connsiteX1" fmla="*/ 167 w 11759"/>
                <a:gd name="connsiteY1" fmla="*/ 0 h 2213"/>
                <a:gd name="connsiteX2" fmla="*/ 11400 w 11759"/>
                <a:gd name="connsiteY2" fmla="*/ 59 h 2213"/>
                <a:gd name="connsiteX3" fmla="*/ 11759 w 11759"/>
                <a:gd name="connsiteY3" fmla="*/ 418 h 2213"/>
                <a:gd name="connsiteX4" fmla="*/ 11759 w 11759"/>
                <a:gd name="connsiteY4" fmla="*/ 1854 h 2213"/>
                <a:gd name="connsiteX5" fmla="*/ 11400 w 11759"/>
                <a:gd name="connsiteY5" fmla="*/ 2213 h 2213"/>
                <a:gd name="connsiteX6" fmla="*/ 182 w 11759"/>
                <a:gd name="connsiteY6" fmla="*/ 2205 h 2213"/>
                <a:gd name="connsiteX7" fmla="*/ 2 w 11759"/>
                <a:gd name="connsiteY7" fmla="*/ 1854 h 2213"/>
                <a:gd name="connsiteX8" fmla="*/ 2 w 11759"/>
                <a:gd name="connsiteY8" fmla="*/ 418 h 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9" h="2213">
                  <a:moveTo>
                    <a:pt x="2" y="418"/>
                  </a:moveTo>
                  <a:cubicBezTo>
                    <a:pt x="2" y="220"/>
                    <a:pt x="-31" y="0"/>
                    <a:pt x="167" y="0"/>
                  </a:cubicBezTo>
                  <a:lnTo>
                    <a:pt x="11400" y="59"/>
                  </a:lnTo>
                  <a:cubicBezTo>
                    <a:pt x="11598" y="59"/>
                    <a:pt x="11759" y="220"/>
                    <a:pt x="11759" y="418"/>
                  </a:cubicBezTo>
                  <a:lnTo>
                    <a:pt x="11759" y="1854"/>
                  </a:lnTo>
                  <a:cubicBezTo>
                    <a:pt x="11759" y="2052"/>
                    <a:pt x="11598" y="2213"/>
                    <a:pt x="11400" y="2213"/>
                  </a:cubicBezTo>
                  <a:lnTo>
                    <a:pt x="182" y="2205"/>
                  </a:lnTo>
                  <a:cubicBezTo>
                    <a:pt x="-16" y="2205"/>
                    <a:pt x="2" y="2052"/>
                    <a:pt x="2" y="1854"/>
                  </a:cubicBezTo>
                  <a:lnTo>
                    <a:pt x="2" y="4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rgbClr val="A8A3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QQ2635243521"/>
            <p:cNvSpPr/>
            <p:nvPr>
              <p:custDataLst>
                <p:tags r:id="rId7"/>
              </p:custDataLst>
            </p:nvPr>
          </p:nvSpPr>
          <p:spPr>
            <a:xfrm>
              <a:off x="6380" y="1359"/>
              <a:ext cx="340" cy="1758"/>
            </a:xfrm>
            <a:prstGeom prst="roundRect">
              <a:avLst>
                <a:gd name="adj" fmla="val 19402"/>
              </a:avLst>
            </a:prstGeom>
            <a:gradFill>
              <a:gsLst>
                <a:gs pos="0">
                  <a:srgbClr val="83ADF4"/>
                </a:gs>
                <a:gs pos="100000">
                  <a:srgbClr val="2A4AD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rgbClr val="FFC000">
                    <a:lumMod val="7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8"/>
              </p:custDataLst>
            </p:nvPr>
          </p:nvSpPr>
          <p:spPr>
            <a:xfrm>
              <a:off x="8885" y="1843"/>
              <a:ext cx="8017" cy="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新能源汽车发展情况</a:t>
              </a:r>
              <a:endParaRPr lang="zh-CN" altLang="zh-CN" sz="2400" b="1" dirty="0">
                <a:solidFill>
                  <a:srgbClr val="385FDB"/>
                </a:solidFill>
                <a:sym typeface="+mn-ea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6996" y="1584"/>
              <a:ext cx="209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prstClr val="white">
                      <a:lumMod val="65000"/>
                    </a:prstClr>
                  </a:solidFill>
                  <a:sym typeface="+mn-ea"/>
                </a:rPr>
                <a:t>01</a:t>
              </a:r>
              <a:endParaRPr lang="en-US" altLang="zh-CN" sz="4800" b="1" dirty="0">
                <a:solidFill>
                  <a:prstClr val="white">
                    <a:lumMod val="65000"/>
                  </a:prstClr>
                </a:solidFill>
                <a:sym typeface="+mn-ea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10"/>
            </p:custDataLst>
          </p:nvPr>
        </p:nvGrpSpPr>
        <p:grpSpPr>
          <a:xfrm>
            <a:off x="2493330" y="2862652"/>
            <a:ext cx="7226081" cy="1115695"/>
            <a:chOff x="6380" y="3915"/>
            <a:chExt cx="11386" cy="1758"/>
          </a:xfrm>
        </p:grpSpPr>
        <p:sp>
          <p:nvSpPr>
            <p:cNvPr id="44" name="任意多边形 43"/>
            <p:cNvSpPr/>
            <p:nvPr>
              <p:custDataLst>
                <p:tags r:id="rId11"/>
              </p:custDataLst>
            </p:nvPr>
          </p:nvSpPr>
          <p:spPr>
            <a:xfrm>
              <a:off x="6427" y="3927"/>
              <a:ext cx="11339" cy="1702"/>
            </a:xfrm>
            <a:custGeom>
              <a:avLst/>
              <a:gdLst>
                <a:gd name="connsiteX0" fmla="*/ 2 w 11759"/>
                <a:gd name="connsiteY0" fmla="*/ 418 h 2213"/>
                <a:gd name="connsiteX1" fmla="*/ 167 w 11759"/>
                <a:gd name="connsiteY1" fmla="*/ 0 h 2213"/>
                <a:gd name="connsiteX2" fmla="*/ 11400 w 11759"/>
                <a:gd name="connsiteY2" fmla="*/ 59 h 2213"/>
                <a:gd name="connsiteX3" fmla="*/ 11759 w 11759"/>
                <a:gd name="connsiteY3" fmla="*/ 418 h 2213"/>
                <a:gd name="connsiteX4" fmla="*/ 11759 w 11759"/>
                <a:gd name="connsiteY4" fmla="*/ 1854 h 2213"/>
                <a:gd name="connsiteX5" fmla="*/ 11400 w 11759"/>
                <a:gd name="connsiteY5" fmla="*/ 2213 h 2213"/>
                <a:gd name="connsiteX6" fmla="*/ 182 w 11759"/>
                <a:gd name="connsiteY6" fmla="*/ 2205 h 2213"/>
                <a:gd name="connsiteX7" fmla="*/ 2 w 11759"/>
                <a:gd name="connsiteY7" fmla="*/ 1854 h 2213"/>
                <a:gd name="connsiteX8" fmla="*/ 2 w 11759"/>
                <a:gd name="connsiteY8" fmla="*/ 418 h 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9" h="2213">
                  <a:moveTo>
                    <a:pt x="2" y="418"/>
                  </a:moveTo>
                  <a:cubicBezTo>
                    <a:pt x="2" y="220"/>
                    <a:pt x="-31" y="0"/>
                    <a:pt x="167" y="0"/>
                  </a:cubicBezTo>
                  <a:lnTo>
                    <a:pt x="11400" y="59"/>
                  </a:lnTo>
                  <a:cubicBezTo>
                    <a:pt x="11598" y="59"/>
                    <a:pt x="11759" y="220"/>
                    <a:pt x="11759" y="418"/>
                  </a:cubicBezTo>
                  <a:lnTo>
                    <a:pt x="11759" y="1854"/>
                  </a:lnTo>
                  <a:cubicBezTo>
                    <a:pt x="11759" y="2052"/>
                    <a:pt x="11598" y="2213"/>
                    <a:pt x="11400" y="2213"/>
                  </a:cubicBezTo>
                  <a:lnTo>
                    <a:pt x="182" y="2205"/>
                  </a:lnTo>
                  <a:cubicBezTo>
                    <a:pt x="-16" y="2205"/>
                    <a:pt x="2" y="2052"/>
                    <a:pt x="2" y="1854"/>
                  </a:cubicBezTo>
                  <a:lnTo>
                    <a:pt x="2" y="4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rgbClr val="A8A3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QQ2635243521"/>
            <p:cNvSpPr/>
            <p:nvPr>
              <p:custDataLst>
                <p:tags r:id="rId12"/>
              </p:custDataLst>
            </p:nvPr>
          </p:nvSpPr>
          <p:spPr>
            <a:xfrm>
              <a:off x="6380" y="3915"/>
              <a:ext cx="340" cy="1758"/>
            </a:xfrm>
            <a:prstGeom prst="roundRect">
              <a:avLst>
                <a:gd name="adj" fmla="val 19402"/>
              </a:avLst>
            </a:prstGeom>
            <a:gradFill>
              <a:gsLst>
                <a:gs pos="0">
                  <a:srgbClr val="83ADF4"/>
                </a:gs>
                <a:gs pos="100000">
                  <a:srgbClr val="2A4AD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rgbClr val="FFC000">
                    <a:lumMod val="7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3"/>
              </p:custDataLst>
            </p:nvPr>
          </p:nvSpPr>
          <p:spPr>
            <a:xfrm>
              <a:off x="8900" y="4399"/>
              <a:ext cx="8017" cy="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政策出台背景</a:t>
              </a:r>
              <a:endParaRPr lang="zh-CN" altLang="zh-CN" sz="2400" b="1" dirty="0">
                <a:solidFill>
                  <a:srgbClr val="385FDB"/>
                </a:solidFill>
                <a:sym typeface="+mn-ea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4"/>
              </p:custDataLst>
            </p:nvPr>
          </p:nvSpPr>
          <p:spPr>
            <a:xfrm>
              <a:off x="6996" y="4140"/>
              <a:ext cx="209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prstClr val="white">
                      <a:lumMod val="65000"/>
                    </a:prstClr>
                  </a:solidFill>
                  <a:sym typeface="+mn-ea"/>
                </a:rPr>
                <a:t>02</a:t>
              </a:r>
              <a:endParaRPr lang="en-US" altLang="zh-CN" sz="4800" b="1" dirty="0">
                <a:solidFill>
                  <a:prstClr val="white">
                    <a:lumMod val="65000"/>
                  </a:prstClr>
                </a:solidFill>
                <a:sym typeface="+mn-ea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15"/>
            </p:custDataLst>
          </p:nvPr>
        </p:nvGrpSpPr>
        <p:grpSpPr>
          <a:xfrm>
            <a:off x="2493330" y="4278702"/>
            <a:ext cx="7226081" cy="1115695"/>
            <a:chOff x="6380" y="6724"/>
            <a:chExt cx="11386" cy="1758"/>
          </a:xfrm>
        </p:grpSpPr>
        <p:sp>
          <p:nvSpPr>
            <p:cNvPr id="49" name="任意多边形 48"/>
            <p:cNvSpPr/>
            <p:nvPr>
              <p:custDataLst>
                <p:tags r:id="rId16"/>
              </p:custDataLst>
            </p:nvPr>
          </p:nvSpPr>
          <p:spPr>
            <a:xfrm>
              <a:off x="6427" y="6751"/>
              <a:ext cx="11339" cy="1702"/>
            </a:xfrm>
            <a:custGeom>
              <a:avLst/>
              <a:gdLst>
                <a:gd name="connsiteX0" fmla="*/ 2 w 11759"/>
                <a:gd name="connsiteY0" fmla="*/ 418 h 2213"/>
                <a:gd name="connsiteX1" fmla="*/ 167 w 11759"/>
                <a:gd name="connsiteY1" fmla="*/ 0 h 2213"/>
                <a:gd name="connsiteX2" fmla="*/ 11400 w 11759"/>
                <a:gd name="connsiteY2" fmla="*/ 59 h 2213"/>
                <a:gd name="connsiteX3" fmla="*/ 11759 w 11759"/>
                <a:gd name="connsiteY3" fmla="*/ 418 h 2213"/>
                <a:gd name="connsiteX4" fmla="*/ 11759 w 11759"/>
                <a:gd name="connsiteY4" fmla="*/ 1854 h 2213"/>
                <a:gd name="connsiteX5" fmla="*/ 11400 w 11759"/>
                <a:gd name="connsiteY5" fmla="*/ 2213 h 2213"/>
                <a:gd name="connsiteX6" fmla="*/ 182 w 11759"/>
                <a:gd name="connsiteY6" fmla="*/ 2205 h 2213"/>
                <a:gd name="connsiteX7" fmla="*/ 2 w 11759"/>
                <a:gd name="connsiteY7" fmla="*/ 1854 h 2213"/>
                <a:gd name="connsiteX8" fmla="*/ 2 w 11759"/>
                <a:gd name="connsiteY8" fmla="*/ 418 h 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9" h="2213">
                  <a:moveTo>
                    <a:pt x="2" y="418"/>
                  </a:moveTo>
                  <a:cubicBezTo>
                    <a:pt x="2" y="220"/>
                    <a:pt x="-31" y="0"/>
                    <a:pt x="167" y="0"/>
                  </a:cubicBezTo>
                  <a:lnTo>
                    <a:pt x="11400" y="59"/>
                  </a:lnTo>
                  <a:cubicBezTo>
                    <a:pt x="11598" y="59"/>
                    <a:pt x="11759" y="220"/>
                    <a:pt x="11759" y="418"/>
                  </a:cubicBezTo>
                  <a:lnTo>
                    <a:pt x="11759" y="1854"/>
                  </a:lnTo>
                  <a:cubicBezTo>
                    <a:pt x="11759" y="2052"/>
                    <a:pt x="11598" y="2213"/>
                    <a:pt x="11400" y="2213"/>
                  </a:cubicBezTo>
                  <a:lnTo>
                    <a:pt x="182" y="2205"/>
                  </a:lnTo>
                  <a:cubicBezTo>
                    <a:pt x="-16" y="2205"/>
                    <a:pt x="2" y="2052"/>
                    <a:pt x="2" y="1854"/>
                  </a:cubicBezTo>
                  <a:lnTo>
                    <a:pt x="2" y="4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rgbClr val="A8A3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QQ2635243521"/>
            <p:cNvSpPr/>
            <p:nvPr>
              <p:custDataLst>
                <p:tags r:id="rId17"/>
              </p:custDataLst>
            </p:nvPr>
          </p:nvSpPr>
          <p:spPr>
            <a:xfrm>
              <a:off x="6380" y="6724"/>
              <a:ext cx="340" cy="1758"/>
            </a:xfrm>
            <a:prstGeom prst="roundRect">
              <a:avLst>
                <a:gd name="adj" fmla="val 19402"/>
              </a:avLst>
            </a:prstGeom>
            <a:gradFill>
              <a:gsLst>
                <a:gs pos="0">
                  <a:srgbClr val="83ADF4"/>
                </a:gs>
                <a:gs pos="100000">
                  <a:srgbClr val="2A4AD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rgbClr val="FFC000">
                    <a:lumMod val="7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18"/>
              </p:custDataLst>
            </p:nvPr>
          </p:nvSpPr>
          <p:spPr>
            <a:xfrm>
              <a:off x="8885" y="7208"/>
              <a:ext cx="8017" cy="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政策重点</a:t>
              </a:r>
              <a:endParaRPr lang="zh-CN" altLang="zh-CN" sz="2400" b="1" dirty="0">
                <a:solidFill>
                  <a:srgbClr val="385FDB"/>
                </a:solidFill>
                <a:sym typeface="+mn-ea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19"/>
              </p:custDataLst>
            </p:nvPr>
          </p:nvSpPr>
          <p:spPr>
            <a:xfrm>
              <a:off x="6996" y="6949"/>
              <a:ext cx="209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prstClr val="white">
                      <a:lumMod val="65000"/>
                    </a:prstClr>
                  </a:solidFill>
                  <a:sym typeface="+mn-ea"/>
                </a:rPr>
                <a:t>03</a:t>
              </a:r>
              <a:endParaRPr lang="en-US" altLang="zh-CN" sz="4800" b="1" dirty="0">
                <a:solidFill>
                  <a:prstClr val="white">
                    <a:lumMod val="65000"/>
                  </a:prstClr>
                </a:solidFill>
                <a:sym typeface="+mn-ea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67218" y="6126091"/>
            <a:ext cx="580327" cy="108000"/>
            <a:chOff x="10467218" y="6126091"/>
            <a:chExt cx="580327" cy="108000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solidFill>
              <a:srgbClr val="4877D2"/>
            </a:solidFill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4"/>
              </p:custDataLst>
            </p:nvPr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93" y="909987"/>
            <a:ext cx="3228859" cy="5740195"/>
          </a:xfrm>
          <a:prstGeom prst="rect">
            <a:avLst/>
          </a:prstGeom>
        </p:spPr>
      </p:pic>
      <p:sp>
        <p:nvSpPr>
          <p:cNvPr id="13" name="QQ2635243521"/>
          <p:cNvSpPr txBox="1"/>
          <p:nvPr>
            <p:custDataLst>
              <p:tags r:id="rId6"/>
            </p:custDataLst>
          </p:nvPr>
        </p:nvSpPr>
        <p:spPr>
          <a:xfrm>
            <a:off x="5842541" y="611926"/>
            <a:ext cx="48608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0041C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</a:t>
            </a:r>
            <a:r>
              <a:rPr lang="zh-CN" altLang="en-US" sz="2400" b="1" dirty="0">
                <a:solidFill>
                  <a:srgbClr val="0041C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年全国新能源汽车</a:t>
            </a:r>
            <a:endParaRPr lang="en-US" altLang="zh-CN" sz="2400" b="1" dirty="0">
              <a:solidFill>
                <a:srgbClr val="0041CB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41C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产：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958.7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万辆，同比增长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35.8%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41C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销：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949.5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万辆，同比增长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37.9%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505" y="2576730"/>
            <a:ext cx="6921488" cy="4073452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一、新能源汽车发展情况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67218" y="6126091"/>
            <a:ext cx="580327" cy="108000"/>
            <a:chOff x="10467218" y="6126091"/>
            <a:chExt cx="580327" cy="108000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solidFill>
              <a:srgbClr val="4877D2"/>
            </a:solidFill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4"/>
              </p:custDataLst>
            </p:nvPr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686" y="1181052"/>
            <a:ext cx="8797637" cy="5053039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一、新能源汽车发展情况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iSļiďe"/>
          <p:cNvSpPr/>
          <p:nvPr>
            <p:custDataLst>
              <p:tags r:id="rId2"/>
            </p:custDataLst>
          </p:nvPr>
        </p:nvSpPr>
        <p:spPr>
          <a:xfrm>
            <a:off x="776450" y="1674691"/>
            <a:ext cx="5028507" cy="3375025"/>
          </a:xfrm>
          <a:prstGeom prst="roundRect">
            <a:avLst>
              <a:gd name="adj" fmla="val 16000"/>
            </a:avLst>
          </a:prstGeom>
          <a:solidFill>
            <a:schemeClr val="bg1"/>
          </a:solidFill>
          <a:ln w="12700" cmpd="sng">
            <a:solidFill>
              <a:srgbClr val="0041C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indent="0"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sym typeface="+mn-ea"/>
            </a:endParaRPr>
          </a:p>
        </p:txBody>
      </p:sp>
      <p:sp>
        <p:nvSpPr>
          <p:cNvPr id="47" name="QQ2635243521"/>
          <p:cNvSpPr txBox="1"/>
          <p:nvPr>
            <p:custDataLst>
              <p:tags r:id="rId3"/>
            </p:custDataLst>
          </p:nvPr>
        </p:nvSpPr>
        <p:spPr>
          <a:xfrm>
            <a:off x="931866" y="1958229"/>
            <a:ext cx="4717673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年，中国汽车出口量跨越了两个百万级台阶，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首次跃居全球第一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，达到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522.1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万辆，同比增加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57.4%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其中，新能源汽车作为重要增长极，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年出口量达到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177.3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万辆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，同比增加了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67.1%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868" y="1411454"/>
            <a:ext cx="4893397" cy="3088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一、新能源汽车出口情况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65" y="1164648"/>
            <a:ext cx="5996854" cy="4965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04" y="1391287"/>
            <a:ext cx="4331938" cy="4043579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一、新能源汽车出口情况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一、新能源汽车出口情况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560945" y="1246139"/>
          <a:ext cx="308032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019"/>
                <a:gridCol w="21613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排名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新能源车企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1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特斯拉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2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比亚迪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3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名爵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4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SMART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5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东风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6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五菱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7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欧拉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8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哪吒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9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荣威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10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创维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939" y="1709163"/>
            <a:ext cx="6754909" cy="383705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37142" y="2639357"/>
            <a:ext cx="2214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spc="300" dirty="0">
                <a:solidFill>
                  <a:srgbClr val="385FDB"/>
                </a:solidFill>
                <a:latin typeface="Impact" panose="020B0806030902050204" pitchFamily="34" charset="0"/>
              </a:rPr>
              <a:t>01</a:t>
            </a:r>
            <a:endParaRPr lang="en-US" altLang="zh-CN" sz="7200" spc="300" dirty="0">
              <a:solidFill>
                <a:srgbClr val="385FDB"/>
              </a:solidFill>
              <a:latin typeface="Impact" panose="020B080603090205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209099" y="2929376"/>
            <a:ext cx="8802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扎实推进高水平对外开放更大力度吸引和利用外资行动方案</a:t>
            </a:r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endParaRPr kumimoji="1"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简称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行动方案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3027315" y="2143125"/>
            <a:ext cx="0" cy="25717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0467218" y="6126091"/>
            <a:ext cx="580327" cy="108000"/>
            <a:chOff x="10467218" y="6126091"/>
            <a:chExt cx="580327" cy="108000"/>
          </a:xfrm>
        </p:grpSpPr>
        <p:sp>
          <p:nvSpPr>
            <p:cNvPr id="3" name="椭圆 2"/>
            <p:cNvSpPr/>
            <p:nvPr>
              <p:custDataLst>
                <p:tags r:id="rId5"/>
              </p:custDataLst>
            </p:nvPr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solidFill>
              <a:srgbClr val="4877D2"/>
            </a:solidFill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>
              <p:custDataLst>
                <p:tags r:id="rId6"/>
              </p:custDataLst>
            </p:nvPr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7"/>
              </p:custDataLst>
            </p:nvPr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custDataLst>
      <p:tags r:id="rId8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二、政策出台背景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sp>
        <p:nvSpPr>
          <p:cNvPr id="10" name="iSļiďe"/>
          <p:cNvSpPr/>
          <p:nvPr>
            <p:custDataLst>
              <p:tags r:id="rId4"/>
            </p:custDataLst>
          </p:nvPr>
        </p:nvSpPr>
        <p:spPr>
          <a:xfrm>
            <a:off x="1096818" y="2361296"/>
            <a:ext cx="1978891" cy="19474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40C"/>
              </a:gs>
              <a:gs pos="100000">
                <a:srgbClr val="FEC40C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400" b="1" dirty="0">
                <a:solidFill>
                  <a:srgbClr val="7F4610"/>
                </a:solidFill>
                <a:sym typeface="+mn-ea"/>
              </a:rPr>
              <a:t>2023</a:t>
            </a:r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年</a:t>
            </a:r>
            <a:endParaRPr kumimoji="1" lang="en-US" altLang="zh-CN" sz="2400" b="1" dirty="0">
              <a:solidFill>
                <a:srgbClr val="7F4610"/>
              </a:solidFill>
              <a:sym typeface="+mn-ea"/>
            </a:endParaRPr>
          </a:p>
          <a:p>
            <a:pPr algn="ctr"/>
            <a:r>
              <a:rPr kumimoji="1" lang="en-US" altLang="zh-CN" sz="2400" b="1" dirty="0">
                <a:solidFill>
                  <a:srgbClr val="7F4610"/>
                </a:solidFill>
                <a:sym typeface="+mn-ea"/>
              </a:rPr>
              <a:t>9</a:t>
            </a:r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月</a:t>
            </a:r>
            <a:endParaRPr kumimoji="1" lang="zh-CN" altLang="en-US" sz="2400" b="1" dirty="0">
              <a:solidFill>
                <a:srgbClr val="7F4610"/>
              </a:solidFill>
              <a:sym typeface="+mn-ea"/>
            </a:endParaRPr>
          </a:p>
        </p:txBody>
      </p:sp>
      <p:sp>
        <p:nvSpPr>
          <p:cNvPr id="12" name="iSļiďe"/>
          <p:cNvSpPr/>
          <p:nvPr>
            <p:custDataLst>
              <p:tags r:id="rId5"/>
            </p:custDataLst>
          </p:nvPr>
        </p:nvSpPr>
        <p:spPr>
          <a:xfrm>
            <a:off x="4394200" y="2361295"/>
            <a:ext cx="1978891" cy="19474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40C"/>
              </a:gs>
              <a:gs pos="100000">
                <a:srgbClr val="FEC40C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400" b="1" dirty="0">
                <a:solidFill>
                  <a:srgbClr val="7F4610"/>
                </a:solidFill>
                <a:sym typeface="+mn-ea"/>
              </a:rPr>
              <a:t>2024</a:t>
            </a:r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年</a:t>
            </a:r>
            <a:endParaRPr kumimoji="1" lang="en-US" altLang="zh-CN" sz="2400" b="1" dirty="0">
              <a:solidFill>
                <a:srgbClr val="7F4610"/>
              </a:solidFill>
              <a:sym typeface="+mn-ea"/>
            </a:endParaRPr>
          </a:p>
          <a:p>
            <a:pPr algn="ctr"/>
            <a:r>
              <a:rPr kumimoji="1" lang="en-US" altLang="zh-CN" sz="2400" b="1" dirty="0">
                <a:solidFill>
                  <a:srgbClr val="7F4610"/>
                </a:solidFill>
                <a:sym typeface="+mn-ea"/>
              </a:rPr>
              <a:t>2</a:t>
            </a:r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月</a:t>
            </a:r>
            <a:endParaRPr kumimoji="1" lang="zh-CN" altLang="en-US" sz="2400" b="1" dirty="0">
              <a:solidFill>
                <a:srgbClr val="7F4610"/>
              </a:solidFill>
              <a:sym typeface="+mn-ea"/>
            </a:endParaRPr>
          </a:p>
        </p:txBody>
      </p:sp>
      <p:cxnSp>
        <p:nvCxnSpPr>
          <p:cNvPr id="5" name="直接箭头连接符 4"/>
          <p:cNvCxnSpPr>
            <a:stCxn id="10" idx="3"/>
            <a:endCxn id="12" idx="1"/>
          </p:cNvCxnSpPr>
          <p:nvPr/>
        </p:nvCxnSpPr>
        <p:spPr>
          <a:xfrm flipV="1">
            <a:off x="3075709" y="3335029"/>
            <a:ext cx="1318491" cy="1"/>
          </a:xfrm>
          <a:prstGeom prst="straightConnector1">
            <a:avLst/>
          </a:prstGeom>
          <a:ln w="12700">
            <a:solidFill>
              <a:srgbClr val="385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QQ2635243521"/>
          <p:cNvSpPr txBox="1"/>
          <p:nvPr>
            <p:custDataLst>
              <p:tags r:id="rId6"/>
            </p:custDataLst>
          </p:nvPr>
        </p:nvSpPr>
        <p:spPr>
          <a:xfrm>
            <a:off x="722745" y="4484290"/>
            <a:ext cx="3229182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200"/>
              </a:lnSpc>
            </a:pPr>
            <a:r>
              <a:rPr lang="zh-CN" altLang="en-US" sz="2000" dirty="0">
                <a:sym typeface="微软雅黑" panose="020B0503020204020204" charset="-122"/>
              </a:rPr>
              <a:t>欧盟委员会对中国电动汽车</a:t>
            </a:r>
            <a:r>
              <a:rPr lang="zh-CN" altLang="en-US" sz="2000" b="1" dirty="0">
                <a:solidFill>
                  <a:srgbClr val="C00000"/>
                </a:solidFill>
                <a:sym typeface="微软雅黑" panose="020B0503020204020204" charset="-122"/>
              </a:rPr>
              <a:t>展开反补贴调查</a:t>
            </a:r>
            <a:r>
              <a:rPr lang="zh-CN" altLang="en-US" sz="2000" dirty="0">
                <a:sym typeface="微软雅黑" panose="020B0503020204020204" charset="-122"/>
              </a:rPr>
              <a:t>，</a:t>
            </a:r>
            <a:r>
              <a:rPr lang="zh-CN" altLang="zh-CN" sz="2000" dirty="0"/>
              <a:t>以决定是否征收关税来保护欧盟生产商</a:t>
            </a:r>
            <a:endParaRPr lang="zh-CN" altLang="en-US" sz="2000" dirty="0">
              <a:sym typeface="微软雅黑" panose="020B0503020204020204" charset="-122"/>
            </a:endParaRPr>
          </a:p>
        </p:txBody>
      </p:sp>
      <p:sp>
        <p:nvSpPr>
          <p:cNvPr id="16" name="QQ2635243521"/>
          <p:cNvSpPr txBox="1"/>
          <p:nvPr>
            <p:custDataLst>
              <p:tags r:id="rId7"/>
            </p:custDataLst>
          </p:nvPr>
        </p:nvSpPr>
        <p:spPr>
          <a:xfrm>
            <a:off x="7321965" y="4532543"/>
            <a:ext cx="32291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200"/>
              </a:lnSpc>
            </a:pPr>
            <a:r>
              <a:rPr lang="zh-CN" altLang="en-US" sz="2000" dirty="0">
                <a:sym typeface="微软雅黑" panose="020B0503020204020204" charset="-122"/>
              </a:rPr>
              <a:t>欧盟公报发布了欧盟委员会关于对中国电动汽车进行</a:t>
            </a:r>
            <a:r>
              <a:rPr lang="zh-CN" altLang="en-US" sz="2000" b="1" dirty="0">
                <a:solidFill>
                  <a:srgbClr val="C00000"/>
                </a:solidFill>
                <a:sym typeface="微软雅黑" panose="020B0503020204020204" charset="-122"/>
              </a:rPr>
              <a:t>进口登记的实施法规</a:t>
            </a:r>
            <a:endParaRPr lang="zh-CN" altLang="en-US" sz="2000" b="1" dirty="0">
              <a:solidFill>
                <a:srgbClr val="C00000"/>
              </a:solidFill>
              <a:sym typeface="微软雅黑" panose="020B0503020204020204" charset="-122"/>
            </a:endParaRPr>
          </a:p>
        </p:txBody>
      </p:sp>
      <p:sp>
        <p:nvSpPr>
          <p:cNvPr id="17" name="iSļiďe"/>
          <p:cNvSpPr/>
          <p:nvPr>
            <p:custDataLst>
              <p:tags r:id="rId8"/>
            </p:custDataLst>
          </p:nvPr>
        </p:nvSpPr>
        <p:spPr>
          <a:xfrm>
            <a:off x="7691582" y="2361295"/>
            <a:ext cx="1978891" cy="194746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AC40C"/>
              </a:gs>
              <a:gs pos="100000">
                <a:srgbClr val="FEC40C">
                  <a:alpha val="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kumimoji="1" lang="en-US" altLang="zh-CN" sz="2400" b="1" dirty="0">
                <a:solidFill>
                  <a:srgbClr val="7F4610"/>
                </a:solidFill>
                <a:sym typeface="+mn-ea"/>
              </a:rPr>
              <a:t>2024</a:t>
            </a:r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年</a:t>
            </a:r>
            <a:endParaRPr kumimoji="1" lang="en-US" altLang="zh-CN" sz="2400" b="1" dirty="0">
              <a:solidFill>
                <a:srgbClr val="7F4610"/>
              </a:solidFill>
              <a:sym typeface="+mn-ea"/>
            </a:endParaRPr>
          </a:p>
          <a:p>
            <a:pPr algn="ctr"/>
            <a:r>
              <a:rPr kumimoji="1" lang="en-US" altLang="zh-CN" sz="2400" b="1" dirty="0">
                <a:solidFill>
                  <a:srgbClr val="7F4610"/>
                </a:solidFill>
                <a:sym typeface="+mn-ea"/>
              </a:rPr>
              <a:t>3</a:t>
            </a:r>
            <a:r>
              <a:rPr kumimoji="1" lang="zh-CN" altLang="en-US" sz="2400" b="1" dirty="0">
                <a:solidFill>
                  <a:srgbClr val="7F4610"/>
                </a:solidFill>
                <a:sym typeface="+mn-ea"/>
              </a:rPr>
              <a:t>月</a:t>
            </a:r>
            <a:endParaRPr kumimoji="1" lang="zh-CN" altLang="en-US" sz="2400" b="1" dirty="0">
              <a:solidFill>
                <a:srgbClr val="7F4610"/>
              </a:solidFill>
              <a:sym typeface="+mn-ea"/>
            </a:endParaRPr>
          </a:p>
        </p:txBody>
      </p:sp>
      <p:sp>
        <p:nvSpPr>
          <p:cNvPr id="18" name="QQ2635243521"/>
          <p:cNvSpPr txBox="1"/>
          <p:nvPr>
            <p:custDataLst>
              <p:tags r:id="rId9"/>
            </p:custDataLst>
          </p:nvPr>
        </p:nvSpPr>
        <p:spPr>
          <a:xfrm>
            <a:off x="4092782" y="1265196"/>
            <a:ext cx="39151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200"/>
              </a:lnSpc>
            </a:pPr>
            <a:r>
              <a:rPr lang="zh-CN" altLang="en-US" sz="2000" dirty="0">
                <a:sym typeface="微软雅黑" panose="020B0503020204020204" charset="-122"/>
              </a:rPr>
              <a:t>拜登宣布，美国政府将针对中国进口汽车</a:t>
            </a:r>
            <a:r>
              <a:rPr lang="zh-CN" altLang="en-US" sz="2000" b="1" dirty="0">
                <a:solidFill>
                  <a:srgbClr val="C00000"/>
                </a:solidFill>
                <a:sym typeface="微软雅黑" panose="020B0503020204020204" charset="-122"/>
              </a:rPr>
              <a:t>“采取前所未有的行动”</a:t>
            </a:r>
            <a:r>
              <a:rPr lang="zh-CN" altLang="en-US" sz="2000" dirty="0">
                <a:sym typeface="微软雅黑" panose="020B0503020204020204" charset="-122"/>
              </a:rPr>
              <a:t>加以应对。</a:t>
            </a:r>
            <a:endParaRPr lang="zh-CN" altLang="en-US" sz="2000" b="1" dirty="0">
              <a:solidFill>
                <a:srgbClr val="C00000"/>
              </a:solidFill>
              <a:sym typeface="微软雅黑" panose="020B050302020402020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373091" y="3335027"/>
            <a:ext cx="1318491" cy="1"/>
          </a:xfrm>
          <a:prstGeom prst="straightConnector1">
            <a:avLst/>
          </a:prstGeom>
          <a:ln w="12700">
            <a:solidFill>
              <a:srgbClr val="385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0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二、政策出台背景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1115060" y="1310005"/>
            <a:ext cx="3658235" cy="594360"/>
            <a:chOff x="3872" y="4975"/>
            <a:chExt cx="5761" cy="936"/>
          </a:xfrm>
        </p:grpSpPr>
        <p:sp>
          <p:nvSpPr>
            <p:cNvPr id="14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5617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it-IT" altLang="zh-CN" sz="1800" b="1" dirty="0">
                  <a:solidFill>
                    <a:srgbClr val="7F461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  </a:t>
              </a:r>
              <a:r>
                <a:rPr lang="zh-CN" altLang="en-US" b="1" dirty="0">
                  <a:solidFill>
                    <a:srgbClr val="7F4610"/>
                  </a:solidFill>
                  <a:latin typeface="+mj-ea"/>
                  <a:ea typeface="+mj-ea"/>
                  <a:cs typeface="+mj-ea"/>
                  <a:sym typeface="+mn-ea"/>
                </a:rPr>
                <a:t>众多国内车企开启海外布局</a:t>
              </a:r>
              <a:endParaRPr lang="it-IT" altLang="zh-CN" b="1" dirty="0">
                <a:solidFill>
                  <a:srgbClr val="7F4610"/>
                </a:solidFill>
                <a:effectLst/>
                <a:latin typeface="+mj-ea"/>
                <a:ea typeface="+mj-ea"/>
                <a:cs typeface="+mj-ea"/>
                <a:sym typeface="+mn-ea"/>
              </a:endParaRPr>
            </a:p>
          </p:txBody>
        </p:sp>
        <p:sp>
          <p:nvSpPr>
            <p:cNvPr id="20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087" y="1999274"/>
            <a:ext cx="2423622" cy="2408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4511" y="3329107"/>
            <a:ext cx="3214255" cy="15477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2595" y="4010149"/>
            <a:ext cx="3412922" cy="9798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6156" y="2094101"/>
            <a:ext cx="4288355" cy="15226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8167" y="1236813"/>
            <a:ext cx="3092062" cy="1150247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1206500" y="5723397"/>
            <a:ext cx="9361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日，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比亚迪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宣布与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匈牙利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赛格德市政府正式签署乘用车工厂土地预购协议，比亚迪官方指出这标志其在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欧洲地区的本土化进程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取得新的实质性突破。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6500" y="4623346"/>
            <a:ext cx="2750203" cy="982054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二、政策出台背景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pic>
        <p:nvPicPr>
          <p:cNvPr id="2" name="小林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4849" y="858417"/>
            <a:ext cx="4509796" cy="5877304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三、政策重点</a:t>
            </a:r>
            <a:endParaRPr lang="zh-CN" altLang="en-US" sz="2400" b="1" dirty="0">
              <a:solidFill>
                <a:schemeClr val="bg1"/>
              </a:solidFill>
              <a:latin typeface="+mj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64711" y="1024896"/>
            <a:ext cx="5007334" cy="594360"/>
            <a:chOff x="3872" y="4975"/>
            <a:chExt cx="7453" cy="936"/>
          </a:xfrm>
        </p:grpSpPr>
        <p:sp>
          <p:nvSpPr>
            <p:cNvPr id="11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7309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zh-CN" altLang="en-US" b="1" dirty="0">
                  <a:solidFill>
                    <a:srgbClr val="7F4610"/>
                  </a:solidFill>
                  <a:latin typeface="+mj-ea"/>
                  <a:ea typeface="+mj-ea"/>
                  <a:cs typeface="+mj-ea"/>
                  <a:sym typeface="+mn-ea"/>
                </a:rPr>
                <a:t>一、注重国际技术合作，融入全球创新体系</a:t>
              </a:r>
              <a:endParaRPr lang="it-IT" altLang="zh-CN" b="1" dirty="0">
                <a:solidFill>
                  <a:srgbClr val="7F4610"/>
                </a:solidFill>
                <a:effectLst/>
                <a:latin typeface="+mj-ea"/>
                <a:ea typeface="+mj-ea"/>
                <a:cs typeface="+mj-ea"/>
                <a:sym typeface="+mn-ea"/>
              </a:endParaRPr>
            </a:p>
          </p:txBody>
        </p:sp>
        <p:sp>
          <p:nvSpPr>
            <p:cNvPr id="12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793142" y="1975121"/>
            <a:ext cx="9736313" cy="1637398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971609" y="2026635"/>
            <a:ext cx="9285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存在问题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关键核心技术供给不足、海外供应链体系建设滞后、新能源汽车标准国际化和多双边合格评定合作推进缓慢。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793141" y="3827149"/>
            <a:ext cx="9736313" cy="2862322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71608" y="3827149"/>
            <a:ext cx="955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政策突破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鼓励新能源汽车及其供应链企业高效利用全球资源，</a:t>
            </a: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  <a:ea typeface="微软雅黑" panose="020B0503020204020204" charset="-122"/>
              </a:rPr>
              <a:t>设立海外研发中心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引导企业发挥自身优势，加强技术合作，</a:t>
            </a: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  <a:ea typeface="微软雅黑" panose="020B0503020204020204" charset="-122"/>
              </a:rPr>
              <a:t>构建各方共建共享的产业链供应链体系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  <a:ea typeface="微软雅黑" panose="020B0503020204020204" charset="-122"/>
              </a:rPr>
              <a:t>鼓励行业组织加强对海外市场研究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  <a:ea typeface="微软雅黑" panose="020B0503020204020204" charset="-122"/>
              </a:rPr>
              <a:t>积极参与新能源汽车及动力电池领域国际标准制定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，推动国内外标准协调对接，开展多双边合格评定互认。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三、政策重点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64711" y="1024896"/>
            <a:ext cx="5007334" cy="594360"/>
            <a:chOff x="3872" y="4975"/>
            <a:chExt cx="7453" cy="936"/>
          </a:xfrm>
        </p:grpSpPr>
        <p:sp>
          <p:nvSpPr>
            <p:cNvPr id="11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7309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zh-CN" altLang="en-US" b="1" dirty="0">
                  <a:solidFill>
                    <a:srgbClr val="7F4610"/>
                  </a:solidFill>
                  <a:latin typeface="微软雅黑" panose="020B0503020204020204" charset="-122"/>
                  <a:cs typeface="+mj-ea"/>
                  <a:sym typeface="+mn-ea"/>
                </a:rPr>
                <a:t>二、聚焦品牌形象提升，增强国际竞争优势</a:t>
              </a:r>
              <a:endParaRPr lang="it-IT" altLang="zh-CN" b="1" dirty="0">
                <a:solidFill>
                  <a:srgbClr val="7F4610"/>
                </a:solidFill>
                <a:latin typeface="微软雅黑" panose="020B0503020204020204" charset="-122"/>
                <a:cs typeface="+mj-ea"/>
                <a:sym typeface="+mn-ea"/>
              </a:endParaRPr>
            </a:p>
          </p:txBody>
        </p:sp>
        <p:sp>
          <p:nvSpPr>
            <p:cNvPr id="12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793142" y="1975121"/>
            <a:ext cx="9736313" cy="1266843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971609" y="2026635"/>
            <a:ext cx="9557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</a:rPr>
              <a:t>存在问题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：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海外消费者利益保护不足、车企海外经营秩序有待规范、品牌建设能力有待加强。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793141" y="3827149"/>
            <a:ext cx="9736313" cy="2425590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71608" y="3827149"/>
            <a:ext cx="95578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</a:rPr>
              <a:t>政策突破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：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/>
              <a:t>支持新能源汽车企业</a:t>
            </a:r>
            <a:r>
              <a:rPr lang="zh-CN" altLang="zh-CN" sz="2000" b="1" dirty="0">
                <a:solidFill>
                  <a:srgbClr val="385FDB"/>
                </a:solidFill>
              </a:rPr>
              <a:t>自建海外营销售后服务网点和维修备件中心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引导新能源汽车企业</a:t>
            </a:r>
            <a:r>
              <a:rPr lang="zh-CN" altLang="en-US" sz="2000" b="1" dirty="0">
                <a:solidFill>
                  <a:srgbClr val="385FDB"/>
                </a:solidFill>
              </a:rPr>
              <a:t>加强与动力电池等配套企业的海外维修合作，开展维修技术人员培训</a:t>
            </a:r>
            <a:r>
              <a:rPr lang="zh-CN" altLang="en-US" sz="2000" dirty="0"/>
              <a:t>，提高维修专业化水平。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85FDB"/>
                </a:solidFill>
              </a:rPr>
              <a:t>鼓励企业技术人员到一线提供维修服务</a:t>
            </a:r>
            <a:r>
              <a:rPr lang="zh-CN" altLang="en-US" sz="2000" dirty="0"/>
              <a:t>，提升售后服务质量。</a:t>
            </a:r>
            <a:endParaRPr lang="en-US" altLang="zh-CN" sz="2000" dirty="0"/>
          </a:p>
        </p:txBody>
      </p:sp>
    </p:spTree>
    <p:custDataLst>
      <p:tags r:id="rId1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三、政策重点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64711" y="1024896"/>
            <a:ext cx="5007334" cy="594360"/>
            <a:chOff x="3872" y="4975"/>
            <a:chExt cx="7453" cy="936"/>
          </a:xfrm>
        </p:grpSpPr>
        <p:sp>
          <p:nvSpPr>
            <p:cNvPr id="11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7309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zh-CN" altLang="en-US" b="1" dirty="0">
                  <a:solidFill>
                    <a:srgbClr val="7F4610"/>
                  </a:solidFill>
                  <a:latin typeface="微软雅黑" panose="020B0503020204020204" charset="-122"/>
                  <a:cs typeface="+mj-ea"/>
                  <a:sym typeface="+mn-ea"/>
                </a:rPr>
                <a:t>三、强调配套服务支撑，保障出口安全稳定</a:t>
              </a:r>
              <a:endParaRPr lang="it-IT" altLang="zh-CN" b="1" dirty="0">
                <a:solidFill>
                  <a:srgbClr val="7F4610"/>
                </a:solidFill>
                <a:latin typeface="微软雅黑" panose="020B0503020204020204" charset="-122"/>
                <a:cs typeface="+mj-ea"/>
                <a:sym typeface="+mn-ea"/>
              </a:endParaRPr>
            </a:p>
          </p:txBody>
        </p:sp>
        <p:sp>
          <p:nvSpPr>
            <p:cNvPr id="12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793142" y="1975121"/>
            <a:ext cx="9736313" cy="1654770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971609" y="2026635"/>
            <a:ext cx="8848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</a:rPr>
              <a:t>存在问题：</a:t>
            </a:r>
            <a:endParaRPr lang="en-US" altLang="zh-CN" sz="2000" dirty="0">
              <a:solidFill>
                <a:srgbClr val="C00000"/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物流运输管理体系有待优化、物流通道建设和运力保障不足、海外金融服务支撑体系建设滞后。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793141" y="3827148"/>
            <a:ext cx="9736313" cy="2788937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71609" y="3753764"/>
            <a:ext cx="955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</a:rPr>
              <a:t>政策突破：</a:t>
            </a:r>
            <a:endParaRPr lang="en-US" altLang="zh-CN" sz="2000" dirty="0">
              <a:solidFill>
                <a:srgbClr val="C00000"/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优化新能源汽车及动力电池等出口相关环节的运输管理。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</a:rPr>
              <a:t>积极参与运输方面的国际标准规则制定，鼓励创新运输模式、增加滚装船班次、增设新航线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优化信贷支持方式、</a:t>
            </a: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</a:rPr>
              <a:t>充分发挥出口信用保险作用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、提升企业汇率避险意识与能力、</a:t>
            </a: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</a:rPr>
              <a:t>便利人民币跨境结算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。</a:t>
            </a:r>
            <a:endParaRPr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charset="-122"/>
                <a:sym typeface="+mn-ea"/>
              </a:rPr>
              <a:t>三、政策重点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64711" y="1024896"/>
            <a:ext cx="5007334" cy="594360"/>
            <a:chOff x="3872" y="4975"/>
            <a:chExt cx="7453" cy="936"/>
          </a:xfrm>
        </p:grpSpPr>
        <p:sp>
          <p:nvSpPr>
            <p:cNvPr id="11" name="iSļiďe"/>
            <p:cNvSpPr/>
            <p:nvPr>
              <p:custDataLst>
                <p:tags r:id="rId5"/>
              </p:custDataLst>
            </p:nvPr>
          </p:nvSpPr>
          <p:spPr>
            <a:xfrm>
              <a:off x="4016" y="4975"/>
              <a:ext cx="7309" cy="9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lang="zh-CN" altLang="en-US" b="1" dirty="0">
                  <a:solidFill>
                    <a:srgbClr val="7F4610"/>
                  </a:solidFill>
                  <a:latin typeface="微软雅黑" panose="020B0503020204020204" charset="-122"/>
                  <a:cs typeface="+mj-ea"/>
                  <a:sym typeface="+mn-ea"/>
                </a:rPr>
                <a:t>四、重视国际规则研究，提升风险应对能力</a:t>
              </a:r>
              <a:endParaRPr lang="it-IT" altLang="zh-CN" b="1" dirty="0">
                <a:solidFill>
                  <a:srgbClr val="7F4610"/>
                </a:solidFill>
                <a:latin typeface="微软雅黑" panose="020B0503020204020204" charset="-122"/>
                <a:cs typeface="+mj-ea"/>
                <a:sym typeface="+mn-ea"/>
              </a:endParaRPr>
            </a:p>
          </p:txBody>
        </p:sp>
        <p:sp>
          <p:nvSpPr>
            <p:cNvPr id="12" name="îṩḷídê"/>
            <p:cNvSpPr/>
            <p:nvPr>
              <p:custDataLst>
                <p:tags r:id="rId6"/>
              </p:custDataLst>
            </p:nvPr>
          </p:nvSpPr>
          <p:spPr>
            <a:xfrm>
              <a:off x="3872" y="5233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793142" y="1975121"/>
            <a:ext cx="9917265" cy="1654770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971609" y="2026635"/>
            <a:ext cx="10176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</a:rPr>
              <a:t>存在问题：</a:t>
            </a:r>
            <a:endParaRPr lang="en-US" altLang="zh-CN" sz="2000" dirty="0">
              <a:solidFill>
                <a:srgbClr val="C00000"/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碳足迹和海外数据监管加严、部分国家贸易限制措施频发、局部地区地缘冲突持续等。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9"/>
            </p:custDataLst>
          </p:nvPr>
        </p:nvSpPr>
        <p:spPr>
          <a:xfrm>
            <a:off x="793141" y="3827149"/>
            <a:ext cx="9917266" cy="2096573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zh-CN" altLang="en-US" sz="1600" b="1">
              <a:solidFill>
                <a:srgbClr val="2663E3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71609" y="3753764"/>
            <a:ext cx="9557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</a:rPr>
              <a:t>政策突破：</a:t>
            </a:r>
            <a:endParaRPr lang="en-US" altLang="zh-CN" sz="2000" dirty="0">
              <a:solidFill>
                <a:srgbClr val="C00000"/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充分依托第三方行业机构</a:t>
            </a: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</a:rPr>
              <a:t>组织海外合规、碳足迹管理等专题培训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，</a:t>
            </a:r>
            <a:r>
              <a:rPr lang="zh-CN" altLang="en-US" sz="2000" b="1" dirty="0">
                <a:solidFill>
                  <a:srgbClr val="385FDB"/>
                </a:solidFill>
                <a:latin typeface="微软雅黑" panose="020B0503020204020204" charset="-122"/>
              </a:rPr>
              <a:t>开展国别贸易指南的编写工作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</a:rPr>
              <a:t>，加强对市场准入、环境保护、数据保护等政策法规和国外贸易限制措施的研究。</a:t>
            </a:r>
            <a:endParaRPr sz="20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140392" y="2518062"/>
            <a:ext cx="4031873" cy="110645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just">
              <a:defRPr sz="14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6000" dirty="0">
                <a:solidFill>
                  <a:srgbClr val="0041CB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感谢聆听</a:t>
            </a:r>
            <a:r>
              <a:rPr lang="en-US" altLang="en-US" sz="6000" dirty="0">
                <a:solidFill>
                  <a:srgbClr val="0041CB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en-US" altLang="en-US" sz="6000" dirty="0">
              <a:solidFill>
                <a:srgbClr val="0041CB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67218" y="6126091"/>
            <a:ext cx="580327" cy="108000"/>
            <a:chOff x="10467218" y="6126091"/>
            <a:chExt cx="580327" cy="108000"/>
          </a:xfrm>
        </p:grpSpPr>
        <p:sp>
          <p:nvSpPr>
            <p:cNvPr id="3" name="椭圆 2"/>
            <p:cNvSpPr/>
            <p:nvPr>
              <p:custDataLst>
                <p:tags r:id="rId2"/>
              </p:custDataLst>
            </p:nvPr>
          </p:nvSpPr>
          <p:spPr>
            <a:xfrm>
              <a:off x="10467218" y="6126091"/>
              <a:ext cx="108000" cy="108000"/>
            </a:xfrm>
            <a:prstGeom prst="ellipse">
              <a:avLst/>
            </a:prstGeom>
            <a:solidFill>
              <a:srgbClr val="4877D2"/>
            </a:solidFill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10703381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>
              <p:custDataLst>
                <p:tags r:id="rId4"/>
              </p:custDataLst>
            </p:nvPr>
          </p:nvSpPr>
          <p:spPr>
            <a:xfrm>
              <a:off x="10939545" y="6126091"/>
              <a:ext cx="108000" cy="108000"/>
            </a:xfrm>
            <a:prstGeom prst="ellipse">
              <a:avLst/>
            </a:prstGeom>
            <a:noFill/>
            <a:ln>
              <a:solidFill>
                <a:srgbClr val="437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>
            <p:custDataLst>
              <p:tags r:id="rId5"/>
            </p:custDataLst>
          </p:nvPr>
        </p:nvGrpSpPr>
        <p:grpSpPr>
          <a:xfrm>
            <a:off x="2493330" y="1446548"/>
            <a:ext cx="7226081" cy="1115749"/>
            <a:chOff x="6380" y="1359"/>
            <a:chExt cx="11386" cy="1758"/>
          </a:xfrm>
        </p:grpSpPr>
        <p:sp>
          <p:nvSpPr>
            <p:cNvPr id="39" name="任意多边形 38"/>
            <p:cNvSpPr/>
            <p:nvPr>
              <p:custDataLst>
                <p:tags r:id="rId6"/>
              </p:custDataLst>
            </p:nvPr>
          </p:nvSpPr>
          <p:spPr>
            <a:xfrm>
              <a:off x="6427" y="1373"/>
              <a:ext cx="11339" cy="1702"/>
            </a:xfrm>
            <a:custGeom>
              <a:avLst/>
              <a:gdLst>
                <a:gd name="connsiteX0" fmla="*/ 2 w 11759"/>
                <a:gd name="connsiteY0" fmla="*/ 418 h 2213"/>
                <a:gd name="connsiteX1" fmla="*/ 167 w 11759"/>
                <a:gd name="connsiteY1" fmla="*/ 0 h 2213"/>
                <a:gd name="connsiteX2" fmla="*/ 11400 w 11759"/>
                <a:gd name="connsiteY2" fmla="*/ 59 h 2213"/>
                <a:gd name="connsiteX3" fmla="*/ 11759 w 11759"/>
                <a:gd name="connsiteY3" fmla="*/ 418 h 2213"/>
                <a:gd name="connsiteX4" fmla="*/ 11759 w 11759"/>
                <a:gd name="connsiteY4" fmla="*/ 1854 h 2213"/>
                <a:gd name="connsiteX5" fmla="*/ 11400 w 11759"/>
                <a:gd name="connsiteY5" fmla="*/ 2213 h 2213"/>
                <a:gd name="connsiteX6" fmla="*/ 182 w 11759"/>
                <a:gd name="connsiteY6" fmla="*/ 2205 h 2213"/>
                <a:gd name="connsiteX7" fmla="*/ 2 w 11759"/>
                <a:gd name="connsiteY7" fmla="*/ 1854 h 2213"/>
                <a:gd name="connsiteX8" fmla="*/ 2 w 11759"/>
                <a:gd name="connsiteY8" fmla="*/ 418 h 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9" h="2213">
                  <a:moveTo>
                    <a:pt x="2" y="418"/>
                  </a:moveTo>
                  <a:cubicBezTo>
                    <a:pt x="2" y="220"/>
                    <a:pt x="-31" y="0"/>
                    <a:pt x="167" y="0"/>
                  </a:cubicBezTo>
                  <a:lnTo>
                    <a:pt x="11400" y="59"/>
                  </a:lnTo>
                  <a:cubicBezTo>
                    <a:pt x="11598" y="59"/>
                    <a:pt x="11759" y="220"/>
                    <a:pt x="11759" y="418"/>
                  </a:cubicBezTo>
                  <a:lnTo>
                    <a:pt x="11759" y="1854"/>
                  </a:lnTo>
                  <a:cubicBezTo>
                    <a:pt x="11759" y="2052"/>
                    <a:pt x="11598" y="2213"/>
                    <a:pt x="11400" y="2213"/>
                  </a:cubicBezTo>
                  <a:lnTo>
                    <a:pt x="182" y="2205"/>
                  </a:lnTo>
                  <a:cubicBezTo>
                    <a:pt x="-16" y="2205"/>
                    <a:pt x="2" y="2052"/>
                    <a:pt x="2" y="1854"/>
                  </a:cubicBezTo>
                  <a:lnTo>
                    <a:pt x="2" y="4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rgbClr val="A8A3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QQ2635243521"/>
            <p:cNvSpPr/>
            <p:nvPr>
              <p:custDataLst>
                <p:tags r:id="rId7"/>
              </p:custDataLst>
            </p:nvPr>
          </p:nvSpPr>
          <p:spPr>
            <a:xfrm>
              <a:off x="6380" y="1359"/>
              <a:ext cx="340" cy="1758"/>
            </a:xfrm>
            <a:prstGeom prst="roundRect">
              <a:avLst>
                <a:gd name="adj" fmla="val 19402"/>
              </a:avLst>
            </a:prstGeom>
            <a:gradFill>
              <a:gsLst>
                <a:gs pos="0">
                  <a:srgbClr val="83ADF4"/>
                </a:gs>
                <a:gs pos="100000">
                  <a:srgbClr val="2A4AD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8"/>
              </p:custDataLst>
            </p:nvPr>
          </p:nvSpPr>
          <p:spPr>
            <a:xfrm>
              <a:off x="8885" y="1843"/>
              <a:ext cx="8017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200"/>
                </a:lnSpc>
              </a:pP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全球、全国、全省吸引</a:t>
              </a:r>
              <a:r>
                <a:rPr lang="zh-CN" altLang="zh-CN" sz="2400" b="1" dirty="0">
                  <a:solidFill>
                    <a:srgbClr val="385FDB"/>
                  </a:solidFill>
                  <a:sym typeface="+mn-ea"/>
                </a:rPr>
                <a:t>外资</a:t>
              </a: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简况</a:t>
              </a:r>
              <a:endParaRPr lang="zh-CN" altLang="zh-CN" sz="2400" b="1" dirty="0">
                <a:solidFill>
                  <a:srgbClr val="385FDB"/>
                </a:solidFill>
                <a:sym typeface="+mn-ea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6996" y="1584"/>
              <a:ext cx="209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>
                      <a:lumMod val="65000"/>
                    </a:schemeClr>
                  </a:solidFill>
                  <a:sym typeface="+mn-ea"/>
                </a:rPr>
                <a:t>01</a:t>
              </a:r>
              <a:endParaRPr lang="en-US" altLang="zh-CN" sz="4800" b="1" dirty="0">
                <a:solidFill>
                  <a:schemeClr val="bg1">
                    <a:lumMod val="6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10"/>
            </p:custDataLst>
          </p:nvPr>
        </p:nvGrpSpPr>
        <p:grpSpPr>
          <a:xfrm>
            <a:off x="2493330" y="2862652"/>
            <a:ext cx="7226081" cy="1115695"/>
            <a:chOff x="6380" y="3915"/>
            <a:chExt cx="11386" cy="1758"/>
          </a:xfrm>
        </p:grpSpPr>
        <p:sp>
          <p:nvSpPr>
            <p:cNvPr id="44" name="任意多边形 43"/>
            <p:cNvSpPr/>
            <p:nvPr>
              <p:custDataLst>
                <p:tags r:id="rId11"/>
              </p:custDataLst>
            </p:nvPr>
          </p:nvSpPr>
          <p:spPr>
            <a:xfrm>
              <a:off x="6427" y="3927"/>
              <a:ext cx="11339" cy="1702"/>
            </a:xfrm>
            <a:custGeom>
              <a:avLst/>
              <a:gdLst>
                <a:gd name="connsiteX0" fmla="*/ 2 w 11759"/>
                <a:gd name="connsiteY0" fmla="*/ 418 h 2213"/>
                <a:gd name="connsiteX1" fmla="*/ 167 w 11759"/>
                <a:gd name="connsiteY1" fmla="*/ 0 h 2213"/>
                <a:gd name="connsiteX2" fmla="*/ 11400 w 11759"/>
                <a:gd name="connsiteY2" fmla="*/ 59 h 2213"/>
                <a:gd name="connsiteX3" fmla="*/ 11759 w 11759"/>
                <a:gd name="connsiteY3" fmla="*/ 418 h 2213"/>
                <a:gd name="connsiteX4" fmla="*/ 11759 w 11759"/>
                <a:gd name="connsiteY4" fmla="*/ 1854 h 2213"/>
                <a:gd name="connsiteX5" fmla="*/ 11400 w 11759"/>
                <a:gd name="connsiteY5" fmla="*/ 2213 h 2213"/>
                <a:gd name="connsiteX6" fmla="*/ 182 w 11759"/>
                <a:gd name="connsiteY6" fmla="*/ 2205 h 2213"/>
                <a:gd name="connsiteX7" fmla="*/ 2 w 11759"/>
                <a:gd name="connsiteY7" fmla="*/ 1854 h 2213"/>
                <a:gd name="connsiteX8" fmla="*/ 2 w 11759"/>
                <a:gd name="connsiteY8" fmla="*/ 418 h 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9" h="2213">
                  <a:moveTo>
                    <a:pt x="2" y="418"/>
                  </a:moveTo>
                  <a:cubicBezTo>
                    <a:pt x="2" y="220"/>
                    <a:pt x="-31" y="0"/>
                    <a:pt x="167" y="0"/>
                  </a:cubicBezTo>
                  <a:lnTo>
                    <a:pt x="11400" y="59"/>
                  </a:lnTo>
                  <a:cubicBezTo>
                    <a:pt x="11598" y="59"/>
                    <a:pt x="11759" y="220"/>
                    <a:pt x="11759" y="418"/>
                  </a:cubicBezTo>
                  <a:lnTo>
                    <a:pt x="11759" y="1854"/>
                  </a:lnTo>
                  <a:cubicBezTo>
                    <a:pt x="11759" y="2052"/>
                    <a:pt x="11598" y="2213"/>
                    <a:pt x="11400" y="2213"/>
                  </a:cubicBezTo>
                  <a:lnTo>
                    <a:pt x="182" y="2205"/>
                  </a:lnTo>
                  <a:cubicBezTo>
                    <a:pt x="-16" y="2205"/>
                    <a:pt x="2" y="2052"/>
                    <a:pt x="2" y="1854"/>
                  </a:cubicBezTo>
                  <a:lnTo>
                    <a:pt x="2" y="4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rgbClr val="A8A3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QQ2635243521"/>
            <p:cNvSpPr/>
            <p:nvPr>
              <p:custDataLst>
                <p:tags r:id="rId12"/>
              </p:custDataLst>
            </p:nvPr>
          </p:nvSpPr>
          <p:spPr>
            <a:xfrm>
              <a:off x="6380" y="3915"/>
              <a:ext cx="340" cy="1758"/>
            </a:xfrm>
            <a:prstGeom prst="roundRect">
              <a:avLst>
                <a:gd name="adj" fmla="val 19402"/>
              </a:avLst>
            </a:prstGeom>
            <a:gradFill>
              <a:gsLst>
                <a:gs pos="0">
                  <a:srgbClr val="83ADF4"/>
                </a:gs>
                <a:gs pos="100000">
                  <a:srgbClr val="2A4AD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3"/>
              </p:custDataLst>
            </p:nvPr>
          </p:nvSpPr>
          <p:spPr>
            <a:xfrm>
              <a:off x="8900" y="4399"/>
              <a:ext cx="8017" cy="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200"/>
                </a:lnSpc>
              </a:pP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六大政策重点</a:t>
              </a:r>
              <a:endParaRPr lang="zh-CN" altLang="zh-CN" sz="2400" b="1" dirty="0">
                <a:solidFill>
                  <a:srgbClr val="385FDB"/>
                </a:solidFill>
                <a:sym typeface="+mn-ea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4"/>
              </p:custDataLst>
            </p:nvPr>
          </p:nvSpPr>
          <p:spPr>
            <a:xfrm>
              <a:off x="6996" y="4140"/>
              <a:ext cx="209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>
                      <a:lumMod val="65000"/>
                    </a:schemeClr>
                  </a:solidFill>
                  <a:sym typeface="+mn-ea"/>
                </a:rPr>
                <a:t>02</a:t>
              </a:r>
              <a:endParaRPr lang="en-US" altLang="zh-CN" sz="4800" b="1" dirty="0">
                <a:solidFill>
                  <a:schemeClr val="bg1">
                    <a:lumMod val="6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15"/>
            </p:custDataLst>
          </p:nvPr>
        </p:nvGrpSpPr>
        <p:grpSpPr>
          <a:xfrm>
            <a:off x="2493330" y="4278702"/>
            <a:ext cx="7226081" cy="1115695"/>
            <a:chOff x="6380" y="6724"/>
            <a:chExt cx="11386" cy="1758"/>
          </a:xfrm>
        </p:grpSpPr>
        <p:sp>
          <p:nvSpPr>
            <p:cNvPr id="49" name="任意多边形 48"/>
            <p:cNvSpPr/>
            <p:nvPr>
              <p:custDataLst>
                <p:tags r:id="rId16"/>
              </p:custDataLst>
            </p:nvPr>
          </p:nvSpPr>
          <p:spPr>
            <a:xfrm>
              <a:off x="6427" y="6751"/>
              <a:ext cx="11339" cy="1702"/>
            </a:xfrm>
            <a:custGeom>
              <a:avLst/>
              <a:gdLst>
                <a:gd name="connsiteX0" fmla="*/ 2 w 11759"/>
                <a:gd name="connsiteY0" fmla="*/ 418 h 2213"/>
                <a:gd name="connsiteX1" fmla="*/ 167 w 11759"/>
                <a:gd name="connsiteY1" fmla="*/ 0 h 2213"/>
                <a:gd name="connsiteX2" fmla="*/ 11400 w 11759"/>
                <a:gd name="connsiteY2" fmla="*/ 59 h 2213"/>
                <a:gd name="connsiteX3" fmla="*/ 11759 w 11759"/>
                <a:gd name="connsiteY3" fmla="*/ 418 h 2213"/>
                <a:gd name="connsiteX4" fmla="*/ 11759 w 11759"/>
                <a:gd name="connsiteY4" fmla="*/ 1854 h 2213"/>
                <a:gd name="connsiteX5" fmla="*/ 11400 w 11759"/>
                <a:gd name="connsiteY5" fmla="*/ 2213 h 2213"/>
                <a:gd name="connsiteX6" fmla="*/ 182 w 11759"/>
                <a:gd name="connsiteY6" fmla="*/ 2205 h 2213"/>
                <a:gd name="connsiteX7" fmla="*/ 2 w 11759"/>
                <a:gd name="connsiteY7" fmla="*/ 1854 h 2213"/>
                <a:gd name="connsiteX8" fmla="*/ 2 w 11759"/>
                <a:gd name="connsiteY8" fmla="*/ 418 h 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9" h="2213">
                  <a:moveTo>
                    <a:pt x="2" y="418"/>
                  </a:moveTo>
                  <a:cubicBezTo>
                    <a:pt x="2" y="220"/>
                    <a:pt x="-31" y="0"/>
                    <a:pt x="167" y="0"/>
                  </a:cubicBezTo>
                  <a:lnTo>
                    <a:pt x="11400" y="59"/>
                  </a:lnTo>
                  <a:cubicBezTo>
                    <a:pt x="11598" y="59"/>
                    <a:pt x="11759" y="220"/>
                    <a:pt x="11759" y="418"/>
                  </a:cubicBezTo>
                  <a:lnTo>
                    <a:pt x="11759" y="1854"/>
                  </a:lnTo>
                  <a:cubicBezTo>
                    <a:pt x="11759" y="2052"/>
                    <a:pt x="11598" y="2213"/>
                    <a:pt x="11400" y="2213"/>
                  </a:cubicBezTo>
                  <a:lnTo>
                    <a:pt x="182" y="2205"/>
                  </a:lnTo>
                  <a:cubicBezTo>
                    <a:pt x="-16" y="2205"/>
                    <a:pt x="2" y="2052"/>
                    <a:pt x="2" y="1854"/>
                  </a:cubicBezTo>
                  <a:lnTo>
                    <a:pt x="2" y="4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rgbClr val="A8A3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QQ2635243521"/>
            <p:cNvSpPr/>
            <p:nvPr>
              <p:custDataLst>
                <p:tags r:id="rId17"/>
              </p:custDataLst>
            </p:nvPr>
          </p:nvSpPr>
          <p:spPr>
            <a:xfrm>
              <a:off x="6380" y="6724"/>
              <a:ext cx="340" cy="1758"/>
            </a:xfrm>
            <a:prstGeom prst="roundRect">
              <a:avLst>
                <a:gd name="adj" fmla="val 19402"/>
              </a:avLst>
            </a:prstGeom>
            <a:gradFill>
              <a:gsLst>
                <a:gs pos="0">
                  <a:srgbClr val="83ADF4"/>
                </a:gs>
                <a:gs pos="100000">
                  <a:srgbClr val="2A4AD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18"/>
              </p:custDataLst>
            </p:nvPr>
          </p:nvSpPr>
          <p:spPr>
            <a:xfrm>
              <a:off x="8885" y="7208"/>
              <a:ext cx="8017" cy="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200"/>
                </a:lnSpc>
              </a:pPr>
              <a:r>
                <a:rPr lang="zh-CN" altLang="en-US" sz="2400" b="1" dirty="0">
                  <a:solidFill>
                    <a:srgbClr val="385FDB"/>
                  </a:solidFill>
                  <a:sym typeface="+mn-ea"/>
                </a:rPr>
                <a:t>政策意义</a:t>
              </a:r>
              <a:endParaRPr lang="zh-CN" altLang="zh-CN" sz="2400" b="1" dirty="0">
                <a:solidFill>
                  <a:srgbClr val="385FDB"/>
                </a:solidFill>
                <a:sym typeface="+mn-ea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19"/>
              </p:custDataLst>
            </p:nvPr>
          </p:nvSpPr>
          <p:spPr>
            <a:xfrm>
              <a:off x="6996" y="6949"/>
              <a:ext cx="209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800" b="1" dirty="0">
                  <a:solidFill>
                    <a:schemeClr val="bg1">
                      <a:lumMod val="65000"/>
                    </a:schemeClr>
                  </a:solidFill>
                  <a:sym typeface="+mn-ea"/>
                </a:rPr>
                <a:t>03</a:t>
              </a:r>
              <a:endParaRPr lang="en-US" altLang="zh-CN" sz="4800" b="1" dirty="0">
                <a:solidFill>
                  <a:schemeClr val="bg1">
                    <a:lumMod val="65000"/>
                  </a:schemeClr>
                </a:solidFill>
                <a:sym typeface="+mn-ea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一、全球吸引外资简况</a:t>
            </a:r>
            <a:endParaRPr lang="zh-CN" altLang="en-US" sz="2400" b="1" dirty="0">
              <a:solidFill>
                <a:schemeClr val="bg1"/>
              </a:solidFill>
              <a:latin typeface="+mj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矩形 68"/>
          <p:cNvSpPr/>
          <p:nvPr>
            <p:custDataLst>
              <p:tags r:id="rId4"/>
            </p:custDataLst>
          </p:nvPr>
        </p:nvSpPr>
        <p:spPr>
          <a:xfrm>
            <a:off x="3059156" y="1149227"/>
            <a:ext cx="6216015" cy="461645"/>
          </a:xfrm>
          <a:prstGeom prst="rect">
            <a:avLst/>
          </a:prstGeom>
          <a:gradFill>
            <a:gsLst>
              <a:gs pos="0">
                <a:srgbClr val="0041CB">
                  <a:alpha val="0"/>
                </a:srgbClr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ct val="100000"/>
              </a:lnSpc>
            </a:pPr>
            <a:r>
              <a:rPr lang="zh-CN" altLang="en-US" sz="2000" b="1" dirty="0">
                <a:sym typeface="+mn-ea"/>
              </a:rPr>
              <a:t>全球层面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17" name="Text1"/>
          <p:cNvSpPr/>
          <p:nvPr>
            <p:custDataLst>
              <p:tags r:id="rId5"/>
            </p:custDataLst>
          </p:nvPr>
        </p:nvSpPr>
        <p:spPr>
          <a:xfrm>
            <a:off x="890473" y="2083302"/>
            <a:ext cx="10553382" cy="3416954"/>
          </a:xfrm>
          <a:prstGeom prst="snip2DiagRect">
            <a:avLst>
              <a:gd name="adj1" fmla="val 0"/>
              <a:gd name="adj2" fmla="val 7718"/>
            </a:avLst>
          </a:prstGeom>
          <a:solidFill>
            <a:srgbClr val="DAE9FB"/>
          </a:solidFill>
          <a:ln w="605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endParaRPr kumimoji="1" lang="en-US" altLang="zh-CN" sz="1600">
              <a:solidFill>
                <a:schemeClr val="tx1"/>
              </a:solidFill>
            </a:endParaRPr>
          </a:p>
        </p:txBody>
      </p:sp>
      <p:sp>
        <p:nvSpPr>
          <p:cNvPr id="18" name="QQ2635243521"/>
          <p:cNvSpPr txBox="1"/>
          <p:nvPr>
            <p:custDataLst>
              <p:tags r:id="rId6"/>
            </p:custDataLst>
          </p:nvPr>
        </p:nvSpPr>
        <p:spPr>
          <a:xfrm>
            <a:off x="1144899" y="2273355"/>
            <a:ext cx="101327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3200" dirty="0">
                <a:latin typeface="+mn-ea"/>
              </a:rPr>
              <a:t>2023</a:t>
            </a:r>
            <a:r>
              <a:rPr lang="zh-CN" altLang="zh-CN" sz="3200" dirty="0">
                <a:latin typeface="+mn-ea"/>
              </a:rPr>
              <a:t>年全球外国直接投资总量为</a:t>
            </a:r>
            <a:r>
              <a:rPr lang="en-US" altLang="zh-CN" sz="3200" b="1" dirty="0">
                <a:solidFill>
                  <a:srgbClr val="FF0000"/>
                </a:solidFill>
                <a:latin typeface="+mn-ea"/>
              </a:rPr>
              <a:t>1.37</a:t>
            </a:r>
            <a:r>
              <a:rPr lang="zh-CN" altLang="zh-CN" sz="3200" b="1" dirty="0">
                <a:solidFill>
                  <a:srgbClr val="FF0000"/>
                </a:solidFill>
                <a:latin typeface="+mn-ea"/>
              </a:rPr>
              <a:t>万亿美元</a:t>
            </a:r>
            <a:r>
              <a:rPr lang="zh-CN" altLang="en-US" sz="3200" dirty="0">
                <a:latin typeface="+mn-ea"/>
              </a:rPr>
              <a:t>。</a:t>
            </a:r>
            <a:endParaRPr lang="en-US" altLang="zh-CN" sz="32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zh-CN" sz="3200" dirty="0">
                <a:latin typeface="+mn-ea"/>
              </a:rPr>
              <a:t>扣除跨国企业投资中转地因素后，</a:t>
            </a:r>
            <a:r>
              <a:rPr lang="en-US" altLang="zh-CN" sz="3200" dirty="0">
                <a:latin typeface="+mn-ea"/>
              </a:rPr>
              <a:t>2023</a:t>
            </a:r>
            <a:r>
              <a:rPr lang="zh-CN" altLang="zh-CN" sz="3200" dirty="0">
                <a:latin typeface="+mn-ea"/>
              </a:rPr>
              <a:t>年全球跨境投资</a:t>
            </a:r>
            <a:r>
              <a:rPr lang="zh-CN" altLang="zh-CN" sz="3200" b="1" dirty="0">
                <a:solidFill>
                  <a:srgbClr val="FF0000"/>
                </a:solidFill>
                <a:latin typeface="+mn-ea"/>
              </a:rPr>
              <a:t>同比下降</a:t>
            </a:r>
            <a:r>
              <a:rPr lang="en-US" altLang="zh-CN" sz="3200" b="1" dirty="0">
                <a:solidFill>
                  <a:srgbClr val="FF0000"/>
                </a:solidFill>
                <a:latin typeface="+mn-ea"/>
              </a:rPr>
              <a:t>18%</a:t>
            </a:r>
            <a:r>
              <a:rPr lang="zh-CN" altLang="en-US" sz="3200" dirty="0">
                <a:latin typeface="+mn-ea"/>
              </a:rPr>
              <a:t>，</a:t>
            </a:r>
            <a:r>
              <a:rPr lang="zh-CN" altLang="zh-CN" sz="3200" dirty="0">
                <a:latin typeface="+mn-ea"/>
              </a:rPr>
              <a:t>其中欧盟下降</a:t>
            </a:r>
            <a:r>
              <a:rPr lang="en-US" altLang="zh-CN" sz="3200" dirty="0">
                <a:latin typeface="+mn-ea"/>
              </a:rPr>
              <a:t>23%</a:t>
            </a:r>
            <a:r>
              <a:rPr lang="zh-CN" altLang="zh-CN" sz="3200" dirty="0">
                <a:latin typeface="+mn-ea"/>
              </a:rPr>
              <a:t>；东盟下降</a:t>
            </a:r>
            <a:r>
              <a:rPr lang="en-US" altLang="zh-CN" sz="3200" dirty="0">
                <a:latin typeface="+mn-ea"/>
              </a:rPr>
              <a:t>16%</a:t>
            </a:r>
            <a:r>
              <a:rPr lang="zh-CN" altLang="en-US" sz="3200" dirty="0">
                <a:latin typeface="+mn-ea"/>
              </a:rPr>
              <a:t>；</a:t>
            </a:r>
            <a:r>
              <a:rPr lang="zh-CN" altLang="zh-CN" sz="3200" dirty="0">
                <a:latin typeface="+mn-ea"/>
              </a:rPr>
              <a:t>美国下降</a:t>
            </a:r>
            <a:r>
              <a:rPr lang="en-US" altLang="zh-CN" sz="3200" dirty="0">
                <a:latin typeface="+mn-ea"/>
              </a:rPr>
              <a:t>3%</a:t>
            </a:r>
            <a:r>
              <a:rPr lang="zh-CN" altLang="zh-CN" sz="3200" dirty="0">
                <a:latin typeface="+mn-ea"/>
              </a:rPr>
              <a:t>；新兴市场经济体和发展中国家下降</a:t>
            </a:r>
            <a:r>
              <a:rPr lang="en-US" altLang="zh-CN" sz="3200" dirty="0">
                <a:latin typeface="+mn-ea"/>
              </a:rPr>
              <a:t>9%</a:t>
            </a:r>
            <a:r>
              <a:rPr lang="zh-CN" altLang="zh-CN" sz="3200" dirty="0">
                <a:latin typeface="+mn-ea"/>
              </a:rPr>
              <a:t>。</a:t>
            </a:r>
            <a:endParaRPr lang="zh-CN" altLang="zh-CN" sz="3200" dirty="0">
              <a:latin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一、全国吸引外资简况</a:t>
            </a:r>
            <a:endParaRPr lang="zh-CN" altLang="en-US" sz="2400" b="1" dirty="0">
              <a:solidFill>
                <a:schemeClr val="bg1"/>
              </a:solidFill>
              <a:latin typeface="+mj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矩形 68"/>
          <p:cNvSpPr/>
          <p:nvPr>
            <p:custDataLst>
              <p:tags r:id="rId3"/>
            </p:custDataLst>
          </p:nvPr>
        </p:nvSpPr>
        <p:spPr>
          <a:xfrm>
            <a:off x="3036484" y="1059441"/>
            <a:ext cx="6216015" cy="461645"/>
          </a:xfrm>
          <a:prstGeom prst="rect">
            <a:avLst/>
          </a:prstGeom>
          <a:gradFill>
            <a:gsLst>
              <a:gs pos="0">
                <a:srgbClr val="0041CB">
                  <a:alpha val="0"/>
                </a:srgbClr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ct val="100000"/>
              </a:lnSpc>
            </a:pPr>
            <a:r>
              <a:rPr lang="zh-CN" altLang="en-US" sz="2000" b="1" dirty="0">
                <a:sym typeface="+mn-ea"/>
              </a:rPr>
              <a:t>全国层面</a:t>
            </a:r>
            <a:endParaRPr lang="zh-CN" altLang="en-US" sz="2000" b="1" dirty="0">
              <a:sym typeface="+mn-ea"/>
            </a:endParaRPr>
          </a:p>
        </p:txBody>
      </p:sp>
      <p:sp>
        <p:nvSpPr>
          <p:cNvPr id="17" name="Text1"/>
          <p:cNvSpPr/>
          <p:nvPr>
            <p:custDataLst>
              <p:tags r:id="rId4"/>
            </p:custDataLst>
          </p:nvPr>
        </p:nvSpPr>
        <p:spPr>
          <a:xfrm>
            <a:off x="867800" y="1640405"/>
            <a:ext cx="10553382" cy="4566328"/>
          </a:xfrm>
          <a:prstGeom prst="snip2DiagRect">
            <a:avLst>
              <a:gd name="adj1" fmla="val 0"/>
              <a:gd name="adj2" fmla="val 7718"/>
            </a:avLst>
          </a:prstGeom>
          <a:solidFill>
            <a:srgbClr val="DAE9FB"/>
          </a:solidFill>
          <a:ln w="605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</a:pPr>
            <a:endParaRPr kumimoji="1" lang="en-US" altLang="zh-CN" sz="1600">
              <a:solidFill>
                <a:schemeClr val="tx1"/>
              </a:solidFill>
            </a:endParaRPr>
          </a:p>
        </p:txBody>
      </p:sp>
      <p:sp>
        <p:nvSpPr>
          <p:cNvPr id="18" name="QQ2635243521"/>
          <p:cNvSpPr txBox="1"/>
          <p:nvPr>
            <p:custDataLst>
              <p:tags r:id="rId5"/>
            </p:custDataLst>
          </p:nvPr>
        </p:nvSpPr>
        <p:spPr>
          <a:xfrm>
            <a:off x="1078140" y="1819704"/>
            <a:ext cx="103430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n-ea"/>
              </a:rPr>
              <a:t>2023</a:t>
            </a:r>
            <a:r>
              <a:rPr lang="zh-CN" altLang="zh-CN" sz="2000" dirty="0">
                <a:latin typeface="+mn-ea"/>
              </a:rPr>
              <a:t>年</a:t>
            </a:r>
            <a:r>
              <a:rPr lang="zh-CN" altLang="en-US" sz="2000" dirty="0">
                <a:latin typeface="+mn-ea"/>
              </a:rPr>
              <a:t>，</a:t>
            </a:r>
            <a:r>
              <a:rPr lang="zh-CN" altLang="zh-CN" sz="2000" dirty="0"/>
              <a:t>中国实际利用外资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1632.5</a:t>
            </a:r>
            <a:r>
              <a:rPr lang="zh-CN" altLang="zh-CN" sz="2000" b="1" dirty="0">
                <a:solidFill>
                  <a:srgbClr val="FF0000"/>
                </a:solidFill>
                <a:latin typeface="+mn-ea"/>
              </a:rPr>
              <a:t>亿美元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zh-CN" sz="2000" dirty="0"/>
              <a:t>官方公布数据</a:t>
            </a:r>
            <a:r>
              <a:rPr lang="zh-CN" altLang="en-US" sz="2000" dirty="0"/>
              <a:t>：</a:t>
            </a:r>
            <a:r>
              <a:rPr lang="zh-CN" altLang="zh-CN" sz="2000" dirty="0">
                <a:solidFill>
                  <a:srgbClr val="FF0000"/>
                </a:solidFill>
              </a:rPr>
              <a:t>超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1.1</a:t>
            </a:r>
            <a:r>
              <a:rPr lang="zh-CN" altLang="zh-CN" sz="2000" b="1" dirty="0">
                <a:solidFill>
                  <a:srgbClr val="FF0000"/>
                </a:solidFill>
              </a:rPr>
              <a:t>万亿元人民币</a:t>
            </a:r>
            <a:r>
              <a:rPr lang="zh-CN" altLang="zh-CN" sz="2000" dirty="0">
                <a:solidFill>
                  <a:srgbClr val="FF0000"/>
                </a:solidFill>
              </a:rPr>
              <a:t>，</a:t>
            </a:r>
            <a:r>
              <a:rPr lang="zh-CN" altLang="zh-CN" sz="2000" b="1" dirty="0">
                <a:solidFill>
                  <a:srgbClr val="FF0000"/>
                </a:solidFill>
              </a:rPr>
              <a:t>同比下降</a:t>
            </a:r>
            <a:r>
              <a:rPr lang="en-US" altLang="zh-CN" sz="2000" b="1" dirty="0">
                <a:solidFill>
                  <a:srgbClr val="FF0000"/>
                </a:solidFill>
              </a:rPr>
              <a:t>8%</a:t>
            </a:r>
            <a:r>
              <a:rPr lang="zh-CN" altLang="en-US" sz="2000" dirty="0">
                <a:solidFill>
                  <a:srgbClr val="FF0000"/>
                </a:solidFill>
              </a:rPr>
              <a:t>。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n-ea"/>
              </a:rPr>
              <a:t>2023</a:t>
            </a:r>
            <a:r>
              <a:rPr lang="zh-CN" altLang="en-US" sz="2000" dirty="0">
                <a:latin typeface="+mn-ea"/>
              </a:rPr>
              <a:t>年高技术产业引资占比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37.4%</a:t>
            </a:r>
            <a:r>
              <a:rPr lang="zh-CN" altLang="en-US" sz="2000" dirty="0">
                <a:latin typeface="+mn-ea"/>
              </a:rPr>
              <a:t>，创历史新高。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+mn-ea"/>
              </a:rPr>
              <a:t>高技术制造业引资增长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6.5%</a:t>
            </a:r>
            <a:r>
              <a:rPr lang="zh-CN" altLang="en-US" sz="2000" dirty="0">
                <a:latin typeface="+mn-ea"/>
              </a:rPr>
              <a:t>，医疗仪器设备、电子及通信设备制造业分别增长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32.1%</a:t>
            </a:r>
            <a:r>
              <a:rPr lang="zh-CN" altLang="en-US" sz="2000" dirty="0">
                <a:latin typeface="+mn-ea"/>
              </a:rPr>
              <a:t>和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12.2%</a:t>
            </a:r>
            <a:r>
              <a:rPr lang="zh-CN" altLang="en-US" sz="2000" dirty="0">
                <a:latin typeface="+mn-ea"/>
              </a:rPr>
              <a:t>，服务业实际使用外资下降</a:t>
            </a:r>
            <a:r>
              <a:rPr lang="en-US" altLang="zh-CN" sz="2000" dirty="0">
                <a:latin typeface="+mn-ea"/>
              </a:rPr>
              <a:t>13.4%</a:t>
            </a:r>
            <a:r>
              <a:rPr lang="zh-CN" altLang="en-US" sz="2000" dirty="0">
                <a:latin typeface="+mn-ea"/>
              </a:rPr>
              <a:t>。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+mn-ea"/>
              </a:rPr>
              <a:t>法国、英国、荷兰、瑞士、澳大利亚</a:t>
            </a:r>
            <a:r>
              <a:rPr lang="zh-CN" altLang="en-US" sz="2000" dirty="0">
                <a:latin typeface="+mn-ea"/>
              </a:rPr>
              <a:t>实际对华投资同比分别增长</a:t>
            </a:r>
            <a:r>
              <a:rPr lang="en-US" altLang="zh-CN" sz="2000" dirty="0">
                <a:latin typeface="+mn-ea"/>
              </a:rPr>
              <a:t>84.1%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81.0%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31.5%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21.4%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17.1%</a:t>
            </a:r>
            <a:r>
              <a:rPr lang="zh-CN" altLang="en-US" sz="2000" dirty="0">
                <a:latin typeface="+mn-ea"/>
              </a:rPr>
              <a:t>。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+mn-ea"/>
              </a:rPr>
              <a:t>沙特阿拉伯国家石油公司</a:t>
            </a:r>
            <a:r>
              <a:rPr lang="zh-CN" altLang="en-US" sz="2000" b="1" dirty="0">
                <a:latin typeface="+mn-ea"/>
              </a:rPr>
              <a:t>沙特阿美 （</a:t>
            </a:r>
            <a:r>
              <a:rPr lang="en-US" altLang="zh-CN" sz="2000" b="1" dirty="0">
                <a:latin typeface="+mn-ea"/>
              </a:rPr>
              <a:t>Saudi Aramco</a:t>
            </a:r>
            <a:r>
              <a:rPr lang="zh-CN" altLang="en-US" sz="2000" b="1" dirty="0">
                <a:latin typeface="+mn-ea"/>
              </a:rPr>
              <a:t>） </a:t>
            </a:r>
            <a:r>
              <a:rPr lang="zh-CN" altLang="en-US" sz="2000" dirty="0">
                <a:latin typeface="+mn-ea"/>
              </a:rPr>
              <a:t>是</a:t>
            </a:r>
            <a:r>
              <a:rPr lang="en-US" altLang="zh-CN" sz="2000" dirty="0">
                <a:latin typeface="+mn-ea"/>
              </a:rPr>
              <a:t>2023</a:t>
            </a:r>
            <a:r>
              <a:rPr lang="zh-CN" altLang="en-US" sz="2000" dirty="0">
                <a:latin typeface="+mn-ea"/>
              </a:rPr>
              <a:t>年对华投资最多的外企。</a:t>
            </a:r>
            <a:endParaRPr lang="en-US" altLang="zh-CN" sz="20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+mn-ea"/>
              </a:rPr>
              <a:t>全年，新设外资企业数量达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5.4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万家</a:t>
            </a:r>
            <a:r>
              <a:rPr lang="zh-CN" altLang="en-US" sz="2000" dirty="0">
                <a:latin typeface="+mn-ea"/>
              </a:rPr>
              <a:t>，增长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39.7%</a:t>
            </a:r>
            <a:r>
              <a:rPr lang="zh-CN" altLang="en-US" sz="2000" dirty="0">
                <a:latin typeface="+mn-ea"/>
              </a:rPr>
              <a:t>。</a:t>
            </a:r>
            <a:endParaRPr lang="zh-CN" altLang="zh-CN" sz="2000" dirty="0">
              <a:latin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1022985" y="1186815"/>
            <a:ext cx="6281420" cy="504190"/>
            <a:chOff x="3872" y="4954"/>
            <a:chExt cx="9892" cy="794"/>
          </a:xfrm>
        </p:grpSpPr>
        <p:sp>
          <p:nvSpPr>
            <p:cNvPr id="23" name="iSļiďe"/>
            <p:cNvSpPr/>
            <p:nvPr>
              <p:custDataLst>
                <p:tags r:id="rId3"/>
              </p:custDataLst>
            </p:nvPr>
          </p:nvSpPr>
          <p:spPr>
            <a:xfrm>
              <a:off x="4016" y="4954"/>
              <a:ext cx="9748" cy="7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4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it-IT" sz="2000" b="1" dirty="0">
                  <a:solidFill>
                    <a:srgbClr val="7F4610"/>
                  </a:solidFill>
                  <a:effectLst/>
                  <a:latin typeface="+mn-ea"/>
                  <a:sym typeface="+mn-ea"/>
                </a:rPr>
                <a:t>2023</a:t>
              </a:r>
              <a:r>
                <a:rPr lang="zh-CN" altLang="en-US" b="1" dirty="0">
                  <a:solidFill>
                    <a:srgbClr val="7F4610"/>
                  </a:solidFill>
                  <a:effectLst/>
                  <a:sym typeface="+mn-ea"/>
                </a:rPr>
                <a:t>年，我省利用外资规模居全国第五位，占比</a:t>
              </a:r>
              <a:r>
                <a:rPr lang="en-US" altLang="zh-CN" b="1" dirty="0">
                  <a:solidFill>
                    <a:srgbClr val="7F4610"/>
                  </a:solidFill>
                  <a:effectLst/>
                  <a:sym typeface="+mn-ea"/>
                </a:rPr>
                <a:t>11%</a:t>
              </a:r>
              <a:endParaRPr lang="zh-CN" altLang="en-US" b="1" dirty="0">
                <a:solidFill>
                  <a:srgbClr val="7F4610"/>
                </a:solidFill>
                <a:effectLst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4"/>
              </p:custDataLst>
            </p:nvPr>
          </p:nvSpPr>
          <p:spPr>
            <a:xfrm>
              <a:off x="3872" y="5181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一、全省吸引外资简况</a:t>
            </a:r>
            <a:endParaRPr lang="zh-CN" altLang="en-US" sz="2400" b="1" dirty="0">
              <a:solidFill>
                <a:schemeClr val="bg1"/>
              </a:solidFill>
              <a:latin typeface="+mj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1866265" y="2545080"/>
            <a:ext cx="1303655" cy="3291205"/>
            <a:chOff x="2864" y="4578"/>
            <a:chExt cx="2053" cy="5183"/>
          </a:xfrm>
        </p:grpSpPr>
        <p:sp>
          <p:nvSpPr>
            <p:cNvPr id="31" name="iSļiďe"/>
            <p:cNvSpPr/>
            <p:nvPr>
              <p:custDataLst>
                <p:tags r:id="rId8"/>
              </p:custDataLst>
            </p:nvPr>
          </p:nvSpPr>
          <p:spPr>
            <a:xfrm>
              <a:off x="2864" y="4578"/>
              <a:ext cx="2053" cy="6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mpd="sng">
              <a:solidFill>
                <a:srgbClr val="0041C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endParaRPr kumimoji="1" sz="2000" b="1" dirty="0">
                <a:solidFill>
                  <a:srgbClr val="7F4610"/>
                </a:solidFill>
                <a:sym typeface="+mn-ea"/>
              </a:endParaRPr>
            </a:p>
          </p:txBody>
        </p:sp>
        <p:sp>
          <p:nvSpPr>
            <p:cNvPr id="33" name="QQ2635243521"/>
            <p:cNvSpPr txBox="1"/>
            <p:nvPr>
              <p:custDataLst>
                <p:tags r:id="rId9"/>
              </p:custDataLst>
            </p:nvPr>
          </p:nvSpPr>
          <p:spPr>
            <a:xfrm>
              <a:off x="2897" y="4681"/>
              <a:ext cx="198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en-US" altLang="zh-CN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253.4</a:t>
              </a:r>
              <a:r>
                <a:rPr lang="zh-CN" altLang="en-US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亿美元</a:t>
              </a:r>
              <a:endParaRPr lang="zh-CN" altLang="en-US" sz="1400" b="1" spc="100" dirty="0">
                <a:solidFill>
                  <a:srgbClr val="0041CB"/>
                </a:solidFill>
                <a:uFillTx/>
                <a:cs typeface="+mn-ea"/>
                <a:sym typeface="+mn-lt"/>
              </a:endParaRPr>
            </a:p>
          </p:txBody>
        </p:sp>
        <p:pic>
          <p:nvPicPr>
            <p:cNvPr id="8" name="图片 7" descr="图片1"/>
            <p:cNvPicPr/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3097" y="5469"/>
              <a:ext cx="1587" cy="4292"/>
            </a:xfrm>
            <a:prstGeom prst="rect">
              <a:avLst/>
            </a:prstGeom>
          </p:spPr>
        </p:pic>
        <p:sp>
          <p:nvSpPr>
            <p:cNvPr id="35" name="QQ2635243521"/>
            <p:cNvSpPr txBox="1"/>
            <p:nvPr>
              <p:custDataLst>
                <p:tags r:id="rId12"/>
              </p:custDataLst>
            </p:nvPr>
          </p:nvSpPr>
          <p:spPr>
            <a:xfrm>
              <a:off x="3367" y="7336"/>
              <a:ext cx="10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zh-CN" altLang="en-US" b="1" spc="1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江苏</a:t>
              </a:r>
              <a:endParaRPr lang="zh-CN" altLang="en-US" b="1" spc="1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3"/>
            </p:custDataLst>
          </p:nvPr>
        </p:nvGrpSpPr>
        <p:grpSpPr>
          <a:xfrm>
            <a:off x="3684905" y="2802255"/>
            <a:ext cx="1281430" cy="3034030"/>
            <a:chOff x="5582" y="4983"/>
            <a:chExt cx="2018" cy="4778"/>
          </a:xfrm>
        </p:grpSpPr>
        <p:sp>
          <p:nvSpPr>
            <p:cNvPr id="3" name="iSļiďe"/>
            <p:cNvSpPr/>
            <p:nvPr>
              <p:custDataLst>
                <p:tags r:id="rId14"/>
              </p:custDataLst>
            </p:nvPr>
          </p:nvSpPr>
          <p:spPr>
            <a:xfrm>
              <a:off x="5582" y="4983"/>
              <a:ext cx="2018" cy="6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mpd="sng">
              <a:solidFill>
                <a:srgbClr val="0041C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endParaRPr kumimoji="1" sz="2000" b="1" dirty="0">
                <a:solidFill>
                  <a:srgbClr val="7F4610"/>
                </a:solidFill>
                <a:sym typeface="+mn-ea"/>
              </a:endParaRPr>
            </a:p>
          </p:txBody>
        </p:sp>
        <p:sp>
          <p:nvSpPr>
            <p:cNvPr id="10" name="QQ2635243521"/>
            <p:cNvSpPr txBox="1"/>
            <p:nvPr>
              <p:custDataLst>
                <p:tags r:id="rId15"/>
              </p:custDataLst>
            </p:nvPr>
          </p:nvSpPr>
          <p:spPr>
            <a:xfrm>
              <a:off x="5596" y="5086"/>
              <a:ext cx="199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en-US" altLang="zh-CN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240.9</a:t>
              </a:r>
              <a:r>
                <a:rPr lang="zh-CN" altLang="en-US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亿美元</a:t>
              </a:r>
              <a:endParaRPr lang="zh-CN" altLang="en-US" sz="1400" b="1" spc="100" dirty="0">
                <a:solidFill>
                  <a:srgbClr val="0041CB"/>
                </a:solidFill>
                <a:uFillTx/>
                <a:cs typeface="+mn-ea"/>
                <a:sym typeface="+mn-lt"/>
              </a:endParaRPr>
            </a:p>
          </p:txBody>
        </p:sp>
        <p:pic>
          <p:nvPicPr>
            <p:cNvPr id="14" name="图片 13" descr="图片1"/>
            <p:cNvPicPr/>
            <p:nvPr>
              <p:custDataLst>
                <p:tags r:id="rId1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797" y="5917"/>
              <a:ext cx="1587" cy="3844"/>
            </a:xfrm>
            <a:prstGeom prst="rect">
              <a:avLst/>
            </a:prstGeom>
          </p:spPr>
        </p:pic>
        <p:sp>
          <p:nvSpPr>
            <p:cNvPr id="25" name="QQ2635243521"/>
            <p:cNvSpPr txBox="1"/>
            <p:nvPr>
              <p:custDataLst>
                <p:tags r:id="rId17"/>
              </p:custDataLst>
            </p:nvPr>
          </p:nvSpPr>
          <p:spPr>
            <a:xfrm>
              <a:off x="6067" y="7565"/>
              <a:ext cx="10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zh-CN" altLang="en-US" b="1" spc="1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上海</a:t>
              </a:r>
              <a:endParaRPr lang="zh-CN" altLang="en-US" b="1" spc="1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18"/>
            </p:custDataLst>
          </p:nvPr>
        </p:nvGrpSpPr>
        <p:grpSpPr>
          <a:xfrm>
            <a:off x="5482273" y="3164205"/>
            <a:ext cx="1295400" cy="2672080"/>
            <a:chOff x="8174" y="5553"/>
            <a:chExt cx="2040" cy="4208"/>
          </a:xfrm>
        </p:grpSpPr>
        <p:sp>
          <p:nvSpPr>
            <p:cNvPr id="15" name="iSļiďe"/>
            <p:cNvSpPr/>
            <p:nvPr>
              <p:custDataLst>
                <p:tags r:id="rId19"/>
              </p:custDataLst>
            </p:nvPr>
          </p:nvSpPr>
          <p:spPr>
            <a:xfrm>
              <a:off x="8193" y="5553"/>
              <a:ext cx="2001" cy="6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mpd="sng">
              <a:solidFill>
                <a:srgbClr val="0041C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endParaRPr kumimoji="1" sz="2000" b="1" dirty="0">
                <a:solidFill>
                  <a:srgbClr val="7F4610"/>
                </a:solidFill>
                <a:sym typeface="+mn-ea"/>
              </a:endParaRPr>
            </a:p>
          </p:txBody>
        </p:sp>
        <p:sp>
          <p:nvSpPr>
            <p:cNvPr id="17" name="QQ2635243521"/>
            <p:cNvSpPr txBox="1"/>
            <p:nvPr>
              <p:custDataLst>
                <p:tags r:id="rId20"/>
              </p:custDataLst>
            </p:nvPr>
          </p:nvSpPr>
          <p:spPr>
            <a:xfrm>
              <a:off x="8174" y="5656"/>
              <a:ext cx="204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en-US" altLang="zh-CN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228.6</a:t>
              </a:r>
              <a:r>
                <a:rPr lang="zh-CN" altLang="en-US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亿美元</a:t>
              </a:r>
              <a:endParaRPr lang="zh-CN" altLang="en-US" sz="1400" b="1" spc="100" dirty="0">
                <a:solidFill>
                  <a:srgbClr val="0041CB"/>
                </a:solidFill>
                <a:uFillTx/>
                <a:cs typeface="+mn-ea"/>
                <a:sym typeface="+mn-lt"/>
              </a:endParaRPr>
            </a:p>
          </p:txBody>
        </p:sp>
        <p:pic>
          <p:nvPicPr>
            <p:cNvPr id="18" name="图片 17" descr="图片1"/>
            <p:cNvPicPr/>
            <p:nvPr>
              <p:custDataLst>
                <p:tags r:id="rId2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400" y="6374"/>
              <a:ext cx="1587" cy="3387"/>
            </a:xfrm>
            <a:prstGeom prst="rect">
              <a:avLst/>
            </a:prstGeom>
          </p:spPr>
        </p:pic>
        <p:sp>
          <p:nvSpPr>
            <p:cNvPr id="28" name="QQ2635243521"/>
            <p:cNvSpPr txBox="1"/>
            <p:nvPr>
              <p:custDataLst>
                <p:tags r:id="rId22"/>
              </p:custDataLst>
            </p:nvPr>
          </p:nvSpPr>
          <p:spPr>
            <a:xfrm>
              <a:off x="8670" y="7773"/>
              <a:ext cx="10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zh-CN" altLang="en-US" b="1" spc="1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广东</a:t>
              </a:r>
              <a:endParaRPr lang="zh-CN" altLang="en-US" b="1" spc="1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23"/>
            </p:custDataLst>
          </p:nvPr>
        </p:nvGrpSpPr>
        <p:grpSpPr>
          <a:xfrm>
            <a:off x="7292975" y="3354705"/>
            <a:ext cx="1283335" cy="2481580"/>
            <a:chOff x="11066" y="5853"/>
            <a:chExt cx="2021" cy="3908"/>
          </a:xfrm>
        </p:grpSpPr>
        <p:sp>
          <p:nvSpPr>
            <p:cNvPr id="19" name="iSļiďe"/>
            <p:cNvSpPr/>
            <p:nvPr>
              <p:custDataLst>
                <p:tags r:id="rId24"/>
              </p:custDataLst>
            </p:nvPr>
          </p:nvSpPr>
          <p:spPr>
            <a:xfrm>
              <a:off x="11066" y="5853"/>
              <a:ext cx="2021" cy="6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mpd="sng">
              <a:solidFill>
                <a:srgbClr val="0041C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endParaRPr kumimoji="1" sz="2000" b="1" dirty="0">
                <a:solidFill>
                  <a:srgbClr val="7F4610"/>
                </a:solidFill>
                <a:sym typeface="+mn-ea"/>
              </a:endParaRPr>
            </a:p>
          </p:txBody>
        </p:sp>
        <p:sp>
          <p:nvSpPr>
            <p:cNvPr id="20" name="QQ2635243521"/>
            <p:cNvSpPr txBox="1"/>
            <p:nvPr>
              <p:custDataLst>
                <p:tags r:id="rId25"/>
              </p:custDataLst>
            </p:nvPr>
          </p:nvSpPr>
          <p:spPr>
            <a:xfrm>
              <a:off x="11084" y="5956"/>
              <a:ext cx="198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en-US" altLang="zh-CN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202.3</a:t>
              </a:r>
              <a:r>
                <a:rPr lang="zh-CN" altLang="en-US" sz="1400" b="1" spc="100" dirty="0">
                  <a:solidFill>
                    <a:srgbClr val="0041CB"/>
                  </a:solidFill>
                  <a:uFillTx/>
                  <a:cs typeface="+mn-ea"/>
                  <a:sym typeface="+mn-lt"/>
                </a:rPr>
                <a:t>亿美元</a:t>
              </a:r>
              <a:endParaRPr lang="zh-CN" altLang="en-US" sz="1400" b="1" spc="100" dirty="0">
                <a:solidFill>
                  <a:srgbClr val="0041CB"/>
                </a:solidFill>
                <a:uFillTx/>
                <a:cs typeface="+mn-ea"/>
                <a:sym typeface="+mn-lt"/>
              </a:endParaRPr>
            </a:p>
          </p:txBody>
        </p:sp>
        <p:pic>
          <p:nvPicPr>
            <p:cNvPr id="22" name="图片 21" descr="图片1"/>
            <p:cNvPicPr/>
            <p:nvPr>
              <p:custDataLst>
                <p:tags r:id="rId2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1283" y="6652"/>
              <a:ext cx="1587" cy="3109"/>
            </a:xfrm>
            <a:prstGeom prst="rect">
              <a:avLst/>
            </a:prstGeom>
          </p:spPr>
        </p:pic>
        <p:sp>
          <p:nvSpPr>
            <p:cNvPr id="29" name="QQ2635243521"/>
            <p:cNvSpPr txBox="1"/>
            <p:nvPr>
              <p:custDataLst>
                <p:tags r:id="rId27"/>
              </p:custDataLst>
            </p:nvPr>
          </p:nvSpPr>
          <p:spPr>
            <a:xfrm>
              <a:off x="11553" y="7916"/>
              <a:ext cx="10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zh-CN" altLang="en-US" b="1" spc="1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浙江</a:t>
              </a:r>
              <a:endParaRPr lang="zh-CN" altLang="en-US" b="1" spc="1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28"/>
            </p:custDataLst>
          </p:nvPr>
        </p:nvGrpSpPr>
        <p:grpSpPr>
          <a:xfrm>
            <a:off x="9090978" y="3726815"/>
            <a:ext cx="1367790" cy="2109470"/>
            <a:chOff x="13960" y="6439"/>
            <a:chExt cx="2154" cy="3322"/>
          </a:xfrm>
        </p:grpSpPr>
        <p:sp>
          <p:nvSpPr>
            <p:cNvPr id="63" name="iSļiďe"/>
            <p:cNvSpPr/>
            <p:nvPr>
              <p:custDataLst>
                <p:tags r:id="rId29"/>
              </p:custDataLst>
            </p:nvPr>
          </p:nvSpPr>
          <p:spPr>
            <a:xfrm>
              <a:off x="13960" y="6439"/>
              <a:ext cx="2154" cy="6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 cmpd="sng">
              <a:solidFill>
                <a:srgbClr val="CA161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endParaRPr kumimoji="1" sz="2000" b="1" dirty="0">
                <a:solidFill>
                  <a:srgbClr val="7F4610"/>
                </a:solidFill>
                <a:sym typeface="+mn-ea"/>
              </a:endParaRPr>
            </a:p>
          </p:txBody>
        </p:sp>
        <p:sp>
          <p:nvSpPr>
            <p:cNvPr id="64" name="QQ2635243521"/>
            <p:cNvSpPr txBox="1"/>
            <p:nvPr>
              <p:custDataLst>
                <p:tags r:id="rId30"/>
              </p:custDataLst>
            </p:nvPr>
          </p:nvSpPr>
          <p:spPr>
            <a:xfrm>
              <a:off x="13984" y="6514"/>
              <a:ext cx="210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00000"/>
                </a:lnSpc>
              </a:pPr>
              <a:r>
                <a:rPr lang="en-US" altLang="zh-CN" sz="1400" b="1" spc="100" dirty="0">
                  <a:solidFill>
                    <a:srgbClr val="CA161D"/>
                  </a:solidFill>
                  <a:uFillTx/>
                  <a:cs typeface="+mn-ea"/>
                  <a:sym typeface="+mn-lt"/>
                </a:rPr>
                <a:t>175.3</a:t>
              </a:r>
              <a:r>
                <a:rPr lang="zh-CN" altLang="en-US" sz="1400" b="1" spc="100" dirty="0">
                  <a:solidFill>
                    <a:srgbClr val="CA161D"/>
                  </a:solidFill>
                  <a:uFillTx/>
                  <a:cs typeface="+mn-ea"/>
                  <a:sym typeface="+mn-lt"/>
                </a:rPr>
                <a:t>亿美元</a:t>
              </a:r>
              <a:endParaRPr lang="zh-CN" altLang="en-US" sz="1400" b="1" spc="100" dirty="0">
                <a:solidFill>
                  <a:srgbClr val="CA161D"/>
                </a:solidFill>
                <a:uFillTx/>
                <a:cs typeface="+mn-ea"/>
                <a:sym typeface="+mn-lt"/>
              </a:endParaRPr>
            </a:p>
          </p:txBody>
        </p:sp>
        <p:pic>
          <p:nvPicPr>
            <p:cNvPr id="2" name="图片 1" descr="图片2"/>
            <p:cNvPicPr/>
            <p:nvPr>
              <p:custDataLst>
                <p:tags r:id="rId31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4243" y="7322"/>
              <a:ext cx="1587" cy="2439"/>
            </a:xfrm>
            <a:prstGeom prst="rect">
              <a:avLst/>
            </a:prstGeom>
          </p:spPr>
        </p:pic>
        <p:sp>
          <p:nvSpPr>
            <p:cNvPr id="38" name="QQ2635243521"/>
            <p:cNvSpPr txBox="1"/>
            <p:nvPr>
              <p:custDataLst>
                <p:tags r:id="rId33"/>
              </p:custDataLst>
            </p:nvPr>
          </p:nvSpPr>
          <p:spPr>
            <a:xfrm>
              <a:off x="14513" y="8252"/>
              <a:ext cx="10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l">
                <a:lnSpc>
                  <a:spcPct val="100000"/>
                </a:lnSpc>
              </a:pPr>
              <a:r>
                <a:rPr lang="zh-CN" altLang="en-US" b="1" spc="1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山东</a:t>
              </a:r>
              <a:endParaRPr lang="zh-CN" altLang="en-US" b="1" spc="1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</p:spTree>
    <p:custDataLst>
      <p:tags r:id="rId3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一、全省吸引外资简况</a:t>
            </a:r>
            <a:endParaRPr lang="zh-CN" altLang="en-US" sz="24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矩形 68"/>
          <p:cNvSpPr/>
          <p:nvPr>
            <p:custDataLst>
              <p:tags r:id="rId5"/>
            </p:custDataLst>
          </p:nvPr>
        </p:nvSpPr>
        <p:spPr>
          <a:xfrm>
            <a:off x="3064193" y="1165225"/>
            <a:ext cx="6216015" cy="461645"/>
          </a:xfrm>
          <a:prstGeom prst="rect">
            <a:avLst/>
          </a:prstGeom>
          <a:gradFill>
            <a:gsLst>
              <a:gs pos="0">
                <a:srgbClr val="0041CB">
                  <a:alpha val="0"/>
                </a:srgbClr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ct val="100000"/>
              </a:lnSpc>
            </a:pPr>
            <a:r>
              <a:rPr lang="zh-CN" altLang="en-US" sz="2000" b="1">
                <a:sym typeface="+mn-ea"/>
              </a:rPr>
              <a:t>从外资来源地看</a:t>
            </a:r>
            <a:endParaRPr lang="zh-CN" altLang="en-US" sz="2000" b="1">
              <a:sym typeface="+mn-ea"/>
            </a:endParaRPr>
          </a:p>
        </p:txBody>
      </p:sp>
      <p:sp>
        <p:nvSpPr>
          <p:cNvPr id="4" name="TextBox 9"/>
          <p:cNvSpPr txBox="1"/>
          <p:nvPr>
            <p:custDataLst>
              <p:tags r:id="rId6"/>
            </p:custDataLst>
          </p:nvPr>
        </p:nvSpPr>
        <p:spPr>
          <a:xfrm>
            <a:off x="2035810" y="2999105"/>
            <a:ext cx="3677920" cy="1934210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2023</a:t>
            </a:r>
            <a:r>
              <a:rPr lang="zh-CN" altLang="zh-CN" sz="2000" dirty="0">
                <a:latin typeface="+mn-ea"/>
              </a:rPr>
              <a:t>年，我省前五大外资来源地为</a:t>
            </a:r>
            <a:r>
              <a:rPr lang="zh-CN" altLang="en-US" sz="2000" dirty="0">
                <a:latin typeface="+mn-ea"/>
              </a:rPr>
              <a:t>：</a:t>
            </a:r>
            <a:r>
              <a:rPr lang="zh-CN" altLang="zh-CN" sz="2000" b="1" kern="100" dirty="0">
                <a:solidFill>
                  <a:srgbClr val="C00000"/>
                </a:solidFill>
                <a:latin typeface="+mn-ea"/>
              </a:rPr>
              <a:t>香港、新加坡、日本、欧洲、韩国</a:t>
            </a:r>
            <a:r>
              <a:rPr lang="zh-CN" altLang="zh-CN" sz="2000" dirty="0">
                <a:latin typeface="+mn-ea"/>
              </a:rPr>
              <a:t>，合计占比</a:t>
            </a:r>
            <a:r>
              <a:rPr lang="en-US" altLang="zh-CN" sz="2000" b="1" kern="100" dirty="0">
                <a:solidFill>
                  <a:srgbClr val="C00000"/>
                </a:solidFill>
                <a:latin typeface="+mn-ea"/>
              </a:rPr>
              <a:t>94.8%</a:t>
            </a:r>
            <a:r>
              <a:rPr lang="zh-CN" altLang="en-US" sz="2000" dirty="0">
                <a:latin typeface="+mn-ea"/>
              </a:rPr>
              <a:t>。</a:t>
            </a:r>
            <a:endParaRPr altLang="zh-CN" sz="2000" dirty="0">
              <a:latin typeface="+mn-ea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1316990" y="1971675"/>
            <a:ext cx="9771380" cy="4152900"/>
          </a:xfrm>
          <a:prstGeom prst="roundRect">
            <a:avLst>
              <a:gd name="adj" fmla="val 10976"/>
            </a:avLst>
          </a:prstGeom>
          <a:noFill/>
          <a:ln w="22225"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rgbClr val="0041CB"/>
              </a:solidFill>
            </a:endParaRPr>
          </a:p>
        </p:txBody>
      </p:sp>
      <p:graphicFrame>
        <p:nvGraphicFramePr>
          <p:cNvPr id="3" name="图表 2"/>
          <p:cNvGraphicFramePr/>
          <p:nvPr>
            <p:custDataLst>
              <p:tags r:id="rId8"/>
            </p:custDataLst>
          </p:nvPr>
        </p:nvGraphicFramePr>
        <p:xfrm>
          <a:off x="3039110" y="2012315"/>
          <a:ext cx="10113645" cy="4123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6" name="TextBox 9"/>
          <p:cNvSpPr txBox="1"/>
          <p:nvPr>
            <p:custDataLst>
              <p:tags r:id="rId9"/>
            </p:custDataLst>
          </p:nvPr>
        </p:nvSpPr>
        <p:spPr>
          <a:xfrm>
            <a:off x="8044815" y="3283585"/>
            <a:ext cx="1195705" cy="582930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香港</a:t>
            </a:r>
            <a:endParaRPr lang="zh-CN" sz="1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70.5%</a:t>
            </a:r>
            <a:endParaRPr lang="en-US" altLang="zh-CN" sz="1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</p:txBody>
      </p:sp>
      <p:sp>
        <p:nvSpPr>
          <p:cNvPr id="18" name="TextBox 9"/>
          <p:cNvSpPr txBox="1"/>
          <p:nvPr>
            <p:custDataLst>
              <p:tags r:id="rId10"/>
            </p:custDataLst>
          </p:nvPr>
        </p:nvSpPr>
        <p:spPr>
          <a:xfrm>
            <a:off x="6787515" y="5222875"/>
            <a:ext cx="1408430" cy="313055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新加坡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8.5%</a:t>
            </a:r>
            <a:endParaRPr lang="en-US" altLang="zh-CN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9" name="TextBox 9"/>
          <p:cNvSpPr txBox="1"/>
          <p:nvPr>
            <p:custDataLst>
              <p:tags r:id="rId11"/>
            </p:custDataLst>
          </p:nvPr>
        </p:nvSpPr>
        <p:spPr>
          <a:xfrm>
            <a:off x="6284595" y="4636135"/>
            <a:ext cx="1408430" cy="294005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日本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7.5%</a:t>
            </a:r>
            <a:endParaRPr lang="en-US" altLang="zh-CN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TextBox 9"/>
          <p:cNvSpPr txBox="1"/>
          <p:nvPr>
            <p:custDataLst>
              <p:tags r:id="rId12"/>
            </p:custDataLst>
          </p:nvPr>
        </p:nvSpPr>
        <p:spPr>
          <a:xfrm>
            <a:off x="6048375" y="4206240"/>
            <a:ext cx="1408430" cy="278130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欧洲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4.9%</a:t>
            </a:r>
            <a:endParaRPr lang="en-US" altLang="zh-CN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2" name="TextBox 9"/>
          <p:cNvSpPr txBox="1"/>
          <p:nvPr>
            <p:custDataLst>
              <p:tags r:id="rId13"/>
            </p:custDataLst>
          </p:nvPr>
        </p:nvSpPr>
        <p:spPr>
          <a:xfrm>
            <a:off x="6040755" y="3893820"/>
            <a:ext cx="1408430" cy="304165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韩国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3.4%</a:t>
            </a:r>
            <a:endParaRPr lang="en-US" altLang="zh-CN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4" name="TextBox 9"/>
          <p:cNvSpPr txBox="1"/>
          <p:nvPr>
            <p:custDataLst>
              <p:tags r:id="rId14"/>
            </p:custDataLst>
          </p:nvPr>
        </p:nvSpPr>
        <p:spPr>
          <a:xfrm>
            <a:off x="6284595" y="3477895"/>
            <a:ext cx="1057910" cy="350520"/>
          </a:xfrm>
          <a:prstGeom prst="rect">
            <a:avLst/>
          </a:prstGeom>
          <a:noFill/>
        </p:spPr>
        <p:txBody>
          <a:bodyPr wrap="square"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其他</a:t>
            </a:r>
            <a:r>
              <a:rPr lang="en-US" altLang="zh-CN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j-ea"/>
              </a:rPr>
              <a:t>5.2%</a:t>
            </a:r>
            <a:endParaRPr lang="en-US" altLang="zh-CN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表 10"/>
          <p:cNvGraphicFramePr/>
          <p:nvPr>
            <p:custDataLst>
              <p:tags r:id="rId5"/>
            </p:custDataLst>
          </p:nvPr>
        </p:nvGraphicFramePr>
        <p:xfrm>
          <a:off x="-140335" y="3213100"/>
          <a:ext cx="6444615" cy="262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783590" y="1971675"/>
            <a:ext cx="10761980" cy="4152900"/>
          </a:xfrm>
          <a:prstGeom prst="roundRect">
            <a:avLst>
              <a:gd name="adj" fmla="val 10976"/>
            </a:avLst>
          </a:prstGeom>
          <a:noFill/>
          <a:ln w="22225">
            <a:solidFill>
              <a:srgbClr val="0041C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rgbClr val="0041CB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8427720" y="2815590"/>
            <a:ext cx="1847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/>
              <a:t>全省利润再投资</a:t>
            </a:r>
            <a:endParaRPr lang="zh-CN" altLang="en-US" sz="1600" b="1"/>
          </a:p>
        </p:txBody>
      </p:sp>
      <p:sp>
        <p:nvSpPr>
          <p:cNvPr id="62" name="文本框 61"/>
          <p:cNvSpPr txBox="1"/>
          <p:nvPr>
            <p:custDataLst>
              <p:tags r:id="rId8"/>
            </p:custDataLst>
          </p:nvPr>
        </p:nvSpPr>
        <p:spPr>
          <a:xfrm>
            <a:off x="2164715" y="2839085"/>
            <a:ext cx="1834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/>
              <a:t>全省国企利用外资</a:t>
            </a:r>
            <a:endParaRPr lang="zh-CN" altLang="en-US" sz="1600" b="1"/>
          </a:p>
        </p:txBody>
      </p: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1837055" y="2208530"/>
            <a:ext cx="1412875" cy="504190"/>
            <a:chOff x="3872" y="4954"/>
            <a:chExt cx="2225" cy="794"/>
          </a:xfrm>
        </p:grpSpPr>
        <p:sp>
          <p:nvSpPr>
            <p:cNvPr id="23" name="iSļiďe"/>
            <p:cNvSpPr/>
            <p:nvPr>
              <p:custDataLst>
                <p:tags r:id="rId10"/>
              </p:custDataLst>
            </p:nvPr>
          </p:nvSpPr>
          <p:spPr>
            <a:xfrm>
              <a:off x="4016" y="4954"/>
              <a:ext cx="2081" cy="7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AC40C"/>
                </a:gs>
                <a:gs pos="100000">
                  <a:srgbClr val="FEC40C">
                    <a:alpha val="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Autofit/>
            </a:bodyPr>
            <a:lstStyle/>
            <a:p>
              <a:r>
                <a:rPr kumimoji="1" lang="en-US" sz="2000" b="1" dirty="0">
                  <a:solidFill>
                    <a:srgbClr val="7F461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en-US" altLang="it-IT" b="1">
                  <a:solidFill>
                    <a:srgbClr val="7F4610"/>
                  </a:solidFill>
                  <a:effectLst/>
                  <a:latin typeface="+mn-ea"/>
                  <a:sym typeface="+mn-ea"/>
                </a:rPr>
                <a:t>2023</a:t>
              </a:r>
              <a:r>
                <a:rPr lang="zh-CN" altLang="en-US" sz="1600" b="1">
                  <a:solidFill>
                    <a:srgbClr val="7F4610"/>
                  </a:solidFill>
                  <a:effectLst/>
                  <a:sym typeface="+mn-ea"/>
                </a:rPr>
                <a:t>年</a:t>
              </a:r>
              <a:endParaRPr lang="zh-CN" altLang="en-US" sz="1600" b="1">
                <a:solidFill>
                  <a:srgbClr val="7F4610"/>
                </a:solidFill>
                <a:effectLst/>
                <a:sym typeface="+mn-ea"/>
              </a:endParaRPr>
            </a:p>
          </p:txBody>
        </p:sp>
        <p:sp>
          <p:nvSpPr>
            <p:cNvPr id="27" name="îṩḷídê"/>
            <p:cNvSpPr/>
            <p:nvPr>
              <p:custDataLst>
                <p:tags r:id="rId11"/>
              </p:custDataLst>
            </p:nvPr>
          </p:nvSpPr>
          <p:spPr>
            <a:xfrm>
              <a:off x="3872" y="5181"/>
              <a:ext cx="340" cy="340"/>
            </a:xfrm>
            <a:prstGeom prst="ellipse">
              <a:avLst/>
            </a:prstGeom>
            <a:solidFill>
              <a:srgbClr val="B7010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12"/>
            </p:custDataLst>
          </p:nvPr>
        </p:nvSpPr>
        <p:spPr>
          <a:xfrm>
            <a:off x="0" y="257145"/>
            <a:ext cx="9827321" cy="461665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r>
              <a:rPr lang="zh-CN" altLang="en-US" sz="2400" b="1" dirty="0">
                <a:solidFill>
                  <a:schemeClr val="bg1"/>
                </a:solidFill>
                <a:latin typeface="+mj-ea"/>
                <a:sym typeface="+mn-ea"/>
              </a:rPr>
              <a:t>一、全省吸引外资简况</a:t>
            </a:r>
            <a:endParaRPr lang="zh-CN" altLang="en-US" sz="24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-7143" y="753623"/>
            <a:ext cx="9827321" cy="7200"/>
          </a:xfrm>
          <a:prstGeom prst="rect">
            <a:avLst/>
          </a:prstGeom>
          <a:gradFill>
            <a:gsLst>
              <a:gs pos="0">
                <a:srgbClr val="0041CB"/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7330"/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矩形 68"/>
          <p:cNvSpPr/>
          <p:nvPr>
            <p:custDataLst>
              <p:tags r:id="rId14"/>
            </p:custDataLst>
          </p:nvPr>
        </p:nvSpPr>
        <p:spPr>
          <a:xfrm>
            <a:off x="3064193" y="1084580"/>
            <a:ext cx="6216015" cy="461645"/>
          </a:xfrm>
          <a:prstGeom prst="rect">
            <a:avLst/>
          </a:prstGeom>
          <a:gradFill>
            <a:gsLst>
              <a:gs pos="0">
                <a:srgbClr val="0041CB">
                  <a:alpha val="0"/>
                </a:srgbClr>
              </a:gs>
              <a:gs pos="96330">
                <a:srgbClr val="0041CB">
                  <a:alpha val="0"/>
                </a:srgbClr>
              </a:gs>
              <a:gs pos="49000">
                <a:srgbClr val="0041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lnSpc>
                <a:spcPct val="100000"/>
              </a:lnSpc>
            </a:pPr>
            <a:r>
              <a:rPr lang="zh-CN" altLang="en-US" sz="2000" b="1">
                <a:sym typeface="+mn-ea"/>
              </a:rPr>
              <a:t>从利用外资方式看</a:t>
            </a:r>
            <a:endParaRPr lang="zh-CN" altLang="en-US" sz="2000" b="1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5279390" y="2815590"/>
            <a:ext cx="1847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/>
              <a:t>金融领域利用外资</a:t>
            </a:r>
            <a:endParaRPr lang="zh-CN" altLang="en-US" sz="1600" b="1"/>
          </a:p>
        </p:txBody>
      </p:sp>
      <p:graphicFrame>
        <p:nvGraphicFramePr>
          <p:cNvPr id="12" name="图表 11"/>
          <p:cNvGraphicFramePr/>
          <p:nvPr>
            <p:custDataLst>
              <p:tags r:id="rId16"/>
            </p:custDataLst>
          </p:nvPr>
        </p:nvGraphicFramePr>
        <p:xfrm>
          <a:off x="2981325" y="3213100"/>
          <a:ext cx="6444615" cy="262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图表 12"/>
          <p:cNvGraphicFramePr/>
          <p:nvPr>
            <p:custDataLst>
              <p:tags r:id="rId17"/>
            </p:custDataLst>
          </p:nvPr>
        </p:nvGraphicFramePr>
        <p:xfrm>
          <a:off x="6195060" y="3213100"/>
          <a:ext cx="6444615" cy="262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ISLIDE.VECTOR" val="#818467;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  <p:tag name="KSO_WM_DIAGRAM_VIRTUALLY_FRAME" val="{&quot;height&quot;:314.9,&quot;left&quot;:73.19999572022746,&quot;top&quot;:180.5,&quot;width&quot;:792.8500042797725}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ISLIDE.VECTOR" val="#818467;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1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12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713.8}"/>
</p:tagLst>
</file>

<file path=ppt/tags/tag113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14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15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16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713.8}"/>
</p:tagLst>
</file>

<file path=ppt/tags/tag117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19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713.8}"/>
</p:tagLst>
</file>

<file path=ppt/tags/tag121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2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3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4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713.8}"/>
</p:tagLst>
</file>

<file path=ppt/tags/tag125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6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7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28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713.8}"/>
</p:tagLst>
</file>

<file path=ppt/tags/tag129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31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713.8}"/>
</p:tagLst>
</file>

<file path=ppt/tags/tag132.xml><?xml version="1.0" encoding="utf-8"?>
<p:tagLst xmlns:p="http://schemas.openxmlformats.org/presentationml/2006/main">
  <p:tag name="ISLIDE.VECTOR" val="#818467;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136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37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59995729772}"/>
</p:tagLst>
</file>

<file path=ppt/tags/tag143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44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47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48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59995729772}"/>
</p:tagLst>
</file>

<file path=ppt/tags/tag149.xml><?xml version="1.0" encoding="utf-8"?>
<p:tagLst xmlns:p="http://schemas.openxmlformats.org/presentationml/2006/main">
  <p:tag name="ISLIDE.VECTOR" val="#818467;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153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54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55.xml><?xml version="1.0" encoding="utf-8"?>
<p:tagLst xmlns:p="http://schemas.openxmlformats.org/presentationml/2006/main">
  <p:tag name="ISLIDE.VECTOR" val="#818467;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159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ISLIDE.VECTOR" val="#818467;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168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69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7.xml><?xml version="1.0" encoding="utf-8"?>
<p:tagLst xmlns:p="http://schemas.openxmlformats.org/presentationml/2006/main">
  <p:tag name="ISLIDE.VECTOR" val="#818467;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ISLIDE.VECTOR" val="#818467;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59995729772}"/>
</p:tagLst>
</file>

<file path=ppt/tags/tag178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1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2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3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4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5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6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7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8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89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6}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  <p:tag name="KSO_WM_DIAGRAM_VIRTUALLY_FRAME" val="{&quot;height&quot;:746.512647692199,&quot;left&quot;:175.7,&quot;top&quot;:-223.8626771653543,&quot;width&quot;:718.59995729772}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195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96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197.xml><?xml version="1.0" encoding="utf-8"?>
<p:tagLst xmlns:p="http://schemas.openxmlformats.org/presentationml/2006/main">
  <p:tag name="ISLIDE.VECTOR" val="#818467;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20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02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ISLIDE.VECTOR" val="#818467;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209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1.xml><?xml version="1.0" encoding="utf-8"?>
<p:tagLst xmlns:p="http://schemas.openxmlformats.org/presentationml/2006/main">
  <p:tag name="KSO_WM_DIAGRAM_VIRTUALLY_FRAME" val="{&quot;height&quot;:422.35425196850395,&quot;left&quot;:183.53984251968504,&quot;top&quot;:50.649370078740155,&quot;width&quot;:568.9827559055118}"/>
</p:tagLst>
</file>

<file path=ppt/tags/tag21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15.xml><?xml version="1.0" encoding="utf-8"?>
<p:tagLst xmlns:p="http://schemas.openxmlformats.org/presentationml/2006/main">
  <p:tag name="ISLIDE.VECTOR" val="#818467;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219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2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ISLIDE.VECTOR" val="#818467;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227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28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ISLIDE.VECTOR" val="#818467;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235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36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ISLIDE.VECTOR" val="#818467;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245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46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ISLIDE.VECTOR" val="#818467;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664.7026771653543}"/>
</p:tagLst>
</file>

<file path=ppt/tags/tag253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54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55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56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664.7026771653543}"/>
</p:tagLst>
</file>

<file path=ppt/tags/tag257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58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59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664.7026771653543}"/>
</p:tagLst>
</file>

<file path=ppt/tags/tag26.xml><?xml version="1.0" encoding="utf-8"?>
<p:tagLst xmlns:p="http://schemas.openxmlformats.org/presentationml/2006/main">
  <p:tag name="KSO_WM_DIAGRAM_VIRTUALLY_FRAME" val="{&quot;height&quot;:422.35425196850395,&quot;left&quot;:183.53984251968504,&quot;top&quot;:50.649370078740155,&quot;width&quot;:568.9827559055118}"/>
</p:tagLst>
</file>

<file path=ppt/tags/tag260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1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2.xml><?xml version="1.0" encoding="utf-8"?>
<p:tagLst xmlns:p="http://schemas.openxmlformats.org/presentationml/2006/main">
  <p:tag name="KSO_WM_DIAGRAM_VIRTUALLY_FRAME" val="{&quot;height&quot;:395.9344094488189,&quot;left&quot;:178.34732283464567,&quot;top&quot;:113.75,&quot;width&quot;:664.7026771653543}"/>
</p:tagLst>
</file>

<file path=ppt/tags/tag263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4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5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6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7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70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1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4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7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8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79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  <p:tag name="KSO_WM_DIAGRAM_VIRTUALLY_FRAME" val="{&quot;height&quot;:395.9344094488189,&quot;left&quot;:368.5,&quot;top&quot;:113.75,&quot;width&quot;:474.55}"/>
</p:tagLst>
</file>

<file path=ppt/tags/tag282.xml><?xml version="1.0" encoding="utf-8"?>
<p:tagLst xmlns:p="http://schemas.openxmlformats.org/presentationml/2006/main">
  <p:tag name="ISLIDE.VECTOR" val="#818467;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ISLIDE.VECTOR" val="#818467;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DIAGRAM_VIRTUALLY_FRAME" val="{&quot;height&quot;:422.35425196850395,&quot;left&quot;:183.53984251968504,&quot;top&quot;:50.649370078740155,&quot;width&quot;:568.9827559055118}"/>
</p:tagLst>
</file>

<file path=ppt/tags/tag294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95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96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97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298.xml><?xml version="1.0" encoding="utf-8"?>
<p:tagLst xmlns:p="http://schemas.openxmlformats.org/presentationml/2006/main">
  <p:tag name="KSO_WM_DIAGRAM_VIRTUALLY_FRAME" val="{&quot;height&quot;:422.35425196850395,&quot;left&quot;:183.53984251968504,&quot;top&quot;:50.649370078740155,&quot;width&quot;:568.9827559055118}"/>
</p:tagLst>
</file>

<file path=ppt/tags/tag299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0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1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2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3.xml><?xml version="1.0" encoding="utf-8"?>
<p:tagLst xmlns:p="http://schemas.openxmlformats.org/presentationml/2006/main">
  <p:tag name="KSO_WM_DIAGRAM_VIRTUALLY_FRAME" val="{&quot;height&quot;:422.35425196850395,&quot;left&quot;:183.53984251968504,&quot;top&quot;:50.649370078740155,&quot;width&quot;:568.9827559055118}"/>
</p:tagLst>
</file>

<file path=ppt/tags/tag304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5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6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7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08.xml><?xml version="1.0" encoding="utf-8"?>
<p:tagLst xmlns:p="http://schemas.openxmlformats.org/presentationml/2006/main">
  <p:tag name="ISLIDE.VECTOR" val="#818467;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DIAGRAM_VIRTUALLY_FRAME" val="{&quot;height&quot;:422.35425196850395,&quot;left&quot;:183.53984251968504,&quot;top&quot;:50.649370078740155,&quot;width&quot;:568.9827559055118}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ISLIDE.VECTOR" val="#818467;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ISLIDE.VECTOR" val="#818467;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ISLIDE.VECTOR" val="#818467;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ISLIDE.VECTOR" val="#818467;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ISLIDE.VECTOR" val="#818467;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333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  <p:tag name="KSO_WM_DIAGRAM_VIRTUALLY_FRAME" val="{&quot;height&quot;:395.9344094488189,&quot;left&quot;:178.34732283464567,&quot;top&quot;:113.75,&quot;width&quot;:664.7026771653543}"/>
</p:tagLst>
</file>

<file path=ppt/tags/tag336.xml><?xml version="1.0" encoding="utf-8"?>
<p:tagLst xmlns:p="http://schemas.openxmlformats.org/presentationml/2006/main">
  <p:tag name="ISLIDE.VECTOR" val="#818467;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4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4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ISLIDE.VECTOR" val="#818467;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ISLIDE.VECTOR" val="#818467;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422.35425196850395,&quot;left&quot;:183.53984251968504,&quot;top&quot;:50.649370078740155,&quot;width&quot;:568.9827559055118}"/>
</p:tagLst>
</file>

<file path=ppt/tags/tag35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5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ISLIDE.VECTOR" val="#818467;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36.xml><?xml version="1.0" encoding="utf-8"?>
<p:tagLst xmlns:p="http://schemas.openxmlformats.org/presentationml/2006/main">
  <p:tag name="ISLIDE.VECTOR" val="#818467;"/>
</p:tagLst>
</file>

<file path=ppt/tags/tag36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6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ISLIDE.VECTOR" val="#818467;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7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ISLIDE.VECTOR" val="#818467;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8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ISLIDE.VECTOR" val="#818467;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ISLIDE.VECTOR" val="#818467;"/>
</p:tagLst>
</file>

<file path=ppt/tags/tag389.xml><?xml version="1.0" encoding="utf-8"?>
<p:tagLst xmlns:p="http://schemas.openxmlformats.org/presentationml/2006/main">
  <p:tag name="KSO_WPP_MARK_KEY" val="27659aa6-0db0-4de6-bb72-5da1683d6a4f"/>
  <p:tag name="COMMONDATA" val="eyJoZGlkIjoiODJhYTJmYzA1ZWEzN2I4ZjUwZmIwNTg5OTBkZjVmMzEifQ==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  <p:tag name="KSO_WM_DIAGRAM_VIRTUALLY_FRAME" val="{&quot;height&quot;:393.0843307086614,&quot;left&quot;:183.9,&quot;top&quot;:116.60007874015749,&quot;width&quot;:602.95}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459.4970078740157,&quot;left&quot;:45.025039370078744,&quot;top&quot;:50.18740157480315,&quot;width&quot;:881.4249606299212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459.4970078740157,&quot;left&quot;:45.025039370078744,&quot;top&quot;:50.18740157480315,&quot;width&quot;:881.4249606299212}"/>
</p:tagLst>
</file>

<file path=ppt/tags/tag42.xml><?xml version="1.0" encoding="utf-8"?>
<p:tagLst xmlns:p="http://schemas.openxmlformats.org/presentationml/2006/main">
  <p:tag name="ISLIDE.VECTOR" val="#818467;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459.4970078740157,&quot;left&quot;:45.025039370078744,&quot;top&quot;:50.18740157480315,&quot;width&quot;:881.4249606299212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459.4970078740157,&quot;left&quot;:45.025039370078744,&quot;top&quot;:50.18740157480315,&quot;width&quot;:881.4249606299212}"/>
</p:tagLst>
</file>

<file path=ppt/tags/tag48.xml><?xml version="1.0" encoding="utf-8"?>
<p:tagLst xmlns:p="http://schemas.openxmlformats.org/presentationml/2006/main">
  <p:tag name="ISLIDE.VECTOR" val="#818467;"/>
</p:tagLst>
</file>

<file path=ppt/tags/tag49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5.xml><?xml version="1.0" encoding="utf-8"?>
<p:tagLst xmlns:p="http://schemas.openxmlformats.org/presentationml/2006/main">
  <p:tag name="KSO_WM_BEAUTIFY_FLAG" val=""/>
  <p:tag name="KSO_WM_DIAGRAM_VIRTUALLY_FRAME" val="{&quot;height&quot;:393.0843307086614,&quot;left&quot;:183.9,&quot;top&quot;:116.60007874015749,&quot;width&quot;:602.95}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DIAGRAM_VIRTUALLY_FRAME" val="{&quot;height&quot;:259.15,&quot;left&quot;:143.95,&quot;top&quot;:200.4,&quot;width&quot;:679.65}"/>
</p:tagLst>
</file>

<file path=ppt/tags/tag55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56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57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58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59.xml><?xml version="1.0" encoding="utf-8"?>
<p:tagLst xmlns:p="http://schemas.openxmlformats.org/presentationml/2006/main">
  <p:tag name="KSO_WM_DIAGRAM_VIRTUALLY_FRAME" val="{&quot;height&quot;:259.15,&quot;left&quot;:143.95,&quot;top&quot;:200.4,&quot;width&quot;:679.65}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393.0843307086614,&quot;left&quot;:183.9,&quot;top&quot;:116.60007874015749,&quot;width&quot;:602.95}"/>
</p:tagLst>
</file>

<file path=ppt/tags/tag60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1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2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3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4.xml><?xml version="1.0" encoding="utf-8"?>
<p:tagLst xmlns:p="http://schemas.openxmlformats.org/presentationml/2006/main">
  <p:tag name="KSO_WM_DIAGRAM_VIRTUALLY_FRAME" val="{&quot;height&quot;:259.15,&quot;left&quot;:143.95,&quot;top&quot;:200.4,&quot;width&quot;:679.65}"/>
</p:tagLst>
</file>

<file path=ppt/tags/tag65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6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7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8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69.xml><?xml version="1.0" encoding="utf-8"?>
<p:tagLst xmlns:p="http://schemas.openxmlformats.org/presentationml/2006/main">
  <p:tag name="KSO_WM_DIAGRAM_VIRTUALLY_FRAME" val="{&quot;height&quot;:259.15,&quot;left&quot;:143.95,&quot;top&quot;:200.4,&quot;width&quot;:679.65}"/>
</p:tagLst>
</file>

<file path=ppt/tags/tag7.xml><?xml version="1.0" encoding="utf-8"?>
<p:tagLst xmlns:p="http://schemas.openxmlformats.org/presentationml/2006/main">
  <p:tag name="KSO_WM_BEAUTIFY_FLAG" val=""/>
  <p:tag name="KSO_WM_DIAGRAM_VIRTUALLY_FRAME" val="{&quot;height&quot;:393.0843307086614,&quot;left&quot;:183.9,&quot;top&quot;:116.60007874015749,&quot;width&quot;:602.95}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4.xml><?xml version="1.0" encoding="utf-8"?>
<p:tagLst xmlns:p="http://schemas.openxmlformats.org/presentationml/2006/main">
  <p:tag name="KSO_WM_DIAGRAM_VIRTUALLY_FRAME" val="{&quot;height&quot;:259.15,&quot;left&quot;:143.95,&quot;top&quot;:200.4,&quot;width&quot;:679.65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7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8.xml><?xml version="1.0" encoding="utf-8"?>
<p:tagLst xmlns:p="http://schemas.openxmlformats.org/presentationml/2006/main">
  <p:tag name="KSO_WM_BEAUTIFY_FLAG" val=""/>
  <p:tag name="KSO_WM_DIAGRAM_VIRTUALLY_FRAME" val="{&quot;height&quot;:259.15,&quot;left&quot;:143.95,&quot;top&quot;:200.4,&quot;width&quot;:679.65}"/>
</p:tagLst>
</file>

<file path=ppt/tags/tag79.xml><?xml version="1.0" encoding="utf-8"?>
<p:tagLst xmlns:p="http://schemas.openxmlformats.org/presentationml/2006/main">
  <p:tag name="ISLIDE.VECTOR" val="#818467;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393.0843307086614,&quot;left&quot;:183.9,&quot;top&quot;:116.60007874015749,&quot;width&quot;:602.95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158.35,&quot;left&quot;:475.65,&quot;top&quot;:303,&quot;width&quot;:182.3}"/>
</p:tagLst>
</file>

<file path=ppt/tags/tag88.xml><?xml version="1.0" encoding="utf-8"?>
<p:tagLst xmlns:p="http://schemas.openxmlformats.org/presentationml/2006/main">
  <p:tag name="KSO_WM_BEAUTIFY_FLAG" val=""/>
  <p:tag name="KSO_WM_DIAGRAM_VIRTUALLY_FRAME" val="{&quot;height&quot;:158.35,&quot;left&quot;:475.65,&quot;top&quot;:303,&quot;width&quot;:182.3}"/>
</p:tagLst>
</file>

<file path=ppt/tags/tag89.xml><?xml version="1.0" encoding="utf-8"?>
<p:tagLst xmlns:p="http://schemas.openxmlformats.org/presentationml/2006/main">
  <p:tag name="KSO_WM_BEAUTIFY_FLAG" val=""/>
  <p:tag name="KSO_WM_DIAGRAM_VIRTUALLY_FRAME" val="{&quot;height&quot;:158.35,&quot;left&quot;:475.65,&quot;top&quot;:303,&quot;width&quot;:182.3}"/>
</p:tagLst>
</file>

<file path=ppt/tags/tag9.xml><?xml version="1.0" encoding="utf-8"?>
<p:tagLst xmlns:p="http://schemas.openxmlformats.org/presentationml/2006/main">
  <p:tag name="KSO_WM_BEAUTIFY_FLAG" val=""/>
  <p:tag name="KSO_WM_DIAGRAM_VIRTUALLY_FRAME" val="{&quot;height&quot;:393.0843307086614,&quot;left&quot;:183.9,&quot;top&quot;:116.60007874015749,&quot;width&quot;:602.95}"/>
</p:tagLst>
</file>

<file path=ppt/tags/tag90.xml><?xml version="1.0" encoding="utf-8"?>
<p:tagLst xmlns:p="http://schemas.openxmlformats.org/presentationml/2006/main">
  <p:tag name="KSO_WM_BEAUTIFY_FLAG" val=""/>
  <p:tag name="KSO_WM_DIAGRAM_VIRTUALLY_FRAME" val="{&quot;height&quot;:158.35,&quot;left&quot;:475.65,&quot;top&quot;:303,&quot;width&quot;:182.3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ISLIDE.VECTOR" val="#818467;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314.9,&quot;left&quot;:73.19999572022746,&quot;top&quot;:180.5,&quot;width&quot;:792.8500042797725}"/>
</p:tagLst>
</file>

<file path=ppt/tags/tag96.xml><?xml version="1.0" encoding="utf-8"?>
<p:tagLst xmlns:p="http://schemas.openxmlformats.org/presentationml/2006/main">
  <p:tag name="KSO_WM_BEAUTIFY_FLAG" val=""/>
  <p:tag name="KSO_WM_DIAGRAM_VIRTUALLY_FRAME" val="{&quot;height&quot;:314.9,&quot;left&quot;:73.19999572022746,&quot;top&quot;:180.5,&quot;width&quot;:792.8500042797725}"/>
</p:tagLst>
</file>

<file path=ppt/tags/tag97.xml><?xml version="1.0" encoding="utf-8"?>
<p:tagLst xmlns:p="http://schemas.openxmlformats.org/presentationml/2006/main">
  <p:tag name="KSO_WM_DIAGRAM_VIRTUALLY_FRAME" val="{&quot;height&quot;:287.65,&quot;left&quot;:71.54999572022746,&quot;top&quot;:191.9,&quot;width&quot;:769.0500042797732}"/>
</p:tagLst>
</file>

<file path=ppt/tags/tag98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ags/tag99.xml><?xml version="1.0" encoding="utf-8"?>
<p:tagLst xmlns:p="http://schemas.openxmlformats.org/presentationml/2006/main">
  <p:tag name="KSO_WM_BEAUTIFY_FLAG" val=""/>
  <p:tag name="KSO_WM_DIAGRAM_VIRTUALLY_FRAME" val="{&quot;height&quot;:287.65,&quot;left&quot;:71.54999572022746,&quot;top&quot;:191.9,&quot;width&quot;:769.050004279773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3794</Words>
  <Application>WPS 演示</Application>
  <PresentationFormat>宽屏</PresentationFormat>
  <Paragraphs>437</Paragraphs>
  <Slides>37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宋体</vt:lpstr>
      <vt:lpstr>Wingdings</vt:lpstr>
      <vt:lpstr>Times New Roman</vt:lpstr>
      <vt:lpstr>微软雅黑</vt:lpstr>
      <vt:lpstr>Impact</vt:lpstr>
      <vt:lpstr>仿宋_GB2312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延青</cp:lastModifiedBy>
  <cp:revision>523</cp:revision>
  <dcterms:created xsi:type="dcterms:W3CDTF">2023-05-15T02:16:00Z</dcterms:created>
  <dcterms:modified xsi:type="dcterms:W3CDTF">2024-06-26T08:21:05Z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B9A590FC4DE24CB38EAA803460421A09_13</vt:lpwstr>
  </property>
  <property fmtid="{D5CDD505-2E9C-101B-9397-08002B2CF9AE}" pid="3" name="KSOProductBuildVer">
    <vt:lpwstr>2052-12.1.0.16929</vt:lpwstr>
  </property>
</Properties>
</file>