
<file path=[Content_Types].xml><?xml version="1.0" encoding="utf-8"?>
<Types xmlns="http://schemas.openxmlformats.org/package/2006/content-types">
  <Override PartName="/ppt/tags/tag8.xml" ContentType="application/vnd.openxmlformats-officedocument.presentationml.tags+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tags/tag227.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ags/tag112.xml" ContentType="application/vnd.openxmlformats-officedocument.presentationml.tags+xml"/>
  <Default Extension="png" ContentType="image/png"/>
  <Override PartName="/ppt/tags/tag123.xml" ContentType="application/vnd.openxmlformats-officedocument.presentationml.tags+xml"/>
  <Override PartName="/ppt/tags/tag170.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Default Extension="emf" ContentType="image/x-emf"/>
  <Override PartName="/ppt/tags/tag68.xml" ContentType="application/vnd.openxmlformats-officedocument.presentationml.tags+xml"/>
  <Override PartName="/ppt/tags/tag224.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tags/tag160.xml" ContentType="application/vnd.openxmlformats-officedocument.presentationml.tags+xml"/>
  <Override PartName="/ppt/tags/tag229.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187.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tags/tag154.xml" ContentType="application/vnd.openxmlformats-officedocument.presentationml.tags+xml"/>
  <Override PartName="/ppt/tags/tag18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190.xml" ContentType="application/vnd.openxmlformats-officedocument.presentationml.tags+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tags/tag219.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26.xml" ContentType="application/vnd.openxmlformats-officedocument.presentationml.tags+xml"/>
  <Override PartName="/ppt/slides/slide24.xml" ContentType="application/vnd.openxmlformats-officedocument.presentationml.slide+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22.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Default Extension="bin" ContentType="application/vnd.openxmlformats-officedocument.oleObject"/>
  <Override PartName="/ppt/tags/tag141.xml" ContentType="application/vnd.openxmlformats-officedocument.presentationml.tags+xml"/>
  <Override PartName="/ppt/tags/tag228.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53.xml" ContentType="application/vnd.openxmlformats-officedocument.presentationml.tags+xml"/>
  <Default Extension="vml" ContentType="application/vnd.openxmlformats-officedocument.vmlDrawing"/>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98" r:id="rId2"/>
    <p:sldId id="289" r:id="rId3"/>
    <p:sldId id="411" r:id="rId4"/>
    <p:sldId id="368" r:id="rId5"/>
    <p:sldId id="372" r:id="rId6"/>
    <p:sldId id="373" r:id="rId7"/>
    <p:sldId id="584" r:id="rId8"/>
    <p:sldId id="585" r:id="rId9"/>
    <p:sldId id="586" r:id="rId10"/>
    <p:sldId id="378" r:id="rId11"/>
    <p:sldId id="587" r:id="rId12"/>
    <p:sldId id="588" r:id="rId13"/>
    <p:sldId id="488" r:id="rId14"/>
    <p:sldId id="589" r:id="rId15"/>
    <p:sldId id="590" r:id="rId16"/>
    <p:sldId id="591" r:id="rId17"/>
    <p:sldId id="630" r:id="rId18"/>
    <p:sldId id="375" r:id="rId19"/>
    <p:sldId id="635" r:id="rId20"/>
    <p:sldId id="552" r:id="rId21"/>
    <p:sldId id="636" r:id="rId22"/>
    <p:sldId id="376" r:id="rId23"/>
    <p:sldId id="641" r:id="rId24"/>
    <p:sldId id="642" r:id="rId25"/>
    <p:sldId id="643" r:id="rId26"/>
    <p:sldId id="409"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CB"/>
    <a:srgbClr val="CA161D"/>
    <a:srgbClr val="385FDB"/>
    <a:srgbClr val="ED7D31"/>
    <a:srgbClr val="A5A5A5"/>
    <a:srgbClr val="2E75B6"/>
    <a:srgbClr val="C00000"/>
    <a:srgbClr val="EE822F"/>
    <a:srgbClr val="E2EAEE"/>
    <a:srgbClr val="00AE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99" autoAdjust="0"/>
    <p:restoredTop sz="94660"/>
  </p:normalViewPr>
  <p:slideViewPr>
    <p:cSldViewPr snapToGrid="0">
      <p:cViewPr varScale="1">
        <p:scale>
          <a:sx n="114" d="100"/>
          <a:sy n="114" d="100"/>
        </p:scale>
        <p:origin x="-432"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CC7B8-9AFE-4215-9F05-47D25CB19E25}" type="datetimeFigureOut">
              <a:rPr lang="zh-CN" altLang="en-US" smtClean="0"/>
              <a:pPr/>
              <a:t>2024-6-27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FDE56-5D7D-49C0-95B6-DD67B1BDDB3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bg>
      <p:bgRef idx="1001">
        <a:schemeClr val="bg1"/>
      </p:bgRef>
    </p:bg>
    <p:spTree>
      <p:nvGrpSpPr>
        <p:cNvPr id="1" name=""/>
        <p:cNvGrpSpPr/>
        <p:nvPr/>
      </p:nvGrpSpPr>
      <p:grpSpPr>
        <a:xfrm>
          <a:off x="0" y="0"/>
          <a:ext cx="0" cy="0"/>
          <a:chOff x="0" y="0"/>
          <a:chExt cx="0" cy="0"/>
        </a:xfrm>
      </p:grpSpPr>
      <p:sp>
        <p:nvSpPr>
          <p:cNvPr id="10" name="íṧḷídé"/>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2" name="iśļíḑe"/>
          <p:cNvSpPr>
            <a:spLocks noChangeAspect="1"/>
          </p:cNvSpPr>
          <p:nvPr userDrawn="1"/>
        </p:nvSpPr>
        <p:spPr>
          <a:xfrm>
            <a:off x="2721028" y="493200"/>
            <a:ext cx="6749944" cy="6364800"/>
          </a:xfrm>
          <a:prstGeom prst="rect">
            <a:avLst/>
          </a:prstGeom>
          <a:blipFill dpi="0" rotWithShape="1">
            <a:blip r:embed="rId2" cstate="email"/>
            <a:srcRect/>
            <a:stretch>
              <a:fillRect/>
            </a:stretch>
          </a:blipFill>
          <a:ln w="12700" cap="flat" cmpd="sng" algn="ctr">
            <a:noFill/>
            <a:prstDash val="solid"/>
            <a:miter lim="800000"/>
          </a:ln>
          <a:effectLst/>
          <a:extLst>
            <a:ext uri="{91240B29-F687-4F45-9708-019B960494DF}">
              <a14:hiddenLine xmlns:a14="http://schemas.microsoft.com/office/drawing/2010/main" xmlns=""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2" name="标题 1"/>
          <p:cNvSpPr>
            <a:spLocks noGrp="1"/>
          </p:cNvSpPr>
          <p:nvPr userDrawn="1">
            <p:ph type="ctrTitle" hasCustomPrompt="1"/>
          </p:nvPr>
        </p:nvSpPr>
        <p:spPr>
          <a:xfrm>
            <a:off x="979487" y="1703198"/>
            <a:ext cx="10233026" cy="1323439"/>
          </a:xfrm>
        </p:spPr>
        <p:txBody>
          <a:bodyPr wrap="square" anchor="b">
            <a:spAutoFit/>
          </a:bodyPr>
          <a:lstStyle>
            <a:lvl1pPr algn="ctr">
              <a:lnSpc>
                <a:spcPct val="100000"/>
              </a:lnSpc>
              <a:defRPr sz="8000" b="1" spc="0">
                <a:gradFill>
                  <a:gsLst>
                    <a:gs pos="31000">
                      <a:schemeClr val="bg1"/>
                    </a:gs>
                    <a:gs pos="75000">
                      <a:schemeClr val="bg1">
                        <a:alpha val="0"/>
                      </a:schemeClr>
                    </a:gs>
                  </a:gsLst>
                  <a:lin ang="5400000" scaled="1"/>
                </a:gradFill>
              </a:defRPr>
            </a:lvl1pPr>
          </a:lstStyle>
          <a:p>
            <a:r>
              <a:rPr lang="en-US" altLang="zh-CN" dirty="0"/>
              <a:t>POWERPOINT</a:t>
            </a:r>
            <a:endParaRPr lang="zh-CN" altLang="en-US" dirty="0"/>
          </a:p>
        </p:txBody>
      </p:sp>
      <p:sp>
        <p:nvSpPr>
          <p:cNvPr id="23" name="íṥḷîdè"/>
          <p:cNvSpPr/>
          <p:nvPr userDrawn="1"/>
        </p:nvSpPr>
        <p:spPr>
          <a:xfrm>
            <a:off x="0" y="4236634"/>
            <a:ext cx="12192000" cy="2621366"/>
          </a:xfrm>
          <a:prstGeom prst="rect">
            <a:avLst/>
          </a:prstGeom>
          <a:gradFill flip="none" rotWithShape="1">
            <a:gsLst>
              <a:gs pos="0">
                <a:srgbClr val="000000">
                  <a:alpha val="0"/>
                </a:srgbClr>
              </a:gs>
              <a:gs pos="100000">
                <a:srgbClr val="0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文本占位符 6"/>
          <p:cNvSpPr>
            <a:spLocks noGrp="1"/>
          </p:cNvSpPr>
          <p:nvPr userDrawn="1">
            <p:ph type="body" sz="quarter" idx="10" hasCustomPrompt="1"/>
          </p:nvPr>
        </p:nvSpPr>
        <p:spPr>
          <a:xfrm>
            <a:off x="8943975" y="6109859"/>
            <a:ext cx="2574926" cy="180659"/>
          </a:xfrm>
        </p:spPr>
        <p:txBody>
          <a:bodyPr vert="horz" wrap="none" lIns="91440" tIns="45720" rIns="91440" bIns="45720" rtlCol="0" anchor="ctr">
            <a:noAutofit/>
          </a:bodyPr>
          <a:lstStyle>
            <a:lvl1pPr marL="0" indent="0" algn="l">
              <a:buNone/>
              <a:defRPr lang="en-US" altLang="zh-CN" sz="1000" b="0" dirty="0">
                <a:ln>
                  <a:noFill/>
                </a:ln>
                <a:solidFill>
                  <a:schemeClr val="bg1">
                    <a:alpha val="50000"/>
                  </a:schemeClr>
                </a:solidFill>
                <a:latin typeface="+mj-lt"/>
                <a:ea typeface="+mj-ea"/>
                <a:cs typeface="+mj-cs"/>
              </a:defRPr>
            </a:lvl1pPr>
          </a:lstStyle>
          <a:p>
            <a:pPr marL="0" lvl="0" indent="0">
              <a:buNone/>
            </a:pPr>
            <a:r>
              <a:rPr lang="en-US" altLang="zh-CN" dirty="0"/>
              <a:t>Speaker name and title</a:t>
            </a:r>
          </a:p>
        </p:txBody>
      </p:sp>
      <p:sp>
        <p:nvSpPr>
          <p:cNvPr id="8" name="文本占位符 7"/>
          <p:cNvSpPr>
            <a:spLocks noGrp="1"/>
          </p:cNvSpPr>
          <p:nvPr userDrawn="1">
            <p:ph type="body" sz="quarter" idx="11" hasCustomPrompt="1"/>
          </p:nvPr>
        </p:nvSpPr>
        <p:spPr>
          <a:xfrm>
            <a:off x="660400" y="6109859"/>
            <a:ext cx="3651251" cy="180659"/>
          </a:xfrm>
        </p:spPr>
        <p:txBody>
          <a:bodyPr vert="horz" wrap="none" lIns="91440" tIns="45720" rIns="91440" bIns="45720" rtlCol="0" anchor="ctr">
            <a:noAutofit/>
          </a:bodyPr>
          <a:lstStyle>
            <a:lvl1pPr marL="0" indent="0" algn="l">
              <a:buNone/>
              <a:defRPr lang="zh-CN" altLang="en-US" sz="1000" b="0" dirty="0" smtClean="0">
                <a:ln>
                  <a:noFill/>
                </a:ln>
                <a:solidFill>
                  <a:schemeClr val="bg1">
                    <a:alpha val="50000"/>
                  </a:schemeClr>
                </a:solidFill>
                <a:latin typeface="+mj-lt"/>
                <a:ea typeface="+mj-ea"/>
                <a:cs typeface="+mj-cs"/>
              </a:defRPr>
            </a:lvl1pPr>
          </a:lstStyle>
          <a:p>
            <a:pPr marL="0" indent="0"/>
            <a:r>
              <a:rPr lang="en-US" altLang="zh-CN" dirty="0"/>
              <a:t>www.islide.cc</a:t>
            </a:r>
          </a:p>
        </p:txBody>
      </p:sp>
      <p:sp>
        <p:nvSpPr>
          <p:cNvPr id="3" name="副标题 2"/>
          <p:cNvSpPr>
            <a:spLocks noGrp="1"/>
          </p:cNvSpPr>
          <p:nvPr userDrawn="1">
            <p:ph type="subTitle" idx="1"/>
          </p:nvPr>
        </p:nvSpPr>
        <p:spPr>
          <a:xfrm>
            <a:off x="673099" y="5661822"/>
            <a:ext cx="5232401" cy="335156"/>
          </a:xfrm>
          <a:prstGeom prst="rect">
            <a:avLst/>
          </a:prstGeom>
          <a:noFill/>
        </p:spPr>
        <p:txBody>
          <a:bodyPr wrap="square" anchor="b">
            <a:spAutoFit/>
          </a:bodyPr>
          <a:lstStyle>
            <a:lvl1pPr marL="0" indent="0" algn="l">
              <a:lnSpc>
                <a:spcPct val="150000"/>
              </a:lnSpc>
              <a:spcBef>
                <a:spcPts val="0"/>
              </a:spcBef>
              <a:buNone/>
              <a:defRPr sz="1200" u="none">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subtitle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2024-6-27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2024-6-27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21" Type="http://schemas.openxmlformats.org/officeDocument/2006/relationships/image" Target="../media/image3.jpeg"/><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tags" Target="../tags/tag87.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11.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tags" Target="../tags/tag100.xml"/><Relationship Id="rId18" Type="http://schemas.openxmlformats.org/officeDocument/2006/relationships/tags" Target="../tags/tag105.xml"/><Relationship Id="rId3" Type="http://schemas.openxmlformats.org/officeDocument/2006/relationships/tags" Target="../tags/tag90.xml"/><Relationship Id="rId21" Type="http://schemas.openxmlformats.org/officeDocument/2006/relationships/tags" Target="../tags/tag108.xml"/><Relationship Id="rId7" Type="http://schemas.openxmlformats.org/officeDocument/2006/relationships/tags" Target="../tags/tag94.xml"/><Relationship Id="rId12" Type="http://schemas.openxmlformats.org/officeDocument/2006/relationships/tags" Target="../tags/tag99.xml"/><Relationship Id="rId17" Type="http://schemas.openxmlformats.org/officeDocument/2006/relationships/tags" Target="../tags/tag104.xml"/><Relationship Id="rId2" Type="http://schemas.openxmlformats.org/officeDocument/2006/relationships/tags" Target="../tags/tag89.xml"/><Relationship Id="rId16" Type="http://schemas.openxmlformats.org/officeDocument/2006/relationships/tags" Target="../tags/tag103.xml"/><Relationship Id="rId20" Type="http://schemas.openxmlformats.org/officeDocument/2006/relationships/tags" Target="../tags/tag107.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tags" Target="../tags/tag98.xml"/><Relationship Id="rId5" Type="http://schemas.openxmlformats.org/officeDocument/2006/relationships/tags" Target="../tags/tag92.xml"/><Relationship Id="rId15" Type="http://schemas.openxmlformats.org/officeDocument/2006/relationships/tags" Target="../tags/tag102.xml"/><Relationship Id="rId23" Type="http://schemas.openxmlformats.org/officeDocument/2006/relationships/image" Target="../media/image3.jpeg"/><Relationship Id="rId10" Type="http://schemas.openxmlformats.org/officeDocument/2006/relationships/tags" Target="../tags/tag97.xml"/><Relationship Id="rId19" Type="http://schemas.openxmlformats.org/officeDocument/2006/relationships/tags" Target="../tags/tag106.xml"/><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tags" Target="../tags/tag101.xml"/><Relationship Id="rId22"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image" Target="../media/image7.png"/><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image" Target="../media/image6.png"/><Relationship Id="rId2" Type="http://schemas.openxmlformats.org/officeDocument/2006/relationships/tags" Target="../tags/tag110.xml"/><Relationship Id="rId16" Type="http://schemas.openxmlformats.org/officeDocument/2006/relationships/image" Target="../media/image3.jpe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5" Type="http://schemas.openxmlformats.org/officeDocument/2006/relationships/tags" Target="../tags/tag113.xml"/><Relationship Id="rId15" Type="http://schemas.openxmlformats.org/officeDocument/2006/relationships/slideLayout" Target="../slideLayouts/slideLayout1.xml"/><Relationship Id="rId10" Type="http://schemas.openxmlformats.org/officeDocument/2006/relationships/tags" Target="../tags/tag118.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s>
</file>

<file path=ppt/slides/_rels/slide13.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tags" Target="../tags/tag140.xml"/><Relationship Id="rId3" Type="http://schemas.openxmlformats.org/officeDocument/2006/relationships/tags" Target="../tags/tag125.xml"/><Relationship Id="rId21" Type="http://schemas.openxmlformats.org/officeDocument/2006/relationships/tags" Target="../tags/tag143.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tags" Target="../tags/tag142.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image" Target="../media/image3.jpeg"/><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slideLayout" Target="../slideLayouts/slideLayout1.xml"/><Relationship Id="rId10" Type="http://schemas.openxmlformats.org/officeDocument/2006/relationships/tags" Target="../tags/tag132.xml"/><Relationship Id="rId19" Type="http://schemas.openxmlformats.org/officeDocument/2006/relationships/tags" Target="../tags/tag141.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tags" Target="../tags/tag144.xml"/></Relationships>
</file>

<file path=ppt/slides/_rels/slide14.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3.jpe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1.xml"/><Relationship Id="rId5" Type="http://schemas.openxmlformats.org/officeDocument/2006/relationships/tags" Target="../tags/tag149.xml"/><Relationship Id="rId4" Type="http://schemas.openxmlformats.org/officeDocument/2006/relationships/tags" Target="../tags/tag148.xml"/></Relationships>
</file>

<file path=ppt/slides/_rels/slide15.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3.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1.xml"/><Relationship Id="rId5" Type="http://schemas.openxmlformats.org/officeDocument/2006/relationships/tags" Target="../tags/tag154.xml"/><Relationship Id="rId4" Type="http://schemas.openxmlformats.org/officeDocument/2006/relationships/tags" Target="../tags/tag153.xml"/></Relationships>
</file>

<file path=ppt/slides/_rels/slide16.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3.jpe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slideLayout" Target="../slideLayouts/slideLayout1.xml"/><Relationship Id="rId5" Type="http://schemas.openxmlformats.org/officeDocument/2006/relationships/tags" Target="../tags/tag159.xml"/><Relationship Id="rId4" Type="http://schemas.openxmlformats.org/officeDocument/2006/relationships/tags" Target="../tags/tag158.xml"/></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162.xml"/><Relationship Id="rId7" Type="http://schemas.openxmlformats.org/officeDocument/2006/relationships/image" Target="../media/image3.jpe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Layout" Target="../slideLayouts/slideLayout1.xml"/><Relationship Id="rId5" Type="http://schemas.openxmlformats.org/officeDocument/2006/relationships/tags" Target="../tags/tag164.xml"/><Relationship Id="rId4" Type="http://schemas.openxmlformats.org/officeDocument/2006/relationships/tags" Target="../tags/tag163.xml"/></Relationships>
</file>

<file path=ppt/slides/_rels/slide1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167.xml"/><Relationship Id="rId7" Type="http://schemas.openxmlformats.org/officeDocument/2006/relationships/slideLayout" Target="../slideLayouts/slideLayout1.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s/_rels/slide19.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tags" Target="../tags/tag183.xml"/><Relationship Id="rId18" Type="http://schemas.openxmlformats.org/officeDocument/2006/relationships/tags" Target="../tags/tag188.xml"/><Relationship Id="rId26" Type="http://schemas.openxmlformats.org/officeDocument/2006/relationships/slideLayout" Target="../slideLayouts/slideLayout1.xml"/><Relationship Id="rId3" Type="http://schemas.openxmlformats.org/officeDocument/2006/relationships/tags" Target="../tags/tag173.xml"/><Relationship Id="rId21" Type="http://schemas.openxmlformats.org/officeDocument/2006/relationships/tags" Target="../tags/tag191.xml"/><Relationship Id="rId7" Type="http://schemas.openxmlformats.org/officeDocument/2006/relationships/tags" Target="../tags/tag177.xml"/><Relationship Id="rId12" Type="http://schemas.openxmlformats.org/officeDocument/2006/relationships/tags" Target="../tags/tag182.xml"/><Relationship Id="rId17" Type="http://schemas.openxmlformats.org/officeDocument/2006/relationships/tags" Target="../tags/tag187.xml"/><Relationship Id="rId25" Type="http://schemas.openxmlformats.org/officeDocument/2006/relationships/tags" Target="../tags/tag195.xml"/><Relationship Id="rId2" Type="http://schemas.openxmlformats.org/officeDocument/2006/relationships/tags" Target="../tags/tag172.xml"/><Relationship Id="rId16" Type="http://schemas.openxmlformats.org/officeDocument/2006/relationships/tags" Target="../tags/tag186.xml"/><Relationship Id="rId20" Type="http://schemas.openxmlformats.org/officeDocument/2006/relationships/tags" Target="../tags/tag190.xml"/><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tags" Target="../tags/tag181.xml"/><Relationship Id="rId24" Type="http://schemas.openxmlformats.org/officeDocument/2006/relationships/tags" Target="../tags/tag194.xml"/><Relationship Id="rId5" Type="http://schemas.openxmlformats.org/officeDocument/2006/relationships/tags" Target="../tags/tag175.xml"/><Relationship Id="rId15" Type="http://schemas.openxmlformats.org/officeDocument/2006/relationships/tags" Target="../tags/tag185.xml"/><Relationship Id="rId23" Type="http://schemas.openxmlformats.org/officeDocument/2006/relationships/tags" Target="../tags/tag193.xml"/><Relationship Id="rId10" Type="http://schemas.openxmlformats.org/officeDocument/2006/relationships/tags" Target="../tags/tag180.xml"/><Relationship Id="rId19" Type="http://schemas.openxmlformats.org/officeDocument/2006/relationships/tags" Target="../tags/tag189.xml"/><Relationship Id="rId4" Type="http://schemas.openxmlformats.org/officeDocument/2006/relationships/tags" Target="../tags/tag174.xml"/><Relationship Id="rId9" Type="http://schemas.openxmlformats.org/officeDocument/2006/relationships/tags" Target="../tags/tag179.xml"/><Relationship Id="rId14" Type="http://schemas.openxmlformats.org/officeDocument/2006/relationships/tags" Target="../tags/tag184.xml"/><Relationship Id="rId22" Type="http://schemas.openxmlformats.org/officeDocument/2006/relationships/tags" Target="../tags/tag192.xml"/><Relationship Id="rId27"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97.xml"/><Relationship Id="rId7" Type="http://schemas.openxmlformats.org/officeDocument/2006/relationships/image" Target="../media/image3.jpeg"/><Relationship Id="rId2" Type="http://schemas.openxmlformats.org/officeDocument/2006/relationships/tags" Target="../tags/tag196.xml"/><Relationship Id="rId1" Type="http://schemas.openxmlformats.org/officeDocument/2006/relationships/vmlDrawing" Target="../drawings/vmlDrawing2.vml"/><Relationship Id="rId6" Type="http://schemas.openxmlformats.org/officeDocument/2006/relationships/slideLayout" Target="../slideLayouts/slideLayout1.xml"/><Relationship Id="rId5" Type="http://schemas.openxmlformats.org/officeDocument/2006/relationships/tags" Target="../tags/tag199.xml"/><Relationship Id="rId4" Type="http://schemas.openxmlformats.org/officeDocument/2006/relationships/tags" Target="../tags/tag198.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02.xml"/><Relationship Id="rId7" Type="http://schemas.openxmlformats.org/officeDocument/2006/relationships/tags" Target="../tags/tag206.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9"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09.xml"/><Relationship Id="rId7" Type="http://schemas.openxmlformats.org/officeDocument/2006/relationships/slideLayout" Target="../slideLayouts/slideLayout1.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9"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222.xml"/><Relationship Id="rId7" Type="http://schemas.openxmlformats.org/officeDocument/2006/relationships/image" Target="../media/image3.jpeg"/><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1.xml"/><Relationship Id="rId5" Type="http://schemas.openxmlformats.org/officeDocument/2006/relationships/tags" Target="../tags/tag224.xml"/><Relationship Id="rId4" Type="http://schemas.openxmlformats.org/officeDocument/2006/relationships/tags" Target="../tags/tag223.xml"/></Relationships>
</file>

<file path=ppt/slides/_rels/slide25.xml.rels><?xml version="1.0" encoding="UTF-8" standalone="yes"?>
<Relationships xmlns="http://schemas.openxmlformats.org/package/2006/relationships"><Relationship Id="rId3" Type="http://schemas.openxmlformats.org/officeDocument/2006/relationships/tags" Target="../tags/tag227.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image" Target="../media/image3.jpeg"/><Relationship Id="rId5" Type="http://schemas.openxmlformats.org/officeDocument/2006/relationships/slideLayout" Target="../slideLayouts/slideLayout1.xml"/><Relationship Id="rId4" Type="http://schemas.openxmlformats.org/officeDocument/2006/relationships/tags" Target="../tags/tag22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0.xml"/><Relationship Id="rId1" Type="http://schemas.openxmlformats.org/officeDocument/2006/relationships/tags" Target="../tags/tag229.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image" Target="../media/image3.jpeg"/><Relationship Id="rId3" Type="http://schemas.openxmlformats.org/officeDocument/2006/relationships/tags" Target="../tags/tag21.xml"/><Relationship Id="rId21" Type="http://schemas.openxmlformats.org/officeDocument/2006/relationships/tags" Target="../tags/tag3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slideLayout" Target="../slideLayouts/slideLayout1.xml"/><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tags" Target="../tags/tag42.xml"/><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tags" Target="../tags/tag41.xml"/><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45.xml"/><Relationship Id="rId7" Type="http://schemas.openxmlformats.org/officeDocument/2006/relationships/slideLayout" Target="../slideLayouts/slideLayout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s/_rels/slide6.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3.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1.xml"/><Relationship Id="rId5" Type="http://schemas.openxmlformats.org/officeDocument/2006/relationships/tags" Target="../tags/tag53.xml"/><Relationship Id="rId4" Type="http://schemas.openxmlformats.org/officeDocument/2006/relationships/tags" Target="../tags/tag52.xml"/></Relationships>
</file>

<file path=ppt/slides/_rels/slide7.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3.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Layout" Target="../slideLayouts/slideLayout1.xml"/><Relationship Id="rId5" Type="http://schemas.openxmlformats.org/officeDocument/2006/relationships/tags" Target="../tags/tag58.xml"/><Relationship Id="rId4" Type="http://schemas.openxmlformats.org/officeDocument/2006/relationships/tags" Target="../tags/tag57.xml"/></Relationships>
</file>

<file path=ppt/slides/_rels/slide8.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1.xml"/><Relationship Id="rId5" Type="http://schemas.openxmlformats.org/officeDocument/2006/relationships/tags" Target="../tags/tag63.xml"/><Relationship Id="rId4" Type="http://schemas.openxmlformats.org/officeDocument/2006/relationships/tags" Target="../tags/tag62.xml"/></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65.xml"/><Relationship Id="rId7"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vmlDrawing" Target="../drawings/vmlDrawing1.v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oleObject" Target="../embeddings/oleObject2.bin"/><Relationship Id="rId4" Type="http://schemas.openxmlformats.org/officeDocument/2006/relationships/tags" Target="../tags/tag66.xml"/><Relationship Id="rId9"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srcRect/>
          <a:stretch>
            <a:fillRect/>
          </a:stretch>
        </a:blipFill>
        <a:effectLst/>
      </p:bgPr>
    </p:bg>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803619" y="775304"/>
            <a:ext cx="10584369" cy="2938145"/>
          </a:xfrm>
          <a:prstGeom prst="rect">
            <a:avLst/>
          </a:prstGeom>
          <a:noFill/>
        </p:spPr>
        <p:txBody>
          <a:bodyPr wrap="square" rtlCol="0">
            <a:spAutoFit/>
          </a:bodyPr>
          <a:lstStyle/>
          <a:p>
            <a:pPr indent="0" algn="ctr" fontAlgn="auto">
              <a:lnSpc>
                <a:spcPts val="7400"/>
              </a:lnSpc>
            </a:pPr>
            <a:r>
              <a:rPr lang="zh-CN" altLang="en-US" sz="5400" b="1" dirty="0">
                <a:solidFill>
                  <a:schemeClr val="bg1"/>
                </a:solidFill>
                <a:effectLst>
                  <a:outerShdw blurRad="50800" dist="50800" dir="5400000" algn="ctr" rotWithShape="0">
                    <a:schemeClr val="tx1">
                      <a:alpha val="30000"/>
                    </a:schemeClr>
                  </a:outerShdw>
                </a:effectLst>
                <a:latin typeface="+mj-ea"/>
                <a:ea typeface="+mj-ea"/>
              </a:rPr>
              <a:t>跨境服务贸易负面清单</a:t>
            </a:r>
          </a:p>
          <a:p>
            <a:pPr indent="0" algn="ctr" fontAlgn="auto">
              <a:lnSpc>
                <a:spcPts val="7400"/>
              </a:lnSpc>
            </a:pPr>
            <a:r>
              <a:rPr lang="zh-CN" altLang="en-US" sz="5400" b="1" dirty="0">
                <a:solidFill>
                  <a:schemeClr val="bg1"/>
                </a:solidFill>
                <a:effectLst>
                  <a:outerShdw blurRad="50800" dist="50800" dir="5400000" algn="ctr" rotWithShape="0">
                    <a:schemeClr val="tx1">
                      <a:alpha val="30000"/>
                    </a:schemeClr>
                  </a:outerShdw>
                </a:effectLst>
                <a:latin typeface="+mj-ea"/>
                <a:ea typeface="+mj-ea"/>
              </a:rPr>
              <a:t>二手车出口</a:t>
            </a:r>
          </a:p>
          <a:p>
            <a:pPr indent="0" algn="ctr" fontAlgn="auto">
              <a:lnSpc>
                <a:spcPts val="7400"/>
              </a:lnSpc>
            </a:pPr>
            <a:r>
              <a:rPr lang="zh-CN" altLang="en-US" sz="5400" b="1" dirty="0">
                <a:solidFill>
                  <a:schemeClr val="bg1"/>
                </a:solidFill>
                <a:effectLst>
                  <a:outerShdw blurRad="50800" dist="50800" dir="5400000" algn="ctr" rotWithShape="0">
                    <a:schemeClr val="tx1">
                      <a:alpha val="30000"/>
                    </a:schemeClr>
                  </a:outerShdw>
                </a:effectLst>
                <a:latin typeface="+mj-ea"/>
                <a:ea typeface="+mj-ea"/>
              </a:rPr>
              <a:t>政策分享</a:t>
            </a:r>
          </a:p>
        </p:txBody>
      </p:sp>
      <p:sp>
        <p:nvSpPr>
          <p:cNvPr id="10" name="文本框 9"/>
          <p:cNvSpPr txBox="1"/>
          <p:nvPr>
            <p:custDataLst>
              <p:tags r:id="rId3"/>
            </p:custDataLst>
          </p:nvPr>
        </p:nvSpPr>
        <p:spPr>
          <a:xfrm>
            <a:off x="4864538" y="4684719"/>
            <a:ext cx="2462530" cy="1135054"/>
          </a:xfrm>
          <a:prstGeom prst="rect">
            <a:avLst/>
          </a:prstGeom>
          <a:noFill/>
        </p:spPr>
        <p:txBody>
          <a:bodyPr wrap="square" rtlCol="0">
            <a:spAutoFit/>
          </a:bodyPr>
          <a:lstStyle/>
          <a:p>
            <a:pPr algn="l">
              <a:lnSpc>
                <a:spcPct val="150000"/>
              </a:lnSpc>
              <a:buClrTx/>
              <a:buSzTx/>
              <a:buFontTx/>
            </a:pPr>
            <a:r>
              <a:rPr lang="zh-CN" altLang="en-US" sz="2400" b="1" dirty="0">
                <a:solidFill>
                  <a:schemeClr val="bg1"/>
                </a:solidFill>
                <a:effectLst>
                  <a:outerShdw blurRad="50800" dist="50800" dir="5400000" algn="ctr" rotWithShape="0">
                    <a:schemeClr val="tx1">
                      <a:alpha val="30000"/>
                    </a:schemeClr>
                  </a:outerShdw>
                </a:effectLst>
                <a:latin typeface="+mn-ea"/>
                <a:cs typeface="+mn-ea"/>
              </a:rPr>
              <a:t>       赵延青</a:t>
            </a:r>
            <a:endParaRPr lang="en-US" altLang="zh-CN" sz="2400" b="1" dirty="0">
              <a:solidFill>
                <a:schemeClr val="bg1"/>
              </a:solidFill>
              <a:effectLst>
                <a:outerShdw blurRad="50800" dist="50800" dir="5400000" algn="ctr" rotWithShape="0">
                  <a:schemeClr val="tx1">
                    <a:alpha val="30000"/>
                  </a:schemeClr>
                </a:outerShdw>
              </a:effectLst>
              <a:latin typeface="+mn-ea"/>
              <a:cs typeface="+mn-ea"/>
            </a:endParaRPr>
          </a:p>
          <a:p>
            <a:pPr algn="l">
              <a:lnSpc>
                <a:spcPct val="150000"/>
              </a:lnSpc>
              <a:buClrTx/>
              <a:buSzTx/>
              <a:buFontTx/>
            </a:pPr>
            <a:r>
              <a:rPr lang="zh-CN" altLang="en-US" sz="2400" b="1" dirty="0">
                <a:solidFill>
                  <a:schemeClr val="bg1"/>
                </a:solidFill>
                <a:effectLst>
                  <a:outerShdw blurRad="50800" dist="50800" dir="5400000" algn="ctr" rotWithShape="0">
                    <a:schemeClr val="tx1">
                      <a:alpha val="30000"/>
                    </a:schemeClr>
                  </a:outerShdw>
                </a:effectLst>
                <a:latin typeface="+mn-ea"/>
                <a:cs typeface="+mn-ea"/>
              </a:rPr>
              <a:t>2024年3月</a:t>
            </a:r>
            <a:r>
              <a:rPr lang="en-US" altLang="zh-CN" sz="2400" b="1" dirty="0">
                <a:solidFill>
                  <a:schemeClr val="bg1"/>
                </a:solidFill>
                <a:effectLst>
                  <a:outerShdw blurRad="50800" dist="50800" dir="5400000" algn="ctr" rotWithShape="0">
                    <a:schemeClr val="tx1">
                      <a:alpha val="30000"/>
                    </a:schemeClr>
                  </a:outerShdw>
                </a:effectLst>
                <a:latin typeface="+mn-ea"/>
                <a:cs typeface="+mn-ea"/>
              </a:rPr>
              <a:t>29</a:t>
            </a:r>
            <a:r>
              <a:rPr lang="zh-CN" altLang="en-US" sz="2400" b="1" dirty="0">
                <a:solidFill>
                  <a:schemeClr val="bg1"/>
                </a:solidFill>
                <a:effectLst>
                  <a:outerShdw blurRad="50800" dist="50800" dir="5400000" algn="ctr" rotWithShape="0">
                    <a:schemeClr val="tx1">
                      <a:alpha val="30000"/>
                    </a:schemeClr>
                  </a:outerShdw>
                </a:effectLst>
                <a:latin typeface="+mn-ea"/>
                <a:cs typeface="+mn-ea"/>
              </a:rPr>
              <a:t>日</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1" cstate="print"/>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20" name="弧形 19"/>
          <p:cNvSpPr/>
          <p:nvPr>
            <p:custDataLst>
              <p:tags r:id="rId3"/>
            </p:custDataLst>
          </p:nvPr>
        </p:nvSpPr>
        <p:spPr>
          <a:xfrm>
            <a:off x="980440" y="2418080"/>
            <a:ext cx="3193415" cy="3193415"/>
          </a:xfrm>
          <a:prstGeom prst="arc">
            <a:avLst>
              <a:gd name="adj1" fmla="val 16200000"/>
              <a:gd name="adj2" fmla="val 5459885"/>
            </a:avLst>
          </a:prstGeom>
          <a:ln w="12700">
            <a:solidFill>
              <a:schemeClr val="tx2">
                <a:alpha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连接符 20"/>
          <p:cNvCxnSpPr/>
          <p:nvPr>
            <p:custDataLst>
              <p:tags r:id="rId4"/>
            </p:custDataLst>
          </p:nvPr>
        </p:nvCxnSpPr>
        <p:spPr>
          <a:xfrm flipV="1">
            <a:off x="3559810" y="2470150"/>
            <a:ext cx="356870" cy="434975"/>
          </a:xfrm>
          <a:prstGeom prst="line">
            <a:avLst/>
          </a:prstGeom>
          <a:ln w="127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5"/>
            </p:custDataLst>
          </p:nvPr>
        </p:nvCxnSpPr>
        <p:spPr>
          <a:xfrm>
            <a:off x="3916680" y="2477135"/>
            <a:ext cx="535305" cy="0"/>
          </a:xfrm>
          <a:prstGeom prst="line">
            <a:avLst/>
          </a:prstGeom>
          <a:ln w="127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41" idx="1"/>
          </p:cNvCxnSpPr>
          <p:nvPr>
            <p:custDataLst>
              <p:tags r:id="rId6"/>
            </p:custDataLst>
          </p:nvPr>
        </p:nvCxnSpPr>
        <p:spPr>
          <a:xfrm flipV="1">
            <a:off x="3877945" y="4596765"/>
            <a:ext cx="505460" cy="4445"/>
          </a:xfrm>
          <a:prstGeom prst="line">
            <a:avLst/>
          </a:prstGeom>
          <a:ln w="127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sp>
        <p:nvSpPr>
          <p:cNvPr id="32" name="shape1"/>
          <p:cNvSpPr/>
          <p:nvPr>
            <p:custDataLst>
              <p:tags r:id="rId7"/>
            </p:custDataLst>
          </p:nvPr>
        </p:nvSpPr>
        <p:spPr>
          <a:xfrm>
            <a:off x="3559810" y="2790825"/>
            <a:ext cx="114300" cy="1143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4323080" y="2230120"/>
            <a:ext cx="7033895" cy="786765"/>
            <a:chOff x="6808" y="3174"/>
            <a:chExt cx="11077" cy="1239"/>
          </a:xfrm>
        </p:grpSpPr>
        <p:sp>
          <p:nvSpPr>
            <p:cNvPr id="33" name="ComponentBackground1"/>
            <p:cNvSpPr/>
            <p:nvPr>
              <p:custDataLst>
                <p:tags r:id="rId17"/>
              </p:custDataLst>
            </p:nvPr>
          </p:nvSpPr>
          <p:spPr>
            <a:xfrm>
              <a:off x="6808" y="3174"/>
              <a:ext cx="11077" cy="1239"/>
            </a:xfrm>
            <a:prstGeom prst="roundRect">
              <a:avLst>
                <a:gd name="adj" fmla="val 5000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Number1"/>
            <p:cNvSpPr/>
            <p:nvPr>
              <p:custDataLst>
                <p:tags r:id="rId18"/>
              </p:custDataLst>
            </p:nvPr>
          </p:nvSpPr>
          <p:spPr>
            <a:xfrm>
              <a:off x="6901" y="3280"/>
              <a:ext cx="1026" cy="1026"/>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r>
                <a:rPr lang="en-US" altLang="zh-CN" sz="2000" b="1" dirty="0">
                  <a:solidFill>
                    <a:schemeClr val="bg1"/>
                  </a:solidFill>
                </a:rPr>
                <a:t>01</a:t>
              </a:r>
            </a:p>
          </p:txBody>
        </p:sp>
        <p:sp>
          <p:nvSpPr>
            <p:cNvPr id="36" name="Bullet1"/>
            <p:cNvSpPr txBox="1"/>
            <p:nvPr>
              <p:custDataLst>
                <p:tags r:id="rId19"/>
              </p:custDataLst>
            </p:nvPr>
          </p:nvSpPr>
          <p:spPr>
            <a:xfrm>
              <a:off x="8020" y="3190"/>
              <a:ext cx="9429" cy="1205"/>
            </a:xfrm>
            <a:prstGeom prst="rect">
              <a:avLst/>
            </a:prstGeom>
            <a:noFill/>
          </p:spPr>
          <p:txBody>
            <a:bodyPr wrap="square" lIns="91440" tIns="45720" rIns="91440" bIns="45720" rtlCol="0" anchor="ctr" anchorCtr="1"/>
            <a:lstStyle/>
            <a:p>
              <a:pPr algn="l"/>
              <a:r>
                <a:rPr lang="zh-CN" altLang="en-US" b="1" dirty="0">
                  <a:solidFill>
                    <a:schemeClr val="accent5"/>
                  </a:solidFill>
                </a:rPr>
                <a:t>全国版跨境服务贸易负面清单共</a:t>
              </a:r>
              <a:r>
                <a:rPr lang="zh-CN" altLang="en-US" b="1" dirty="0">
                  <a:solidFill>
                    <a:srgbClr val="FF0000"/>
                  </a:solidFill>
                </a:rPr>
                <a:t>71</a:t>
              </a:r>
              <a:r>
                <a:rPr lang="zh-CN" altLang="en-US" b="1" dirty="0">
                  <a:solidFill>
                    <a:schemeClr val="accent5"/>
                  </a:solidFill>
                </a:rPr>
                <a:t>条，自贸试验区版跨境服务贸易负面清单共</a:t>
              </a:r>
              <a:r>
                <a:rPr lang="zh-CN" altLang="en-US" b="1" dirty="0">
                  <a:solidFill>
                    <a:srgbClr val="FF0000"/>
                  </a:solidFill>
                </a:rPr>
                <a:t>68</a:t>
              </a:r>
              <a:r>
                <a:rPr lang="zh-CN" altLang="en-US" b="1" dirty="0">
                  <a:solidFill>
                    <a:schemeClr val="accent5"/>
                  </a:solidFill>
                </a:rPr>
                <a:t>条</a:t>
              </a:r>
            </a:p>
          </p:txBody>
        </p:sp>
      </p:grpSp>
      <p:sp>
        <p:nvSpPr>
          <p:cNvPr id="38" name="shape2"/>
          <p:cNvSpPr/>
          <p:nvPr>
            <p:custDataLst>
              <p:tags r:id="rId8"/>
            </p:custDataLst>
          </p:nvPr>
        </p:nvSpPr>
        <p:spPr>
          <a:xfrm>
            <a:off x="4087495" y="3960495"/>
            <a:ext cx="114300" cy="1143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4383405" y="4203383"/>
            <a:ext cx="6265545" cy="786130"/>
            <a:chOff x="8019" y="5676"/>
            <a:chExt cx="9867" cy="1238"/>
          </a:xfrm>
        </p:grpSpPr>
        <p:sp>
          <p:nvSpPr>
            <p:cNvPr id="41" name="ComponentBackground2"/>
            <p:cNvSpPr/>
            <p:nvPr>
              <p:custDataLst>
                <p:tags r:id="rId14"/>
              </p:custDataLst>
            </p:nvPr>
          </p:nvSpPr>
          <p:spPr>
            <a:xfrm>
              <a:off x="8019" y="5676"/>
              <a:ext cx="9867" cy="1238"/>
            </a:xfrm>
            <a:prstGeom prst="roundRect">
              <a:avLst>
                <a:gd name="adj" fmla="val 5000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Number2"/>
            <p:cNvSpPr/>
            <p:nvPr>
              <p:custDataLst>
                <p:tags r:id="rId15"/>
              </p:custDataLst>
            </p:nvPr>
          </p:nvSpPr>
          <p:spPr>
            <a:xfrm>
              <a:off x="8112" y="5782"/>
              <a:ext cx="1026" cy="1025"/>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algn="ctr"/>
              <a:r>
                <a:rPr lang="en-US" altLang="zh-CN" sz="2000" b="1" dirty="0">
                  <a:solidFill>
                    <a:schemeClr val="bg1"/>
                  </a:solidFill>
                </a:rPr>
                <a:t>02</a:t>
              </a:r>
            </a:p>
          </p:txBody>
        </p:sp>
        <p:sp>
          <p:nvSpPr>
            <p:cNvPr id="43" name="Bullet2"/>
            <p:cNvSpPr txBox="1"/>
            <p:nvPr>
              <p:custDataLst>
                <p:tags r:id="rId16"/>
              </p:custDataLst>
            </p:nvPr>
          </p:nvSpPr>
          <p:spPr>
            <a:xfrm>
              <a:off x="9231" y="5692"/>
              <a:ext cx="8581" cy="1205"/>
            </a:xfrm>
            <a:prstGeom prst="rect">
              <a:avLst/>
            </a:prstGeom>
            <a:noFill/>
          </p:spPr>
          <p:txBody>
            <a:bodyPr wrap="square" lIns="91440" tIns="45720" rIns="91440" bIns="45720" rtlCol="0" anchor="ctr" anchorCtr="1"/>
            <a:lstStyle/>
            <a:p>
              <a:r>
                <a:rPr lang="zh-CN" altLang="en-US" b="1" dirty="0">
                  <a:solidFill>
                    <a:schemeClr val="accent5"/>
                  </a:solidFill>
                </a:rPr>
                <a:t>自贸试验区版清单对</a:t>
              </a:r>
              <a:r>
                <a:rPr lang="zh-CN" altLang="en-US" b="1" dirty="0">
                  <a:solidFill>
                    <a:srgbClr val="FF0000"/>
                  </a:solidFill>
                </a:rPr>
                <a:t>自然人职业资格、专业服务、金融、文化</a:t>
              </a:r>
              <a:r>
                <a:rPr lang="zh-CN" altLang="en-US" b="1" dirty="0">
                  <a:solidFill>
                    <a:schemeClr val="accent5"/>
                  </a:solidFill>
                </a:rPr>
                <a:t>等领域进一步作出开放安排</a:t>
              </a:r>
            </a:p>
          </p:txBody>
        </p:sp>
      </p:grpSp>
      <p:cxnSp>
        <p:nvCxnSpPr>
          <p:cNvPr id="65" name="直接连接符 64"/>
          <p:cNvCxnSpPr/>
          <p:nvPr>
            <p:custDataLst>
              <p:tags r:id="rId9"/>
            </p:custDataLst>
          </p:nvPr>
        </p:nvCxnSpPr>
        <p:spPr>
          <a:xfrm>
            <a:off x="3687445" y="5106035"/>
            <a:ext cx="228600" cy="368300"/>
          </a:xfrm>
          <a:prstGeom prst="line">
            <a:avLst/>
          </a:prstGeom>
          <a:ln w="127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sp>
        <p:nvSpPr>
          <p:cNvPr id="4" name="iSļiďe"/>
          <p:cNvSpPr/>
          <p:nvPr>
            <p:custDataLst>
              <p:tags r:id="rId10"/>
            </p:custDataLst>
          </p:nvPr>
        </p:nvSpPr>
        <p:spPr>
          <a:xfrm>
            <a:off x="1346200" y="2790788"/>
            <a:ext cx="2448000" cy="2448000"/>
          </a:xfrm>
          <a:prstGeom prst="roundRect">
            <a:avLst>
              <a:gd name="adj" fmla="val 50000"/>
            </a:avLst>
          </a:prstGeom>
          <a:gradFill>
            <a:gsLst>
              <a:gs pos="0">
                <a:srgbClr val="FAC40C"/>
              </a:gs>
              <a:gs pos="100000">
                <a:srgbClr val="FEC40C">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zh-CN" altLang="en-US" sz="2400" b="1" dirty="0">
                <a:solidFill>
                  <a:srgbClr val="7F4610"/>
                </a:solidFill>
                <a:sym typeface="+mn-ea"/>
              </a:rPr>
              <a:t>比较</a:t>
            </a:r>
          </a:p>
        </p:txBody>
      </p:sp>
      <p:cxnSp>
        <p:nvCxnSpPr>
          <p:cNvPr id="9" name="直接连接符 8"/>
          <p:cNvCxnSpPr/>
          <p:nvPr>
            <p:custDataLst>
              <p:tags r:id="rId11"/>
            </p:custDataLst>
          </p:nvPr>
        </p:nvCxnSpPr>
        <p:spPr>
          <a:xfrm>
            <a:off x="3916680" y="5474335"/>
            <a:ext cx="535305" cy="0"/>
          </a:xfrm>
          <a:prstGeom prst="line">
            <a:avLst/>
          </a:prstGeom>
          <a:ln w="12700">
            <a:solidFill>
              <a:schemeClr val="tx2">
                <a:alpha val="15000"/>
              </a:schemeClr>
            </a:solidFill>
          </a:ln>
        </p:spPr>
        <p:style>
          <a:lnRef idx="1">
            <a:schemeClr val="accent1"/>
          </a:lnRef>
          <a:fillRef idx="0">
            <a:schemeClr val="accent1"/>
          </a:fillRef>
          <a:effectRef idx="0">
            <a:schemeClr val="accent1"/>
          </a:effectRef>
          <a:fontRef idx="minor">
            <a:schemeClr val="tx1"/>
          </a:fontRef>
        </p:style>
      </p:cxnSp>
      <p:sp>
        <p:nvSpPr>
          <p:cNvPr id="61" name="shape1"/>
          <p:cNvSpPr/>
          <p:nvPr>
            <p:custDataLst>
              <p:tags r:id="rId12"/>
            </p:custDataLst>
          </p:nvPr>
        </p:nvSpPr>
        <p:spPr>
          <a:xfrm>
            <a:off x="3647440" y="5069840"/>
            <a:ext cx="114300" cy="1143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13"/>
            </p:custDataLst>
          </p:nvPr>
        </p:nvSpPr>
        <p:spPr>
          <a:xfrm>
            <a:off x="-6985" y="28889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二、</a:t>
            </a:r>
            <a:r>
              <a:rPr lang="zh-CN" altLang="zh-CN" sz="2400" b="1" dirty="0">
                <a:solidFill>
                  <a:schemeClr val="bg1"/>
                </a:solidFill>
                <a:sym typeface="+mn-ea"/>
              </a:rPr>
              <a:t>全国版、自贸试验区版本对比</a:t>
            </a:r>
            <a:endParaRPr lang="zh-CN" altLang="zh-CN" sz="2400" b="1" dirty="0">
              <a:solidFill>
                <a:schemeClr val="bg1"/>
              </a:solidFill>
              <a:latin typeface="+mj-ea"/>
              <a:sym typeface="+mn-ea"/>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3" cstate="print"/>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8" name="íşľîḍé"/>
          <p:cNvSpPr/>
          <p:nvPr>
            <p:custDataLst>
              <p:tags r:id="rId3"/>
            </p:custDataLst>
          </p:nvPr>
        </p:nvSpPr>
        <p:spPr>
          <a:xfrm rot="10800000">
            <a:off x="3886835" y="1895475"/>
            <a:ext cx="598805" cy="3883025"/>
          </a:xfrm>
          <a:prstGeom prst="rightBrace">
            <a:avLst>
              <a:gd name="adj1" fmla="val 88763"/>
              <a:gd name="adj2" fmla="val 50000"/>
            </a:avLst>
          </a:prstGeom>
          <a:ln>
            <a:solidFill>
              <a:srgbClr val="0041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nvGrpSpPr>
          <p:cNvPr id="90" name="组合 89"/>
          <p:cNvGrpSpPr/>
          <p:nvPr>
            <p:custDataLst>
              <p:tags r:id="rId4"/>
            </p:custDataLst>
          </p:nvPr>
        </p:nvGrpSpPr>
        <p:grpSpPr>
          <a:xfrm>
            <a:off x="4679950" y="1444625"/>
            <a:ext cx="7369175" cy="883083"/>
            <a:chOff x="6545" y="2063"/>
            <a:chExt cx="11605" cy="1391"/>
          </a:xfrm>
        </p:grpSpPr>
        <p:sp>
          <p:nvSpPr>
            <p:cNvPr id="5" name="iSļiďe"/>
            <p:cNvSpPr/>
            <p:nvPr>
              <p:custDataLst>
                <p:tags r:id="rId19"/>
              </p:custDataLst>
            </p:nvPr>
          </p:nvSpPr>
          <p:spPr>
            <a:xfrm>
              <a:off x="6773" y="2063"/>
              <a:ext cx="11377" cy="1361"/>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70" name="QQ2635243521"/>
            <p:cNvSpPr txBox="1"/>
            <p:nvPr>
              <p:custDataLst>
                <p:tags r:id="rId20"/>
              </p:custDataLst>
            </p:nvPr>
          </p:nvSpPr>
          <p:spPr>
            <a:xfrm>
              <a:off x="7112" y="2147"/>
              <a:ext cx="10635" cy="1307"/>
            </a:xfrm>
            <a:prstGeom prst="rect">
              <a:avLst/>
            </a:prstGeom>
            <a:noFill/>
          </p:spPr>
          <p:txBody>
            <a:bodyPr wrap="square" rtlCol="0">
              <a:spAutoFit/>
            </a:bodyPr>
            <a:lstStyle/>
            <a:p>
              <a:pPr algn="l"/>
              <a:r>
                <a:rPr kumimoji="1" sz="1600" b="1" dirty="0">
                  <a:solidFill>
                    <a:srgbClr val="FF0000"/>
                  </a:solidFill>
                  <a:latin typeface="微软雅黑" panose="020B0503020204020204" charset="-122"/>
                  <a:ea typeface="微软雅黑" panose="020B0503020204020204" charset="-122"/>
                  <a:sym typeface="+mn-ea"/>
                </a:rPr>
                <a:t>放宽职业资格考试限制</a:t>
              </a:r>
              <a:r>
                <a:rPr kumimoji="1" sz="1600" dirty="0">
                  <a:latin typeface="微软雅黑" panose="020B0503020204020204" charset="-122"/>
                  <a:ea typeface="微软雅黑" panose="020B0503020204020204" charset="-122"/>
                  <a:sym typeface="+mn-ea"/>
                </a:rPr>
                <a:t>，清单采取了更加开放的人才政策，取消了境外个人参加注册城乡规划师、房地产估价师、拍卖师、勘察设计注册工程师、兽医、注册监理工程师等</a:t>
              </a:r>
              <a:r>
                <a:rPr kumimoji="1" sz="1600" b="1" u="sng" dirty="0">
                  <a:latin typeface="微软雅黑" panose="020B0503020204020204" charset="-122"/>
                  <a:ea typeface="微软雅黑" panose="020B0503020204020204" charset="-122"/>
                  <a:sym typeface="+mn-ea"/>
                </a:rPr>
                <a:t>6类职业资格考试</a:t>
              </a:r>
              <a:r>
                <a:rPr kumimoji="1" sz="1600" b="1" dirty="0">
                  <a:latin typeface="微软雅黑" panose="020B0503020204020204" charset="-122"/>
                  <a:ea typeface="微软雅黑" panose="020B0503020204020204" charset="-122"/>
                  <a:sym typeface="+mn-ea"/>
                </a:rPr>
                <a:t>的限制</a:t>
              </a:r>
            </a:p>
          </p:txBody>
        </p:sp>
        <p:sp>
          <p:nvSpPr>
            <p:cNvPr id="19" name="îṩḷídê"/>
            <p:cNvSpPr/>
            <p:nvPr>
              <p:custDataLst>
                <p:tags r:id="rId21"/>
              </p:custDataLst>
            </p:nvPr>
          </p:nvSpPr>
          <p:spPr>
            <a:xfrm>
              <a:off x="6545" y="2460"/>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1</a:t>
              </a:r>
            </a:p>
          </p:txBody>
        </p:sp>
      </p:grpSp>
      <p:grpSp>
        <p:nvGrpSpPr>
          <p:cNvPr id="89" name="组合 88"/>
          <p:cNvGrpSpPr/>
          <p:nvPr>
            <p:custDataLst>
              <p:tags r:id="rId5"/>
            </p:custDataLst>
          </p:nvPr>
        </p:nvGrpSpPr>
        <p:grpSpPr>
          <a:xfrm>
            <a:off x="4657725" y="2679065"/>
            <a:ext cx="7390765" cy="863600"/>
            <a:chOff x="6545" y="3567"/>
            <a:chExt cx="9299" cy="1363"/>
          </a:xfrm>
        </p:grpSpPr>
        <p:sp>
          <p:nvSpPr>
            <p:cNvPr id="74" name="iSļiďe"/>
            <p:cNvSpPr/>
            <p:nvPr>
              <p:custDataLst>
                <p:tags r:id="rId16"/>
              </p:custDataLst>
            </p:nvPr>
          </p:nvSpPr>
          <p:spPr>
            <a:xfrm>
              <a:off x="6773" y="3567"/>
              <a:ext cx="9071" cy="13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75" name="QQ2635243521"/>
            <p:cNvSpPr txBox="1"/>
            <p:nvPr>
              <p:custDataLst>
                <p:tags r:id="rId17"/>
              </p:custDataLst>
            </p:nvPr>
          </p:nvSpPr>
          <p:spPr>
            <a:xfrm>
              <a:off x="7026" y="3716"/>
              <a:ext cx="8705" cy="921"/>
            </a:xfrm>
            <a:prstGeom prst="rect">
              <a:avLst/>
            </a:prstGeom>
            <a:noFill/>
          </p:spPr>
          <p:txBody>
            <a:bodyPr wrap="square" rtlCol="0">
              <a:spAutoFit/>
            </a:bodyPr>
            <a:lstStyle/>
            <a:p>
              <a:pPr algn="l"/>
              <a:r>
                <a:rPr kumimoji="1" sz="1600" b="1" dirty="0" err="1">
                  <a:solidFill>
                    <a:srgbClr val="FF0000"/>
                  </a:solidFill>
                  <a:latin typeface="微软雅黑" panose="020B0503020204020204" charset="-122"/>
                  <a:ea typeface="微软雅黑" panose="020B0503020204020204" charset="-122"/>
                  <a:sym typeface="+mn-ea"/>
                </a:rPr>
                <a:t>扩大金融业对外开放</a:t>
              </a:r>
              <a:r>
                <a:rPr kumimoji="1" sz="1600" dirty="0" err="1">
                  <a:latin typeface="微软雅黑" panose="020B0503020204020204" charset="-122"/>
                  <a:ea typeface="微软雅黑" panose="020B0503020204020204" charset="-122"/>
                  <a:sym typeface="+mn-ea"/>
                </a:rPr>
                <a:t>，例如允许符合条件的境外个人依法申请开立证券账户和期货账户，允许境外个人申请</a:t>
              </a:r>
              <a:r>
                <a:rPr kumimoji="1" sz="1600" b="1" dirty="0" err="1">
                  <a:latin typeface="微软雅黑" panose="020B0503020204020204" charset="-122"/>
                  <a:ea typeface="微软雅黑" panose="020B0503020204020204" charset="-122"/>
                  <a:sym typeface="+mn-ea"/>
                </a:rPr>
                <a:t>从事</a:t>
              </a:r>
              <a:r>
                <a:rPr kumimoji="1" sz="1600" b="1" u="sng" dirty="0" err="1">
                  <a:latin typeface="微软雅黑" panose="020B0503020204020204" charset="-122"/>
                  <a:ea typeface="微软雅黑" panose="020B0503020204020204" charset="-122"/>
                  <a:sym typeface="+mn-ea"/>
                </a:rPr>
                <a:t>证券投资咨询和期货交易咨询</a:t>
              </a:r>
              <a:r>
                <a:rPr kumimoji="1" sz="1600" dirty="0" err="1">
                  <a:latin typeface="微软雅黑" panose="020B0503020204020204" charset="-122"/>
                  <a:ea typeface="微软雅黑" panose="020B0503020204020204" charset="-122"/>
                  <a:sym typeface="+mn-ea"/>
                </a:rPr>
                <a:t>业务</a:t>
              </a:r>
            </a:p>
          </p:txBody>
        </p:sp>
        <p:sp>
          <p:nvSpPr>
            <p:cNvPr id="76" name="îṩḷídê"/>
            <p:cNvSpPr/>
            <p:nvPr>
              <p:custDataLst>
                <p:tags r:id="rId18"/>
              </p:custDataLst>
            </p:nvPr>
          </p:nvSpPr>
          <p:spPr>
            <a:xfrm>
              <a:off x="6545" y="3965"/>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2</a:t>
              </a:r>
            </a:p>
          </p:txBody>
        </p:sp>
      </p:grpSp>
      <p:grpSp>
        <p:nvGrpSpPr>
          <p:cNvPr id="88" name="组合 87"/>
          <p:cNvGrpSpPr/>
          <p:nvPr>
            <p:custDataLst>
              <p:tags r:id="rId6"/>
            </p:custDataLst>
          </p:nvPr>
        </p:nvGrpSpPr>
        <p:grpSpPr>
          <a:xfrm>
            <a:off x="4679950" y="3948199"/>
            <a:ext cx="7278370" cy="863872"/>
            <a:chOff x="6545" y="5167"/>
            <a:chExt cx="11462" cy="1363"/>
          </a:xfrm>
        </p:grpSpPr>
        <p:sp>
          <p:nvSpPr>
            <p:cNvPr id="77" name="iSļiďe"/>
            <p:cNvSpPr/>
            <p:nvPr>
              <p:custDataLst>
                <p:tags r:id="rId13"/>
              </p:custDataLst>
            </p:nvPr>
          </p:nvSpPr>
          <p:spPr>
            <a:xfrm>
              <a:off x="6773" y="5167"/>
              <a:ext cx="11234" cy="13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78" name="QQ2635243521"/>
            <p:cNvSpPr txBox="1"/>
            <p:nvPr>
              <p:custDataLst>
                <p:tags r:id="rId14"/>
              </p:custDataLst>
            </p:nvPr>
          </p:nvSpPr>
          <p:spPr>
            <a:xfrm>
              <a:off x="7220" y="5366"/>
              <a:ext cx="10422" cy="921"/>
            </a:xfrm>
            <a:prstGeom prst="rect">
              <a:avLst/>
            </a:prstGeom>
            <a:noFill/>
          </p:spPr>
          <p:txBody>
            <a:bodyPr wrap="square" rtlCol="0">
              <a:spAutoFit/>
            </a:bodyPr>
            <a:lstStyle/>
            <a:p>
              <a:pPr algn="l"/>
              <a:r>
                <a:rPr kumimoji="1" sz="1600" b="1" dirty="0" err="1">
                  <a:solidFill>
                    <a:srgbClr val="FF0000"/>
                  </a:solidFill>
                  <a:latin typeface="微软雅黑" panose="020B0503020204020204" charset="-122"/>
                  <a:ea typeface="微软雅黑" panose="020B0503020204020204" charset="-122"/>
                  <a:sym typeface="+mn-ea"/>
                </a:rPr>
                <a:t>扩大专业服务业对外开放</a:t>
              </a:r>
              <a:r>
                <a:rPr kumimoji="1" sz="1600" dirty="0" err="1">
                  <a:latin typeface="微软雅黑" panose="020B0503020204020204" charset="-122"/>
                  <a:ea typeface="微软雅黑" panose="020B0503020204020204" charset="-122"/>
                  <a:sym typeface="+mn-ea"/>
                </a:rPr>
                <a:t>，清单取消了在中国境外设立的经营主体以及境外个人从事</a:t>
              </a:r>
              <a:r>
                <a:rPr kumimoji="1" sz="1600" b="1" u="sng" dirty="0" err="1">
                  <a:latin typeface="微软雅黑" panose="020B0503020204020204" charset="-122"/>
                  <a:ea typeface="微软雅黑" panose="020B0503020204020204" charset="-122"/>
                  <a:sym typeface="+mn-ea"/>
                </a:rPr>
                <a:t>报关业务</a:t>
              </a:r>
              <a:r>
                <a:rPr kumimoji="1" sz="1600" dirty="0" err="1">
                  <a:latin typeface="微软雅黑" panose="020B0503020204020204" charset="-122"/>
                  <a:ea typeface="微软雅黑" panose="020B0503020204020204" charset="-122"/>
                  <a:sym typeface="+mn-ea"/>
                </a:rPr>
                <a:t>的限制</a:t>
              </a:r>
              <a:endParaRPr kumimoji="1" sz="1600" dirty="0">
                <a:latin typeface="微软雅黑" panose="020B0503020204020204" charset="-122"/>
                <a:ea typeface="微软雅黑" panose="020B0503020204020204" charset="-122"/>
                <a:sym typeface="+mn-ea"/>
              </a:endParaRPr>
            </a:p>
          </p:txBody>
        </p:sp>
        <p:sp>
          <p:nvSpPr>
            <p:cNvPr id="79" name="îṩḷídê"/>
            <p:cNvSpPr/>
            <p:nvPr>
              <p:custDataLst>
                <p:tags r:id="rId15"/>
              </p:custDataLst>
            </p:nvPr>
          </p:nvSpPr>
          <p:spPr>
            <a:xfrm>
              <a:off x="6545" y="5565"/>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3</a:t>
              </a:r>
            </a:p>
          </p:txBody>
        </p:sp>
      </p:grpSp>
      <p:grpSp>
        <p:nvGrpSpPr>
          <p:cNvPr id="87" name="组合 86"/>
          <p:cNvGrpSpPr/>
          <p:nvPr>
            <p:custDataLst>
              <p:tags r:id="rId7"/>
            </p:custDataLst>
          </p:nvPr>
        </p:nvGrpSpPr>
        <p:grpSpPr>
          <a:xfrm>
            <a:off x="4772660" y="5189022"/>
            <a:ext cx="7186295" cy="864234"/>
            <a:chOff x="6545" y="6876"/>
            <a:chExt cx="11317" cy="1363"/>
          </a:xfrm>
        </p:grpSpPr>
        <p:sp>
          <p:nvSpPr>
            <p:cNvPr id="80" name="iSļiďe"/>
            <p:cNvSpPr/>
            <p:nvPr>
              <p:custDataLst>
                <p:tags r:id="rId10"/>
              </p:custDataLst>
            </p:nvPr>
          </p:nvSpPr>
          <p:spPr>
            <a:xfrm>
              <a:off x="6773" y="6876"/>
              <a:ext cx="11089" cy="13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81" name="QQ2635243521"/>
            <p:cNvSpPr txBox="1"/>
            <p:nvPr>
              <p:custDataLst>
                <p:tags r:id="rId11"/>
              </p:custDataLst>
            </p:nvPr>
          </p:nvSpPr>
          <p:spPr>
            <a:xfrm>
              <a:off x="7340" y="6922"/>
              <a:ext cx="10389" cy="1309"/>
            </a:xfrm>
            <a:prstGeom prst="rect">
              <a:avLst/>
            </a:prstGeom>
            <a:noFill/>
          </p:spPr>
          <p:txBody>
            <a:bodyPr wrap="square" rtlCol="0">
              <a:spAutoFit/>
            </a:bodyPr>
            <a:lstStyle/>
            <a:p>
              <a:pPr algn="l"/>
              <a:r>
                <a:rPr kumimoji="1" sz="1600" b="1" dirty="0" err="1">
                  <a:solidFill>
                    <a:srgbClr val="FF0000"/>
                  </a:solidFill>
                  <a:latin typeface="微软雅黑" panose="020B0503020204020204" charset="-122"/>
                  <a:ea typeface="微软雅黑" panose="020B0503020204020204" charset="-122"/>
                  <a:sym typeface="+mn-ea"/>
                </a:rPr>
                <a:t>扩大文化领域对外开放</a:t>
              </a:r>
              <a:r>
                <a:rPr kumimoji="1" sz="1600" dirty="0" err="1">
                  <a:latin typeface="微软雅黑" panose="020B0503020204020204" charset="-122"/>
                  <a:ea typeface="微软雅黑" panose="020B0503020204020204" charset="-122"/>
                  <a:sym typeface="+mn-ea"/>
                </a:rPr>
                <a:t>，清单放宽了中外合作制作的</a:t>
              </a:r>
              <a:r>
                <a:rPr kumimoji="1" sz="1600" b="1" u="sng" dirty="0" err="1">
                  <a:latin typeface="微软雅黑" panose="020B0503020204020204" charset="-122"/>
                  <a:ea typeface="微软雅黑" panose="020B0503020204020204" charset="-122"/>
                  <a:sym typeface="+mn-ea"/>
                </a:rPr>
                <a:t>电视剧主创人员</a:t>
              </a:r>
              <a:r>
                <a:rPr kumimoji="1" sz="1600" dirty="0" err="1">
                  <a:latin typeface="微软雅黑" panose="020B0503020204020204" charset="-122"/>
                  <a:ea typeface="微软雅黑" panose="020B0503020204020204" charset="-122"/>
                  <a:sym typeface="+mn-ea"/>
                </a:rPr>
                <a:t>的中方人员比例限制，将</a:t>
              </a:r>
              <a:r>
                <a:rPr kumimoji="1" sz="1600" b="1" dirty="0" err="1">
                  <a:latin typeface="微软雅黑" panose="020B0503020204020204" charset="-122"/>
                  <a:ea typeface="微软雅黑" panose="020B0503020204020204" charset="-122"/>
                  <a:sym typeface="+mn-ea"/>
                </a:rPr>
                <a:t>中方</a:t>
              </a:r>
              <a:r>
                <a:rPr kumimoji="1" sz="1600" dirty="0" err="1">
                  <a:latin typeface="微软雅黑" panose="020B0503020204020204" charset="-122"/>
                  <a:ea typeface="微软雅黑" panose="020B0503020204020204" charset="-122"/>
                  <a:sym typeface="+mn-ea"/>
                </a:rPr>
                <a:t>人员的比例从原来的不少于1/3</a:t>
              </a:r>
              <a:r>
                <a:rPr kumimoji="1" sz="1600" b="1" dirty="0" err="1">
                  <a:latin typeface="微软雅黑" panose="020B0503020204020204" charset="-122"/>
                  <a:ea typeface="微软雅黑" panose="020B0503020204020204" charset="-122"/>
                  <a:sym typeface="+mn-ea"/>
                </a:rPr>
                <a:t>放宽至不少于1/4</a:t>
              </a:r>
            </a:p>
          </p:txBody>
        </p:sp>
        <p:sp>
          <p:nvSpPr>
            <p:cNvPr id="82" name="îṩḷídê"/>
            <p:cNvSpPr/>
            <p:nvPr>
              <p:custDataLst>
                <p:tags r:id="rId12"/>
              </p:custDataLst>
            </p:nvPr>
          </p:nvSpPr>
          <p:spPr>
            <a:xfrm>
              <a:off x="6545" y="7274"/>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4</a:t>
              </a:r>
            </a:p>
          </p:txBody>
        </p:sp>
      </p:grpSp>
      <p:sp>
        <p:nvSpPr>
          <p:cNvPr id="22" name="iSļiďe"/>
          <p:cNvSpPr/>
          <p:nvPr>
            <p:custDataLst>
              <p:tags r:id="rId8"/>
            </p:custDataLst>
          </p:nvPr>
        </p:nvSpPr>
        <p:spPr>
          <a:xfrm>
            <a:off x="827314" y="3104821"/>
            <a:ext cx="2794090" cy="1376836"/>
          </a:xfrm>
          <a:prstGeom prst="roundRect">
            <a:avLst>
              <a:gd name="adj" fmla="val 50000"/>
            </a:avLst>
          </a:prstGeom>
          <a:gradFill>
            <a:gsLst>
              <a:gs pos="0">
                <a:srgbClr val="FAC40C"/>
              </a:gs>
              <a:gs pos="100000">
                <a:srgbClr val="FEC40C">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zh-CN" altLang="en-US" sz="2000" b="1" dirty="0">
                <a:solidFill>
                  <a:srgbClr val="7F4610"/>
                </a:solidFill>
                <a:sym typeface="+mn-ea"/>
              </a:rPr>
              <a:t>自贸试验区版清单进一步开放之处</a:t>
            </a:r>
          </a:p>
        </p:txBody>
      </p:sp>
      <p:sp>
        <p:nvSpPr>
          <p:cNvPr id="8" name="矩形 7"/>
          <p:cNvSpPr/>
          <p:nvPr>
            <p:custDataLst>
              <p:tags r:id="rId9"/>
            </p:custDataLst>
          </p:nvPr>
        </p:nvSpPr>
        <p:spPr>
          <a:xfrm>
            <a:off x="-6985" y="28889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二、</a:t>
            </a:r>
            <a:r>
              <a:rPr lang="zh-CN" altLang="zh-CN" sz="2400" b="1" dirty="0">
                <a:solidFill>
                  <a:schemeClr val="bg1"/>
                </a:solidFill>
                <a:sym typeface="+mn-ea"/>
              </a:rPr>
              <a:t>全国版、自贸试验区版本对比</a:t>
            </a:r>
            <a:endParaRPr lang="zh-CN" altLang="zh-CN" sz="2400" b="1" dirty="0">
              <a:solidFill>
                <a:schemeClr val="bg1"/>
              </a:solidFill>
              <a:latin typeface="+mj-ea"/>
              <a:sym typeface="+mn-ea"/>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6" cstate="print"/>
          <a:srcRect/>
          <a:stretch>
            <a:fillRect/>
          </a:stretch>
        </a:blipFill>
        <a:effectLst/>
      </p:bgPr>
    </p:bg>
    <p:spTree>
      <p:nvGrpSpPr>
        <p:cNvPr id="1" name=""/>
        <p:cNvGrpSpPr/>
        <p:nvPr/>
      </p:nvGrpSpPr>
      <p:grpSpPr>
        <a:xfrm>
          <a:off x="0" y="0"/>
          <a:ext cx="0" cy="0"/>
          <a:chOff x="0" y="0"/>
          <a:chExt cx="0" cy="0"/>
        </a:xfrm>
      </p:grpSpPr>
      <p:sp>
        <p:nvSpPr>
          <p:cNvPr id="16" name="iSļiďe"/>
          <p:cNvSpPr/>
          <p:nvPr>
            <p:custDataLst>
              <p:tags r:id="rId2"/>
            </p:custDataLst>
          </p:nvPr>
        </p:nvSpPr>
        <p:spPr>
          <a:xfrm>
            <a:off x="914400" y="1974814"/>
            <a:ext cx="4347845" cy="4500000"/>
          </a:xfrm>
          <a:prstGeom prst="roundRect">
            <a:avLst>
              <a:gd name="adj" fmla="val 9206"/>
            </a:avLst>
          </a:prstGeom>
          <a:solidFill>
            <a:schemeClr val="bg1"/>
          </a:solidFill>
          <a:ln w="12700" cmpd="sng">
            <a:solidFill>
              <a:srgbClr val="385FD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200000"/>
              </a:lnSpc>
            </a:pPr>
            <a:endParaRPr lang="zh-CN" altLang="zh-CN" sz="1800" dirty="0">
              <a:solidFill>
                <a:schemeClr val="tx1"/>
              </a:solidFill>
            </a:endParaRPr>
          </a:p>
        </p:txBody>
      </p:sp>
      <p:sp>
        <p:nvSpPr>
          <p:cNvPr id="9" name="TextBox 9"/>
          <p:cNvSpPr txBox="1"/>
          <p:nvPr>
            <p:custDataLst>
              <p:tags r:id="rId3"/>
            </p:custDataLst>
          </p:nvPr>
        </p:nvSpPr>
        <p:spPr>
          <a:xfrm>
            <a:off x="1218890" y="5322534"/>
            <a:ext cx="3970329" cy="923290"/>
          </a:xfrm>
          <a:prstGeom prst="rect">
            <a:avLst/>
          </a:prstGeom>
          <a:noFill/>
        </p:spPr>
        <p:txBody>
          <a:bodyPr wrap="square" lIns="90000" tIns="46800" rIns="90000" bIns="46800">
            <a:spAutoFit/>
          </a:bodyPr>
          <a:lstStyle/>
          <a:p>
            <a:pPr>
              <a:lnSpc>
                <a:spcPct val="150000"/>
              </a:lnSpc>
            </a:pPr>
            <a:r>
              <a:rPr kumimoji="1" b="1" dirty="0">
                <a:solidFill>
                  <a:srgbClr val="FF0000"/>
                </a:solidFill>
                <a:latin typeface="微软雅黑" panose="020B0503020204020204" charset="-122"/>
                <a:ea typeface="微软雅黑" panose="020B0503020204020204" charset="-122"/>
                <a:sym typeface="+mn-ea"/>
              </a:rPr>
              <a:t>自主开放</a:t>
            </a:r>
            <a:r>
              <a:rPr kumimoji="1" lang="zh-CN" dirty="0">
                <a:latin typeface="微软雅黑" panose="020B0503020204020204" charset="-122"/>
                <a:ea typeface="微软雅黑" panose="020B0503020204020204" charset="-122"/>
                <a:sym typeface="+mn-ea"/>
              </a:rPr>
              <a:t>：此次发布国家层面的跨境服务贸易负面清单</a:t>
            </a:r>
            <a:r>
              <a:rPr kumimoji="1" lang="zh-CN" altLang="en-US" dirty="0">
                <a:latin typeface="微软雅黑" panose="020B0503020204020204" charset="-122"/>
                <a:ea typeface="微软雅黑" panose="020B0503020204020204" charset="-122"/>
                <a:sym typeface="+mn-ea"/>
              </a:rPr>
              <a:t>，国内法层面</a:t>
            </a:r>
            <a:endParaRPr kumimoji="1" lang="zh-CN" dirty="0">
              <a:latin typeface="微软雅黑" panose="020B0503020204020204" charset="-122"/>
              <a:ea typeface="微软雅黑" panose="020B0503020204020204" charset="-122"/>
              <a:sym typeface="+mn-ea"/>
            </a:endParaRPr>
          </a:p>
        </p:txBody>
      </p:sp>
      <p:sp>
        <p:nvSpPr>
          <p:cNvPr id="11" name="iSļiďe"/>
          <p:cNvSpPr/>
          <p:nvPr>
            <p:custDataLst>
              <p:tags r:id="rId4"/>
            </p:custDataLst>
          </p:nvPr>
        </p:nvSpPr>
        <p:spPr>
          <a:xfrm>
            <a:off x="5547360" y="1974850"/>
            <a:ext cx="5801995" cy="4500245"/>
          </a:xfrm>
          <a:prstGeom prst="roundRect">
            <a:avLst>
              <a:gd name="adj" fmla="val 9206"/>
            </a:avLst>
          </a:prstGeom>
          <a:solidFill>
            <a:schemeClr val="bg1"/>
          </a:solidFill>
          <a:ln w="12700" cmpd="sng">
            <a:solidFill>
              <a:srgbClr val="385FD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200000"/>
              </a:lnSpc>
            </a:pPr>
            <a:endParaRPr lang="zh-CN" altLang="zh-CN" sz="1800" dirty="0">
              <a:solidFill>
                <a:schemeClr val="tx1"/>
              </a:solidFill>
            </a:endParaRPr>
          </a:p>
        </p:txBody>
      </p:sp>
      <p:sp>
        <p:nvSpPr>
          <p:cNvPr id="13" name="TextBox 9"/>
          <p:cNvSpPr txBox="1"/>
          <p:nvPr>
            <p:custDataLst>
              <p:tags r:id="rId5"/>
            </p:custDataLst>
          </p:nvPr>
        </p:nvSpPr>
        <p:spPr>
          <a:xfrm>
            <a:off x="5711825" y="2089785"/>
            <a:ext cx="5361305" cy="1339215"/>
          </a:xfrm>
          <a:prstGeom prst="rect">
            <a:avLst/>
          </a:prstGeom>
          <a:noFill/>
        </p:spPr>
        <p:txBody>
          <a:bodyPr wrap="square" lIns="90000" tIns="46800" rIns="90000" bIns="46800">
            <a:spAutoFit/>
          </a:bodyPr>
          <a:lstStyle/>
          <a:p>
            <a:pPr indent="0" fontAlgn="auto">
              <a:lnSpc>
                <a:spcPct val="150000"/>
              </a:lnSpc>
            </a:pPr>
            <a:r>
              <a:rPr kumimoji="1" sz="1800" b="1" dirty="0" err="1">
                <a:solidFill>
                  <a:srgbClr val="FF0000"/>
                </a:solidFill>
                <a:latin typeface="微软雅黑" panose="020B0503020204020204" charset="-122"/>
                <a:ea typeface="微软雅黑" panose="020B0503020204020204" charset="-122"/>
                <a:sym typeface="+mn-ea"/>
              </a:rPr>
              <a:t>协议开放</a:t>
            </a:r>
            <a:r>
              <a:rPr kumimoji="1" lang="zh-CN" sz="1800" dirty="0">
                <a:latin typeface="微软雅黑" panose="020B0503020204020204" charset="-122"/>
                <a:ea typeface="微软雅黑" panose="020B0503020204020204" charset="-122"/>
                <a:sym typeface="+mn-ea"/>
              </a:rPr>
              <a:t>：主要是通过对外签订的自由贸易协议实现开放，</a:t>
            </a:r>
            <a:r>
              <a:rPr kumimoji="1" lang="zh-CN" altLang="en-US" dirty="0">
                <a:latin typeface="微软雅黑" panose="020B0503020204020204" charset="-122"/>
                <a:ea typeface="微软雅黑" panose="020B0503020204020204" charset="-122"/>
                <a:sym typeface="+mn-ea"/>
              </a:rPr>
              <a:t>国际法层面。中国</a:t>
            </a:r>
            <a:r>
              <a:rPr kumimoji="1" lang="zh-CN" sz="1800" dirty="0">
                <a:latin typeface="微软雅黑" panose="020B0503020204020204" charset="-122"/>
                <a:ea typeface="微软雅黑" panose="020B0503020204020204" charset="-122"/>
                <a:sym typeface="+mn-ea"/>
              </a:rPr>
              <a:t>采用正面清单模式为主，负面清单管理模式进展缓慢</a:t>
            </a:r>
          </a:p>
        </p:txBody>
      </p:sp>
      <p:pic>
        <p:nvPicPr>
          <p:cNvPr id="15" name="图片 14"/>
          <p:cNvPicPr/>
          <p:nvPr>
            <p:custDataLst>
              <p:tags r:id="rId6"/>
            </p:custDataLst>
          </p:nvPr>
        </p:nvPicPr>
        <p:blipFill>
          <a:blip r:embed="rId17" cstate="print"/>
          <a:stretch>
            <a:fillRect/>
          </a:stretch>
        </p:blipFill>
        <p:spPr>
          <a:xfrm>
            <a:off x="5951220" y="3428365"/>
            <a:ext cx="5039995" cy="2717165"/>
          </a:xfrm>
          <a:prstGeom prst="rect">
            <a:avLst/>
          </a:prstGeom>
        </p:spPr>
      </p:pic>
      <p:sp>
        <p:nvSpPr>
          <p:cNvPr id="19" name="矩形 18"/>
          <p:cNvSpPr/>
          <p:nvPr>
            <p:custDataLst>
              <p:tags r:id="rId7"/>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21" name="矩形 20"/>
          <p:cNvSpPr/>
          <p:nvPr>
            <p:custDataLst>
              <p:tags r:id="rId8"/>
            </p:custDataLst>
          </p:nvPr>
        </p:nvSpPr>
        <p:spPr>
          <a:xfrm>
            <a:off x="5951220" y="5422900"/>
            <a:ext cx="5039995" cy="722630"/>
          </a:xfrm>
          <a:prstGeom prst="rect">
            <a:avLst/>
          </a:prstGeom>
          <a:gradFill>
            <a:gsLst>
              <a:gs pos="0">
                <a:schemeClr val="tx1">
                  <a:alpha val="0"/>
                </a:schemeClr>
              </a:gs>
              <a:gs pos="79000">
                <a:schemeClr val="tx1">
                  <a:lumMod val="85000"/>
                  <a:lumOff val="15000"/>
                </a:schemeClr>
              </a:gs>
            </a:gsLst>
            <a:lin ang="53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Bullet3"/>
          <p:cNvSpPr txBox="1"/>
          <p:nvPr>
            <p:custDataLst>
              <p:tags r:id="rId9"/>
            </p:custDataLst>
          </p:nvPr>
        </p:nvSpPr>
        <p:spPr>
          <a:xfrm>
            <a:off x="7288641" y="5651464"/>
            <a:ext cx="2716942" cy="494030"/>
          </a:xfrm>
          <a:prstGeom prst="rect">
            <a:avLst/>
          </a:prstGeom>
          <a:noFill/>
          <a:ln>
            <a:noFill/>
          </a:ln>
        </p:spPr>
        <p:txBody>
          <a:bodyPr wrap="square" lIns="91440" tIns="45720" rIns="91440" bIns="45720" anchor="t" anchorCtr="0"/>
          <a:lstStyle/>
          <a:p>
            <a:pPr indent="0" fontAlgn="auto">
              <a:lnSpc>
                <a:spcPts val="2400"/>
              </a:lnSpc>
              <a:buSzPct val="25000"/>
            </a:pPr>
            <a:endParaRPr kumimoji="1" sz="1600" b="1" dirty="0">
              <a:solidFill>
                <a:schemeClr val="bg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8" cstate="print"/>
          <a:stretch>
            <a:fillRect/>
          </a:stretch>
        </p:blipFill>
        <p:spPr>
          <a:xfrm>
            <a:off x="1142365" y="2433919"/>
            <a:ext cx="3857625" cy="2742565"/>
          </a:xfrm>
          <a:prstGeom prst="rect">
            <a:avLst/>
          </a:prstGeom>
        </p:spPr>
      </p:pic>
      <p:sp>
        <p:nvSpPr>
          <p:cNvPr id="4" name="矩形 3"/>
          <p:cNvSpPr/>
          <p:nvPr>
            <p:custDataLst>
              <p:tags r:id="rId10"/>
            </p:custDataLst>
          </p:nvPr>
        </p:nvSpPr>
        <p:spPr>
          <a:xfrm>
            <a:off x="1219200" y="4453854"/>
            <a:ext cx="3858260" cy="722630"/>
          </a:xfrm>
          <a:prstGeom prst="rect">
            <a:avLst/>
          </a:prstGeom>
          <a:gradFill>
            <a:gsLst>
              <a:gs pos="0">
                <a:schemeClr val="tx1">
                  <a:alpha val="0"/>
                </a:schemeClr>
              </a:gs>
              <a:gs pos="79000">
                <a:schemeClr val="tx1">
                  <a:lumMod val="85000"/>
                  <a:lumOff val="15000"/>
                </a:schemeClr>
              </a:gs>
            </a:gsLst>
            <a:lin ang="534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Bullet3"/>
          <p:cNvSpPr txBox="1"/>
          <p:nvPr>
            <p:custDataLst>
              <p:tags r:id="rId11"/>
            </p:custDataLst>
          </p:nvPr>
        </p:nvSpPr>
        <p:spPr>
          <a:xfrm>
            <a:off x="1579880" y="4682454"/>
            <a:ext cx="3144520" cy="494030"/>
          </a:xfrm>
          <a:prstGeom prst="rect">
            <a:avLst/>
          </a:prstGeom>
          <a:noFill/>
          <a:ln>
            <a:noFill/>
          </a:ln>
        </p:spPr>
        <p:txBody>
          <a:bodyPr wrap="square" lIns="91440" tIns="45720" rIns="91440" bIns="45720" anchor="t" anchorCtr="0"/>
          <a:lstStyle/>
          <a:p>
            <a:pPr indent="0" fontAlgn="auto">
              <a:lnSpc>
                <a:spcPts val="2400"/>
              </a:lnSpc>
              <a:buSzPct val="25000"/>
            </a:pPr>
            <a:endParaRPr kumimoji="1" sz="1600" b="1">
              <a:solidFill>
                <a:schemeClr val="bg1"/>
              </a:solidFill>
              <a:latin typeface="微软雅黑" panose="020B0503020204020204" charset="-122"/>
              <a:ea typeface="微软雅黑" panose="020B0503020204020204" charset="-122"/>
            </a:endParaRPr>
          </a:p>
        </p:txBody>
      </p:sp>
      <p:sp>
        <p:nvSpPr>
          <p:cNvPr id="14" name="圆角矩形 13"/>
          <p:cNvSpPr/>
          <p:nvPr>
            <p:custDataLst>
              <p:tags r:id="rId12"/>
            </p:custDataLst>
          </p:nvPr>
        </p:nvSpPr>
        <p:spPr>
          <a:xfrm>
            <a:off x="915035" y="996315"/>
            <a:ext cx="10433685" cy="647700"/>
          </a:xfrm>
          <a:prstGeom prst="roundRect">
            <a:avLst/>
          </a:prstGeom>
          <a:solidFill>
            <a:schemeClr val="bg1">
              <a:alpha val="30000"/>
            </a:schemeClr>
          </a:solidFill>
          <a:ln>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600" b="1">
              <a:solidFill>
                <a:srgbClr val="2663E3"/>
              </a:solidFill>
            </a:endParaRPr>
          </a:p>
        </p:txBody>
      </p:sp>
      <p:sp>
        <p:nvSpPr>
          <p:cNvPr id="17" name="文本框 16"/>
          <p:cNvSpPr txBox="1"/>
          <p:nvPr>
            <p:custDataLst>
              <p:tags r:id="rId13"/>
            </p:custDataLst>
          </p:nvPr>
        </p:nvSpPr>
        <p:spPr>
          <a:xfrm>
            <a:off x="1218890" y="1023303"/>
            <a:ext cx="9551410" cy="517525"/>
          </a:xfrm>
          <a:prstGeom prst="rect">
            <a:avLst/>
          </a:prstGeom>
          <a:noFill/>
        </p:spPr>
        <p:txBody>
          <a:bodyPr wrap="square" rtlCol="0" anchor="t" anchorCtr="0">
            <a:noAutofit/>
          </a:bodyPr>
          <a:lstStyle/>
          <a:p>
            <a:pPr>
              <a:lnSpc>
                <a:spcPct val="150000"/>
              </a:lnSpc>
            </a:pPr>
            <a:r>
              <a:rPr kumimoji="1" dirty="0" err="1">
                <a:latin typeface="微软雅黑" panose="020B0503020204020204" charset="-122"/>
                <a:ea typeface="微软雅黑" panose="020B0503020204020204" charset="-122"/>
              </a:rPr>
              <a:t>中国跨境服务贸易进一步扩大对外开放主要有</a:t>
            </a:r>
            <a:r>
              <a:rPr kumimoji="1" b="1" dirty="0" err="1">
                <a:latin typeface="微软雅黑" panose="020B0503020204020204" charset="-122"/>
                <a:ea typeface="微软雅黑" panose="020B0503020204020204" charset="-122"/>
              </a:rPr>
              <a:t>两个路径</a:t>
            </a:r>
            <a:r>
              <a:rPr kumimoji="1" dirty="0">
                <a:latin typeface="微软雅黑" panose="020B0503020204020204" charset="-122"/>
                <a:ea typeface="微软雅黑" panose="020B0503020204020204" charset="-122"/>
              </a:rPr>
              <a:t>。</a:t>
            </a:r>
          </a:p>
        </p:txBody>
      </p:sp>
      <p:sp>
        <p:nvSpPr>
          <p:cNvPr id="6" name="矩形 5"/>
          <p:cNvSpPr/>
          <p:nvPr>
            <p:custDataLst>
              <p:tags r:id="rId14"/>
            </p:custDataLst>
          </p:nvPr>
        </p:nvSpPr>
        <p:spPr>
          <a:xfrm>
            <a:off x="0"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三、对接高标准国际经贸规则</a:t>
            </a:r>
            <a:endParaRPr lang="zh-CN" altLang="en-US" sz="2400" b="1" dirty="0">
              <a:solidFill>
                <a:prstClr val="white"/>
              </a:solidFill>
              <a:latin typeface="微软雅黑" panose="020B0503020204020204" charset="-122"/>
              <a:sym typeface="+mn-ea"/>
            </a:endParaRP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4" cstate="print"/>
          <a:srcRect/>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0"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三、对接高标准国际经贸规则</a:t>
            </a:r>
            <a:endParaRPr lang="zh-CN" altLang="en-US" sz="2400" b="1" dirty="0">
              <a:solidFill>
                <a:prstClr val="white"/>
              </a:solidFill>
              <a:latin typeface="微软雅黑" panose="020B0503020204020204" charset="-122"/>
              <a:sym typeface="+mn-ea"/>
            </a:endParaRP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prstClr val="white"/>
              </a:solidFill>
              <a:latin typeface="微软雅黑" panose="020B0503020204020204" charset="-122"/>
            </a:endParaRPr>
          </a:p>
        </p:txBody>
      </p:sp>
      <p:grpSp>
        <p:nvGrpSpPr>
          <p:cNvPr id="90" name="组合 89"/>
          <p:cNvGrpSpPr/>
          <p:nvPr>
            <p:custDataLst>
              <p:tags r:id="rId4"/>
            </p:custDataLst>
          </p:nvPr>
        </p:nvGrpSpPr>
        <p:grpSpPr>
          <a:xfrm>
            <a:off x="2265011" y="2280920"/>
            <a:ext cx="8435975" cy="864037"/>
            <a:chOff x="6545" y="2063"/>
            <a:chExt cx="13285" cy="1361"/>
          </a:xfrm>
        </p:grpSpPr>
        <p:sp>
          <p:nvSpPr>
            <p:cNvPr id="5" name="iSļiďe"/>
            <p:cNvSpPr/>
            <p:nvPr>
              <p:custDataLst>
                <p:tags r:id="rId20"/>
              </p:custDataLst>
            </p:nvPr>
          </p:nvSpPr>
          <p:spPr>
            <a:xfrm>
              <a:off x="6773" y="2063"/>
              <a:ext cx="13057" cy="1361"/>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nSpc>
                  <a:spcPct val="150000"/>
                </a:lnSpc>
              </a:pPr>
              <a:endParaRPr lang="zh-CN" altLang="en-US" sz="2000">
                <a:solidFill>
                  <a:prstClr val="black"/>
                </a:solidFill>
                <a:sym typeface="+mn-ea"/>
              </a:endParaRPr>
            </a:p>
          </p:txBody>
        </p:sp>
        <p:sp>
          <p:nvSpPr>
            <p:cNvPr id="70" name="QQ2635243521"/>
            <p:cNvSpPr txBox="1"/>
            <p:nvPr>
              <p:custDataLst>
                <p:tags r:id="rId21"/>
              </p:custDataLst>
            </p:nvPr>
          </p:nvSpPr>
          <p:spPr>
            <a:xfrm>
              <a:off x="7112" y="2344"/>
              <a:ext cx="12491" cy="588"/>
            </a:xfrm>
            <a:prstGeom prst="rect">
              <a:avLst/>
            </a:prstGeom>
            <a:noFill/>
          </p:spPr>
          <p:txBody>
            <a:bodyPr wrap="square" rtlCol="0">
              <a:spAutoFit/>
            </a:bodyPr>
            <a:lstStyle/>
            <a:p>
              <a:pPr indent="0" fontAlgn="auto">
                <a:lnSpc>
                  <a:spcPts val="2200"/>
                </a:lnSpc>
              </a:pPr>
              <a:r>
                <a:rPr lang="zh-CN" altLang="en-US" dirty="0">
                  <a:sym typeface="微软雅黑" panose="020B0503020204020204" charset="-122"/>
                </a:rPr>
                <a:t> 中国已经加入</a:t>
              </a:r>
              <a:r>
                <a:rPr lang="zh-CN" altLang="en-US" b="1" dirty="0">
                  <a:solidFill>
                    <a:srgbClr val="FF0000"/>
                  </a:solidFill>
                  <a:sym typeface="微软雅黑" panose="020B0503020204020204" charset="-122"/>
                </a:rPr>
                <a:t>RCEP</a:t>
              </a:r>
              <a:r>
                <a:rPr lang="zh-CN" altLang="en-US" dirty="0">
                  <a:sym typeface="微软雅黑" panose="020B0503020204020204" charset="-122"/>
                </a:rPr>
                <a:t>，并承诺协议生效后6年内采用服务贸易负面清单。</a:t>
              </a:r>
            </a:p>
          </p:txBody>
        </p:sp>
        <p:sp>
          <p:nvSpPr>
            <p:cNvPr id="19" name="îṩḷídê"/>
            <p:cNvSpPr/>
            <p:nvPr>
              <p:custDataLst>
                <p:tags r:id="rId22"/>
              </p:custDataLst>
            </p:nvPr>
          </p:nvSpPr>
          <p:spPr>
            <a:xfrm>
              <a:off x="6545" y="2460"/>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prstClr val="white"/>
                  </a:solidFill>
                  <a:latin typeface="微软雅黑" panose="020B0503020204020204" charset="-122"/>
                </a:rPr>
                <a:t>1</a:t>
              </a:r>
            </a:p>
          </p:txBody>
        </p:sp>
      </p:grpSp>
      <p:grpSp>
        <p:nvGrpSpPr>
          <p:cNvPr id="89" name="组合 88"/>
          <p:cNvGrpSpPr/>
          <p:nvPr>
            <p:custDataLst>
              <p:tags r:id="rId5"/>
            </p:custDataLst>
          </p:nvPr>
        </p:nvGrpSpPr>
        <p:grpSpPr>
          <a:xfrm>
            <a:off x="2265011" y="3532909"/>
            <a:ext cx="8371205" cy="863872"/>
            <a:chOff x="6545" y="3567"/>
            <a:chExt cx="13183" cy="1363"/>
          </a:xfrm>
        </p:grpSpPr>
        <p:sp>
          <p:nvSpPr>
            <p:cNvPr id="74" name="iSļiďe"/>
            <p:cNvSpPr/>
            <p:nvPr>
              <p:custDataLst>
                <p:tags r:id="rId17"/>
              </p:custDataLst>
            </p:nvPr>
          </p:nvSpPr>
          <p:spPr>
            <a:xfrm>
              <a:off x="6773" y="3567"/>
              <a:ext cx="12955" cy="13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nSpc>
                  <a:spcPct val="150000"/>
                </a:lnSpc>
              </a:pPr>
              <a:endParaRPr lang="zh-CN" altLang="en-US" sz="2000">
                <a:solidFill>
                  <a:prstClr val="black"/>
                </a:solidFill>
                <a:sym typeface="+mn-ea"/>
              </a:endParaRPr>
            </a:p>
          </p:txBody>
        </p:sp>
        <p:sp>
          <p:nvSpPr>
            <p:cNvPr id="75" name="QQ2635243521"/>
            <p:cNvSpPr txBox="1"/>
            <p:nvPr>
              <p:custDataLst>
                <p:tags r:id="rId18"/>
              </p:custDataLst>
            </p:nvPr>
          </p:nvSpPr>
          <p:spPr>
            <a:xfrm>
              <a:off x="7318" y="3737"/>
              <a:ext cx="11864" cy="1018"/>
            </a:xfrm>
            <a:prstGeom prst="rect">
              <a:avLst/>
            </a:prstGeom>
            <a:noFill/>
          </p:spPr>
          <p:txBody>
            <a:bodyPr wrap="square" rtlCol="0">
              <a:spAutoFit/>
            </a:bodyPr>
            <a:lstStyle/>
            <a:p>
              <a:r>
                <a:rPr lang="zh-CN" altLang="en-US" dirty="0">
                  <a:sym typeface="微软雅黑" panose="020B0503020204020204" charset="-122"/>
                </a:rPr>
                <a:t>2024年1月1日开始生效的</a:t>
              </a:r>
              <a:r>
                <a:rPr lang="zh-CN" altLang="en-US" b="1" dirty="0">
                  <a:solidFill>
                    <a:srgbClr val="FF0000"/>
                  </a:solidFill>
                  <a:sym typeface="微软雅黑" panose="020B0503020204020204" charset="-122"/>
                </a:rPr>
                <a:t>中国—尼加拉瓜自由贸易协定</a:t>
              </a:r>
              <a:r>
                <a:rPr lang="zh-CN" altLang="en-US" dirty="0">
                  <a:sym typeface="微软雅黑" panose="020B0503020204020204" charset="-122"/>
                </a:rPr>
                <a:t>是我国第一个作出跨境服务贸易负面清单承诺的自贸协定</a:t>
              </a:r>
            </a:p>
          </p:txBody>
        </p:sp>
        <p:sp>
          <p:nvSpPr>
            <p:cNvPr id="76" name="îṩḷídê"/>
            <p:cNvSpPr/>
            <p:nvPr>
              <p:custDataLst>
                <p:tags r:id="rId19"/>
              </p:custDataLst>
            </p:nvPr>
          </p:nvSpPr>
          <p:spPr>
            <a:xfrm>
              <a:off x="6545" y="3965"/>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prstClr val="white"/>
                  </a:solidFill>
                  <a:latin typeface="微软雅黑" panose="020B0503020204020204" charset="-122"/>
                </a:rPr>
                <a:t>2</a:t>
              </a:r>
            </a:p>
          </p:txBody>
        </p:sp>
      </p:grpSp>
      <p:grpSp>
        <p:nvGrpSpPr>
          <p:cNvPr id="88" name="组合 87"/>
          <p:cNvGrpSpPr/>
          <p:nvPr>
            <p:custDataLst>
              <p:tags r:id="rId6"/>
            </p:custDataLst>
          </p:nvPr>
        </p:nvGrpSpPr>
        <p:grpSpPr>
          <a:xfrm>
            <a:off x="2265011" y="4836564"/>
            <a:ext cx="8371840" cy="863872"/>
            <a:chOff x="6545" y="5167"/>
            <a:chExt cx="13184" cy="1363"/>
          </a:xfrm>
        </p:grpSpPr>
        <p:sp>
          <p:nvSpPr>
            <p:cNvPr id="77" name="iSļiďe"/>
            <p:cNvSpPr/>
            <p:nvPr>
              <p:custDataLst>
                <p:tags r:id="rId14"/>
              </p:custDataLst>
            </p:nvPr>
          </p:nvSpPr>
          <p:spPr>
            <a:xfrm>
              <a:off x="6773" y="5167"/>
              <a:ext cx="12956" cy="13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nSpc>
                  <a:spcPct val="150000"/>
                </a:lnSpc>
              </a:pPr>
              <a:endParaRPr lang="zh-CN" altLang="en-US" sz="2000">
                <a:solidFill>
                  <a:prstClr val="black"/>
                </a:solidFill>
                <a:sym typeface="+mn-ea"/>
              </a:endParaRPr>
            </a:p>
          </p:txBody>
        </p:sp>
        <p:sp>
          <p:nvSpPr>
            <p:cNvPr id="78" name="QQ2635243521"/>
            <p:cNvSpPr txBox="1"/>
            <p:nvPr>
              <p:custDataLst>
                <p:tags r:id="rId15"/>
              </p:custDataLst>
            </p:nvPr>
          </p:nvSpPr>
          <p:spPr>
            <a:xfrm>
              <a:off x="7318" y="5400"/>
              <a:ext cx="11870" cy="1034"/>
            </a:xfrm>
            <a:prstGeom prst="rect">
              <a:avLst/>
            </a:prstGeom>
            <a:noFill/>
          </p:spPr>
          <p:txBody>
            <a:bodyPr wrap="square" rtlCol="0">
              <a:spAutoFit/>
            </a:bodyPr>
            <a:lstStyle/>
            <a:p>
              <a:pPr indent="0" fontAlgn="auto">
                <a:lnSpc>
                  <a:spcPts val="2200"/>
                </a:lnSpc>
              </a:pPr>
              <a:r>
                <a:rPr lang="zh-CN" altLang="en-US" dirty="0">
                  <a:sym typeface="微软雅黑" panose="020B0503020204020204" charset="-122"/>
                </a:rPr>
                <a:t>目前已经完成的</a:t>
              </a:r>
              <a:r>
                <a:rPr lang="zh-CN" altLang="en-US" b="1" dirty="0">
                  <a:solidFill>
                    <a:srgbClr val="FF0000"/>
                  </a:solidFill>
                  <a:sym typeface="微软雅黑" panose="020B0503020204020204" charset="-122"/>
                </a:rPr>
                <a:t>中国与新加坡进一步升级自贸协定</a:t>
              </a:r>
              <a:r>
                <a:rPr lang="zh-CN" altLang="en-US" dirty="0">
                  <a:sym typeface="微软雅黑" panose="020B0503020204020204" charset="-122"/>
                </a:rPr>
                <a:t>谈判中，中方也已使用跨境服务贸易负面清单来作出开放承诺</a:t>
              </a:r>
            </a:p>
          </p:txBody>
        </p:sp>
        <p:sp>
          <p:nvSpPr>
            <p:cNvPr id="79" name="îṩḷídê"/>
            <p:cNvSpPr/>
            <p:nvPr>
              <p:custDataLst>
                <p:tags r:id="rId16"/>
              </p:custDataLst>
            </p:nvPr>
          </p:nvSpPr>
          <p:spPr>
            <a:xfrm>
              <a:off x="6545" y="5565"/>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prstClr val="white"/>
                  </a:solidFill>
                  <a:latin typeface="微软雅黑" panose="020B0503020204020204" charset="-122"/>
                </a:rPr>
                <a:t>3</a:t>
              </a:r>
            </a:p>
          </p:txBody>
        </p:sp>
      </p:grpSp>
      <p:grpSp>
        <p:nvGrpSpPr>
          <p:cNvPr id="2" name="组合 1"/>
          <p:cNvGrpSpPr/>
          <p:nvPr>
            <p:custDataLst>
              <p:tags r:id="rId7"/>
            </p:custDataLst>
          </p:nvPr>
        </p:nvGrpSpPr>
        <p:grpSpPr>
          <a:xfrm>
            <a:off x="614646" y="1268730"/>
            <a:ext cx="10767060" cy="826135"/>
            <a:chOff x="1273" y="4954"/>
            <a:chExt cx="16956" cy="1301"/>
          </a:xfrm>
        </p:grpSpPr>
        <p:sp>
          <p:nvSpPr>
            <p:cNvPr id="23" name="iSļiďe"/>
            <p:cNvSpPr/>
            <p:nvPr>
              <p:custDataLst>
                <p:tags r:id="rId12"/>
              </p:custDataLst>
            </p:nvPr>
          </p:nvSpPr>
          <p:spPr>
            <a:xfrm>
              <a:off x="1928" y="4954"/>
              <a:ext cx="16301" cy="1301"/>
            </a:xfrm>
            <a:prstGeom prst="roundRect">
              <a:avLst>
                <a:gd name="adj" fmla="val 50000"/>
              </a:avLst>
            </a:prstGeom>
            <a:gradFill>
              <a:gsLst>
                <a:gs pos="0">
                  <a:srgbClr val="FAC40C"/>
                </a:gs>
                <a:gs pos="100000">
                  <a:srgbClr val="FEC40C">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sz="2000" b="1" dirty="0">
                  <a:solidFill>
                    <a:srgbClr val="7F4610"/>
                  </a:solidFill>
                  <a:latin typeface="微软雅黑" panose="020B0503020204020204" charset="-122"/>
                  <a:ea typeface="微软雅黑" panose="020B0503020204020204" charset="-122"/>
                  <a:sym typeface="+mn-ea"/>
                </a:rPr>
                <a:t> </a:t>
              </a:r>
              <a:r>
                <a:rPr b="1" dirty="0">
                  <a:solidFill>
                    <a:schemeClr val="tx1"/>
                  </a:solidFill>
                  <a:latin typeface="黑体" panose="02010609060101010101" charset="-122"/>
                  <a:ea typeface="黑体" panose="02010609060101010101" charset="-122"/>
                  <a:sym typeface="+mn-ea"/>
                </a:rPr>
                <a:t>为更好对接国际高标准经贸规则奠定基础，跨境服务贸易负面清单需要与我国签订的各类对外经贸协定特别是自贸协定中的负面清单相衔接，</a:t>
              </a:r>
              <a:r>
                <a:rPr b="1" dirty="0">
                  <a:solidFill>
                    <a:srgbClr val="FF0000"/>
                  </a:solidFill>
                  <a:latin typeface="黑体" panose="02010609060101010101" charset="-122"/>
                  <a:ea typeface="黑体" panose="02010609060101010101" charset="-122"/>
                  <a:sym typeface="+mn-ea"/>
                </a:rPr>
                <a:t>为我国的自贸</a:t>
              </a:r>
              <a:r>
                <a:rPr lang="zh-CN" altLang="en-US" b="1" dirty="0">
                  <a:solidFill>
                    <a:srgbClr val="FF0000"/>
                  </a:solidFill>
                  <a:latin typeface="黑体" panose="02010609060101010101" charset="-122"/>
                  <a:ea typeface="黑体" panose="02010609060101010101" charset="-122"/>
                  <a:sym typeface="+mn-ea"/>
                </a:rPr>
                <a:t>协定</a:t>
              </a:r>
              <a:r>
                <a:rPr b="1" dirty="0" err="1">
                  <a:solidFill>
                    <a:srgbClr val="FF0000"/>
                  </a:solidFill>
                  <a:latin typeface="黑体" panose="02010609060101010101" charset="-122"/>
                  <a:ea typeface="黑体" panose="02010609060101010101" charset="-122"/>
                  <a:sym typeface="+mn-ea"/>
                </a:rPr>
                <a:t>谈判提供试点经验</a:t>
              </a:r>
              <a:r>
                <a:rPr b="1" dirty="0">
                  <a:solidFill>
                    <a:schemeClr val="tx1"/>
                  </a:solidFill>
                  <a:latin typeface="黑体" panose="02010609060101010101" charset="-122"/>
                  <a:ea typeface="黑体" panose="02010609060101010101" charset="-122"/>
                  <a:sym typeface="+mn-ea"/>
                </a:rPr>
                <a:t>。</a:t>
              </a:r>
            </a:p>
          </p:txBody>
        </p:sp>
        <p:sp>
          <p:nvSpPr>
            <p:cNvPr id="27" name="îṩḷídê"/>
            <p:cNvSpPr/>
            <p:nvPr>
              <p:custDataLst>
                <p:tags r:id="rId13"/>
              </p:custDataLst>
            </p:nvPr>
          </p:nvSpPr>
          <p:spPr>
            <a:xfrm>
              <a:off x="1273" y="5521"/>
              <a:ext cx="340" cy="340"/>
            </a:xfrm>
            <a:prstGeom prst="ellipse">
              <a:avLst/>
            </a:prstGeom>
            <a:solidFill>
              <a:srgbClr val="B7010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a:latin typeface="微软雅黑" panose="020B0503020204020204" charset="-122"/>
                <a:ea typeface="微软雅黑" panose="020B0503020204020204" charset="-122"/>
              </a:endParaRPr>
            </a:p>
          </p:txBody>
        </p:sp>
      </p:grpSp>
      <p:grpSp>
        <p:nvGrpSpPr>
          <p:cNvPr id="3" name="组合 2"/>
          <p:cNvGrpSpPr/>
          <p:nvPr>
            <p:custDataLst>
              <p:tags r:id="rId8"/>
            </p:custDataLst>
          </p:nvPr>
        </p:nvGrpSpPr>
        <p:grpSpPr>
          <a:xfrm>
            <a:off x="2265011" y="5994169"/>
            <a:ext cx="8676687" cy="863872"/>
            <a:chOff x="6545" y="5167"/>
            <a:chExt cx="13285" cy="1363"/>
          </a:xfrm>
        </p:grpSpPr>
        <p:sp>
          <p:nvSpPr>
            <p:cNvPr id="4" name="iSļiďe"/>
            <p:cNvSpPr/>
            <p:nvPr>
              <p:custDataLst>
                <p:tags r:id="rId9"/>
              </p:custDataLst>
            </p:nvPr>
          </p:nvSpPr>
          <p:spPr>
            <a:xfrm>
              <a:off x="6773" y="5167"/>
              <a:ext cx="12955" cy="13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nSpc>
                  <a:spcPct val="150000"/>
                </a:lnSpc>
              </a:pPr>
              <a:endParaRPr lang="zh-CN" altLang="en-US" sz="2000">
                <a:solidFill>
                  <a:prstClr val="black"/>
                </a:solidFill>
                <a:sym typeface="+mn-ea"/>
              </a:endParaRPr>
            </a:p>
          </p:txBody>
        </p:sp>
        <p:sp>
          <p:nvSpPr>
            <p:cNvPr id="8" name="QQ2635243521"/>
            <p:cNvSpPr txBox="1"/>
            <p:nvPr>
              <p:custDataLst>
                <p:tags r:id="rId10"/>
              </p:custDataLst>
            </p:nvPr>
          </p:nvSpPr>
          <p:spPr>
            <a:xfrm>
              <a:off x="7112" y="5419"/>
              <a:ext cx="12718" cy="574"/>
            </a:xfrm>
            <a:prstGeom prst="rect">
              <a:avLst/>
            </a:prstGeom>
            <a:noFill/>
          </p:spPr>
          <p:txBody>
            <a:bodyPr wrap="square" rtlCol="0">
              <a:spAutoFit/>
            </a:bodyPr>
            <a:lstStyle/>
            <a:p>
              <a:pPr indent="0" fontAlgn="auto">
                <a:lnSpc>
                  <a:spcPts val="2200"/>
                </a:lnSpc>
              </a:pPr>
              <a:r>
                <a:rPr lang="zh-CN" altLang="en-US" b="1" i="0" dirty="0">
                  <a:solidFill>
                    <a:srgbClr val="FF0000"/>
                  </a:solidFill>
                  <a:effectLst/>
                  <a:latin typeface="system-ui"/>
                </a:rPr>
                <a:t>中欧</a:t>
              </a:r>
              <a:r>
                <a:rPr lang="en-US" altLang="zh-CN" b="1" i="0" dirty="0">
                  <a:solidFill>
                    <a:srgbClr val="FF0000"/>
                  </a:solidFill>
                  <a:effectLst/>
                  <a:latin typeface="system-ui"/>
                </a:rPr>
                <a:t>CAI:</a:t>
              </a:r>
              <a:r>
                <a:rPr lang="zh-CN" altLang="en-US" b="0" i="0" dirty="0">
                  <a:effectLst/>
                  <a:latin typeface="system-ui"/>
                </a:rPr>
                <a:t>中方在包括服务业和非服务业在内的所有行业以负面清单形式作出承诺</a:t>
              </a:r>
              <a:endParaRPr lang="zh-CN" altLang="en-US" dirty="0">
                <a:sym typeface="微软雅黑" panose="020B0503020204020204" charset="-122"/>
              </a:endParaRPr>
            </a:p>
          </p:txBody>
        </p:sp>
        <p:sp>
          <p:nvSpPr>
            <p:cNvPr id="9" name="îṩḷídê"/>
            <p:cNvSpPr/>
            <p:nvPr>
              <p:custDataLst>
                <p:tags r:id="rId11"/>
              </p:custDataLst>
            </p:nvPr>
          </p:nvSpPr>
          <p:spPr>
            <a:xfrm>
              <a:off x="6545" y="5565"/>
              <a:ext cx="567" cy="567"/>
            </a:xfrm>
            <a:prstGeom prst="ellipse">
              <a:avLst/>
            </a:prstGeom>
            <a:solidFill>
              <a:srgbClr val="0041CB"/>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prstClr val="white"/>
                  </a:solidFill>
                  <a:latin typeface="微软雅黑" panose="020B0503020204020204" charset="-122"/>
                </a:rPr>
                <a:t>4</a:t>
              </a:r>
            </a:p>
          </p:txBody>
        </p:sp>
      </p:gr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2"/>
            </p:custDataLst>
          </p:nvPr>
        </p:nvSpPr>
        <p:spPr>
          <a:xfrm>
            <a:off x="390525" y="1971675"/>
            <a:ext cx="11623675" cy="4213225"/>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4"/>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《全面与进步跨太平洋伙伴关系协定》（CPTPP）</a:t>
            </a:r>
          </a:p>
        </p:txBody>
      </p:sp>
      <p:sp>
        <p:nvSpPr>
          <p:cNvPr id="9" name="文本框 8"/>
          <p:cNvSpPr txBox="1"/>
          <p:nvPr/>
        </p:nvSpPr>
        <p:spPr>
          <a:xfrm>
            <a:off x="622935" y="2212975"/>
            <a:ext cx="11099165" cy="3971925"/>
          </a:xfrm>
          <a:prstGeom prst="rect">
            <a:avLst/>
          </a:prstGeom>
          <a:noFill/>
        </p:spPr>
        <p:txBody>
          <a:bodyPr wrap="square" rtlCol="0" anchor="t">
            <a:noAutofit/>
          </a:bodyPr>
          <a:lstStyle/>
          <a:p>
            <a:pPr>
              <a:lnSpc>
                <a:spcPct val="200000"/>
              </a:lnSpc>
            </a:pPr>
            <a:r>
              <a:rPr kumimoji="1" lang="zh-CN" dirty="0">
                <a:latin typeface="微软雅黑" panose="020B0503020204020204" charset="-122"/>
                <a:ea typeface="微软雅黑" panose="020B0503020204020204" charset="-122"/>
              </a:rPr>
              <a:t>CPTPP是一个全面、高标准的区域贸易协定，被许多国家视为国际经贸规则典范，中国正在推进加入CPTPP进程，</a:t>
            </a:r>
            <a:r>
              <a:rPr kumimoji="1" lang="zh-CN" dirty="0">
                <a:solidFill>
                  <a:srgbClr val="FF0000"/>
                </a:solidFill>
                <a:latin typeface="微软雅黑" panose="020B0503020204020204" charset="-122"/>
                <a:ea typeface="微软雅黑" panose="020B0503020204020204" charset="-122"/>
              </a:rPr>
              <a:t>负面清单制度成为我国能否顺利加入CPTPP的关键因素之一</a:t>
            </a:r>
            <a:r>
              <a:rPr kumimoji="1" lang="zh-CN" dirty="0">
                <a:latin typeface="微软雅黑" panose="020B0503020204020204" charset="-122"/>
                <a:ea typeface="微软雅黑" panose="020B0503020204020204" charset="-122"/>
              </a:rPr>
              <a:t>。在此背景下，对标国际高标准经贸规则，探索提升负面清单开放水平的路径具有重大意义。将其与中国版清单进行比较，以发现</a:t>
            </a:r>
            <a:r>
              <a:rPr kumimoji="1" lang="zh-CN" dirty="0">
                <a:effectLst>
                  <a:outerShdw blurRad="38100" dist="38100" dir="2700000" algn="tl">
                    <a:srgbClr val="000000">
                      <a:alpha val="43137"/>
                    </a:srgbClr>
                  </a:outerShdw>
                </a:effectLst>
                <a:latin typeface="微软雅黑" panose="020B0503020204020204" charset="-122"/>
                <a:ea typeface="微软雅黑" panose="020B0503020204020204" charset="-122"/>
              </a:rPr>
              <a:t>差距</a:t>
            </a:r>
            <a:r>
              <a:rPr kumimoji="1" lang="zh-CN" dirty="0">
                <a:latin typeface="微软雅黑" panose="020B0503020204020204" charset="-122"/>
                <a:ea typeface="微软雅黑" panose="020B0503020204020204" charset="-122"/>
              </a:rPr>
              <a:t>所在：</a:t>
            </a:r>
          </a:p>
          <a:p>
            <a:pPr>
              <a:lnSpc>
                <a:spcPct val="200000"/>
              </a:lnSpc>
            </a:pPr>
            <a:r>
              <a:rPr kumimoji="1" lang="zh-CN" b="1" dirty="0">
                <a:solidFill>
                  <a:srgbClr val="FF0000"/>
                </a:solidFill>
                <a:latin typeface="微软雅黑" panose="020B0503020204020204" charset="-122"/>
                <a:ea typeface="微软雅黑" panose="020B0503020204020204" charset="-122"/>
              </a:rPr>
              <a:t>一是清单格式的差异明显。</a:t>
            </a:r>
            <a:r>
              <a:rPr kumimoji="1" lang="zh-CN" dirty="0">
                <a:latin typeface="微软雅黑" panose="020B0503020204020204" charset="-122"/>
                <a:ea typeface="微软雅黑" panose="020B0503020204020204" charset="-122"/>
              </a:rPr>
              <a:t>中国负面清单的格式存在较大弱点。中国版清单在结构上均采用“编制说明+特别管理措施列表”的形式，其中特别管理措施列表构成要件主要有“</a:t>
            </a:r>
            <a:r>
              <a:rPr kumimoji="1" lang="zh-CN" dirty="0">
                <a:solidFill>
                  <a:srgbClr val="FF0000"/>
                </a:solidFill>
                <a:latin typeface="微软雅黑" panose="020B0503020204020204" charset="-122"/>
                <a:ea typeface="微软雅黑" panose="020B0503020204020204" charset="-122"/>
              </a:rPr>
              <a:t>行业分类+限制措施</a:t>
            </a:r>
            <a:r>
              <a:rPr kumimoji="1" lang="zh-CN" dirty="0">
                <a:latin typeface="微软雅黑" panose="020B0503020204020204" charset="-122"/>
                <a:ea typeface="微软雅黑" panose="020B0503020204020204" charset="-122"/>
              </a:rPr>
              <a:t>”两部分。中国负面清单在格式范式上不具备 CPTPP 负面清单“</a:t>
            </a:r>
            <a:r>
              <a:rPr kumimoji="1" lang="zh-CN" dirty="0">
                <a:solidFill>
                  <a:srgbClr val="FF0000"/>
                </a:solidFill>
                <a:latin typeface="微软雅黑" panose="020B0503020204020204" charset="-122"/>
                <a:ea typeface="微软雅黑" panose="020B0503020204020204" charset="-122"/>
              </a:rPr>
              <a:t>行业分类+涉及的义务+政府层级+法律依据+内容描述</a:t>
            </a:r>
            <a:r>
              <a:rPr kumimoji="1" lang="zh-CN" dirty="0">
                <a:latin typeface="微软雅黑" panose="020B0503020204020204" charset="-122"/>
                <a:ea typeface="微软雅黑" panose="020B0503020204020204" charset="-122"/>
              </a:rPr>
              <a:t>”这样严谨的框架结构，</a:t>
            </a:r>
          </a:p>
        </p:txBody>
      </p:sp>
      <p:sp>
        <p:nvSpPr>
          <p:cNvPr id="6" name="矩形 5"/>
          <p:cNvSpPr/>
          <p:nvPr>
            <p:custDataLst>
              <p:tags r:id="rId5"/>
            </p:custDataLst>
          </p:nvPr>
        </p:nvSpPr>
        <p:spPr>
          <a:xfrm>
            <a:off x="0"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三、对接高标准国际经贸规则</a:t>
            </a:r>
            <a:endParaRPr lang="zh-CN" altLang="en-US" sz="2400" b="1" dirty="0">
              <a:solidFill>
                <a:prstClr val="white"/>
              </a:solidFill>
              <a:latin typeface="微软雅黑" panose="020B0503020204020204" charset="-122"/>
              <a:sym typeface="+mn-ea"/>
            </a:endParaRP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2"/>
            </p:custDataLst>
          </p:nvPr>
        </p:nvSpPr>
        <p:spPr>
          <a:xfrm>
            <a:off x="390525" y="1869982"/>
            <a:ext cx="11623675" cy="4433386"/>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4"/>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《全面与进步跨太平洋伙伴关系协定》（CPTPP）</a:t>
            </a:r>
          </a:p>
        </p:txBody>
      </p:sp>
      <p:sp>
        <p:nvSpPr>
          <p:cNvPr id="9" name="文本框 8"/>
          <p:cNvSpPr txBox="1"/>
          <p:nvPr/>
        </p:nvSpPr>
        <p:spPr>
          <a:xfrm>
            <a:off x="622935" y="1776730"/>
            <a:ext cx="11322050" cy="3534410"/>
          </a:xfrm>
          <a:prstGeom prst="rect">
            <a:avLst/>
          </a:prstGeom>
          <a:noFill/>
        </p:spPr>
        <p:txBody>
          <a:bodyPr wrap="square" rtlCol="0" anchor="t">
            <a:noAutofit/>
          </a:bodyPr>
          <a:lstStyle/>
          <a:p>
            <a:pPr>
              <a:lnSpc>
                <a:spcPct val="200000"/>
              </a:lnSpc>
            </a:pPr>
            <a:r>
              <a:rPr kumimoji="1" lang="zh-CN" b="1" dirty="0">
                <a:solidFill>
                  <a:srgbClr val="FF0000"/>
                </a:solidFill>
                <a:latin typeface="微软雅黑" panose="020B0503020204020204" charset="-122"/>
                <a:ea typeface="微软雅黑" panose="020B0503020204020204" charset="-122"/>
              </a:rPr>
              <a:t>二是中国负面清单的行业分类较为笼统</a:t>
            </a:r>
            <a:r>
              <a:rPr kumimoji="1" lang="zh-CN" dirty="0">
                <a:latin typeface="微软雅黑" panose="020B0503020204020204" charset="-122"/>
                <a:ea typeface="微软雅黑" panose="020B0503020204020204" charset="-122"/>
              </a:rPr>
              <a:t>。中国负面清单行业分类采用国内的《</a:t>
            </a:r>
            <a:r>
              <a:rPr kumimoji="1" lang="zh-CN" dirty="0">
                <a:solidFill>
                  <a:srgbClr val="FF0000"/>
                </a:solidFill>
                <a:latin typeface="微软雅黑" panose="020B0503020204020204" charset="-122"/>
                <a:ea typeface="微软雅黑" panose="020B0503020204020204" charset="-122"/>
              </a:rPr>
              <a:t>国民经济行业分类</a:t>
            </a:r>
            <a:r>
              <a:rPr kumimoji="1" lang="zh-CN" dirty="0">
                <a:latin typeface="微软雅黑" panose="020B0503020204020204" charset="-122"/>
                <a:ea typeface="微软雅黑" panose="020B0503020204020204" charset="-122"/>
              </a:rPr>
              <a:t>》，并非国际通用</a:t>
            </a:r>
            <a:r>
              <a:rPr kumimoji="1" lang="zh-CN" dirty="0">
                <a:solidFill>
                  <a:srgbClr val="FF0000"/>
                </a:solidFill>
                <a:latin typeface="微软雅黑" panose="020B0503020204020204" charset="-122"/>
                <a:ea typeface="微软雅黑" panose="020B0503020204020204" charset="-122"/>
              </a:rPr>
              <a:t>的 GATS分类</a:t>
            </a:r>
            <a:r>
              <a:rPr kumimoji="1" lang="zh-CN" dirty="0">
                <a:latin typeface="微软雅黑" panose="020B0503020204020204" charset="-122"/>
                <a:ea typeface="微软雅黑" panose="020B0503020204020204" charset="-122"/>
              </a:rPr>
              <a:t>标准，并且清单所列行业分类多为某一</a:t>
            </a:r>
            <a:r>
              <a:rPr kumimoji="1" lang="zh-CN" dirty="0">
                <a:effectLst>
                  <a:outerShdw blurRad="38100" dist="38100" dir="2700000" algn="tl">
                    <a:srgbClr val="000000">
                      <a:alpha val="43137"/>
                    </a:srgbClr>
                  </a:outerShdw>
                </a:effectLst>
                <a:latin typeface="微软雅黑" panose="020B0503020204020204" charset="-122"/>
                <a:ea typeface="微软雅黑" panose="020B0503020204020204" charset="-122"/>
              </a:rPr>
              <a:t>行业大类</a:t>
            </a:r>
            <a:r>
              <a:rPr kumimoji="1" lang="zh-CN" dirty="0">
                <a:latin typeface="微软雅黑" panose="020B0503020204020204" charset="-122"/>
                <a:ea typeface="微软雅黑" panose="020B0503020204020204" charset="-122"/>
              </a:rPr>
              <a:t>，具体行业限制不明确，导致清单的透明度和国际化水平较低。相较而言，日本、新加坡等国清单</a:t>
            </a:r>
            <a:r>
              <a:rPr kumimoji="1" lang="zh-CN" altLang="en-US" dirty="0">
                <a:latin typeface="微软雅黑" panose="020B0503020204020204" charset="-122"/>
                <a:ea typeface="微软雅黑" panose="020B0503020204020204" charset="-122"/>
              </a:rPr>
              <a:t>行业</a:t>
            </a:r>
            <a:r>
              <a:rPr kumimoji="1" lang="zh-CN" dirty="0">
                <a:latin typeface="微软雅黑" panose="020B0503020204020204" charset="-122"/>
                <a:ea typeface="微软雅黑" panose="020B0503020204020204" charset="-122"/>
              </a:rPr>
              <a:t>分类中的</a:t>
            </a:r>
            <a:r>
              <a:rPr kumimoji="1" lang="zh-CN" dirty="0">
                <a:effectLst>
                  <a:outerShdw blurRad="38100" dist="38100" dir="2700000" algn="tl">
                    <a:srgbClr val="000000">
                      <a:alpha val="43137"/>
                    </a:srgbClr>
                  </a:outerShdw>
                </a:effectLst>
                <a:latin typeface="微软雅黑" panose="020B0503020204020204" charset="-122"/>
                <a:ea typeface="微软雅黑" panose="020B0503020204020204" charset="-122"/>
              </a:rPr>
              <a:t>子</a:t>
            </a:r>
            <a:r>
              <a:rPr kumimoji="1"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行业</a:t>
            </a:r>
            <a:r>
              <a:rPr kumimoji="1" lang="zh-CN" dirty="0">
                <a:effectLst>
                  <a:outerShdw blurRad="38100" dist="38100" dir="2700000" algn="tl">
                    <a:srgbClr val="000000">
                      <a:alpha val="43137"/>
                    </a:srgbClr>
                  </a:outerShdw>
                </a:effectLst>
                <a:latin typeface="微软雅黑" panose="020B0503020204020204" charset="-122"/>
                <a:ea typeface="微软雅黑" panose="020B0503020204020204" charset="-122"/>
              </a:rPr>
              <a:t>分类</a:t>
            </a:r>
            <a:r>
              <a:rPr kumimoji="1" lang="zh-CN" dirty="0">
                <a:latin typeface="微软雅黑" panose="020B0503020204020204" charset="-122"/>
                <a:ea typeface="微软雅黑" panose="020B0503020204020204" charset="-122"/>
              </a:rPr>
              <a:t>更细，对应的限制措施指代更明确，清单透明度高。</a:t>
            </a:r>
          </a:p>
          <a:p>
            <a:pPr>
              <a:lnSpc>
                <a:spcPct val="200000"/>
              </a:lnSpc>
            </a:pPr>
            <a:r>
              <a:rPr kumimoji="1" lang="zh-CN" b="1" dirty="0">
                <a:solidFill>
                  <a:srgbClr val="FF0000"/>
                </a:solidFill>
                <a:latin typeface="微软雅黑" panose="020B0503020204020204" charset="-122"/>
                <a:ea typeface="微软雅黑" panose="020B0503020204020204" charset="-122"/>
              </a:rPr>
              <a:t>三是中国负面清单的限制数量相对较多，尤其是在重要服务部门</a:t>
            </a:r>
            <a:r>
              <a:rPr kumimoji="1" lang="zh-CN" dirty="0">
                <a:latin typeface="微软雅黑" panose="020B0503020204020204" charset="-122"/>
                <a:ea typeface="微软雅黑" panose="020B0503020204020204" charset="-122"/>
              </a:rPr>
              <a:t>。各国虽然均在金融、运输、教育等敏感部门中有所限制，但中国限制措施相对较多，尤其是在</a:t>
            </a:r>
            <a:r>
              <a:rPr kumimoji="1" lang="zh-CN" dirty="0">
                <a:solidFill>
                  <a:srgbClr val="FF0000"/>
                </a:solidFill>
                <a:latin typeface="微软雅黑" panose="020B0503020204020204" charset="-122"/>
                <a:ea typeface="微软雅黑" panose="020B0503020204020204" charset="-122"/>
              </a:rPr>
              <a:t>金融和交通运输</a:t>
            </a:r>
            <a:r>
              <a:rPr kumimoji="1" lang="zh-CN" dirty="0">
                <a:latin typeface="微软雅黑" panose="020B0503020204020204" charset="-122"/>
                <a:ea typeface="微软雅黑" panose="020B0503020204020204" charset="-122"/>
              </a:rPr>
              <a:t>部门。中国负面清单关于限制措施的描述比较笼统，</a:t>
            </a:r>
            <a:r>
              <a:rPr kumimoji="1" lang="zh-CN" dirty="0">
                <a:solidFill>
                  <a:srgbClr val="FF0000"/>
                </a:solidFill>
                <a:latin typeface="微软雅黑" panose="020B0503020204020204" charset="-122"/>
                <a:ea typeface="微软雅黑" panose="020B0503020204020204" charset="-122"/>
              </a:rPr>
              <a:t>政府的自由裁量空间过大</a:t>
            </a:r>
            <a:r>
              <a:rPr kumimoji="1" lang="zh-CN" dirty="0">
                <a:latin typeface="微软雅黑" panose="020B0503020204020204" charset="-122"/>
                <a:ea typeface="微软雅黑" panose="020B0503020204020204" charset="-122"/>
              </a:rPr>
              <a:t>，这是与 CPTPP 中负面清单存在明显差距的地方。例如中国清单中“指定单位”“按照规定”等表述过于</a:t>
            </a:r>
            <a:r>
              <a:rPr kumimoji="1" lang="zh-CN" dirty="0">
                <a:effectLst>
                  <a:outerShdw blurRad="38100" dist="38100" dir="2700000" algn="tl">
                    <a:srgbClr val="000000">
                      <a:alpha val="43137"/>
                    </a:srgbClr>
                  </a:outerShdw>
                </a:effectLst>
                <a:latin typeface="微软雅黑" panose="020B0503020204020204" charset="-122"/>
                <a:ea typeface="微软雅黑" panose="020B0503020204020204" charset="-122"/>
              </a:rPr>
              <a:t>笼统</a:t>
            </a:r>
            <a:r>
              <a:rPr kumimoji="1" lang="zh-CN" dirty="0">
                <a:latin typeface="微软雅黑" panose="020B0503020204020204" charset="-122"/>
                <a:ea typeface="微软雅黑" panose="020B0503020204020204" charset="-122"/>
              </a:rPr>
              <a:t>。</a:t>
            </a:r>
          </a:p>
        </p:txBody>
      </p:sp>
      <p:sp>
        <p:nvSpPr>
          <p:cNvPr id="6" name="矩形 5"/>
          <p:cNvSpPr/>
          <p:nvPr>
            <p:custDataLst>
              <p:tags r:id="rId5"/>
            </p:custDataLst>
          </p:nvPr>
        </p:nvSpPr>
        <p:spPr>
          <a:xfrm>
            <a:off x="0"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三、对接高标准国际经贸规则</a:t>
            </a:r>
            <a:endParaRPr lang="zh-CN" altLang="en-US" sz="2400" b="1" dirty="0">
              <a:solidFill>
                <a:prstClr val="white"/>
              </a:solidFill>
              <a:latin typeface="微软雅黑" panose="020B0503020204020204" charset="-122"/>
              <a:sym typeface="+mn-ea"/>
            </a:endParaRP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46" name="iSļiďe"/>
          <p:cNvSpPr/>
          <p:nvPr>
            <p:custDataLst>
              <p:tags r:id="rId2"/>
            </p:custDataLst>
          </p:nvPr>
        </p:nvSpPr>
        <p:spPr>
          <a:xfrm>
            <a:off x="845820" y="2458653"/>
            <a:ext cx="10190162" cy="183376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47" name="QQ2635243521"/>
          <p:cNvSpPr txBox="1"/>
          <p:nvPr>
            <p:custDataLst>
              <p:tags r:id="rId3"/>
            </p:custDataLst>
          </p:nvPr>
        </p:nvSpPr>
        <p:spPr>
          <a:xfrm>
            <a:off x="1156018" y="2584865"/>
            <a:ext cx="9368913" cy="1116781"/>
          </a:xfrm>
          <a:prstGeom prst="rect">
            <a:avLst/>
          </a:prstGeom>
          <a:noFill/>
        </p:spPr>
        <p:txBody>
          <a:bodyPr wrap="square" rtlCol="0">
            <a:spAutoFit/>
          </a:bodyPr>
          <a:lstStyle/>
          <a:p>
            <a:pPr algn="l">
              <a:lnSpc>
                <a:spcPct val="200000"/>
              </a:lnSpc>
              <a:buClrTx/>
              <a:buSzTx/>
              <a:buNone/>
            </a:pPr>
            <a:r>
              <a:rPr kumimoji="1" lang="zh-CN" dirty="0">
                <a:latin typeface="微软雅黑" panose="020B0503020204020204" charset="-122"/>
                <a:ea typeface="微软雅黑" panose="020B0503020204020204" charset="-122"/>
                <a:sym typeface="+mn-ea"/>
              </a:rPr>
              <a:t>总之，</a:t>
            </a:r>
            <a:r>
              <a:rPr kumimoji="1" lang="zh-CN" altLang="en-US" dirty="0">
                <a:latin typeface="微软雅黑" panose="020B0503020204020204" charset="-122"/>
                <a:ea typeface="微软雅黑" panose="020B0503020204020204" charset="-122"/>
                <a:sym typeface="+mn-ea"/>
              </a:rPr>
              <a:t>与当前</a:t>
            </a:r>
            <a:r>
              <a:rPr kumimoji="1" lang="zh-CN" dirty="0">
                <a:latin typeface="微软雅黑" panose="020B0503020204020204" charset="-122"/>
                <a:ea typeface="微软雅黑" panose="020B0503020204020204" charset="-122"/>
                <a:sym typeface="+mn-ea"/>
              </a:rPr>
              <a:t>中国版跨境服务贸易负面清单相比，CPTPP在跨境服务贸易领域的</a:t>
            </a:r>
            <a:r>
              <a:rPr kumimoji="1" lang="zh-CN" dirty="0">
                <a:solidFill>
                  <a:srgbClr val="FF0000"/>
                </a:solidFill>
                <a:latin typeface="微软雅黑" panose="020B0503020204020204" charset="-122"/>
                <a:ea typeface="微软雅黑" panose="020B0503020204020204" charset="-122"/>
                <a:sym typeface="+mn-ea"/>
              </a:rPr>
              <a:t>开放程度更高、规则更为严格</a:t>
            </a:r>
            <a:r>
              <a:rPr kumimoji="1" lang="zh-CN" dirty="0">
                <a:latin typeface="微软雅黑" panose="020B0503020204020204" charset="-122"/>
                <a:ea typeface="微软雅黑" panose="020B0503020204020204" charset="-122"/>
                <a:sym typeface="+mn-ea"/>
              </a:rPr>
              <a:t>，这会成为影响中国加入CPTPP的制约因素。</a:t>
            </a:r>
          </a:p>
        </p:txBody>
      </p:sp>
      <p:sp>
        <p:nvSpPr>
          <p:cNvPr id="9" name="矩形 8"/>
          <p:cNvSpPr/>
          <p:nvPr>
            <p:custDataLst>
              <p:tags r:id="rId4"/>
            </p:custDataLst>
          </p:nvPr>
        </p:nvSpPr>
        <p:spPr>
          <a:xfrm>
            <a:off x="0"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三、对接高标准国际经贸规则</a:t>
            </a:r>
            <a:endParaRPr lang="zh-CN" altLang="en-US" sz="2400" b="1" dirty="0">
              <a:solidFill>
                <a:prstClr val="white"/>
              </a:solidFill>
              <a:latin typeface="微软雅黑" panose="020B0503020204020204" charset="-122"/>
              <a:sym typeface="+mn-ea"/>
            </a:endParaRPr>
          </a:p>
        </p:txBody>
      </p:sp>
      <p:sp>
        <p:nvSpPr>
          <p:cNvPr id="69" name="矩形 68"/>
          <p:cNvSpPr/>
          <p:nvPr>
            <p:custDataLst>
              <p:tags r:id="rId5"/>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《全面与进步跨太平洋伙伴关系协定》（CPTPP）</a:t>
            </a:r>
          </a:p>
        </p:txBody>
      </p:sp>
      <p:sp>
        <p:nvSpPr>
          <p:cNvPr id="2" name="文本框 1"/>
          <p:cNvSpPr txBox="1"/>
          <p:nvPr/>
        </p:nvSpPr>
        <p:spPr>
          <a:xfrm>
            <a:off x="9380220" y="6151245"/>
            <a:ext cx="6096000" cy="368300"/>
          </a:xfrm>
          <a:prstGeom prst="rect">
            <a:avLst/>
          </a:prstGeom>
          <a:noFill/>
        </p:spPr>
        <p:txBody>
          <a:bodyPr wrap="square" rtlCol="0" anchor="t">
            <a:spAutoFit/>
          </a:bodyPr>
          <a:lstStyle/>
          <a:p>
            <a:r>
              <a:rPr lang="en-US" altLang="zh-CN">
                <a:sym typeface="+mn-ea"/>
              </a:rPr>
              <a:t>ps</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四、全球服务贸易发展现状</a:t>
            </a: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87" name="圆角矩形 86"/>
          <p:cNvSpPr/>
          <p:nvPr>
            <p:custDataLst>
              <p:tags r:id="rId4"/>
            </p:custDataLst>
          </p:nvPr>
        </p:nvSpPr>
        <p:spPr>
          <a:xfrm>
            <a:off x="1158875" y="1427480"/>
            <a:ext cx="9729470" cy="4088130"/>
          </a:xfrm>
          <a:prstGeom prst="roundRect">
            <a:avLst/>
          </a:prstGeom>
          <a:solidFill>
            <a:schemeClr val="bg1">
              <a:alpha val="30000"/>
            </a:schemeClr>
          </a:solidFill>
          <a:ln>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600" b="1">
              <a:solidFill>
                <a:srgbClr val="2663E3"/>
              </a:solidFill>
            </a:endParaRPr>
          </a:p>
        </p:txBody>
      </p:sp>
      <p:sp>
        <p:nvSpPr>
          <p:cNvPr id="88" name="文本框 87"/>
          <p:cNvSpPr txBox="1"/>
          <p:nvPr>
            <p:custDataLst>
              <p:tags r:id="rId5"/>
            </p:custDataLst>
          </p:nvPr>
        </p:nvSpPr>
        <p:spPr>
          <a:xfrm>
            <a:off x="3477208" y="1599565"/>
            <a:ext cx="7411137" cy="3830955"/>
          </a:xfrm>
          <a:prstGeom prst="rect">
            <a:avLst/>
          </a:prstGeom>
          <a:noFill/>
        </p:spPr>
        <p:txBody>
          <a:bodyPr wrap="square" rtlCol="0">
            <a:spAutoFit/>
          </a:bodyPr>
          <a:lstStyle/>
          <a:p>
            <a:pPr>
              <a:lnSpc>
                <a:spcPct val="150000"/>
              </a:lnSpc>
            </a:pPr>
            <a:r>
              <a:rPr b="1" dirty="0" err="1">
                <a:solidFill>
                  <a:srgbClr val="FF0000"/>
                </a:solidFill>
                <a:latin typeface="微软雅黑" panose="020B0503020204020204" charset="-122"/>
                <a:ea typeface="微软雅黑" panose="020B0503020204020204" charset="-122"/>
              </a:rPr>
              <a:t>总量看</a:t>
            </a:r>
            <a:r>
              <a:rPr dirty="0" err="1">
                <a:latin typeface="微软雅黑" panose="020B0503020204020204" charset="-122"/>
                <a:ea typeface="微软雅黑" panose="020B0503020204020204" charset="-122"/>
              </a:rPr>
              <a:t>，服务贸易对全球贸易的贡献度稳步增加</a:t>
            </a:r>
            <a:r>
              <a:rPr dirty="0">
                <a:latin typeface="微软雅黑" panose="020B0503020204020204" charset="-122"/>
                <a:ea typeface="微软雅黑" panose="020B0503020204020204" charset="-122"/>
              </a:rPr>
              <a:t>。</a:t>
            </a:r>
          </a:p>
          <a:p>
            <a:pPr>
              <a:lnSpc>
                <a:spcPct val="150000"/>
              </a:lnSpc>
            </a:pPr>
            <a:r>
              <a:rPr dirty="0">
                <a:latin typeface="微软雅黑" panose="020B0503020204020204" charset="-122"/>
                <a:ea typeface="微软雅黑" panose="020B0503020204020204" charset="-122"/>
              </a:rPr>
              <a:t>全球跨境服务贸易年均增速是同期货物贸易增速的</a:t>
            </a:r>
            <a:r>
              <a:rPr dirty="0">
                <a:solidFill>
                  <a:srgbClr val="FF0000"/>
                </a:solidFill>
                <a:latin typeface="微软雅黑" panose="020B0503020204020204" charset="-122"/>
                <a:ea typeface="微软雅黑" panose="020B0503020204020204" charset="-122"/>
              </a:rPr>
              <a:t>1.5倍</a:t>
            </a:r>
            <a:r>
              <a:rPr dirty="0">
                <a:latin typeface="微软雅黑" panose="020B0503020204020204" charset="-122"/>
                <a:ea typeface="微软雅黑" panose="020B0503020204020204" charset="-122"/>
              </a:rPr>
              <a:t>，在全球贸易中的占比由2013年的20.5%稳步提升至2022年的</a:t>
            </a:r>
            <a:r>
              <a:rPr dirty="0">
                <a:solidFill>
                  <a:srgbClr val="FF0000"/>
                </a:solidFill>
                <a:latin typeface="微软雅黑" panose="020B0503020204020204" charset="-122"/>
                <a:ea typeface="微软雅黑" panose="020B0503020204020204" charset="-122"/>
              </a:rPr>
              <a:t>22.2%</a:t>
            </a:r>
            <a:r>
              <a:rPr dirty="0">
                <a:latin typeface="微软雅黑" panose="020B0503020204020204" charset="-122"/>
                <a:ea typeface="微软雅黑" panose="020B0503020204020204" charset="-122"/>
              </a:rPr>
              <a:t>。</a:t>
            </a:r>
            <a:r>
              <a:rPr dirty="0" err="1">
                <a:effectLst>
                  <a:outerShdw blurRad="38100" dist="38100" dir="2700000" algn="tl">
                    <a:srgbClr val="000000">
                      <a:alpha val="43137"/>
                    </a:srgbClr>
                  </a:outerShdw>
                </a:effectLst>
                <a:latin typeface="微软雅黑" panose="020B0503020204020204" charset="-122"/>
                <a:ea typeface="微软雅黑" panose="020B0503020204020204" charset="-122"/>
              </a:rPr>
              <a:t>联合国贸易和发展会议（UNCTAD）</a:t>
            </a:r>
            <a:r>
              <a:rPr dirty="0" err="1">
                <a:latin typeface="微软雅黑" panose="020B0503020204020204" charset="-122"/>
                <a:ea typeface="微软雅黑" panose="020B0503020204020204" charset="-122"/>
              </a:rPr>
              <a:t>数据显示，2013</a:t>
            </a:r>
            <a:r>
              <a:rPr dirty="0">
                <a:latin typeface="微软雅黑" panose="020B0503020204020204" charset="-122"/>
                <a:ea typeface="微软雅黑" panose="020B0503020204020204" charset="-122"/>
              </a:rPr>
              <a:t>—</a:t>
            </a:r>
            <a:r>
              <a:rPr dirty="0" err="1">
                <a:latin typeface="微软雅黑" panose="020B0503020204020204" charset="-122"/>
                <a:ea typeface="微软雅黑" panose="020B0503020204020204" charset="-122"/>
              </a:rPr>
              <a:t>2022年，全球服务贸易出口额由4.9万亿美元增长至</a:t>
            </a:r>
            <a:r>
              <a:rPr dirty="0" err="1">
                <a:solidFill>
                  <a:srgbClr val="FF0000"/>
                </a:solidFill>
                <a:latin typeface="微软雅黑" panose="020B0503020204020204" charset="-122"/>
                <a:ea typeface="微软雅黑" panose="020B0503020204020204" charset="-122"/>
              </a:rPr>
              <a:t>7.1万亿美元</a:t>
            </a:r>
            <a:r>
              <a:rPr dirty="0" err="1">
                <a:latin typeface="微软雅黑" panose="020B0503020204020204" charset="-122"/>
                <a:ea typeface="微软雅黑" panose="020B0503020204020204" charset="-122"/>
              </a:rPr>
              <a:t>，年均增长率</a:t>
            </a:r>
            <a:r>
              <a:rPr dirty="0" err="1">
                <a:solidFill>
                  <a:srgbClr val="FF0000"/>
                </a:solidFill>
                <a:latin typeface="微软雅黑" panose="020B0503020204020204" charset="-122"/>
                <a:ea typeface="微软雅黑" panose="020B0503020204020204" charset="-122"/>
              </a:rPr>
              <a:t>4.3</a:t>
            </a:r>
            <a:r>
              <a:rPr dirty="0">
                <a:solidFill>
                  <a:srgbClr val="FF0000"/>
                </a:solidFill>
                <a:latin typeface="微软雅黑" panose="020B0503020204020204" charset="-122"/>
                <a:ea typeface="微软雅黑" panose="020B0503020204020204" charset="-122"/>
              </a:rPr>
              <a:t>%</a:t>
            </a:r>
            <a:r>
              <a:rPr dirty="0">
                <a:latin typeface="微软雅黑" panose="020B0503020204020204" charset="-122"/>
                <a:ea typeface="微软雅黑" panose="020B0503020204020204" charset="-122"/>
              </a:rPr>
              <a:t>，</a:t>
            </a:r>
            <a:r>
              <a:rPr dirty="0" err="1">
                <a:latin typeface="微软雅黑" panose="020B0503020204020204" charset="-122"/>
                <a:ea typeface="微软雅黑" panose="020B0503020204020204" charset="-122"/>
              </a:rPr>
              <a:t>高出同期全球货物贸易年均增速（3.1</a:t>
            </a:r>
            <a:r>
              <a:rPr dirty="0">
                <a:latin typeface="微软雅黑" panose="020B0503020204020204" charset="-122"/>
                <a:ea typeface="微软雅黑" panose="020B0503020204020204" charset="-122"/>
              </a:rPr>
              <a:t>%）</a:t>
            </a:r>
            <a:r>
              <a:rPr dirty="0" err="1">
                <a:latin typeface="微软雅黑" panose="020B0503020204020204" charset="-122"/>
                <a:ea typeface="微软雅黑" panose="020B0503020204020204" charset="-122"/>
              </a:rPr>
              <a:t>和全球国内生产总值（GDP）年均增速（2.9</a:t>
            </a:r>
            <a:r>
              <a:rPr dirty="0">
                <a:latin typeface="微软雅黑" panose="020B0503020204020204" charset="-122"/>
                <a:ea typeface="微软雅黑" panose="020B0503020204020204" charset="-122"/>
              </a:rPr>
              <a:t>%）。</a:t>
            </a:r>
            <a:endParaRPr lang="en-US" dirty="0">
              <a:latin typeface="微软雅黑" panose="020B0503020204020204" charset="-122"/>
              <a:ea typeface="微软雅黑" panose="020B0503020204020204" charset="-122"/>
            </a:endParaRPr>
          </a:p>
          <a:p>
            <a:pPr>
              <a:lnSpc>
                <a:spcPct val="150000"/>
              </a:lnSpc>
            </a:pPr>
            <a:r>
              <a:rPr dirty="0">
                <a:latin typeface="微软雅黑" panose="020B0503020204020204" charset="-122"/>
                <a:ea typeface="微软雅黑" panose="020B0503020204020204" charset="-122"/>
              </a:rPr>
              <a:t>2021—</a:t>
            </a:r>
            <a:r>
              <a:rPr dirty="0" err="1">
                <a:latin typeface="微软雅黑" panose="020B0503020204020204" charset="-122"/>
                <a:ea typeface="微软雅黑" panose="020B0503020204020204" charset="-122"/>
              </a:rPr>
              <a:t>2022年，全球服务贸易出口总额同比增长</a:t>
            </a:r>
            <a:r>
              <a:rPr dirty="0" err="1">
                <a:solidFill>
                  <a:srgbClr val="FF0000"/>
                </a:solidFill>
                <a:latin typeface="微软雅黑" panose="020B0503020204020204" charset="-122"/>
                <a:ea typeface="微软雅黑" panose="020B0503020204020204" charset="-122"/>
              </a:rPr>
              <a:t>16.8</a:t>
            </a:r>
            <a:r>
              <a:rPr dirty="0">
                <a:solidFill>
                  <a:srgbClr val="FF0000"/>
                </a:solidFill>
                <a:latin typeface="微软雅黑" panose="020B0503020204020204" charset="-122"/>
                <a:ea typeface="微软雅黑" panose="020B0503020204020204" charset="-122"/>
              </a:rPr>
              <a:t>%</a:t>
            </a:r>
            <a:r>
              <a:rPr dirty="0">
                <a:latin typeface="微软雅黑" panose="020B0503020204020204" charset="-122"/>
                <a:ea typeface="微软雅黑" panose="020B0503020204020204" charset="-122"/>
              </a:rPr>
              <a:t>，</a:t>
            </a:r>
            <a:r>
              <a:rPr dirty="0" err="1">
                <a:latin typeface="微软雅黑" panose="020B0503020204020204" charset="-122"/>
                <a:ea typeface="微软雅黑" panose="020B0503020204020204" charset="-122"/>
              </a:rPr>
              <a:t>创近十年新高，展现出巨大韧性。</a:t>
            </a:r>
            <a:endParaRPr dirty="0">
              <a:latin typeface="微软雅黑" panose="020B0503020204020204" charset="-122"/>
              <a:ea typeface="微软雅黑" panose="020B0503020204020204" charset="-122"/>
            </a:endParaRPr>
          </a:p>
        </p:txBody>
      </p:sp>
      <p:pic>
        <p:nvPicPr>
          <p:cNvPr id="2"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t="8009"/>
          <a:stretch>
            <a:fillRect/>
          </a:stretch>
        </p:blipFill>
        <p:spPr>
          <a:xfrm>
            <a:off x="1439545" y="2301551"/>
            <a:ext cx="1819949" cy="2552922"/>
          </a:xfrm>
          <a:prstGeom prst="rect">
            <a:avLst/>
          </a:prstGeom>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cstate="print"/>
          <a:srcRect/>
          <a:stretch>
            <a:fillRect/>
          </a:stretch>
        </a:blipFill>
        <a:effectLst/>
      </p:bgPr>
    </p:bg>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2334260" y="2585720"/>
            <a:ext cx="9192260" cy="1198880"/>
          </a:xfrm>
          <a:prstGeom prst="rect">
            <a:avLst/>
          </a:prstGeom>
          <a:noFill/>
        </p:spPr>
        <p:txBody>
          <a:bodyPr wrap="square" rtlCol="0">
            <a:spAutoFit/>
          </a:bodyPr>
          <a:lstStyle/>
          <a:p>
            <a:r>
              <a:rPr lang="en-US" altLang="zh-CN" sz="7200" spc="300" dirty="0">
                <a:solidFill>
                  <a:srgbClr val="385FDB"/>
                </a:solidFill>
                <a:latin typeface="Impact" panose="020B0806030902050204" pitchFamily="34" charset="0"/>
              </a:rPr>
              <a:t>02 </a:t>
            </a:r>
            <a:r>
              <a:rPr lang="zh-CN" altLang="en-US" sz="4000" spc="300" dirty="0">
                <a:solidFill>
                  <a:schemeClr val="tx1"/>
                </a:solidFill>
                <a:latin typeface="Impact" panose="020B0806030902050204" pitchFamily="34" charset="0"/>
              </a:rPr>
              <a:t>关于二手车出口有关事项的公告</a:t>
            </a:r>
            <a:r>
              <a:rPr lang="en-US" altLang="zh-CN" sz="7200" spc="300" dirty="0">
                <a:solidFill>
                  <a:srgbClr val="385FDB"/>
                </a:solidFill>
                <a:latin typeface="Impact" panose="020B0806030902050204" pitchFamily="34" charset="0"/>
              </a:rPr>
              <a:t> </a:t>
            </a:r>
          </a:p>
        </p:txBody>
      </p:sp>
      <p:cxnSp>
        <p:nvCxnSpPr>
          <p:cNvPr id="10" name="直接连接符 9"/>
          <p:cNvCxnSpPr/>
          <p:nvPr>
            <p:custDataLst>
              <p:tags r:id="rId3"/>
            </p:custDataLst>
          </p:nvPr>
        </p:nvCxnSpPr>
        <p:spPr>
          <a:xfrm>
            <a:off x="2214514"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467218" y="6126091"/>
            <a:ext cx="580327" cy="108000"/>
            <a:chOff x="10467218" y="6126091"/>
            <a:chExt cx="580327" cy="108000"/>
          </a:xfrm>
        </p:grpSpPr>
        <p:sp>
          <p:nvSpPr>
            <p:cNvPr id="3" name="椭圆 2"/>
            <p:cNvSpPr/>
            <p:nvPr>
              <p:custDataLst>
                <p:tags r:id="rId4"/>
              </p:custDataLst>
            </p:nvPr>
          </p:nvSpPr>
          <p:spPr>
            <a:xfrm>
              <a:off x="10467218" y="6126091"/>
              <a:ext cx="108000" cy="108000"/>
            </a:xfrm>
            <a:prstGeom prst="ellipse">
              <a:avLst/>
            </a:prstGeom>
            <a:solidFill>
              <a:srgbClr val="4877D2"/>
            </a:solid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custDataLst>
                <p:tags r:id="rId5"/>
              </p:custDataLst>
            </p:nvPr>
          </p:nvSpPr>
          <p:spPr>
            <a:xfrm>
              <a:off x="10703381"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custDataLst>
                <p:tags r:id="rId6"/>
              </p:custDataLst>
            </p:nvPr>
          </p:nvSpPr>
          <p:spPr>
            <a:xfrm>
              <a:off x="10939545"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7" cstate="print"/>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0467218" y="6126091"/>
            <a:ext cx="580327" cy="108000"/>
            <a:chOff x="10467218" y="6126091"/>
            <a:chExt cx="580327" cy="108000"/>
          </a:xfrm>
        </p:grpSpPr>
        <p:sp>
          <p:nvSpPr>
            <p:cNvPr id="3" name="椭圆 2"/>
            <p:cNvSpPr/>
            <p:nvPr>
              <p:custDataLst>
                <p:tags r:id="rId23"/>
              </p:custDataLst>
            </p:nvPr>
          </p:nvSpPr>
          <p:spPr>
            <a:xfrm>
              <a:off x="10467218" y="6126091"/>
              <a:ext cx="108000" cy="108000"/>
            </a:xfrm>
            <a:prstGeom prst="ellipse">
              <a:avLst/>
            </a:prstGeom>
            <a:solidFill>
              <a:srgbClr val="4877D2"/>
            </a:solid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custDataLst>
                <p:tags r:id="rId24"/>
              </p:custDataLst>
            </p:nvPr>
          </p:nvSpPr>
          <p:spPr>
            <a:xfrm>
              <a:off x="10703381"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custDataLst>
                <p:tags r:id="rId25"/>
              </p:custDataLst>
            </p:nvPr>
          </p:nvSpPr>
          <p:spPr>
            <a:xfrm>
              <a:off x="10939545"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8" name="组合 37"/>
          <p:cNvGrpSpPr/>
          <p:nvPr>
            <p:custDataLst>
              <p:tags r:id="rId2"/>
            </p:custDataLst>
          </p:nvPr>
        </p:nvGrpSpPr>
        <p:grpSpPr>
          <a:xfrm>
            <a:off x="2330956" y="643247"/>
            <a:ext cx="7226081" cy="1115749"/>
            <a:chOff x="6380" y="1359"/>
            <a:chExt cx="11386" cy="1758"/>
          </a:xfrm>
        </p:grpSpPr>
        <p:sp>
          <p:nvSpPr>
            <p:cNvPr id="39" name="任意多边形 38"/>
            <p:cNvSpPr/>
            <p:nvPr>
              <p:custDataLst>
                <p:tags r:id="rId19"/>
              </p:custDataLst>
            </p:nvPr>
          </p:nvSpPr>
          <p:spPr>
            <a:xfrm>
              <a:off x="6427" y="1373"/>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QQ2635243521"/>
            <p:cNvSpPr/>
            <p:nvPr>
              <p:custDataLst>
                <p:tags r:id="rId20"/>
              </p:custDataLst>
            </p:nvPr>
          </p:nvSpPr>
          <p:spPr>
            <a:xfrm>
              <a:off x="6380" y="1359"/>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41" name="文本框 40"/>
            <p:cNvSpPr txBox="1"/>
            <p:nvPr>
              <p:custDataLst>
                <p:tags r:id="rId21"/>
              </p:custDataLst>
            </p:nvPr>
          </p:nvSpPr>
          <p:spPr>
            <a:xfrm>
              <a:off x="8885" y="1843"/>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二手车出口通知文件解读</a:t>
              </a:r>
            </a:p>
          </p:txBody>
        </p:sp>
        <p:sp>
          <p:nvSpPr>
            <p:cNvPr id="42" name="文本框 41"/>
            <p:cNvSpPr txBox="1"/>
            <p:nvPr>
              <p:custDataLst>
                <p:tags r:id="rId22"/>
              </p:custDataLst>
            </p:nvPr>
          </p:nvSpPr>
          <p:spPr>
            <a:xfrm>
              <a:off x="6996" y="1584"/>
              <a:ext cx="1455" cy="1308"/>
            </a:xfrm>
            <a:prstGeom prst="rect">
              <a:avLst/>
            </a:prstGeom>
            <a:noFill/>
          </p:spPr>
          <p:txBody>
            <a:bodyPr wrap="square" rtlCol="0">
              <a:spAutoFit/>
            </a:bodyPr>
            <a:lstStyle/>
            <a:p>
              <a:r>
                <a:rPr lang="zh-CN" altLang="en-US" sz="4800" b="1" dirty="0">
                  <a:solidFill>
                    <a:schemeClr val="bg1">
                      <a:lumMod val="65000"/>
                    </a:schemeClr>
                  </a:solidFill>
                  <a:sym typeface="+mn-ea"/>
                </a:rPr>
                <a:t>一、</a:t>
              </a:r>
            </a:p>
          </p:txBody>
        </p:sp>
      </p:grpSp>
      <p:grpSp>
        <p:nvGrpSpPr>
          <p:cNvPr id="43" name="组合 42"/>
          <p:cNvGrpSpPr/>
          <p:nvPr>
            <p:custDataLst>
              <p:tags r:id="rId3"/>
            </p:custDataLst>
          </p:nvPr>
        </p:nvGrpSpPr>
        <p:grpSpPr>
          <a:xfrm>
            <a:off x="2330956" y="2059352"/>
            <a:ext cx="7226081" cy="2249795"/>
            <a:chOff x="6380" y="3915"/>
            <a:chExt cx="11386" cy="3545"/>
          </a:xfrm>
        </p:grpSpPr>
        <p:sp>
          <p:nvSpPr>
            <p:cNvPr id="44" name="任意多边形 43"/>
            <p:cNvSpPr/>
            <p:nvPr>
              <p:custDataLst>
                <p:tags r:id="rId15"/>
              </p:custDataLst>
            </p:nvPr>
          </p:nvSpPr>
          <p:spPr>
            <a:xfrm>
              <a:off x="6427" y="3968"/>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QQ2635243521"/>
            <p:cNvSpPr/>
            <p:nvPr>
              <p:custDataLst>
                <p:tags r:id="rId16"/>
              </p:custDataLst>
            </p:nvPr>
          </p:nvSpPr>
          <p:spPr>
            <a:xfrm>
              <a:off x="6380" y="3915"/>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46" name="文本框 45"/>
            <p:cNvSpPr txBox="1"/>
            <p:nvPr>
              <p:custDataLst>
                <p:tags r:id="rId17"/>
              </p:custDataLst>
            </p:nvPr>
          </p:nvSpPr>
          <p:spPr>
            <a:xfrm>
              <a:off x="8775" y="6670"/>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二手车出口贸易规模情况</a:t>
              </a:r>
            </a:p>
          </p:txBody>
        </p:sp>
        <p:sp>
          <p:nvSpPr>
            <p:cNvPr id="47" name="文本框 46"/>
            <p:cNvSpPr txBox="1"/>
            <p:nvPr>
              <p:custDataLst>
                <p:tags r:id="rId18"/>
              </p:custDataLst>
            </p:nvPr>
          </p:nvSpPr>
          <p:spPr>
            <a:xfrm>
              <a:off x="6996" y="4140"/>
              <a:ext cx="2097" cy="1308"/>
            </a:xfrm>
            <a:prstGeom prst="rect">
              <a:avLst/>
            </a:prstGeom>
            <a:noFill/>
          </p:spPr>
          <p:txBody>
            <a:bodyPr wrap="square" rtlCol="0">
              <a:spAutoFit/>
            </a:bodyPr>
            <a:lstStyle/>
            <a:p>
              <a:r>
                <a:rPr lang="zh-CN" altLang="en-US" sz="4800" b="1" dirty="0">
                  <a:solidFill>
                    <a:schemeClr val="bg1">
                      <a:lumMod val="65000"/>
                    </a:schemeClr>
                  </a:solidFill>
                  <a:sym typeface="+mn-ea"/>
                </a:rPr>
                <a:t>二、</a:t>
              </a:r>
            </a:p>
          </p:txBody>
        </p:sp>
      </p:grpSp>
      <p:grpSp>
        <p:nvGrpSpPr>
          <p:cNvPr id="48" name="组合 47"/>
          <p:cNvGrpSpPr/>
          <p:nvPr>
            <p:custDataLst>
              <p:tags r:id="rId4"/>
            </p:custDataLst>
          </p:nvPr>
        </p:nvGrpSpPr>
        <p:grpSpPr>
          <a:xfrm>
            <a:off x="2330956" y="3475401"/>
            <a:ext cx="7226081" cy="1115695"/>
            <a:chOff x="6380" y="6724"/>
            <a:chExt cx="11386" cy="1758"/>
          </a:xfrm>
        </p:grpSpPr>
        <p:sp>
          <p:nvSpPr>
            <p:cNvPr id="49" name="任意多边形 48"/>
            <p:cNvSpPr/>
            <p:nvPr>
              <p:custDataLst>
                <p:tags r:id="rId11"/>
              </p:custDataLst>
            </p:nvPr>
          </p:nvSpPr>
          <p:spPr>
            <a:xfrm>
              <a:off x="6427" y="6751"/>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QQ2635243521"/>
            <p:cNvSpPr/>
            <p:nvPr>
              <p:custDataLst>
                <p:tags r:id="rId12"/>
              </p:custDataLst>
            </p:nvPr>
          </p:nvSpPr>
          <p:spPr>
            <a:xfrm>
              <a:off x="6380" y="6724"/>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51" name="文本框 50"/>
            <p:cNvSpPr txBox="1"/>
            <p:nvPr>
              <p:custDataLst>
                <p:tags r:id="rId13"/>
              </p:custDataLst>
            </p:nvPr>
          </p:nvSpPr>
          <p:spPr>
            <a:xfrm>
              <a:off x="8885" y="7208"/>
              <a:ext cx="8017" cy="756"/>
            </a:xfrm>
            <a:prstGeom prst="rect">
              <a:avLst/>
            </a:prstGeom>
            <a:noFill/>
          </p:spPr>
          <p:txBody>
            <a:bodyPr wrap="square" rtlCol="0">
              <a:spAutoFit/>
            </a:bodyPr>
            <a:lstStyle/>
            <a:p>
              <a:pPr indent="0" fontAlgn="auto">
                <a:lnSpc>
                  <a:spcPts val="3200"/>
                </a:lnSpc>
              </a:pPr>
              <a:endParaRPr lang="zh-CN" altLang="zh-CN" sz="2400" b="1" dirty="0">
                <a:solidFill>
                  <a:srgbClr val="385FDB"/>
                </a:solidFill>
                <a:sym typeface="+mn-ea"/>
              </a:endParaRPr>
            </a:p>
          </p:txBody>
        </p:sp>
        <p:sp>
          <p:nvSpPr>
            <p:cNvPr id="52" name="文本框 51"/>
            <p:cNvSpPr txBox="1"/>
            <p:nvPr>
              <p:custDataLst>
                <p:tags r:id="rId14"/>
              </p:custDataLst>
            </p:nvPr>
          </p:nvSpPr>
          <p:spPr>
            <a:xfrm>
              <a:off x="6996" y="6949"/>
              <a:ext cx="2097" cy="1308"/>
            </a:xfrm>
            <a:prstGeom prst="rect">
              <a:avLst/>
            </a:prstGeom>
            <a:noFill/>
          </p:spPr>
          <p:txBody>
            <a:bodyPr wrap="square" rtlCol="0">
              <a:spAutoFit/>
            </a:bodyPr>
            <a:lstStyle/>
            <a:p>
              <a:pPr algn="l">
                <a:buClrTx/>
                <a:buSzTx/>
                <a:buFontTx/>
              </a:pPr>
              <a:r>
                <a:rPr lang="zh-CN" altLang="en-US" sz="4800" b="1" dirty="0">
                  <a:solidFill>
                    <a:schemeClr val="bg1">
                      <a:lumMod val="65000"/>
                    </a:schemeClr>
                  </a:solidFill>
                  <a:sym typeface="+mn-ea"/>
                </a:rPr>
                <a:t>三、</a:t>
              </a:r>
            </a:p>
          </p:txBody>
        </p:sp>
      </p:grpSp>
      <p:grpSp>
        <p:nvGrpSpPr>
          <p:cNvPr id="53" name="组合 52"/>
          <p:cNvGrpSpPr/>
          <p:nvPr>
            <p:custDataLst>
              <p:tags r:id="rId5"/>
            </p:custDataLst>
          </p:nvPr>
        </p:nvGrpSpPr>
        <p:grpSpPr>
          <a:xfrm>
            <a:off x="2273806" y="4890181"/>
            <a:ext cx="7226081" cy="1115695"/>
            <a:chOff x="6380" y="6724"/>
            <a:chExt cx="11386" cy="1758"/>
          </a:xfrm>
        </p:grpSpPr>
        <p:sp>
          <p:nvSpPr>
            <p:cNvPr id="54" name="任意多边形 53"/>
            <p:cNvSpPr/>
            <p:nvPr>
              <p:custDataLst>
                <p:tags r:id="rId7"/>
              </p:custDataLst>
            </p:nvPr>
          </p:nvSpPr>
          <p:spPr>
            <a:xfrm>
              <a:off x="6427" y="6751"/>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QQ2635243521"/>
            <p:cNvSpPr/>
            <p:nvPr>
              <p:custDataLst>
                <p:tags r:id="rId8"/>
              </p:custDataLst>
            </p:nvPr>
          </p:nvSpPr>
          <p:spPr>
            <a:xfrm>
              <a:off x="6380" y="6724"/>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56" name="文本框 55"/>
            <p:cNvSpPr txBox="1"/>
            <p:nvPr>
              <p:custDataLst>
                <p:tags r:id="rId9"/>
              </p:custDataLst>
            </p:nvPr>
          </p:nvSpPr>
          <p:spPr>
            <a:xfrm>
              <a:off x="8885" y="7208"/>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二手车出口目标市场</a:t>
              </a:r>
            </a:p>
          </p:txBody>
        </p:sp>
        <p:sp>
          <p:nvSpPr>
            <p:cNvPr id="57" name="文本框 56"/>
            <p:cNvSpPr txBox="1"/>
            <p:nvPr>
              <p:custDataLst>
                <p:tags r:id="rId10"/>
              </p:custDataLst>
            </p:nvPr>
          </p:nvSpPr>
          <p:spPr>
            <a:xfrm>
              <a:off x="6996" y="6949"/>
              <a:ext cx="2097" cy="1308"/>
            </a:xfrm>
            <a:prstGeom prst="rect">
              <a:avLst/>
            </a:prstGeom>
            <a:noFill/>
          </p:spPr>
          <p:txBody>
            <a:bodyPr wrap="square" rtlCol="0">
              <a:spAutoFit/>
            </a:bodyPr>
            <a:lstStyle/>
            <a:p>
              <a:pPr algn="l">
                <a:buClrTx/>
                <a:buSzTx/>
                <a:buFontTx/>
              </a:pPr>
              <a:r>
                <a:rPr lang="zh-CN" altLang="en-US" sz="4800" b="1" dirty="0">
                  <a:solidFill>
                    <a:schemeClr val="bg1">
                      <a:lumMod val="65000"/>
                    </a:schemeClr>
                  </a:solidFill>
                  <a:sym typeface="+mn-ea"/>
                </a:rPr>
                <a:t>四、</a:t>
              </a:r>
            </a:p>
          </p:txBody>
        </p:sp>
      </p:grpSp>
      <p:sp>
        <p:nvSpPr>
          <p:cNvPr id="6" name="文本框 5"/>
          <p:cNvSpPr txBox="1"/>
          <p:nvPr/>
        </p:nvSpPr>
        <p:spPr>
          <a:xfrm>
            <a:off x="-1399540" y="4309110"/>
            <a:ext cx="4064000" cy="368300"/>
          </a:xfrm>
          <a:prstGeom prst="rect">
            <a:avLst/>
          </a:prstGeom>
          <a:noFill/>
        </p:spPr>
        <p:txBody>
          <a:bodyPr wrap="square" rtlCol="0">
            <a:spAutoFit/>
          </a:bodyPr>
          <a:lstStyle/>
          <a:p>
            <a:endParaRPr lang="zh-CN" altLang="en-US"/>
          </a:p>
        </p:txBody>
      </p:sp>
      <p:sp>
        <p:nvSpPr>
          <p:cNvPr id="8" name="文本框 7"/>
          <p:cNvSpPr txBox="1"/>
          <p:nvPr>
            <p:custDataLst>
              <p:tags r:id="rId6"/>
            </p:custDataLst>
          </p:nvPr>
        </p:nvSpPr>
        <p:spPr>
          <a:xfrm>
            <a:off x="3962881" y="2364775"/>
            <a:ext cx="6794500" cy="479618"/>
          </a:xfrm>
          <a:prstGeom prst="rect">
            <a:avLst/>
          </a:prstGeom>
          <a:noFill/>
        </p:spPr>
        <p:txBody>
          <a:bodyPr wrap="square">
            <a:spAutoFit/>
          </a:bodyPr>
          <a:lstStyle/>
          <a:p>
            <a:pPr indent="0" fontAlgn="auto">
              <a:lnSpc>
                <a:spcPts val="3200"/>
              </a:lnSpc>
            </a:pPr>
            <a:r>
              <a:rPr lang="zh-CN" altLang="zh-CN" sz="2400" b="1" dirty="0">
                <a:solidFill>
                  <a:srgbClr val="385FDB"/>
                </a:solidFill>
                <a:sym typeface="+mn-ea"/>
              </a:rPr>
              <a:t>二手车出口试点城市</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9" cstate="print"/>
          <a:srcRect/>
          <a:stretch>
            <a:fillRect/>
          </a:stretch>
        </a:blipFill>
        <a:effectLst/>
      </p:bgPr>
    </p:bg>
    <p:spTree>
      <p:nvGrpSpPr>
        <p:cNvPr id="1" name=""/>
        <p:cNvGrpSpPr/>
        <p:nvPr/>
      </p:nvGrpSpPr>
      <p:grpSpPr>
        <a:xfrm>
          <a:off x="0" y="0"/>
          <a:ext cx="0" cy="0"/>
          <a:chOff x="0" y="0"/>
          <a:chExt cx="0" cy="0"/>
        </a:xfrm>
      </p:grpSpPr>
      <p:sp>
        <p:nvSpPr>
          <p:cNvPr id="2" name="Text1"/>
          <p:cNvSpPr/>
          <p:nvPr>
            <p:custDataLst>
              <p:tags r:id="rId2"/>
            </p:custDataLst>
          </p:nvPr>
        </p:nvSpPr>
        <p:spPr>
          <a:xfrm>
            <a:off x="1378585" y="1619885"/>
            <a:ext cx="9303385" cy="1656000"/>
          </a:xfrm>
          <a:prstGeom prst="snip2DiagRect">
            <a:avLst>
              <a:gd name="adj1" fmla="val 0"/>
              <a:gd name="adj2" fmla="val 7629"/>
            </a:avLst>
          </a:prstGeom>
          <a:solidFill>
            <a:srgbClr val="DAE9FB"/>
          </a:solidFill>
          <a:ln w="6055" cap="flat">
            <a:noFill/>
            <a:prstDash val="solid"/>
            <a:miter/>
          </a:ln>
        </p:spPr>
        <p:txBody>
          <a:bodyPr wrap="square" lIns="91440" tIns="45720" rIns="91440" bIns="45720" rtlCol="0" anchor="ctr">
            <a:normAutofit/>
          </a:bodyPr>
          <a:lstStyle/>
          <a:p>
            <a:pPr>
              <a:lnSpc>
                <a:spcPct val="120000"/>
              </a:lnSpc>
            </a:pPr>
            <a:r>
              <a:rPr kumimoji="1" lang="en-US" altLang="zh-CN">
                <a:solidFill>
                  <a:schemeClr val="tx1"/>
                </a:solidFill>
                <a:latin typeface="+mj-ea"/>
                <a:ea typeface="+mj-ea"/>
                <a:cs typeface="+mj-ea"/>
              </a:rPr>
              <a:t> 商务部</a:t>
            </a:r>
            <a:r>
              <a:rPr kumimoji="1" lang="zh-CN" altLang="en-US">
                <a:solidFill>
                  <a:schemeClr val="tx1"/>
                </a:solidFill>
                <a:latin typeface="+mj-ea"/>
                <a:ea typeface="+mj-ea"/>
                <a:cs typeface="+mj-ea"/>
              </a:rPr>
              <a:t>等发布</a:t>
            </a:r>
            <a:r>
              <a:rPr kumimoji="1" lang="en-US" altLang="zh-CN">
                <a:solidFill>
                  <a:schemeClr val="tx1"/>
                </a:solidFill>
                <a:latin typeface="+mj-ea"/>
                <a:ea typeface="+mj-ea"/>
                <a:cs typeface="+mj-ea"/>
              </a:rPr>
              <a:t>《跨境服务贸易特别管理措施（负面清单）》（2024年版）</a:t>
            </a:r>
          </a:p>
          <a:p>
            <a:pPr>
              <a:lnSpc>
                <a:spcPct val="120000"/>
              </a:lnSpc>
            </a:pPr>
            <a:r>
              <a:rPr kumimoji="1" lang="en-US" altLang="zh-CN">
                <a:solidFill>
                  <a:schemeClr val="tx1"/>
                </a:solidFill>
                <a:latin typeface="+mj-ea"/>
                <a:ea typeface="+mj-ea"/>
                <a:cs typeface="+mj-ea"/>
              </a:rPr>
              <a:t>《自由贸易试验区跨境服务贸易特别管理措施（负面清单）》（2024年版）</a:t>
            </a:r>
          </a:p>
        </p:txBody>
      </p:sp>
      <p:sp>
        <p:nvSpPr>
          <p:cNvPr id="34" name="Bullet1"/>
          <p:cNvSpPr/>
          <p:nvPr>
            <p:custDataLst>
              <p:tags r:id="rId3"/>
            </p:custDataLst>
          </p:nvPr>
        </p:nvSpPr>
        <p:spPr>
          <a:xfrm>
            <a:off x="1653185" y="1240156"/>
            <a:ext cx="2524482" cy="534680"/>
          </a:xfrm>
          <a:prstGeom prst="rect">
            <a:avLst/>
          </a:prstGeom>
          <a:gradFill>
            <a:gsLst>
              <a:gs pos="0">
                <a:schemeClr val="accent1">
                  <a:lumMod val="60000"/>
                  <a:lumOff val="40000"/>
                </a:schemeClr>
              </a:gs>
              <a:gs pos="50000">
                <a:schemeClr val="accent1"/>
              </a:gs>
            </a:gsLst>
            <a:lin ang="2700000" scaled="0"/>
          </a:gradFill>
        </p:spPr>
        <p:txBody>
          <a:bodyPr wrap="square" lIns="108000" tIns="108000" rIns="108000" bIns="108000" rtlCol="0" anchor="ctr" anchorCtr="0">
            <a:normAutofit/>
          </a:bodyPr>
          <a:lstStyle/>
          <a:p>
            <a:pPr algn="ctr"/>
            <a:r>
              <a:rPr kumimoji="1" lang="en-US" altLang="zh-CN" b="1">
                <a:solidFill>
                  <a:srgbClr val="FFFFFF"/>
                </a:solidFill>
              </a:rPr>
              <a:t>2024.3.22</a:t>
            </a:r>
            <a:endParaRPr kumimoji="1" lang="zh-CN" altLang="en-US" b="1">
              <a:solidFill>
                <a:srgbClr val="FFFFFF"/>
              </a:solidFill>
            </a:endParaRPr>
          </a:p>
        </p:txBody>
      </p:sp>
      <p:sp>
        <p:nvSpPr>
          <p:cNvPr id="35" name="Text2"/>
          <p:cNvSpPr/>
          <p:nvPr>
            <p:custDataLst>
              <p:tags r:id="rId4"/>
            </p:custDataLst>
          </p:nvPr>
        </p:nvSpPr>
        <p:spPr>
          <a:xfrm>
            <a:off x="1378585" y="4026535"/>
            <a:ext cx="9303385" cy="1116965"/>
          </a:xfrm>
          <a:prstGeom prst="snip2DiagRect">
            <a:avLst>
              <a:gd name="adj1" fmla="val 0"/>
              <a:gd name="adj2" fmla="val 6375"/>
            </a:avLst>
          </a:prstGeom>
          <a:solidFill>
            <a:schemeClr val="accent2">
              <a:lumMod val="20000"/>
              <a:lumOff val="80000"/>
            </a:schemeClr>
          </a:solidFill>
          <a:ln w="6055" cap="flat">
            <a:noFill/>
            <a:prstDash val="solid"/>
            <a:miter/>
          </a:ln>
        </p:spPr>
        <p:txBody>
          <a:bodyPr wrap="square" lIns="91440" tIns="45720" rIns="91440" bIns="45720" rtlCol="0" anchor="ctr">
            <a:normAutofit/>
          </a:bodyPr>
          <a:lstStyle/>
          <a:p>
            <a:pPr>
              <a:lnSpc>
                <a:spcPct val="120000"/>
              </a:lnSpc>
            </a:pPr>
            <a:endParaRPr kumimoji="1" lang="en-US" altLang="zh-CN" sz="1200" dirty="0">
              <a:solidFill>
                <a:schemeClr val="tx1"/>
              </a:solidFill>
            </a:endParaRPr>
          </a:p>
        </p:txBody>
      </p:sp>
      <p:sp>
        <p:nvSpPr>
          <p:cNvPr id="36" name="Bullet2"/>
          <p:cNvSpPr/>
          <p:nvPr>
            <p:custDataLst>
              <p:tags r:id="rId5"/>
            </p:custDataLst>
          </p:nvPr>
        </p:nvSpPr>
        <p:spPr>
          <a:xfrm>
            <a:off x="1653184" y="3647095"/>
            <a:ext cx="2524482" cy="534680"/>
          </a:xfrm>
          <a:prstGeom prst="rect">
            <a:avLst/>
          </a:prstGeom>
          <a:gradFill>
            <a:gsLst>
              <a:gs pos="0">
                <a:schemeClr val="accent2">
                  <a:lumMod val="60000"/>
                  <a:lumOff val="40000"/>
                </a:schemeClr>
              </a:gs>
              <a:gs pos="50000">
                <a:schemeClr val="accent2"/>
              </a:gs>
            </a:gsLst>
            <a:lin ang="2700000" scaled="0"/>
          </a:gradFill>
        </p:spPr>
        <p:txBody>
          <a:bodyPr wrap="square" lIns="108000" tIns="108000" rIns="108000" bIns="108000" rtlCol="0" anchor="ctr" anchorCtr="0">
            <a:normAutofit/>
          </a:bodyPr>
          <a:lstStyle/>
          <a:p>
            <a:pPr algn="ctr"/>
            <a:r>
              <a:rPr kumimoji="1" lang="en-US" altLang="zh-CN" b="1">
                <a:solidFill>
                  <a:srgbClr val="FFFFFF"/>
                </a:solidFill>
              </a:rPr>
              <a:t>2024.2.7</a:t>
            </a:r>
          </a:p>
        </p:txBody>
      </p:sp>
      <p:sp>
        <p:nvSpPr>
          <p:cNvPr id="41" name="QQ2635243521"/>
          <p:cNvSpPr txBox="1"/>
          <p:nvPr>
            <p:custDataLst>
              <p:tags r:id="rId6"/>
            </p:custDataLst>
          </p:nvPr>
        </p:nvSpPr>
        <p:spPr>
          <a:xfrm>
            <a:off x="1625283" y="4393814"/>
            <a:ext cx="8848090" cy="506730"/>
          </a:xfrm>
          <a:prstGeom prst="rect">
            <a:avLst/>
          </a:prstGeom>
          <a:noFill/>
        </p:spPr>
        <p:txBody>
          <a:bodyPr wrap="square" rtlCol="0">
            <a:spAutoFit/>
          </a:bodyPr>
          <a:lstStyle/>
          <a:p>
            <a:pPr algn="l">
              <a:lnSpc>
                <a:spcPct val="150000"/>
              </a:lnSpc>
            </a:pPr>
            <a:r>
              <a:rPr kumimoji="1" dirty="0">
                <a:solidFill>
                  <a:schemeClr val="tx1"/>
                </a:solidFill>
                <a:uFillTx/>
                <a:latin typeface="微软雅黑" panose="020B0503020204020204" charset="-122"/>
                <a:ea typeface="微软雅黑" panose="020B0503020204020204" charset="-122"/>
                <a:cs typeface="微软雅黑" panose="020B0503020204020204" charset="-122"/>
                <a:sym typeface="+mn-ea"/>
              </a:rPr>
              <a:t>商务部等5部门</a:t>
            </a:r>
            <a:r>
              <a:rPr kumimoji="1" lang="zh-CN" dirty="0">
                <a:solidFill>
                  <a:schemeClr val="tx1"/>
                </a:solidFill>
                <a:uFillTx/>
                <a:latin typeface="微软雅黑" panose="020B0503020204020204" charset="-122"/>
                <a:ea typeface="微软雅黑" panose="020B0503020204020204" charset="-122"/>
                <a:cs typeface="微软雅黑" panose="020B0503020204020204" charset="-122"/>
                <a:sym typeface="+mn-ea"/>
              </a:rPr>
              <a:t>《</a:t>
            </a:r>
            <a:r>
              <a:rPr kumimoji="1" dirty="0">
                <a:solidFill>
                  <a:schemeClr val="tx1"/>
                </a:solidFill>
                <a:uFillTx/>
                <a:latin typeface="微软雅黑" panose="020B0503020204020204" charset="-122"/>
                <a:ea typeface="微软雅黑" panose="020B0503020204020204" charset="-122"/>
                <a:cs typeface="微软雅黑" panose="020B0503020204020204" charset="-122"/>
                <a:sym typeface="+mn-ea"/>
              </a:rPr>
              <a:t>关于进一步做好二手车出口工作的通知</a:t>
            </a:r>
            <a:r>
              <a:rPr kumimoji="1" lang="zh-CN" dirty="0">
                <a:solidFill>
                  <a:schemeClr val="tx1"/>
                </a:solidFill>
                <a:uFillTx/>
                <a:latin typeface="微软雅黑" panose="020B0503020204020204" charset="-122"/>
                <a:ea typeface="微软雅黑" panose="020B0503020204020204" charset="-122"/>
                <a:cs typeface="微软雅黑" panose="020B0503020204020204" charset="-122"/>
                <a:sym typeface="+mn-ea"/>
              </a:rPr>
              <a:t>》</a:t>
            </a:r>
          </a:p>
        </p:txBody>
      </p:sp>
      <p:sp>
        <p:nvSpPr>
          <p:cNvPr id="4" name="TextBox 9"/>
          <p:cNvSpPr txBox="1"/>
          <p:nvPr>
            <p:custDataLst>
              <p:tags r:id="rId7"/>
            </p:custDataLst>
          </p:nvPr>
        </p:nvSpPr>
        <p:spPr>
          <a:xfrm>
            <a:off x="2978785" y="356235"/>
            <a:ext cx="6476365" cy="638175"/>
          </a:xfrm>
          <a:prstGeom prst="rect">
            <a:avLst/>
          </a:prstGeom>
          <a:noFill/>
        </p:spPr>
        <p:txBody>
          <a:bodyPr wrap="square" lIns="90000" tIns="46800" rIns="90000" bIns="46800">
            <a:noAutofit/>
          </a:bodyPr>
          <a:lstStyle/>
          <a:p>
            <a:pPr algn="ctr">
              <a:lnSpc>
                <a:spcPct val="150000"/>
              </a:lnSpc>
            </a:pPr>
            <a:endParaRPr altLang="zh-CN" sz="2000" b="1" kern="100" dirty="0">
              <a:solidFill>
                <a:srgbClr val="C00000"/>
              </a:solidFill>
              <a:latin typeface="微软雅黑" panose="020B0503020204020204" charset="-122"/>
              <a:ea typeface="微软雅黑" panose="020B0503020204020204" charset="-122"/>
              <a:sym typeface="+mn-ea"/>
            </a:endParaRP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3"/>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prstClr val="white"/>
                </a:solidFill>
                <a:latin typeface="微软雅黑" panose="020B0503020204020204" charset="-122"/>
                <a:sym typeface="+mn-ea"/>
              </a:rPr>
              <a:t>一、二手车出口文件解读</a:t>
            </a:r>
          </a:p>
        </p:txBody>
      </p:sp>
      <p:sp>
        <p:nvSpPr>
          <p:cNvPr id="46" name="iSļiďe"/>
          <p:cNvSpPr/>
          <p:nvPr>
            <p:custDataLst>
              <p:tags r:id="rId4"/>
            </p:custDataLst>
          </p:nvPr>
        </p:nvSpPr>
        <p:spPr>
          <a:xfrm>
            <a:off x="0" y="766480"/>
            <a:ext cx="9766300" cy="785553"/>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47" name="QQ2635243521"/>
          <p:cNvSpPr txBox="1"/>
          <p:nvPr>
            <p:custDataLst>
              <p:tags r:id="rId5"/>
            </p:custDataLst>
          </p:nvPr>
        </p:nvSpPr>
        <p:spPr>
          <a:xfrm>
            <a:off x="168251" y="886490"/>
            <a:ext cx="9269730" cy="418191"/>
          </a:xfrm>
          <a:prstGeom prst="rect">
            <a:avLst/>
          </a:prstGeom>
          <a:noFill/>
        </p:spPr>
        <p:txBody>
          <a:bodyPr wrap="square" rtlCol="0">
            <a:spAutoFit/>
          </a:bodyPr>
          <a:lstStyle/>
          <a:p>
            <a:pPr>
              <a:lnSpc>
                <a:spcPct val="150000"/>
              </a:lnSpc>
            </a:pPr>
            <a:r>
              <a:rPr sz="1600" dirty="0">
                <a:latin typeface="微软雅黑" panose="020B0503020204020204" charset="-122"/>
                <a:ea typeface="微软雅黑" panose="020B0503020204020204" charset="-122"/>
                <a:sym typeface="+mn-ea"/>
              </a:rPr>
              <a:t>商务部等5部门</a:t>
            </a:r>
            <a:r>
              <a:rPr lang="en-US" sz="1600" dirty="0">
                <a:latin typeface="微软雅黑" panose="020B0503020204020204" charset="-122"/>
                <a:ea typeface="微软雅黑" panose="020B0503020204020204" charset="-122"/>
                <a:sym typeface="+mn-ea"/>
              </a:rPr>
              <a:t>2</a:t>
            </a:r>
            <a:r>
              <a:rPr lang="zh-CN" altLang="en-US" sz="1600" dirty="0">
                <a:latin typeface="微软雅黑" panose="020B0503020204020204" charset="-122"/>
                <a:ea typeface="微软雅黑" panose="020B0503020204020204" charset="-122"/>
                <a:sym typeface="+mn-ea"/>
              </a:rPr>
              <a:t>月</a:t>
            </a:r>
            <a:r>
              <a:rPr lang="en-US" altLang="zh-CN" sz="1600" dirty="0">
                <a:latin typeface="微软雅黑" panose="020B0503020204020204" charset="-122"/>
                <a:ea typeface="微软雅黑" panose="020B0503020204020204" charset="-122"/>
                <a:sym typeface="+mn-ea"/>
              </a:rPr>
              <a:t>5</a:t>
            </a:r>
            <a:r>
              <a:rPr lang="zh-CN" altLang="en-US" sz="1600" dirty="0">
                <a:latin typeface="微软雅黑" panose="020B0503020204020204" charset="-122"/>
                <a:ea typeface="微软雅黑" panose="020B0503020204020204" charset="-122"/>
                <a:sym typeface="+mn-ea"/>
              </a:rPr>
              <a:t>日</a:t>
            </a:r>
            <a:r>
              <a:rPr sz="1600" dirty="0">
                <a:latin typeface="微软雅黑" panose="020B0503020204020204" charset="-122"/>
                <a:ea typeface="微软雅黑" panose="020B0503020204020204" charset="-122"/>
                <a:sym typeface="+mn-ea"/>
              </a:rPr>
              <a:t>发布关于二手车出口有关事项的公告，明确在全国范围开展二手车出口业务。</a:t>
            </a:r>
          </a:p>
        </p:txBody>
      </p:sp>
      <p:graphicFrame>
        <p:nvGraphicFramePr>
          <p:cNvPr id="11" name="对象 10"/>
          <p:cNvGraphicFramePr>
            <a:graphicFrameLocks/>
          </p:cNvGraphicFramePr>
          <p:nvPr/>
        </p:nvGraphicFramePr>
        <p:xfrm>
          <a:off x="3271838" y="3109595"/>
          <a:ext cx="4521200" cy="1379538"/>
        </p:xfrm>
        <a:graphic>
          <a:graphicData uri="http://schemas.openxmlformats.org/presentationml/2006/ole">
            <p:oleObj spid="_x0000_s25601" name="包装程序外壳对象" showAsIcon="1" r:id="rId8" imgW="2948040" imgH="434880" progId="Package">
              <p:embed/>
            </p:oleObj>
          </a:graphicData>
        </a:graphic>
      </p:graphicFrame>
      <p:sp>
        <p:nvSpPr>
          <p:cNvPr id="14" name="文本框 13"/>
          <p:cNvSpPr txBox="1"/>
          <p:nvPr/>
        </p:nvSpPr>
        <p:spPr>
          <a:xfrm>
            <a:off x="2143560" y="2979896"/>
            <a:ext cx="738664" cy="2108397"/>
          </a:xfrm>
          <a:prstGeom prst="rect">
            <a:avLst/>
          </a:prstGeom>
          <a:noFill/>
        </p:spPr>
        <p:txBody>
          <a:bodyPr vert="eaVert" wrap="square" rtlCol="0">
            <a:spAutoFit/>
          </a:bodyPr>
          <a:lstStyle/>
          <a:p>
            <a:r>
              <a:rPr kumimoji="1" lang="zh-CN" altLang="en-US" sz="1800" b="1" dirty="0">
                <a:solidFill>
                  <a:schemeClr val="tx1"/>
                </a:solidFill>
              </a:rPr>
              <a:t>二手车出口通知</a:t>
            </a:r>
          </a:p>
          <a:p>
            <a:endParaRPr lang="zh-CN" altLang="en-US" dirty="0"/>
          </a:p>
        </p:txBody>
      </p:sp>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9" cstate="print"/>
          <a:srcRect/>
          <a:stretch>
            <a:fillRect/>
          </a:stretch>
        </a:blipFill>
        <a:effectLst/>
      </p:bgPr>
    </p:bg>
    <p:spTree>
      <p:nvGrpSpPr>
        <p:cNvPr id="1" name=""/>
        <p:cNvGrpSpPr/>
        <p:nvPr/>
      </p:nvGrpSpPr>
      <p:grpSpPr>
        <a:xfrm>
          <a:off x="0" y="0"/>
          <a:ext cx="0" cy="0"/>
          <a:chOff x="0" y="0"/>
          <a:chExt cx="0" cy="0"/>
        </a:xfrm>
      </p:grpSpPr>
      <p:grpSp>
        <p:nvGrpSpPr>
          <p:cNvPr id="40" name="组合 39"/>
          <p:cNvGrpSpPr/>
          <p:nvPr>
            <p:custDataLst>
              <p:tags r:id="rId2"/>
            </p:custDataLst>
          </p:nvPr>
        </p:nvGrpSpPr>
        <p:grpSpPr>
          <a:xfrm>
            <a:off x="737870" y="936625"/>
            <a:ext cx="2818130" cy="594360"/>
            <a:chOff x="3278" y="4387"/>
            <a:chExt cx="4438" cy="936"/>
          </a:xfrm>
        </p:grpSpPr>
        <p:sp>
          <p:nvSpPr>
            <p:cNvPr id="41" name="iSļiďe"/>
            <p:cNvSpPr/>
            <p:nvPr>
              <p:custDataLst>
                <p:tags r:id="rId6"/>
              </p:custDataLst>
            </p:nvPr>
          </p:nvSpPr>
          <p:spPr>
            <a:xfrm>
              <a:off x="3448" y="4387"/>
              <a:ext cx="4268" cy="936"/>
            </a:xfrm>
            <a:prstGeom prst="roundRect">
              <a:avLst>
                <a:gd name="adj" fmla="val 50000"/>
              </a:avLst>
            </a:prstGeom>
            <a:gradFill>
              <a:gsLst>
                <a:gs pos="0">
                  <a:srgbClr val="FAC40C"/>
                </a:gs>
                <a:gs pos="100000">
                  <a:srgbClr val="FEC40C">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lang="it-IT" altLang="zh-CN" sz="1800" b="1" dirty="0">
                  <a:solidFill>
                    <a:schemeClr val="tx1"/>
                  </a:solidFill>
                  <a:effectLst/>
                  <a:latin typeface="+mj-ea"/>
                  <a:ea typeface="+mj-ea"/>
                  <a:cs typeface="+mj-ea"/>
                  <a:sym typeface="+mn-ea"/>
                </a:rPr>
                <a:t>  </a:t>
              </a:r>
              <a:r>
                <a:rPr b="1" dirty="0" err="1">
                  <a:solidFill>
                    <a:schemeClr val="tx1"/>
                  </a:solidFill>
                  <a:effectLst/>
                  <a:latin typeface="+mj-ea"/>
                  <a:ea typeface="+mj-ea"/>
                  <a:cs typeface="+mj-ea"/>
                  <a:sym typeface="+mn-ea"/>
                </a:rPr>
                <a:t>二手车出口对象</a:t>
              </a:r>
              <a:endParaRPr b="1" dirty="0">
                <a:solidFill>
                  <a:schemeClr val="tx1"/>
                </a:solidFill>
                <a:effectLst/>
                <a:latin typeface="+mj-ea"/>
                <a:ea typeface="+mj-ea"/>
                <a:cs typeface="+mj-ea"/>
                <a:sym typeface="+mn-ea"/>
              </a:endParaRPr>
            </a:p>
          </p:txBody>
        </p:sp>
        <p:sp>
          <p:nvSpPr>
            <p:cNvPr id="42" name="îṩḷídê"/>
            <p:cNvSpPr/>
            <p:nvPr>
              <p:custDataLst>
                <p:tags r:id="rId7"/>
              </p:custDataLst>
            </p:nvPr>
          </p:nvSpPr>
          <p:spPr>
            <a:xfrm>
              <a:off x="3278" y="4676"/>
              <a:ext cx="340" cy="340"/>
            </a:xfrm>
            <a:prstGeom prst="ellipse">
              <a:avLst/>
            </a:prstGeom>
            <a:solidFill>
              <a:srgbClr val="B7010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400" b="1">
                <a:latin typeface="微软雅黑" panose="020B0503020204020204" charset="-122"/>
                <a:ea typeface="微软雅黑" panose="020B0503020204020204" charset="-122"/>
              </a:endParaRPr>
            </a:p>
          </p:txBody>
        </p:sp>
      </p:grpSp>
      <p:sp>
        <p:nvSpPr>
          <p:cNvPr id="46" name="iSļiďe"/>
          <p:cNvSpPr/>
          <p:nvPr>
            <p:custDataLst>
              <p:tags r:id="rId3"/>
            </p:custDataLst>
          </p:nvPr>
        </p:nvSpPr>
        <p:spPr>
          <a:xfrm>
            <a:off x="267323" y="1714500"/>
            <a:ext cx="5792602" cy="4688205"/>
          </a:xfrm>
          <a:prstGeom prst="roundRect">
            <a:avLst>
              <a:gd name="adj" fmla="val 16000"/>
            </a:avLst>
          </a:prstGeom>
          <a:solidFill>
            <a:schemeClr val="bg1"/>
          </a:solidFill>
          <a:ln w="12700" cmpd="sng">
            <a:solidFill>
              <a:srgbClr val="0041CB"/>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indent="0" fontAlgn="auto">
              <a:lnSpc>
                <a:spcPct val="150000"/>
              </a:lnSpc>
            </a:pPr>
            <a:endParaRPr lang="zh-CN" altLang="en-US" sz="2000">
              <a:solidFill>
                <a:schemeClr val="tx1"/>
              </a:solidFill>
              <a:sym typeface="+mn-ea"/>
            </a:endParaRPr>
          </a:p>
        </p:txBody>
      </p:sp>
      <p:sp>
        <p:nvSpPr>
          <p:cNvPr id="47" name="QQ2635243521"/>
          <p:cNvSpPr txBox="1"/>
          <p:nvPr>
            <p:custDataLst>
              <p:tags r:id="rId4"/>
            </p:custDataLst>
          </p:nvPr>
        </p:nvSpPr>
        <p:spPr>
          <a:xfrm>
            <a:off x="597134" y="1796335"/>
            <a:ext cx="5337135" cy="4527521"/>
          </a:xfrm>
          <a:prstGeom prst="rect">
            <a:avLst/>
          </a:prstGeom>
          <a:noFill/>
        </p:spPr>
        <p:txBody>
          <a:bodyPr wrap="square" rtlCol="0">
            <a:spAutoFit/>
          </a:bodyPr>
          <a:lstStyle/>
          <a:p>
            <a:pPr>
              <a:lnSpc>
                <a:spcPct val="150000"/>
              </a:lnSpc>
            </a:pPr>
            <a:r>
              <a:rPr lang="zh-CN" sz="1600" dirty="0">
                <a:sym typeface="+mn-ea"/>
              </a:rPr>
              <a:t>目前，真正的二手车出口量很小，而是</a:t>
            </a:r>
            <a:r>
              <a:rPr lang="zh-CN" sz="1600" b="1" dirty="0">
                <a:solidFill>
                  <a:srgbClr val="FF0000"/>
                </a:solidFill>
                <a:sym typeface="+mn-ea"/>
              </a:rPr>
              <a:t>新车以二手名义出口</a:t>
            </a:r>
            <a:r>
              <a:rPr lang="zh-CN" sz="1600" dirty="0">
                <a:sym typeface="+mn-ea"/>
              </a:rPr>
              <a:t>，也就是人们说的“0公里”二手车出口。市面上至少</a:t>
            </a:r>
            <a:r>
              <a:rPr lang="zh-CN" sz="1600" b="1" dirty="0">
                <a:solidFill>
                  <a:srgbClr val="FF0000"/>
                </a:solidFill>
                <a:sym typeface="+mn-ea"/>
              </a:rPr>
              <a:t>80%</a:t>
            </a:r>
            <a:r>
              <a:rPr lang="zh-CN" sz="1600" dirty="0">
                <a:sym typeface="+mn-ea"/>
              </a:rPr>
              <a:t>以上的二手车出口都其实是准新车出口，就是从车厂或者汽车经销商那里采购回来新车，然后上牌过户，变成二手车再出口</a:t>
            </a:r>
            <a:r>
              <a:rPr lang="zh-CN" altLang="en-US" sz="1600" dirty="0">
                <a:sym typeface="+mn-ea"/>
              </a:rPr>
              <a:t>。</a:t>
            </a:r>
            <a:endParaRPr lang="en-US" altLang="zh-CN" sz="1600" dirty="0">
              <a:sym typeface="+mn-ea"/>
            </a:endParaRPr>
          </a:p>
          <a:p>
            <a:pPr>
              <a:lnSpc>
                <a:spcPct val="150000"/>
              </a:lnSpc>
            </a:pPr>
            <a:r>
              <a:rPr lang="zh-CN" sz="1600" dirty="0">
                <a:sym typeface="+mn-ea"/>
              </a:rPr>
              <a:t>美其名曰：</a:t>
            </a:r>
            <a:r>
              <a:rPr lang="zh-CN" sz="1600" b="1" dirty="0">
                <a:solidFill>
                  <a:srgbClr val="FF0000"/>
                </a:solidFill>
                <a:sym typeface="+mn-ea"/>
              </a:rPr>
              <a:t>平行出口</a:t>
            </a:r>
            <a:r>
              <a:rPr lang="zh-CN" altLang="en-US" sz="1600" dirty="0">
                <a:sym typeface="+mn-ea"/>
              </a:rPr>
              <a:t>，</a:t>
            </a:r>
            <a:r>
              <a:rPr lang="zh-CN" altLang="zh-CN" sz="1600" dirty="0">
                <a:sym typeface="+mn-ea"/>
              </a:rPr>
              <a:t>对于目的地进口国来说，就是汽车平行进口</a:t>
            </a:r>
            <a:r>
              <a:rPr lang="zh-CN" altLang="en-US" sz="1600" dirty="0">
                <a:sym typeface="+mn-ea"/>
              </a:rPr>
              <a:t>。</a:t>
            </a:r>
            <a:endParaRPr lang="en-US" altLang="zh-CN" sz="1600" dirty="0">
              <a:sym typeface="+mn-ea"/>
            </a:endParaRPr>
          </a:p>
          <a:p>
            <a:pPr>
              <a:lnSpc>
                <a:spcPct val="150000"/>
              </a:lnSpc>
            </a:pPr>
            <a:r>
              <a:rPr lang="zh-CN" altLang="zh-CN" sz="1600" dirty="0">
                <a:sym typeface="+mn-ea"/>
              </a:rPr>
              <a:t>为什么真正二手车出口不是重点，由于国内新能源汽车</a:t>
            </a:r>
            <a:r>
              <a:rPr lang="zh-CN" altLang="zh-CN" sz="1600" b="1" dirty="0">
                <a:sym typeface="+mn-ea"/>
              </a:rPr>
              <a:t>配置高、价格低</a:t>
            </a:r>
            <a:r>
              <a:rPr lang="zh-CN" altLang="zh-CN" sz="1600" dirty="0">
                <a:sym typeface="+mn-ea"/>
              </a:rPr>
              <a:t>，在国际市场具备一定优势，因此不少二手车出口企业将</a:t>
            </a:r>
            <a:r>
              <a:rPr lang="zh-CN" altLang="zh-CN" sz="1600" b="1" dirty="0">
                <a:solidFill>
                  <a:srgbClr val="FF0000"/>
                </a:solidFill>
                <a:sym typeface="+mn-ea"/>
              </a:rPr>
              <a:t>新能源汽车</a:t>
            </a:r>
            <a:r>
              <a:rPr lang="zh-CN" altLang="zh-CN" sz="1600" dirty="0">
                <a:sym typeface="+mn-ea"/>
              </a:rPr>
              <a:t>当作了主攻方向。</a:t>
            </a:r>
            <a:r>
              <a:rPr lang="zh-CN" altLang="en-US" sz="1600" dirty="0">
                <a:sym typeface="+mn-ea"/>
              </a:rPr>
              <a:t>另外还受</a:t>
            </a:r>
            <a:r>
              <a:rPr lang="zh-CN" altLang="zh-CN" sz="1600" b="1" dirty="0">
                <a:sym typeface="+mn-ea"/>
              </a:rPr>
              <a:t>国家政策吸引、避开主机厂代理权</a:t>
            </a:r>
            <a:r>
              <a:rPr lang="zh-CN" altLang="en-US" sz="1600" dirty="0">
                <a:sym typeface="+mn-ea"/>
              </a:rPr>
              <a:t>等因素影响。</a:t>
            </a:r>
            <a:endParaRPr lang="zh-CN" altLang="zh-CN" sz="1600" dirty="0">
              <a:sym typeface="+mn-ea"/>
            </a:endParaRPr>
          </a:p>
          <a:p>
            <a:pPr>
              <a:lnSpc>
                <a:spcPct val="150000"/>
              </a:lnSpc>
            </a:pPr>
            <a:endParaRPr lang="zh-CN" dirty="0">
              <a:sym typeface="+mn-ea"/>
            </a:endParaRPr>
          </a:p>
        </p:txBody>
      </p:sp>
      <p:sp>
        <p:nvSpPr>
          <p:cNvPr id="9" name="矩形 8"/>
          <p:cNvSpPr/>
          <p:nvPr>
            <p:custDataLst>
              <p:tags r:id="rId5"/>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prstClr val="white"/>
                </a:solidFill>
                <a:latin typeface="微软雅黑" panose="020B0503020204020204" charset="-122"/>
                <a:sym typeface="+mn-ea"/>
              </a:rPr>
              <a:t>一、二手车出口文件解读</a:t>
            </a:r>
          </a:p>
        </p:txBody>
      </p:sp>
      <p:sp>
        <p:nvSpPr>
          <p:cNvPr id="3" name="文本框 2"/>
          <p:cNvSpPr txBox="1"/>
          <p:nvPr/>
        </p:nvSpPr>
        <p:spPr>
          <a:xfrm>
            <a:off x="7623110" y="1796335"/>
            <a:ext cx="2441640" cy="369332"/>
          </a:xfrm>
          <a:prstGeom prst="rect">
            <a:avLst/>
          </a:prstGeom>
          <a:noFill/>
        </p:spPr>
        <p:txBody>
          <a:bodyPr wrap="square">
            <a:spAutoFit/>
          </a:bodyPr>
          <a:lstStyle/>
          <a:p>
            <a:r>
              <a:rPr kumimoji="1" lang="zh-CN" altLang="en-US" sz="1800" b="1" dirty="0">
                <a:solidFill>
                  <a:schemeClr val="tx1"/>
                </a:solidFill>
              </a:rPr>
              <a:t>二手车出口咋回事？</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cstate="print"/>
          <a:srcRect/>
          <a:stretch>
            <a:fillRect/>
          </a:stretch>
        </a:blipFill>
        <a:effectLst/>
      </p:bgPr>
    </p:bg>
    <p:spTree>
      <p:nvGrpSpPr>
        <p:cNvPr id="1" name=""/>
        <p:cNvGrpSpPr/>
        <p:nvPr/>
      </p:nvGrpSpPr>
      <p:grpSpPr>
        <a:xfrm>
          <a:off x="0" y="0"/>
          <a:ext cx="0" cy="0"/>
          <a:chOff x="0" y="0"/>
          <a:chExt cx="0" cy="0"/>
        </a:xfrm>
      </p:grpSpPr>
      <p:sp>
        <p:nvSpPr>
          <p:cNvPr id="44" name="ComponentBackground1"/>
          <p:cNvSpPr/>
          <p:nvPr>
            <p:custDataLst>
              <p:tags r:id="rId2"/>
            </p:custDataLst>
          </p:nvPr>
        </p:nvSpPr>
        <p:spPr>
          <a:xfrm>
            <a:off x="256256" y="862248"/>
            <a:ext cx="11074050" cy="1991339"/>
          </a:xfrm>
          <a:prstGeom prst="roundRect">
            <a:avLst>
              <a:gd name="adj" fmla="val 3880"/>
            </a:avLst>
          </a:prstGeom>
          <a:solidFill>
            <a:schemeClr val="bg1"/>
          </a:solidFill>
          <a:ln w="127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nSpc>
                <a:spcPct val="150000"/>
              </a:lnSpc>
              <a:spcBef>
                <a:spcPct val="0"/>
              </a:spcBef>
            </a:pPr>
            <a:r>
              <a:rPr lang="en-US" altLang="zh-CN" sz="1100" dirty="0">
                <a:solidFill>
                  <a:schemeClr val="tx1"/>
                </a:solidFill>
              </a:rPr>
              <a:t>  </a:t>
            </a:r>
          </a:p>
        </p:txBody>
      </p:sp>
      <p:sp>
        <p:nvSpPr>
          <p:cNvPr id="6" name="矩形 5"/>
          <p:cNvSpPr/>
          <p:nvPr>
            <p:custDataLst>
              <p:tags r:id="rId3"/>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三、二手车出口贸易规模</a:t>
            </a:r>
          </a:p>
        </p:txBody>
      </p:sp>
      <p:sp>
        <p:nvSpPr>
          <p:cNvPr id="7" name="矩形 6"/>
          <p:cNvSpPr/>
          <p:nvPr>
            <p:custDataLst>
              <p:tags r:id="rId4"/>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49" name="Bullet1"/>
          <p:cNvSpPr/>
          <p:nvPr>
            <p:custDataLst>
              <p:tags r:id="rId5"/>
            </p:custDataLst>
          </p:nvPr>
        </p:nvSpPr>
        <p:spPr bwMode="auto">
          <a:xfrm>
            <a:off x="352062" y="1037940"/>
            <a:ext cx="10882437" cy="2215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0" fontAlgn="auto">
              <a:lnSpc>
                <a:spcPts val="2800"/>
              </a:lnSpc>
            </a:pPr>
            <a:r>
              <a:rPr lang="en-US" altLang="zh-CN" sz="1600" dirty="0">
                <a:latin typeface="+mn-ea"/>
                <a:sym typeface="+mn-ea"/>
              </a:rPr>
              <a:t>      </a:t>
            </a:r>
            <a:r>
              <a:rPr altLang="zh-CN" sz="1600" dirty="0">
                <a:solidFill>
                  <a:srgbClr val="FF0000"/>
                </a:solidFill>
                <a:latin typeface="+mn-ea"/>
                <a:sym typeface="+mn-ea"/>
              </a:rPr>
              <a:t>2019年</a:t>
            </a:r>
            <a:r>
              <a:rPr altLang="zh-CN" sz="1600" dirty="0">
                <a:latin typeface="+mn-ea"/>
                <a:sym typeface="+mn-ea"/>
              </a:rPr>
              <a:t>启动二手车出口试点工作以来，中国二手车出口量屡上新台阶。2021年中国二手车出口约</a:t>
            </a:r>
            <a:r>
              <a:rPr altLang="zh-CN" sz="1600" dirty="0">
                <a:solidFill>
                  <a:srgbClr val="FF0000"/>
                </a:solidFill>
                <a:latin typeface="+mn-ea"/>
                <a:sym typeface="+mn-ea"/>
              </a:rPr>
              <a:t>1.5万辆</a:t>
            </a:r>
            <a:r>
              <a:rPr altLang="zh-CN" sz="1600" dirty="0">
                <a:latin typeface="+mn-ea"/>
                <a:sym typeface="+mn-ea"/>
              </a:rPr>
              <a:t>，2022年这一数据跃升至</a:t>
            </a:r>
            <a:r>
              <a:rPr altLang="zh-CN" sz="1600" dirty="0">
                <a:solidFill>
                  <a:srgbClr val="FF0000"/>
                </a:solidFill>
                <a:latin typeface="+mn-ea"/>
                <a:sym typeface="+mn-ea"/>
              </a:rPr>
              <a:t>6.9万辆</a:t>
            </a:r>
            <a:r>
              <a:rPr altLang="zh-CN" sz="1600" dirty="0">
                <a:latin typeface="+mn-ea"/>
                <a:sym typeface="+mn-ea"/>
              </a:rPr>
              <a:t>，同比增长超350%，</a:t>
            </a:r>
            <a:r>
              <a:rPr altLang="zh-CN" sz="1600" dirty="0" err="1">
                <a:latin typeface="+mn-ea"/>
                <a:sym typeface="+mn-ea"/>
              </a:rPr>
              <a:t>其中大部分为</a:t>
            </a:r>
            <a:r>
              <a:rPr altLang="zh-CN" sz="1600" dirty="0" err="1">
                <a:solidFill>
                  <a:srgbClr val="FF0000"/>
                </a:solidFill>
                <a:latin typeface="+mn-ea"/>
                <a:sym typeface="+mn-ea"/>
              </a:rPr>
              <a:t>新能源汽车</a:t>
            </a:r>
            <a:r>
              <a:rPr altLang="zh-CN" sz="1600" dirty="0" err="1">
                <a:latin typeface="+mn-ea"/>
                <a:sym typeface="+mn-ea"/>
              </a:rPr>
              <a:t>。</a:t>
            </a:r>
            <a:r>
              <a:rPr lang="en-US" sz="1600" dirty="0" err="1">
                <a:latin typeface="+mn-ea"/>
                <a:sym typeface="+mn-ea"/>
              </a:rPr>
              <a:t>2023</a:t>
            </a:r>
            <a:r>
              <a:rPr altLang="zh-CN" sz="1600" dirty="0" err="1">
                <a:latin typeface="+mn-ea"/>
                <a:sym typeface="+mn-ea"/>
              </a:rPr>
              <a:t>年我国二手车出口数量突破</a:t>
            </a:r>
            <a:r>
              <a:rPr altLang="zh-CN" sz="1600" dirty="0" err="1">
                <a:solidFill>
                  <a:srgbClr val="FF0000"/>
                </a:solidFill>
                <a:latin typeface="+mn-ea"/>
                <a:sym typeface="+mn-ea"/>
              </a:rPr>
              <a:t>10万辆</a:t>
            </a:r>
            <a:r>
              <a:rPr altLang="zh-CN" sz="1600" dirty="0" err="1">
                <a:latin typeface="+mn-ea"/>
                <a:sym typeface="+mn-ea"/>
              </a:rPr>
              <a:t>大关</a:t>
            </a:r>
            <a:r>
              <a:rPr altLang="zh-CN" sz="1600" dirty="0">
                <a:latin typeface="+mn-ea"/>
                <a:sym typeface="+mn-ea"/>
              </a:rPr>
              <a:t>。</a:t>
            </a:r>
            <a:endParaRPr lang="en-US" altLang="zh-CN" sz="1600" dirty="0">
              <a:latin typeface="+mn-ea"/>
              <a:sym typeface="+mn-ea"/>
            </a:endParaRPr>
          </a:p>
          <a:p>
            <a:pPr>
              <a:lnSpc>
                <a:spcPts val="2800"/>
              </a:lnSpc>
            </a:pPr>
            <a:r>
              <a:rPr lang="zh-CN" altLang="en-US" sz="1600" dirty="0">
                <a:latin typeface="+mn-ea"/>
                <a:sym typeface="+mn-ea"/>
              </a:rPr>
              <a:t>      日、美、韩等国，</a:t>
            </a:r>
            <a:r>
              <a:rPr lang="zh-CN" altLang="en-US" sz="1600" dirty="0">
                <a:solidFill>
                  <a:srgbClr val="FF0000"/>
                </a:solidFill>
                <a:latin typeface="+mn-ea"/>
                <a:sym typeface="+mn-ea"/>
              </a:rPr>
              <a:t>日本</a:t>
            </a:r>
            <a:r>
              <a:rPr lang="zh-CN" altLang="en-US" sz="1600" dirty="0">
                <a:latin typeface="+mn-ea"/>
                <a:sym typeface="+mn-ea"/>
              </a:rPr>
              <a:t>每年都稳定在</a:t>
            </a:r>
            <a:r>
              <a:rPr lang="en-US" altLang="zh-CN" sz="1600" dirty="0">
                <a:solidFill>
                  <a:srgbClr val="FF0000"/>
                </a:solidFill>
                <a:latin typeface="+mn-ea"/>
                <a:sym typeface="+mn-ea"/>
              </a:rPr>
              <a:t>120</a:t>
            </a:r>
            <a:r>
              <a:rPr lang="zh-CN" altLang="en-US" sz="1600" dirty="0">
                <a:solidFill>
                  <a:srgbClr val="FF0000"/>
                </a:solidFill>
                <a:latin typeface="+mn-ea"/>
                <a:sym typeface="+mn-ea"/>
              </a:rPr>
              <a:t>万到</a:t>
            </a:r>
            <a:r>
              <a:rPr lang="en-US" altLang="zh-CN" sz="1600" dirty="0">
                <a:solidFill>
                  <a:srgbClr val="FF0000"/>
                </a:solidFill>
                <a:latin typeface="+mn-ea"/>
                <a:sym typeface="+mn-ea"/>
              </a:rPr>
              <a:t>150</a:t>
            </a:r>
            <a:r>
              <a:rPr lang="zh-CN" altLang="en-US" sz="1600" dirty="0">
                <a:solidFill>
                  <a:srgbClr val="FF0000"/>
                </a:solidFill>
                <a:latin typeface="+mn-ea"/>
                <a:sym typeface="+mn-ea"/>
              </a:rPr>
              <a:t>万</a:t>
            </a:r>
            <a:r>
              <a:rPr lang="zh-CN" altLang="en-US" sz="1600" dirty="0">
                <a:latin typeface="+mn-ea"/>
                <a:sym typeface="+mn-ea"/>
              </a:rPr>
              <a:t>出口的规模，</a:t>
            </a:r>
            <a:r>
              <a:rPr lang="zh-CN" altLang="en-US" sz="1600" dirty="0">
                <a:solidFill>
                  <a:srgbClr val="FF0000"/>
                </a:solidFill>
                <a:latin typeface="+mn-ea"/>
                <a:sym typeface="+mn-ea"/>
              </a:rPr>
              <a:t>美国</a:t>
            </a:r>
            <a:r>
              <a:rPr lang="zh-CN" altLang="en-US" sz="1600" dirty="0">
                <a:latin typeface="+mn-ea"/>
                <a:sym typeface="+mn-ea"/>
              </a:rPr>
              <a:t>也在</a:t>
            </a:r>
            <a:r>
              <a:rPr lang="en-US" altLang="zh-CN" sz="1600" dirty="0">
                <a:solidFill>
                  <a:srgbClr val="FF0000"/>
                </a:solidFill>
                <a:latin typeface="+mn-ea"/>
                <a:sym typeface="+mn-ea"/>
              </a:rPr>
              <a:t>80</a:t>
            </a:r>
            <a:r>
              <a:rPr lang="zh-CN" altLang="en-US" sz="1600" dirty="0">
                <a:solidFill>
                  <a:srgbClr val="FF0000"/>
                </a:solidFill>
                <a:latin typeface="+mn-ea"/>
                <a:sym typeface="+mn-ea"/>
              </a:rPr>
              <a:t>到</a:t>
            </a:r>
            <a:r>
              <a:rPr lang="en-US" altLang="zh-CN" sz="1600" dirty="0">
                <a:solidFill>
                  <a:srgbClr val="FF0000"/>
                </a:solidFill>
                <a:latin typeface="+mn-ea"/>
                <a:sym typeface="+mn-ea"/>
              </a:rPr>
              <a:t>90</a:t>
            </a:r>
            <a:r>
              <a:rPr lang="zh-CN" altLang="en-US" sz="1600" dirty="0">
                <a:solidFill>
                  <a:srgbClr val="FF0000"/>
                </a:solidFill>
                <a:latin typeface="+mn-ea"/>
                <a:sym typeface="+mn-ea"/>
              </a:rPr>
              <a:t>万</a:t>
            </a:r>
            <a:r>
              <a:rPr lang="zh-CN" altLang="en-US" sz="1600" dirty="0">
                <a:latin typeface="+mn-ea"/>
                <a:sym typeface="+mn-ea"/>
              </a:rPr>
              <a:t>辆，</a:t>
            </a:r>
            <a:r>
              <a:rPr lang="zh-CN" altLang="en-US" sz="1600" dirty="0">
                <a:solidFill>
                  <a:srgbClr val="FF0000"/>
                </a:solidFill>
                <a:latin typeface="+mn-ea"/>
                <a:sym typeface="+mn-ea"/>
              </a:rPr>
              <a:t>韩国</a:t>
            </a:r>
            <a:r>
              <a:rPr lang="zh-CN" altLang="en-US" sz="1600" dirty="0">
                <a:latin typeface="+mn-ea"/>
                <a:sym typeface="+mn-ea"/>
              </a:rPr>
              <a:t>高峰时也年出口近</a:t>
            </a:r>
            <a:r>
              <a:rPr lang="en-US" altLang="zh-CN" sz="1600" dirty="0">
                <a:solidFill>
                  <a:srgbClr val="FF0000"/>
                </a:solidFill>
                <a:latin typeface="+mn-ea"/>
                <a:sym typeface="+mn-ea"/>
              </a:rPr>
              <a:t>50</a:t>
            </a:r>
            <a:r>
              <a:rPr lang="zh-CN" altLang="en-US" sz="1600" dirty="0">
                <a:solidFill>
                  <a:srgbClr val="FF0000"/>
                </a:solidFill>
                <a:latin typeface="+mn-ea"/>
                <a:sym typeface="+mn-ea"/>
              </a:rPr>
              <a:t>万</a:t>
            </a:r>
            <a:r>
              <a:rPr lang="zh-CN" altLang="en-US" sz="1600" dirty="0">
                <a:latin typeface="+mn-ea"/>
                <a:sym typeface="+mn-ea"/>
              </a:rPr>
              <a:t>辆。而中国作为汽车保有量第一、产销量第一的大国，有着更好更多的二手车基础，而中国目前还不到</a:t>
            </a:r>
            <a:r>
              <a:rPr lang="en-US" altLang="zh-CN" sz="1600" dirty="0">
                <a:latin typeface="+mn-ea"/>
                <a:sym typeface="+mn-ea"/>
              </a:rPr>
              <a:t>20</a:t>
            </a:r>
            <a:r>
              <a:rPr lang="zh-CN" altLang="en-US" sz="1600" dirty="0">
                <a:latin typeface="+mn-ea"/>
                <a:sym typeface="+mn-ea"/>
              </a:rPr>
              <a:t>万辆，说明还有很大的市场空间。所以</a:t>
            </a:r>
            <a:r>
              <a:rPr lang="zh-CN" altLang="en-US" sz="1600" b="1" dirty="0">
                <a:latin typeface="+mn-ea"/>
                <a:sym typeface="+mn-ea"/>
              </a:rPr>
              <a:t>预测未来</a:t>
            </a:r>
            <a:r>
              <a:rPr lang="en-US" altLang="zh-CN" sz="1600" b="1" dirty="0">
                <a:latin typeface="+mn-ea"/>
                <a:sym typeface="+mn-ea"/>
              </a:rPr>
              <a:t>3</a:t>
            </a:r>
            <a:r>
              <a:rPr lang="zh-CN" altLang="en-US" sz="1600" b="1" dirty="0">
                <a:latin typeface="+mn-ea"/>
                <a:sym typeface="+mn-ea"/>
              </a:rPr>
              <a:t>到</a:t>
            </a:r>
            <a:r>
              <a:rPr lang="en-US" altLang="zh-CN" sz="1600" b="1" dirty="0">
                <a:latin typeface="+mn-ea"/>
                <a:sym typeface="+mn-ea"/>
              </a:rPr>
              <a:t>5</a:t>
            </a:r>
            <a:r>
              <a:rPr lang="zh-CN" altLang="en-US" sz="1600" b="1" dirty="0">
                <a:latin typeface="+mn-ea"/>
                <a:sym typeface="+mn-ea"/>
              </a:rPr>
              <a:t>年，中国将能够每年出口二手车超过</a:t>
            </a:r>
            <a:r>
              <a:rPr lang="en-US" altLang="zh-CN" sz="1600" b="1" dirty="0">
                <a:solidFill>
                  <a:srgbClr val="FF0000"/>
                </a:solidFill>
                <a:latin typeface="+mn-ea"/>
                <a:sym typeface="+mn-ea"/>
              </a:rPr>
              <a:t>50</a:t>
            </a:r>
            <a:r>
              <a:rPr lang="zh-CN" altLang="en-US" sz="1600" b="1" dirty="0">
                <a:solidFill>
                  <a:srgbClr val="FF0000"/>
                </a:solidFill>
                <a:latin typeface="+mn-ea"/>
                <a:sym typeface="+mn-ea"/>
              </a:rPr>
              <a:t>万</a:t>
            </a:r>
            <a:r>
              <a:rPr lang="zh-CN" altLang="en-US" sz="1600" b="1" dirty="0">
                <a:latin typeface="+mn-ea"/>
                <a:sym typeface="+mn-ea"/>
              </a:rPr>
              <a:t>辆</a:t>
            </a:r>
            <a:r>
              <a:rPr lang="zh-CN" altLang="en-US" sz="1600" dirty="0">
                <a:latin typeface="+mn-ea"/>
                <a:sym typeface="+mn-ea"/>
              </a:rPr>
              <a:t>。”</a:t>
            </a:r>
          </a:p>
          <a:p>
            <a:pPr indent="0" fontAlgn="auto">
              <a:lnSpc>
                <a:spcPts val="2800"/>
              </a:lnSpc>
            </a:pPr>
            <a:endParaRPr altLang="zh-CN" sz="1600" dirty="0">
              <a:latin typeface="+mn-ea"/>
              <a:sym typeface="+mn-ea"/>
            </a:endParaRPr>
          </a:p>
        </p:txBody>
      </p:sp>
      <p:sp>
        <p:nvSpPr>
          <p:cNvPr id="22" name="Bullet1"/>
          <p:cNvSpPr/>
          <p:nvPr>
            <p:custDataLst>
              <p:tags r:id="rId6"/>
            </p:custDataLst>
          </p:nvPr>
        </p:nvSpPr>
        <p:spPr bwMode="auto">
          <a:xfrm>
            <a:off x="4571048" y="2182495"/>
            <a:ext cx="3173730" cy="1328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0" fontAlgn="auto">
              <a:lnSpc>
                <a:spcPts val="2800"/>
              </a:lnSpc>
            </a:pPr>
            <a:endParaRPr altLang="zh-CN" sz="1600" dirty="0">
              <a:latin typeface="+mn-ea"/>
              <a:sym typeface="+mn-ea"/>
            </a:endParaRPr>
          </a:p>
        </p:txBody>
      </p:sp>
      <p:sp>
        <p:nvSpPr>
          <p:cNvPr id="2" name="文本框 1"/>
          <p:cNvSpPr txBox="1"/>
          <p:nvPr/>
        </p:nvSpPr>
        <p:spPr>
          <a:xfrm>
            <a:off x="256255" y="3142615"/>
            <a:ext cx="4064000" cy="368300"/>
          </a:xfrm>
          <a:prstGeom prst="rect">
            <a:avLst/>
          </a:prstGeom>
          <a:noFill/>
        </p:spPr>
        <p:txBody>
          <a:bodyPr wrap="square" rtlCol="0">
            <a:spAutoFit/>
          </a:bodyPr>
          <a:lstStyle/>
          <a:p>
            <a:r>
              <a:rPr lang="zh-CN" altLang="en-US" sz="1600" b="1" dirty="0"/>
              <a:t>二手车出口能火多久</a:t>
            </a:r>
            <a:r>
              <a:rPr lang="zh-CN" altLang="en-US" dirty="0"/>
              <a:t>？</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9" cstate="print"/>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9" name="ComponentBackground1"/>
          <p:cNvSpPr/>
          <p:nvPr>
            <p:custDataLst>
              <p:tags r:id="rId3"/>
            </p:custDataLst>
          </p:nvPr>
        </p:nvSpPr>
        <p:spPr>
          <a:xfrm>
            <a:off x="1754505" y="1400175"/>
            <a:ext cx="8682990" cy="4337115"/>
          </a:xfrm>
          <a:prstGeom prst="roundRect">
            <a:avLst>
              <a:gd name="adj" fmla="val 3000"/>
            </a:avLst>
          </a:prstGeom>
          <a:solidFill>
            <a:srgbClr val="3B5DCC">
              <a:alpha val="10000"/>
            </a:srgbClr>
          </a:solidFill>
          <a:ln w="12700" cap="flat" cmpd="sng" algn="ctr">
            <a:noFill/>
            <a:prstDash val="solid"/>
            <a:miter lim="800000"/>
          </a:ln>
          <a:effectLst/>
        </p:spPr>
        <p:txBody>
          <a:bodyPr rtlCol="0" anchor="ctr"/>
          <a:lstStyle/>
          <a:p>
            <a:pPr algn="l">
              <a:lnSpc>
                <a:spcPct val="150000"/>
              </a:lnSpc>
            </a:pPr>
            <a:r>
              <a:rPr lang="zh-CN" altLang="en-US" sz="1600" dirty="0">
                <a:solidFill>
                  <a:sysClr val="windowText" lastClr="000000"/>
                </a:solidFill>
                <a:latin typeface="Arial" panose="020B0604020202020204" pitchFamily="34" charset="0"/>
                <a:ea typeface="微软雅黑" panose="020B0503020204020204" charset="-122"/>
              </a:rPr>
              <a:t>● 经济条件为相对欠发达地区或者</a:t>
            </a:r>
            <a:r>
              <a:rPr lang="zh-CN" altLang="en-US" sz="1600" b="1" dirty="0">
                <a:solidFill>
                  <a:sysClr val="windowText" lastClr="000000"/>
                </a:solidFill>
                <a:latin typeface="Arial" panose="020B0604020202020204" pitchFamily="34" charset="0"/>
                <a:ea typeface="微软雅黑" panose="020B0503020204020204" charset="-122"/>
              </a:rPr>
              <a:t>发展中国家</a:t>
            </a:r>
            <a:r>
              <a:rPr lang="zh-CN" altLang="en-US" sz="1600" dirty="0">
                <a:solidFill>
                  <a:sysClr val="windowText" lastClr="000000"/>
                </a:solidFill>
                <a:latin typeface="Arial" panose="020B0604020202020204" pitchFamily="34" charset="0"/>
                <a:ea typeface="微软雅黑" panose="020B0503020204020204" charset="-122"/>
              </a:rPr>
              <a:t>。</a:t>
            </a:r>
          </a:p>
          <a:p>
            <a:pPr algn="l">
              <a:lnSpc>
                <a:spcPct val="150000"/>
              </a:lnSpc>
            </a:pPr>
            <a:r>
              <a:rPr lang="zh-CN" altLang="en-US" sz="1600" dirty="0">
                <a:solidFill>
                  <a:sysClr val="windowText" lastClr="000000"/>
                </a:solidFill>
                <a:latin typeface="Arial" panose="020B0604020202020204" pitchFamily="34" charset="0"/>
                <a:ea typeface="微软雅黑" panose="020B0503020204020204" charset="-122"/>
              </a:rPr>
              <a:t>● 交通制度及车辆</a:t>
            </a:r>
            <a:r>
              <a:rPr lang="zh-CN" altLang="en-US" sz="1600" b="1" dirty="0">
                <a:solidFill>
                  <a:sysClr val="windowText" lastClr="000000"/>
                </a:solidFill>
                <a:latin typeface="Arial" panose="020B0604020202020204" pitchFamily="34" charset="0"/>
                <a:ea typeface="微软雅黑" panose="020B0503020204020204" charset="-122"/>
              </a:rPr>
              <a:t>标准</a:t>
            </a:r>
            <a:r>
              <a:rPr lang="zh-CN" altLang="en-US" sz="1600" dirty="0">
                <a:solidFill>
                  <a:sysClr val="windowText" lastClr="000000"/>
                </a:solidFill>
                <a:latin typeface="Arial" panose="020B0604020202020204" pitchFamily="34" charset="0"/>
                <a:ea typeface="微软雅黑" panose="020B0503020204020204" charset="-122"/>
              </a:rPr>
              <a:t>基本与我国相同。</a:t>
            </a:r>
          </a:p>
          <a:p>
            <a:pPr algn="l">
              <a:lnSpc>
                <a:spcPct val="150000"/>
              </a:lnSpc>
            </a:pPr>
            <a:r>
              <a:rPr lang="zh-CN" altLang="en-US" sz="1600" dirty="0">
                <a:solidFill>
                  <a:sysClr val="windowText" lastClr="000000"/>
                </a:solidFill>
                <a:latin typeface="Arial" panose="020B0604020202020204" pitchFamily="34" charset="0"/>
                <a:ea typeface="微软雅黑" panose="020B0503020204020204" charset="-122"/>
              </a:rPr>
              <a:t>● 出口目的国家对车辆消费处于高需求，</a:t>
            </a:r>
            <a:r>
              <a:rPr lang="zh-CN" altLang="en-US" sz="1600" b="1" dirty="0">
                <a:solidFill>
                  <a:sysClr val="windowText" lastClr="000000"/>
                </a:solidFill>
                <a:latin typeface="Arial" panose="020B0604020202020204" pitchFamily="34" charset="0"/>
                <a:ea typeface="微软雅黑" panose="020B0503020204020204" charset="-122"/>
              </a:rPr>
              <a:t>国内缺少车源</a:t>
            </a:r>
            <a:r>
              <a:rPr lang="zh-CN" altLang="en-US" sz="1600" dirty="0">
                <a:solidFill>
                  <a:sysClr val="windowText" lastClr="000000"/>
                </a:solidFill>
                <a:latin typeface="Arial" panose="020B0604020202020204" pitchFamily="34" charset="0"/>
                <a:ea typeface="微软雅黑" panose="020B0503020204020204" charset="-122"/>
              </a:rPr>
              <a:t>。</a:t>
            </a:r>
          </a:p>
          <a:p>
            <a:pPr algn="l">
              <a:lnSpc>
                <a:spcPct val="150000"/>
              </a:lnSpc>
            </a:pPr>
            <a:r>
              <a:rPr lang="zh-CN" altLang="en-US" sz="1600" dirty="0">
                <a:solidFill>
                  <a:sysClr val="windowText" lastClr="000000"/>
                </a:solidFill>
                <a:latin typeface="Arial" panose="020B0604020202020204" pitchFamily="34" charset="0"/>
                <a:ea typeface="微软雅黑" panose="020B0503020204020204" charset="-122"/>
              </a:rPr>
              <a:t>●  出口目的国家比国内更具二手车</a:t>
            </a:r>
            <a:r>
              <a:rPr lang="zh-CN" altLang="en-US" sz="1600" b="1" dirty="0">
                <a:solidFill>
                  <a:sysClr val="windowText" lastClr="000000"/>
                </a:solidFill>
                <a:latin typeface="Arial" panose="020B0604020202020204" pitchFamily="34" charset="0"/>
                <a:ea typeface="微软雅黑" panose="020B0503020204020204" charset="-122"/>
              </a:rPr>
              <a:t>价格优势</a:t>
            </a:r>
            <a:r>
              <a:rPr lang="zh-CN" altLang="en-US" sz="1600" dirty="0">
                <a:solidFill>
                  <a:sysClr val="windowText" lastClr="000000"/>
                </a:solidFill>
                <a:latin typeface="Arial" panose="020B0604020202020204" pitchFamily="34" charset="0"/>
                <a:ea typeface="微软雅黑" panose="020B0503020204020204" charset="-122"/>
              </a:rPr>
              <a:t>。</a:t>
            </a:r>
          </a:p>
        </p:txBody>
      </p:sp>
      <p:sp>
        <p:nvSpPr>
          <p:cNvPr id="10" name="Bullet1"/>
          <p:cNvSpPr txBox="1"/>
          <p:nvPr>
            <p:custDataLst>
              <p:tags r:id="rId4"/>
            </p:custDataLst>
          </p:nvPr>
        </p:nvSpPr>
        <p:spPr>
          <a:xfrm>
            <a:off x="2336800" y="1392555"/>
            <a:ext cx="7848600" cy="401955"/>
          </a:xfrm>
          <a:prstGeom prst="rect">
            <a:avLst/>
          </a:prstGeom>
          <a:noFill/>
          <a:effectLst/>
        </p:spPr>
        <p:txBody>
          <a:bodyPr wrap="square" rtlCol="0" anchor="b" anchorCtr="0">
            <a:normAutofit/>
          </a:bodyPr>
          <a:lstStyle>
            <a:defPPr>
              <a:defRPr lang="zh-CN"/>
            </a:defPPr>
            <a:lvl1pPr>
              <a:defRPr sz="1200" b="1" i="0">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defRPr>
            </a:lvl1pPr>
          </a:lstStyle>
          <a:p>
            <a:endParaRPr lang="zh-CN" altLang="en-US" sz="1800" dirty="0">
              <a:latin typeface="微软雅黑" panose="020B0503020204020204" charset="-122"/>
              <a:ea typeface="微软雅黑" panose="020B0503020204020204" charset="-122"/>
              <a:sym typeface="微软雅黑" panose="020B0503020204020204" charset="-122"/>
            </a:endParaRPr>
          </a:p>
        </p:txBody>
      </p:sp>
      <p:sp>
        <p:nvSpPr>
          <p:cNvPr id="12" name="shape1"/>
          <p:cNvSpPr/>
          <p:nvPr>
            <p:custDataLst>
              <p:tags r:id="rId5"/>
            </p:custDataLst>
          </p:nvPr>
        </p:nvSpPr>
        <p:spPr>
          <a:xfrm>
            <a:off x="1842135" y="1400175"/>
            <a:ext cx="141605" cy="797560"/>
          </a:xfrm>
          <a:prstGeom prst="roundRect">
            <a:avLst>
              <a:gd name="adj" fmla="val 14000"/>
            </a:avLst>
          </a:prstGeom>
          <a:gradFill>
            <a:gsLst>
              <a:gs pos="0">
                <a:srgbClr val="3B5DCC">
                  <a:lumMod val="60000"/>
                  <a:lumOff val="40000"/>
                </a:srgbClr>
              </a:gs>
              <a:gs pos="60000">
                <a:srgbClr val="3B5DCC"/>
              </a:gs>
            </a:gsLst>
            <a:lin ang="2700000" scaled="0"/>
          </a:gradFill>
          <a:ln w="57150" cap="rnd" cmpd="sng" algn="ctr">
            <a:noFill/>
            <a:prstDash val="solid"/>
            <a:round/>
          </a:ln>
          <a:effectLst>
            <a:outerShdw blurRad="76200" dist="50800" dir="5400000" algn="ctr" rotWithShape="0">
              <a:srgbClr val="3B5DCC">
                <a:alpha val="20000"/>
              </a:srgbClr>
            </a:outerShdw>
          </a:effectLst>
        </p:spPr>
        <p:txBody>
          <a:bodyPr rot="0" spcFirstLastPara="0" vert="horz" wrap="square" lIns="91440" tIns="45720" rIns="91440" bIns="45720" numCol="1" spcCol="0" rtlCol="0" fromWordArt="0" anchor="ctr" anchorCtr="0" forceAA="0" compatLnSpc="1">
            <a:normAutofit/>
          </a:bodyPr>
          <a:lstStyle/>
          <a:p>
            <a:pPr algn="ctr" defTabSz="913765"/>
            <a:endParaRPr lang="zh-CN" altLang="en-US" sz="1200" b="1">
              <a:solidFill>
                <a:srgbClr val="FFFFFF"/>
              </a:solidFill>
              <a:latin typeface="Arial" panose="020B0604020202020204" pitchFamily="34" charset="0"/>
              <a:ea typeface="微软雅黑" panose="020B0503020204020204" charset="-122"/>
            </a:endParaRPr>
          </a:p>
        </p:txBody>
      </p:sp>
      <p:sp>
        <p:nvSpPr>
          <p:cNvPr id="13" name="Text1"/>
          <p:cNvSpPr txBox="1"/>
          <p:nvPr>
            <p:custDataLst>
              <p:tags r:id="rId6"/>
            </p:custDataLst>
          </p:nvPr>
        </p:nvSpPr>
        <p:spPr>
          <a:xfrm>
            <a:off x="2050285" y="1400175"/>
            <a:ext cx="7688580" cy="857250"/>
          </a:xfrm>
          <a:prstGeom prst="rect">
            <a:avLst/>
          </a:prstGeom>
          <a:noFill/>
        </p:spPr>
        <p:txBody>
          <a:bodyPr wrap="square" rtlCol="0" anchor="t" anchorCtr="0">
            <a:noAutofit/>
          </a:bodyPr>
          <a:lstStyle>
            <a:defPPr>
              <a:defRPr lang="zh-CN"/>
            </a:defPPr>
            <a:lvl1pPr>
              <a:lnSpc>
                <a:spcPct val="150000"/>
              </a:lnSpc>
              <a:defRPr kumimoji="0" sz="1050" i="0" u="none" strike="noStrike" cap="none" spc="0" normalizeH="0" baseline="0">
                <a:ln>
                  <a:noFill/>
                </a:ln>
                <a:effectLst/>
                <a:uLnTx/>
                <a:uFillTx/>
              </a:defRPr>
            </a:lvl1pPr>
          </a:lstStyle>
          <a:p>
            <a:pPr indent="0" fontAlgn="auto">
              <a:lnSpc>
                <a:spcPct val="150000"/>
              </a:lnSpc>
            </a:pPr>
            <a:r>
              <a:rPr lang="zh-CN" altLang="en-US" sz="1600" dirty="0">
                <a:sym typeface="微软雅黑" panose="020B0503020204020204" charset="-122"/>
              </a:rPr>
              <a:t>中国</a:t>
            </a:r>
            <a:r>
              <a:rPr sz="1600" dirty="0">
                <a:sym typeface="微软雅黑" panose="020B0503020204020204" charset="-122"/>
              </a:rPr>
              <a:t>二手车出口目的地国未来仍以发展中国家为主，呈现三大片区：</a:t>
            </a:r>
            <a:r>
              <a:rPr sz="1800" b="1" dirty="0">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sym typeface="微软雅黑" panose="020B0503020204020204" charset="-122"/>
              </a:rPr>
              <a:t>中亚及俄罗斯片区、非洲及中东片区、东南亚及印度片区</a:t>
            </a:r>
            <a:r>
              <a:rPr sz="1600" dirty="0">
                <a:sym typeface="微软雅黑" panose="020B0503020204020204" charset="-122"/>
              </a:rPr>
              <a:t>。日韩欧美近些年很难进入，拉美地区也需要一个较长的过程。</a:t>
            </a:r>
          </a:p>
        </p:txBody>
      </p:sp>
      <p:sp>
        <p:nvSpPr>
          <p:cNvPr id="2" name="矩形 1"/>
          <p:cNvSpPr/>
          <p:nvPr>
            <p:custDataLst>
              <p:tags r:id="rId7"/>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prstClr val="white"/>
                </a:solidFill>
                <a:latin typeface="微软雅黑" panose="020B0503020204020204" charset="-122"/>
                <a:sym typeface="+mn-ea"/>
              </a:rPr>
              <a:t>四、二手车出口目标市场</a:t>
            </a:r>
          </a:p>
        </p:txBody>
      </p:sp>
      <p:sp>
        <p:nvSpPr>
          <p:cNvPr id="3" name="文本框 2"/>
          <p:cNvSpPr txBox="1"/>
          <p:nvPr/>
        </p:nvSpPr>
        <p:spPr>
          <a:xfrm>
            <a:off x="1737004" y="4726781"/>
            <a:ext cx="8607536" cy="1027397"/>
          </a:xfrm>
          <a:prstGeom prst="rect">
            <a:avLst/>
          </a:prstGeom>
          <a:noFill/>
        </p:spPr>
        <p:txBody>
          <a:bodyPr wrap="square" rtlCol="0" anchor="t">
            <a:spAutoFit/>
          </a:bodyPr>
          <a:lstStyle/>
          <a:p>
            <a:pPr>
              <a:lnSpc>
                <a:spcPct val="150000"/>
              </a:lnSpc>
            </a:pPr>
            <a:r>
              <a:rPr lang="zh-CN" altLang="en-US" sz="1400" dirty="0"/>
              <a:t>2023年前三季度，山东对俄罗斯二手车出口超过8000万美元，俄罗斯已成山东省</a:t>
            </a:r>
            <a:r>
              <a:rPr lang="zh-CN" altLang="en-US" sz="1400" dirty="0">
                <a:solidFill>
                  <a:srgbClr val="FF0000"/>
                </a:solidFill>
              </a:rPr>
              <a:t>第二大二手车贸易伙伴</a:t>
            </a:r>
            <a:r>
              <a:rPr lang="zh-CN" altLang="en-US" sz="1400" dirty="0"/>
              <a:t>。我国对俄罗斯汽车出口量暴增，但实际上</a:t>
            </a:r>
            <a:r>
              <a:rPr lang="zh-CN" altLang="en-US" sz="1400" b="1" dirty="0"/>
              <a:t>俄罗斯是被动选择了中国汽车品牌。</a:t>
            </a:r>
            <a:r>
              <a:rPr lang="zh-CN" altLang="en-US" sz="1400" dirty="0"/>
              <a:t>企业要注意差异化竞争，进行产业链布局，同时不要把鸡蛋都放在一个篮子里，注意风险控制。</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89" name="圆角矩形 88"/>
          <p:cNvSpPr/>
          <p:nvPr>
            <p:custDataLst>
              <p:tags r:id="rId3"/>
            </p:custDataLst>
          </p:nvPr>
        </p:nvSpPr>
        <p:spPr>
          <a:xfrm>
            <a:off x="237490" y="1402080"/>
            <a:ext cx="11954510" cy="4295140"/>
          </a:xfrm>
          <a:prstGeom prst="roundRect">
            <a:avLst/>
          </a:prstGeom>
          <a:solidFill>
            <a:schemeClr val="bg1">
              <a:alpha val="30000"/>
            </a:schemeClr>
          </a:solidFill>
          <a:ln>
            <a:solidFill>
              <a:srgbClr val="E888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zh-CN" altLang="en-US" sz="1600" b="1">
              <a:solidFill>
                <a:srgbClr val="2663E3"/>
              </a:solidFill>
            </a:endParaRPr>
          </a:p>
        </p:txBody>
      </p:sp>
      <p:sp>
        <p:nvSpPr>
          <p:cNvPr id="119" name="文本框 118"/>
          <p:cNvSpPr txBox="1"/>
          <p:nvPr>
            <p:custDataLst>
              <p:tags r:id="rId4"/>
            </p:custDataLst>
          </p:nvPr>
        </p:nvSpPr>
        <p:spPr>
          <a:xfrm>
            <a:off x="2824065" y="1450975"/>
            <a:ext cx="8994555" cy="4142288"/>
          </a:xfrm>
          <a:prstGeom prst="rect">
            <a:avLst/>
          </a:prstGeom>
          <a:noFill/>
        </p:spPr>
        <p:txBody>
          <a:bodyPr wrap="square" rtlCol="0">
            <a:spAutoFit/>
          </a:bodyPr>
          <a:lstStyle/>
          <a:p>
            <a:pPr>
              <a:lnSpc>
                <a:spcPct val="200000"/>
              </a:lnSpc>
            </a:pPr>
            <a:r>
              <a:rPr lang="en-US" b="1" dirty="0" err="1">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1.</a:t>
            </a:r>
            <a:r>
              <a:rPr b="1" dirty="0" err="1">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中亚及俄罗斯片区</a:t>
            </a:r>
            <a:r>
              <a:rPr lang="zh-CN" altLang="en-US" sz="1600" dirty="0">
                <a:latin typeface="微软雅黑" panose="020B0503020204020204" charset="-122"/>
                <a:ea typeface="微软雅黑" panose="020B0503020204020204" charset="-122"/>
              </a:rPr>
              <a:t>：</a:t>
            </a:r>
            <a:r>
              <a:rPr sz="1600" dirty="0" err="1">
                <a:latin typeface="微软雅黑" panose="020B0503020204020204" charset="-122"/>
                <a:ea typeface="微软雅黑" panose="020B0503020204020204" charset="-122"/>
              </a:rPr>
              <a:t>主该地区</a:t>
            </a:r>
            <a:r>
              <a:rPr lang="zh-CN" altLang="en-US" sz="1600" dirty="0">
                <a:latin typeface="微软雅黑" panose="020B0503020204020204" charset="-122"/>
                <a:ea typeface="微软雅黑" panose="020B0503020204020204" charset="-122"/>
              </a:rPr>
              <a:t>要以</a:t>
            </a:r>
            <a:r>
              <a:rPr sz="1600" b="1" dirty="0" err="1">
                <a:latin typeface="微软雅黑" panose="020B0503020204020204" charset="-122"/>
                <a:ea typeface="微软雅黑" panose="020B0503020204020204" charset="-122"/>
              </a:rPr>
              <a:t>中产及以上</a:t>
            </a:r>
            <a:r>
              <a:rPr sz="1600" dirty="0" err="1">
                <a:latin typeface="微软雅黑" panose="020B0503020204020204" charset="-122"/>
                <a:ea typeface="微软雅黑" panose="020B0503020204020204" charset="-122"/>
              </a:rPr>
              <a:t>消费群体为主，因地处西北，冬天时间长且石油相对便宜，而充电设施缺乏且电费相对贵</a:t>
            </a:r>
            <a:r>
              <a:rPr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出口</a:t>
            </a:r>
            <a:r>
              <a:rPr sz="1600" dirty="0" err="1">
                <a:latin typeface="微软雅黑" panose="020B0503020204020204" charset="-122"/>
                <a:ea typeface="微软雅黑" panose="020B0503020204020204" charset="-122"/>
              </a:rPr>
              <a:t>重点是</a:t>
            </a:r>
            <a:r>
              <a:rPr sz="1600" b="1" dirty="0" err="1">
                <a:latin typeface="微软雅黑" panose="020B0503020204020204" charset="-122"/>
                <a:ea typeface="微软雅黑" panose="020B0503020204020204" charset="-122"/>
              </a:rPr>
              <a:t>混动和燃油车</a:t>
            </a:r>
            <a:r>
              <a:rPr sz="1600" dirty="0" err="1">
                <a:latin typeface="微软雅黑" panose="020B0503020204020204" charset="-122"/>
                <a:ea typeface="微软雅黑" panose="020B0503020204020204" charset="-122"/>
              </a:rPr>
              <a:t>。未来，长期将以</a:t>
            </a:r>
            <a:r>
              <a:rPr sz="1600" b="1" dirty="0" err="1">
                <a:latin typeface="微软雅黑" panose="020B0503020204020204" charset="-122"/>
                <a:ea typeface="微软雅黑" panose="020B0503020204020204" charset="-122"/>
              </a:rPr>
              <a:t>合资车</a:t>
            </a:r>
            <a:r>
              <a:rPr sz="1600" dirty="0" err="1">
                <a:latin typeface="微软雅黑" panose="020B0503020204020204" charset="-122"/>
                <a:ea typeface="微软雅黑" panose="020B0503020204020204" charset="-122"/>
              </a:rPr>
              <a:t>为主</a:t>
            </a:r>
            <a:r>
              <a:rPr sz="1600" dirty="0">
                <a:latin typeface="微软雅黑" panose="020B0503020204020204" charset="-122"/>
                <a:ea typeface="微软雅黑" panose="020B0503020204020204" charset="-122"/>
              </a:rPr>
              <a:t>。</a:t>
            </a:r>
            <a:r>
              <a:rPr lang="zh-CN" altLang="en-US" sz="1600" dirty="0">
                <a:latin typeface="微软雅黑" panose="020B0503020204020204" charset="-122"/>
                <a:ea typeface="微软雅黑" panose="020B0503020204020204" charset="-122"/>
              </a:rPr>
              <a:t>据估计</a:t>
            </a:r>
            <a:r>
              <a:rPr sz="1600" dirty="0">
                <a:latin typeface="微软雅黑" panose="020B0503020204020204" charset="-122"/>
                <a:ea typeface="微软雅黑" panose="020B0503020204020204" charset="-122"/>
              </a:rPr>
              <a:t>，</a:t>
            </a:r>
            <a:r>
              <a:rPr sz="1600" dirty="0" err="1">
                <a:latin typeface="微软雅黑" panose="020B0503020204020204" charset="-122"/>
                <a:ea typeface="微软雅黑" panose="020B0503020204020204" charset="-122"/>
              </a:rPr>
              <a:t>该地区</a:t>
            </a:r>
            <a:r>
              <a:rPr lang="zh-CN" altLang="en-US" sz="1600" dirty="0">
                <a:latin typeface="微软雅黑" panose="020B0503020204020204" charset="-122"/>
                <a:ea typeface="微软雅黑" panose="020B0503020204020204" charset="-122"/>
              </a:rPr>
              <a:t>二手车出口</a:t>
            </a:r>
            <a:r>
              <a:rPr sz="1600" b="1" dirty="0" err="1">
                <a:latin typeface="微软雅黑" panose="020B0503020204020204" charset="-122"/>
                <a:ea typeface="微软雅黑" panose="020B0503020204020204" charset="-122"/>
              </a:rPr>
              <a:t>占全国近七成</a:t>
            </a:r>
            <a:r>
              <a:rPr sz="1600" dirty="0">
                <a:latin typeface="微软雅黑" panose="020B0503020204020204" charset="-122"/>
                <a:ea typeface="微软雅黑" panose="020B0503020204020204" charset="-122"/>
              </a:rPr>
              <a:t>。</a:t>
            </a:r>
          </a:p>
          <a:p>
            <a:pPr algn="l">
              <a:lnSpc>
                <a:spcPct val="200000"/>
              </a:lnSpc>
            </a:pPr>
            <a:r>
              <a:rPr lang="en-US" b="1" dirty="0" err="1">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2.</a:t>
            </a:r>
            <a:r>
              <a:rPr b="1" dirty="0" err="1">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非洲及中东片区</a:t>
            </a:r>
            <a:r>
              <a:rPr lang="zh-CN" altLang="en-US" b="1" dirty="0">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a:t>
            </a:r>
            <a:r>
              <a:rPr sz="1600" dirty="0">
                <a:latin typeface="微软雅黑" panose="020B0503020204020204" charset="-122"/>
                <a:ea typeface="微软雅黑" panose="020B0503020204020204" charset="-122"/>
              </a:rPr>
              <a:t>主要以二个层次为主：</a:t>
            </a:r>
            <a:r>
              <a:rPr sz="1600" b="1" dirty="0">
                <a:latin typeface="微软雅黑" panose="020B0503020204020204" charset="-122"/>
                <a:ea typeface="微软雅黑" panose="020B0503020204020204" charset="-122"/>
              </a:rPr>
              <a:t>特别高端人群</a:t>
            </a:r>
            <a:r>
              <a:rPr sz="1600" dirty="0">
                <a:latin typeface="微软雅黑" panose="020B0503020204020204" charset="-122"/>
                <a:ea typeface="微软雅黑" panose="020B0503020204020204" charset="-122"/>
              </a:rPr>
              <a:t>对中国高端智能化汽车比较有兴趣，</a:t>
            </a:r>
            <a:r>
              <a:rPr sz="1600" b="1" dirty="0">
                <a:latin typeface="微软雅黑" panose="020B0503020204020204" charset="-122"/>
                <a:ea typeface="微软雅黑" panose="020B0503020204020204" charset="-122"/>
              </a:rPr>
              <a:t>普通消费者</a:t>
            </a:r>
            <a:r>
              <a:rPr sz="1600" dirty="0">
                <a:latin typeface="微软雅黑" panose="020B0503020204020204" charset="-122"/>
                <a:ea typeface="微软雅黑" panose="020B0503020204020204" charset="-122"/>
              </a:rPr>
              <a:t>对物美价廉货值在10万左右的需求旺盛。另外，对于真正便宜的二手车也有需求，特别是商用二手车。</a:t>
            </a:r>
          </a:p>
          <a:p>
            <a:pPr algn="l">
              <a:lnSpc>
                <a:spcPct val="200000"/>
              </a:lnSpc>
            </a:pPr>
            <a:r>
              <a:rPr lang="en-US" b="1" dirty="0" err="1">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3.</a:t>
            </a:r>
            <a:r>
              <a:rPr b="1" dirty="0" err="1">
                <a:gradFill>
                  <a:gsLst>
                    <a:gs pos="0">
                      <a:srgbClr val="3B5DCC">
                        <a:lumMod val="60000"/>
                        <a:lumOff val="40000"/>
                      </a:srgbClr>
                    </a:gs>
                    <a:gs pos="60000">
                      <a:srgbClr val="3B5DCC"/>
                    </a:gs>
                  </a:gsLst>
                  <a:lin ang="2700000" scaled="0"/>
                </a:gradFill>
                <a:effectLst>
                  <a:outerShdw blurRad="76200" dist="50800" dir="5400000" algn="ctr" rotWithShape="0">
                    <a:srgbClr val="3B5DCC">
                      <a:alpha val="20000"/>
                    </a:srgbClr>
                  </a:outerShdw>
                </a:effectLst>
                <a:latin typeface="微软雅黑" panose="020B0503020204020204" charset="-122"/>
                <a:ea typeface="微软雅黑" panose="020B0503020204020204" charset="-122"/>
              </a:rPr>
              <a:t>东南亚及印度片区</a:t>
            </a:r>
            <a:r>
              <a:rPr lang="zh-CN" altLang="en-US" sz="1600" dirty="0">
                <a:latin typeface="微软雅黑" panose="020B0503020204020204" charset="-122"/>
                <a:ea typeface="微软雅黑" panose="020B0503020204020204" charset="-122"/>
              </a:rPr>
              <a:t>：</a:t>
            </a:r>
            <a:r>
              <a:rPr sz="1600" dirty="0">
                <a:latin typeface="微软雅黑" panose="020B0503020204020204" charset="-122"/>
                <a:ea typeface="微软雅黑" panose="020B0503020204020204" charset="-122"/>
              </a:rPr>
              <a:t>因</a:t>
            </a:r>
            <a:r>
              <a:rPr lang="zh-CN" altLang="en-US" sz="1600" dirty="0">
                <a:latin typeface="微软雅黑" panose="020B0503020204020204" charset="-122"/>
                <a:ea typeface="微软雅黑" panose="020B0503020204020204" charset="-122"/>
              </a:rPr>
              <a:t>地</a:t>
            </a:r>
            <a:r>
              <a:rPr sz="1600" dirty="0">
                <a:latin typeface="微软雅黑" panose="020B0503020204020204" charset="-122"/>
                <a:ea typeface="微软雅黑" panose="020B0503020204020204" charset="-122"/>
              </a:rPr>
              <a:t>处热带，对于电车有较大优势，但该地区受美欧影响，民间有需求，但</a:t>
            </a:r>
            <a:r>
              <a:rPr sz="1600" b="1" dirty="0">
                <a:latin typeface="微软雅黑" panose="020B0503020204020204" charset="-122"/>
                <a:ea typeface="微软雅黑" panose="020B0503020204020204" charset="-122"/>
              </a:rPr>
              <a:t>政府限制比较多</a:t>
            </a:r>
            <a:r>
              <a:rPr sz="1600" dirty="0">
                <a:latin typeface="微软雅黑" panose="020B0503020204020204" charset="-122"/>
                <a:ea typeface="微软雅黑" panose="020B0503020204020204" charset="-122"/>
              </a:rPr>
              <a:t>，目前出口到该地区的难度比较大，但</a:t>
            </a:r>
            <a:r>
              <a:rPr sz="1600" b="1" dirty="0">
                <a:latin typeface="微软雅黑" panose="020B0503020204020204" charset="-122"/>
                <a:ea typeface="微软雅黑" panose="020B0503020204020204" charset="-122"/>
              </a:rPr>
              <a:t>未来前景广阔</a:t>
            </a:r>
            <a:r>
              <a:rPr sz="1600" dirty="0">
                <a:latin typeface="微软雅黑" panose="020B0503020204020204" charset="-122"/>
                <a:ea typeface="微软雅黑" panose="020B0503020204020204" charset="-122"/>
              </a:rPr>
              <a:t>，仍是重点目标市场。</a:t>
            </a:r>
          </a:p>
        </p:txBody>
      </p:sp>
      <p:pic>
        <p:nvPicPr>
          <p:cNvPr id="4" name="图片 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01345" y="2348865"/>
            <a:ext cx="2113915" cy="2401570"/>
          </a:xfrm>
          <a:prstGeom prst="rect">
            <a:avLst/>
          </a:prstGeom>
        </p:spPr>
      </p:pic>
      <p:sp>
        <p:nvSpPr>
          <p:cNvPr id="9" name="矩形 8"/>
          <p:cNvSpPr/>
          <p:nvPr>
            <p:custDataLst>
              <p:tags r:id="rId5"/>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prstClr val="white"/>
                </a:solidFill>
                <a:latin typeface="微软雅黑" panose="020B0503020204020204" charset="-122"/>
                <a:sym typeface="+mn-ea"/>
              </a:rPr>
              <a:t>四、二手车出口目标市场</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89" name="圆角矩形 88"/>
          <p:cNvSpPr/>
          <p:nvPr>
            <p:custDataLst>
              <p:tags r:id="rId3"/>
            </p:custDataLst>
          </p:nvPr>
        </p:nvSpPr>
        <p:spPr>
          <a:xfrm>
            <a:off x="218829" y="1431409"/>
            <a:ext cx="10443210" cy="2846459"/>
          </a:xfrm>
          <a:prstGeom prst="roundRect">
            <a:avLst/>
          </a:prstGeom>
          <a:solidFill>
            <a:schemeClr val="bg1">
              <a:alpha val="30000"/>
            </a:schemeClr>
          </a:solidFill>
          <a:ln>
            <a:solidFill>
              <a:srgbClr val="E888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ltLang="zh-CN" sz="1600" b="1" dirty="0">
              <a:solidFill>
                <a:srgbClr val="2663E3"/>
              </a:solidFill>
            </a:endParaRPr>
          </a:p>
          <a:p>
            <a:pPr algn="just">
              <a:lnSpc>
                <a:spcPct val="150000"/>
              </a:lnSpc>
            </a:pPr>
            <a:r>
              <a:rPr lang="zh-CN" altLang="en-US" sz="1600" b="1" dirty="0">
                <a:solidFill>
                  <a:srgbClr val="2663E3"/>
                </a:solidFill>
              </a:rPr>
              <a:t>关注售后服务：</a:t>
            </a:r>
          </a:p>
          <a:p>
            <a:pPr algn="just">
              <a:lnSpc>
                <a:spcPct val="200000"/>
              </a:lnSpc>
            </a:pPr>
            <a:r>
              <a:rPr lang="zh-CN" altLang="en-US" sz="1600" dirty="0">
                <a:solidFill>
                  <a:schemeClr val="tx1"/>
                </a:solidFill>
              </a:rPr>
              <a:t>当前，我国新能源汽车行业相对“年轻”，我国出口新能源二手车车龄通常较短，</a:t>
            </a:r>
            <a:r>
              <a:rPr lang="zh-CN" altLang="en-US" sz="1600" b="1" dirty="0">
                <a:solidFill>
                  <a:schemeClr val="tx1"/>
                </a:solidFill>
              </a:rPr>
              <a:t>短期不会出现大规模质保问题</a:t>
            </a:r>
            <a:r>
              <a:rPr lang="zh-CN" altLang="en-US" sz="1600" dirty="0">
                <a:solidFill>
                  <a:schemeClr val="tx1"/>
                </a:solidFill>
              </a:rPr>
              <a:t>。长期看，二手车不仅要“走出去”，更要“</a:t>
            </a:r>
            <a:r>
              <a:rPr lang="zh-CN" altLang="en-US" sz="1600" b="1" dirty="0">
                <a:solidFill>
                  <a:schemeClr val="tx1"/>
                </a:solidFill>
              </a:rPr>
              <a:t>走进去”</a:t>
            </a:r>
            <a:r>
              <a:rPr lang="zh-CN" altLang="en-US" sz="1600" dirty="0">
                <a:solidFill>
                  <a:schemeClr val="tx1"/>
                </a:solidFill>
              </a:rPr>
              <a:t>，这考验着二手车的</a:t>
            </a:r>
            <a:r>
              <a:rPr lang="zh-CN" altLang="en-US" sz="1600" b="1" dirty="0">
                <a:solidFill>
                  <a:schemeClr val="tx1"/>
                </a:solidFill>
              </a:rPr>
              <a:t>产品质量和售后服务</a:t>
            </a:r>
            <a:r>
              <a:rPr lang="zh-CN" altLang="en-US" sz="1600" dirty="0">
                <a:solidFill>
                  <a:schemeClr val="tx1"/>
                </a:solidFill>
              </a:rPr>
              <a:t>。</a:t>
            </a:r>
            <a:endParaRPr lang="en-US" altLang="zh-CN" sz="1600" dirty="0">
              <a:solidFill>
                <a:schemeClr val="tx1"/>
              </a:solidFill>
            </a:endParaRPr>
          </a:p>
          <a:p>
            <a:pPr algn="just">
              <a:lnSpc>
                <a:spcPct val="200000"/>
              </a:lnSpc>
            </a:pPr>
            <a:r>
              <a:rPr lang="zh-CN" altLang="en-US" sz="1600" dirty="0">
                <a:solidFill>
                  <a:schemeClr val="tx1"/>
                </a:solidFill>
              </a:rPr>
              <a:t>中国自主品牌汽车尚未大规模走向海外，服务网点还未完全建立起来，仍处于口碑树立阶段，随着二手车出口规模持续扩大，如果后续的售后维修服务跟不上，将影响中国自主品牌在海外的口碑。</a:t>
            </a:r>
          </a:p>
          <a:p>
            <a:pPr algn="just">
              <a:lnSpc>
                <a:spcPct val="150000"/>
              </a:lnSpc>
            </a:pPr>
            <a:endParaRPr lang="zh-CN" altLang="en-US" sz="1600" b="1" dirty="0">
              <a:solidFill>
                <a:srgbClr val="2663E3"/>
              </a:solidFill>
            </a:endParaRPr>
          </a:p>
        </p:txBody>
      </p:sp>
      <p:sp>
        <p:nvSpPr>
          <p:cNvPr id="9" name="矩形 8"/>
          <p:cNvSpPr/>
          <p:nvPr>
            <p:custDataLst>
              <p:tags r:id="rId4"/>
            </p:custDataLst>
          </p:nvPr>
        </p:nvSpPr>
        <p:spPr>
          <a:xfrm>
            <a:off x="0" y="257145"/>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prstClr val="white"/>
                </a:solidFill>
                <a:latin typeface="微软雅黑" panose="020B0503020204020204" charset="-122"/>
                <a:sym typeface="+mn-ea"/>
              </a:rPr>
              <a:t>四、二手车出口目标市场</a:t>
            </a:r>
          </a:p>
        </p:txBody>
      </p:sp>
      <p:sp>
        <p:nvSpPr>
          <p:cNvPr id="2" name="文本框 1"/>
          <p:cNvSpPr txBox="1"/>
          <p:nvPr/>
        </p:nvSpPr>
        <p:spPr>
          <a:xfrm>
            <a:off x="9952653" y="5760098"/>
            <a:ext cx="827314" cy="369332"/>
          </a:xfrm>
          <a:prstGeom prst="rect">
            <a:avLst/>
          </a:prstGeom>
          <a:noFill/>
        </p:spPr>
        <p:txBody>
          <a:bodyPr wrap="square" rtlCol="0">
            <a:spAutoFit/>
          </a:bodyPr>
          <a:lstStyle/>
          <a:p>
            <a:r>
              <a:rPr lang="en-US" altLang="zh-CN" dirty="0"/>
              <a:t>end</a:t>
            </a:r>
            <a:endParaRPr lang="zh-CN" altLang="en-US" dirty="0"/>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srcRect/>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4140392" y="2518062"/>
            <a:ext cx="4031873" cy="1106457"/>
          </a:xfrm>
          <a:prstGeom prst="rect">
            <a:avLst/>
          </a:prstGeom>
        </p:spPr>
        <p:txBody>
          <a:bodyPr wrap="none">
            <a:spAutoFit/>
          </a:bodyPr>
          <a:lstStyle>
            <a:defPPr>
              <a:defRPr lang="zh-CN"/>
            </a:defPPr>
            <a:lvl1pPr algn="just">
              <a:defRPr sz="1400" b="1" kern="100">
                <a:solidFill>
                  <a:schemeClr val="bg1"/>
                </a:solidFill>
                <a:effectLst>
                  <a:outerShdw blurRad="38100" dist="38100" dir="2700000" algn="tl">
                    <a:srgbClr val="000000">
                      <a:alpha val="43137"/>
                    </a:srgbClr>
                  </a:outerShdw>
                </a:effectLst>
                <a:latin typeface="+mj-ea"/>
                <a:ea typeface="+mj-ea"/>
                <a:cs typeface="Times New Roman" panose="02020603050405020304" pitchFamily="18" charset="0"/>
              </a:defRPr>
            </a:lvl1pPr>
          </a:lstStyle>
          <a:p>
            <a:pPr algn="ctr">
              <a:lnSpc>
                <a:spcPct val="120000"/>
              </a:lnSpc>
            </a:pPr>
            <a:r>
              <a:rPr lang="zh-CN" altLang="en-US" sz="6000" dirty="0">
                <a:solidFill>
                  <a:srgbClr val="0041CB"/>
                </a:solidFill>
                <a:effectLst/>
                <a:latin typeface="微软雅黑" panose="020B0503020204020204" charset="-122"/>
                <a:ea typeface="微软雅黑" panose="020B0503020204020204" charset="-122"/>
              </a:rPr>
              <a:t>感谢聆听</a:t>
            </a:r>
            <a:r>
              <a:rPr lang="en-US" altLang="en-US" sz="6000" dirty="0">
                <a:solidFill>
                  <a:srgbClr val="0041CB"/>
                </a:solidFill>
                <a:effectLst/>
                <a:latin typeface="微软雅黑" panose="020B0503020204020204" charset="-122"/>
                <a:ea typeface="微软雅黑" panose="020B0503020204020204" charset="-122"/>
              </a:rPr>
              <a:t>！</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9" cstate="print"/>
          <a:srcRect/>
          <a:stretch>
            <a:fillRect/>
          </a:stretch>
        </a:blipFill>
        <a:effectLst/>
      </p:bgPr>
    </p:bg>
    <p:spTree>
      <p:nvGrpSpPr>
        <p:cNvPr id="1" name=""/>
        <p:cNvGrpSpPr/>
        <p:nvPr/>
      </p:nvGrpSpPr>
      <p:grpSpPr>
        <a:xfrm>
          <a:off x="0" y="0"/>
          <a:ext cx="0" cy="0"/>
          <a:chOff x="0" y="0"/>
          <a:chExt cx="0" cy="0"/>
        </a:xfrm>
      </p:grpSpPr>
      <p:sp>
        <p:nvSpPr>
          <p:cNvPr id="6" name="文本框 5"/>
          <p:cNvSpPr txBox="1"/>
          <p:nvPr>
            <p:custDataLst>
              <p:tags r:id="rId2"/>
            </p:custDataLst>
          </p:nvPr>
        </p:nvSpPr>
        <p:spPr>
          <a:xfrm>
            <a:off x="3147198" y="2647903"/>
            <a:ext cx="2214068" cy="1200329"/>
          </a:xfrm>
          <a:prstGeom prst="rect">
            <a:avLst/>
          </a:prstGeom>
          <a:noFill/>
        </p:spPr>
        <p:txBody>
          <a:bodyPr wrap="square" rtlCol="0">
            <a:spAutoFit/>
          </a:bodyPr>
          <a:lstStyle/>
          <a:p>
            <a:r>
              <a:rPr lang="en-US" altLang="zh-CN" sz="7200" spc="300" dirty="0">
                <a:solidFill>
                  <a:srgbClr val="385FDB"/>
                </a:solidFill>
                <a:latin typeface="Impact" panose="020B0806030902050204" pitchFamily="34" charset="0"/>
              </a:rPr>
              <a:t>01</a:t>
            </a:r>
          </a:p>
        </p:txBody>
      </p:sp>
      <p:sp>
        <p:nvSpPr>
          <p:cNvPr id="7" name="文本框 6"/>
          <p:cNvSpPr txBox="1"/>
          <p:nvPr>
            <p:custDataLst>
              <p:tags r:id="rId3"/>
            </p:custDataLst>
          </p:nvPr>
        </p:nvSpPr>
        <p:spPr>
          <a:xfrm>
            <a:off x="4340225" y="2532380"/>
            <a:ext cx="7257415" cy="1568450"/>
          </a:xfrm>
          <a:prstGeom prst="rect">
            <a:avLst/>
          </a:prstGeom>
          <a:noFill/>
        </p:spPr>
        <p:txBody>
          <a:bodyPr wrap="square" rtlCol="0">
            <a:spAutoFit/>
          </a:bodyPr>
          <a:lstStyle/>
          <a:p>
            <a:pPr algn="l">
              <a:lnSpc>
                <a:spcPct val="120000"/>
              </a:lnSpc>
            </a:pPr>
            <a:r>
              <a:rPr kumimoji="1" lang="zh-CN" altLang="en-US" sz="4000">
                <a:latin typeface="+mj-ea"/>
                <a:ea typeface="+mj-ea"/>
                <a:cs typeface="+mj-ea"/>
                <a:sym typeface="+mn-ea"/>
              </a:rPr>
              <a:t>全国版、自贸试验区版</a:t>
            </a:r>
          </a:p>
          <a:p>
            <a:pPr algn="l">
              <a:lnSpc>
                <a:spcPct val="120000"/>
              </a:lnSpc>
            </a:pPr>
            <a:r>
              <a:rPr kumimoji="1" lang="en-US" altLang="zh-CN" sz="4000">
                <a:latin typeface="+mj-ea"/>
                <a:ea typeface="+mj-ea"/>
                <a:cs typeface="+mj-ea"/>
                <a:sym typeface="+mn-ea"/>
              </a:rPr>
              <a:t>跨境服务贸易负面清单</a:t>
            </a:r>
            <a:endParaRPr lang="zh-CN" altLang="en-US" sz="4000" b="1" dirty="0">
              <a:solidFill>
                <a:schemeClr val="tx2">
                  <a:lumMod val="50000"/>
                </a:schemeClr>
              </a:solidFill>
              <a:uFillTx/>
            </a:endParaRPr>
          </a:p>
        </p:txBody>
      </p:sp>
      <p:cxnSp>
        <p:nvCxnSpPr>
          <p:cNvPr id="10" name="直接连接符 9"/>
          <p:cNvCxnSpPr/>
          <p:nvPr>
            <p:custDataLst>
              <p:tags r:id="rId4"/>
            </p:custDataLst>
          </p:nvPr>
        </p:nvCxnSpPr>
        <p:spPr>
          <a:xfrm>
            <a:off x="3027315" y="2143125"/>
            <a:ext cx="0" cy="2571750"/>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467218" y="6126091"/>
            <a:ext cx="580327" cy="108000"/>
            <a:chOff x="10467218" y="6126091"/>
            <a:chExt cx="580327" cy="108000"/>
          </a:xfrm>
        </p:grpSpPr>
        <p:sp>
          <p:nvSpPr>
            <p:cNvPr id="3" name="椭圆 2"/>
            <p:cNvSpPr/>
            <p:nvPr>
              <p:custDataLst>
                <p:tags r:id="rId5"/>
              </p:custDataLst>
            </p:nvPr>
          </p:nvSpPr>
          <p:spPr>
            <a:xfrm>
              <a:off x="10467218" y="6126091"/>
              <a:ext cx="108000" cy="108000"/>
            </a:xfrm>
            <a:prstGeom prst="ellipse">
              <a:avLst/>
            </a:prstGeom>
            <a:solidFill>
              <a:srgbClr val="4877D2"/>
            </a:solid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custDataLst>
                <p:tags r:id="rId6"/>
              </p:custDataLst>
            </p:nvPr>
          </p:nvSpPr>
          <p:spPr>
            <a:xfrm>
              <a:off x="10703381"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custDataLst>
                <p:tags r:id="rId7"/>
              </p:custDataLst>
            </p:nvPr>
          </p:nvSpPr>
          <p:spPr>
            <a:xfrm>
              <a:off x="10939545"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6" cstate="print"/>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0467218" y="6126091"/>
            <a:ext cx="580327" cy="108000"/>
            <a:chOff x="10467218" y="6126091"/>
            <a:chExt cx="580327" cy="108000"/>
          </a:xfrm>
        </p:grpSpPr>
        <p:sp>
          <p:nvSpPr>
            <p:cNvPr id="3" name="椭圆 2"/>
            <p:cNvSpPr/>
            <p:nvPr>
              <p:custDataLst>
                <p:tags r:id="rId22"/>
              </p:custDataLst>
            </p:nvPr>
          </p:nvSpPr>
          <p:spPr>
            <a:xfrm>
              <a:off x="10467218" y="6126091"/>
              <a:ext cx="108000" cy="108000"/>
            </a:xfrm>
            <a:prstGeom prst="ellipse">
              <a:avLst/>
            </a:prstGeom>
            <a:solidFill>
              <a:srgbClr val="4877D2"/>
            </a:solid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椭圆 3"/>
            <p:cNvSpPr/>
            <p:nvPr>
              <p:custDataLst>
                <p:tags r:id="rId23"/>
              </p:custDataLst>
            </p:nvPr>
          </p:nvSpPr>
          <p:spPr>
            <a:xfrm>
              <a:off x="10703381"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custDataLst>
                <p:tags r:id="rId24"/>
              </p:custDataLst>
            </p:nvPr>
          </p:nvSpPr>
          <p:spPr>
            <a:xfrm>
              <a:off x="10939545" y="6126091"/>
              <a:ext cx="108000" cy="108000"/>
            </a:xfrm>
            <a:prstGeom prst="ellipse">
              <a:avLst/>
            </a:prstGeom>
            <a:noFill/>
            <a:ln>
              <a:solidFill>
                <a:srgbClr val="4373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8" name="组合 37"/>
          <p:cNvGrpSpPr/>
          <p:nvPr>
            <p:custDataLst>
              <p:tags r:id="rId2"/>
            </p:custDataLst>
          </p:nvPr>
        </p:nvGrpSpPr>
        <p:grpSpPr>
          <a:xfrm>
            <a:off x="2330956" y="643247"/>
            <a:ext cx="7226081" cy="1115749"/>
            <a:chOff x="6380" y="1359"/>
            <a:chExt cx="11386" cy="1758"/>
          </a:xfrm>
        </p:grpSpPr>
        <p:sp>
          <p:nvSpPr>
            <p:cNvPr id="39" name="任意多边形 38"/>
            <p:cNvSpPr/>
            <p:nvPr>
              <p:custDataLst>
                <p:tags r:id="rId18"/>
              </p:custDataLst>
            </p:nvPr>
          </p:nvSpPr>
          <p:spPr>
            <a:xfrm>
              <a:off x="6427" y="1373"/>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QQ2635243521"/>
            <p:cNvSpPr/>
            <p:nvPr>
              <p:custDataLst>
                <p:tags r:id="rId19"/>
              </p:custDataLst>
            </p:nvPr>
          </p:nvSpPr>
          <p:spPr>
            <a:xfrm>
              <a:off x="6380" y="1359"/>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41" name="文本框 40"/>
            <p:cNvSpPr txBox="1"/>
            <p:nvPr>
              <p:custDataLst>
                <p:tags r:id="rId20"/>
              </p:custDataLst>
            </p:nvPr>
          </p:nvSpPr>
          <p:spPr>
            <a:xfrm>
              <a:off x="8885" y="1843"/>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基础定义</a:t>
              </a:r>
            </a:p>
          </p:txBody>
        </p:sp>
        <p:sp>
          <p:nvSpPr>
            <p:cNvPr id="42" name="文本框 41"/>
            <p:cNvSpPr txBox="1"/>
            <p:nvPr>
              <p:custDataLst>
                <p:tags r:id="rId21"/>
              </p:custDataLst>
            </p:nvPr>
          </p:nvSpPr>
          <p:spPr>
            <a:xfrm>
              <a:off x="6996" y="1584"/>
              <a:ext cx="1455" cy="1308"/>
            </a:xfrm>
            <a:prstGeom prst="rect">
              <a:avLst/>
            </a:prstGeom>
            <a:noFill/>
          </p:spPr>
          <p:txBody>
            <a:bodyPr wrap="square" rtlCol="0">
              <a:spAutoFit/>
            </a:bodyPr>
            <a:lstStyle/>
            <a:p>
              <a:r>
                <a:rPr lang="zh-CN" altLang="en-US" sz="4800" b="1" dirty="0">
                  <a:solidFill>
                    <a:schemeClr val="bg1">
                      <a:lumMod val="65000"/>
                    </a:schemeClr>
                  </a:solidFill>
                  <a:sym typeface="+mn-ea"/>
                </a:rPr>
                <a:t>一、</a:t>
              </a:r>
            </a:p>
          </p:txBody>
        </p:sp>
      </p:grpSp>
      <p:grpSp>
        <p:nvGrpSpPr>
          <p:cNvPr id="43" name="组合 42"/>
          <p:cNvGrpSpPr/>
          <p:nvPr>
            <p:custDataLst>
              <p:tags r:id="rId3"/>
            </p:custDataLst>
          </p:nvPr>
        </p:nvGrpSpPr>
        <p:grpSpPr>
          <a:xfrm>
            <a:off x="2330956" y="2059351"/>
            <a:ext cx="7226081" cy="1115695"/>
            <a:chOff x="6380" y="3915"/>
            <a:chExt cx="11386" cy="1758"/>
          </a:xfrm>
        </p:grpSpPr>
        <p:sp>
          <p:nvSpPr>
            <p:cNvPr id="44" name="任意多边形 43"/>
            <p:cNvSpPr/>
            <p:nvPr>
              <p:custDataLst>
                <p:tags r:id="rId14"/>
              </p:custDataLst>
            </p:nvPr>
          </p:nvSpPr>
          <p:spPr>
            <a:xfrm>
              <a:off x="6427" y="3927"/>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QQ2635243521"/>
            <p:cNvSpPr/>
            <p:nvPr>
              <p:custDataLst>
                <p:tags r:id="rId15"/>
              </p:custDataLst>
            </p:nvPr>
          </p:nvSpPr>
          <p:spPr>
            <a:xfrm>
              <a:off x="6380" y="3915"/>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46" name="文本框 45"/>
            <p:cNvSpPr txBox="1"/>
            <p:nvPr>
              <p:custDataLst>
                <p:tags r:id="rId16"/>
              </p:custDataLst>
            </p:nvPr>
          </p:nvSpPr>
          <p:spPr>
            <a:xfrm>
              <a:off x="8900" y="4399"/>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全国版、自贸试验区版本对比</a:t>
              </a:r>
            </a:p>
          </p:txBody>
        </p:sp>
        <p:sp>
          <p:nvSpPr>
            <p:cNvPr id="47" name="文本框 46"/>
            <p:cNvSpPr txBox="1"/>
            <p:nvPr>
              <p:custDataLst>
                <p:tags r:id="rId17"/>
              </p:custDataLst>
            </p:nvPr>
          </p:nvSpPr>
          <p:spPr>
            <a:xfrm>
              <a:off x="6996" y="4140"/>
              <a:ext cx="2097" cy="1308"/>
            </a:xfrm>
            <a:prstGeom prst="rect">
              <a:avLst/>
            </a:prstGeom>
            <a:noFill/>
          </p:spPr>
          <p:txBody>
            <a:bodyPr wrap="square" rtlCol="0">
              <a:spAutoFit/>
            </a:bodyPr>
            <a:lstStyle/>
            <a:p>
              <a:r>
                <a:rPr lang="zh-CN" altLang="en-US" sz="4800" b="1" dirty="0">
                  <a:solidFill>
                    <a:schemeClr val="bg1">
                      <a:lumMod val="65000"/>
                    </a:schemeClr>
                  </a:solidFill>
                  <a:sym typeface="+mn-ea"/>
                </a:rPr>
                <a:t>二、</a:t>
              </a:r>
            </a:p>
          </p:txBody>
        </p:sp>
      </p:grpSp>
      <p:grpSp>
        <p:nvGrpSpPr>
          <p:cNvPr id="48" name="组合 47"/>
          <p:cNvGrpSpPr/>
          <p:nvPr>
            <p:custDataLst>
              <p:tags r:id="rId4"/>
            </p:custDataLst>
          </p:nvPr>
        </p:nvGrpSpPr>
        <p:grpSpPr>
          <a:xfrm>
            <a:off x="2330956" y="3475401"/>
            <a:ext cx="7226081" cy="1115695"/>
            <a:chOff x="6380" y="6724"/>
            <a:chExt cx="11386" cy="1758"/>
          </a:xfrm>
        </p:grpSpPr>
        <p:sp>
          <p:nvSpPr>
            <p:cNvPr id="49" name="任意多边形 48"/>
            <p:cNvSpPr/>
            <p:nvPr>
              <p:custDataLst>
                <p:tags r:id="rId10"/>
              </p:custDataLst>
            </p:nvPr>
          </p:nvSpPr>
          <p:spPr>
            <a:xfrm>
              <a:off x="6427" y="6751"/>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QQ2635243521"/>
            <p:cNvSpPr/>
            <p:nvPr>
              <p:custDataLst>
                <p:tags r:id="rId11"/>
              </p:custDataLst>
            </p:nvPr>
          </p:nvSpPr>
          <p:spPr>
            <a:xfrm>
              <a:off x="6380" y="6724"/>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51" name="文本框 50"/>
            <p:cNvSpPr txBox="1"/>
            <p:nvPr>
              <p:custDataLst>
                <p:tags r:id="rId12"/>
              </p:custDataLst>
            </p:nvPr>
          </p:nvSpPr>
          <p:spPr>
            <a:xfrm>
              <a:off x="8885" y="7208"/>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对接国际高标准经贸规则</a:t>
              </a:r>
            </a:p>
          </p:txBody>
        </p:sp>
        <p:sp>
          <p:nvSpPr>
            <p:cNvPr id="52" name="文本框 51"/>
            <p:cNvSpPr txBox="1"/>
            <p:nvPr>
              <p:custDataLst>
                <p:tags r:id="rId13"/>
              </p:custDataLst>
            </p:nvPr>
          </p:nvSpPr>
          <p:spPr>
            <a:xfrm>
              <a:off x="6996" y="6949"/>
              <a:ext cx="2097" cy="1308"/>
            </a:xfrm>
            <a:prstGeom prst="rect">
              <a:avLst/>
            </a:prstGeom>
            <a:noFill/>
          </p:spPr>
          <p:txBody>
            <a:bodyPr wrap="square" rtlCol="0">
              <a:spAutoFit/>
            </a:bodyPr>
            <a:lstStyle/>
            <a:p>
              <a:pPr algn="l">
                <a:buClrTx/>
                <a:buSzTx/>
                <a:buFontTx/>
              </a:pPr>
              <a:r>
                <a:rPr lang="zh-CN" altLang="en-US" sz="4800" b="1" dirty="0">
                  <a:solidFill>
                    <a:schemeClr val="bg1">
                      <a:lumMod val="65000"/>
                    </a:schemeClr>
                  </a:solidFill>
                  <a:sym typeface="+mn-ea"/>
                </a:rPr>
                <a:t>三、</a:t>
              </a:r>
            </a:p>
          </p:txBody>
        </p:sp>
      </p:grpSp>
      <p:grpSp>
        <p:nvGrpSpPr>
          <p:cNvPr id="53" name="组合 52"/>
          <p:cNvGrpSpPr/>
          <p:nvPr>
            <p:custDataLst>
              <p:tags r:id="rId5"/>
            </p:custDataLst>
          </p:nvPr>
        </p:nvGrpSpPr>
        <p:grpSpPr>
          <a:xfrm>
            <a:off x="2330956" y="4891451"/>
            <a:ext cx="7226081" cy="1115695"/>
            <a:chOff x="6380" y="6724"/>
            <a:chExt cx="11386" cy="1758"/>
          </a:xfrm>
        </p:grpSpPr>
        <p:sp>
          <p:nvSpPr>
            <p:cNvPr id="54" name="任意多边形 53"/>
            <p:cNvSpPr/>
            <p:nvPr>
              <p:custDataLst>
                <p:tags r:id="rId6"/>
              </p:custDataLst>
            </p:nvPr>
          </p:nvSpPr>
          <p:spPr>
            <a:xfrm>
              <a:off x="6427" y="6751"/>
              <a:ext cx="11339" cy="1702"/>
            </a:xfrm>
            <a:custGeom>
              <a:avLst/>
              <a:gdLst>
                <a:gd name="connsiteX0" fmla="*/ 2 w 11759"/>
                <a:gd name="connsiteY0" fmla="*/ 418 h 2213"/>
                <a:gd name="connsiteX1" fmla="*/ 167 w 11759"/>
                <a:gd name="connsiteY1" fmla="*/ 0 h 2213"/>
                <a:gd name="connsiteX2" fmla="*/ 11400 w 11759"/>
                <a:gd name="connsiteY2" fmla="*/ 59 h 2213"/>
                <a:gd name="connsiteX3" fmla="*/ 11759 w 11759"/>
                <a:gd name="connsiteY3" fmla="*/ 418 h 2213"/>
                <a:gd name="connsiteX4" fmla="*/ 11759 w 11759"/>
                <a:gd name="connsiteY4" fmla="*/ 1854 h 2213"/>
                <a:gd name="connsiteX5" fmla="*/ 11400 w 11759"/>
                <a:gd name="connsiteY5" fmla="*/ 2213 h 2213"/>
                <a:gd name="connsiteX6" fmla="*/ 182 w 11759"/>
                <a:gd name="connsiteY6" fmla="*/ 2205 h 2213"/>
                <a:gd name="connsiteX7" fmla="*/ 2 w 11759"/>
                <a:gd name="connsiteY7" fmla="*/ 1854 h 2213"/>
                <a:gd name="connsiteX8" fmla="*/ 2 w 11759"/>
                <a:gd name="connsiteY8" fmla="*/ 418 h 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9" h="2213">
                  <a:moveTo>
                    <a:pt x="2" y="418"/>
                  </a:moveTo>
                  <a:cubicBezTo>
                    <a:pt x="2" y="220"/>
                    <a:pt x="-31" y="0"/>
                    <a:pt x="167" y="0"/>
                  </a:cubicBezTo>
                  <a:lnTo>
                    <a:pt x="11400" y="59"/>
                  </a:lnTo>
                  <a:cubicBezTo>
                    <a:pt x="11598" y="59"/>
                    <a:pt x="11759" y="220"/>
                    <a:pt x="11759" y="418"/>
                  </a:cubicBezTo>
                  <a:lnTo>
                    <a:pt x="11759" y="1854"/>
                  </a:lnTo>
                  <a:cubicBezTo>
                    <a:pt x="11759" y="2052"/>
                    <a:pt x="11598" y="2213"/>
                    <a:pt x="11400" y="2213"/>
                  </a:cubicBezTo>
                  <a:lnTo>
                    <a:pt x="182" y="2205"/>
                  </a:lnTo>
                  <a:cubicBezTo>
                    <a:pt x="-16" y="2205"/>
                    <a:pt x="2" y="2052"/>
                    <a:pt x="2" y="1854"/>
                  </a:cubicBezTo>
                  <a:lnTo>
                    <a:pt x="2" y="418"/>
                  </a:lnTo>
                  <a:close/>
                </a:path>
              </a:pathLst>
            </a:custGeom>
            <a:solidFill>
              <a:schemeClr val="bg1">
                <a:alpha val="0"/>
              </a:schemeClr>
            </a:solidFill>
            <a:ln w="12700">
              <a:solidFill>
                <a:srgbClr val="A8A3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QQ2635243521"/>
            <p:cNvSpPr/>
            <p:nvPr>
              <p:custDataLst>
                <p:tags r:id="rId7"/>
              </p:custDataLst>
            </p:nvPr>
          </p:nvSpPr>
          <p:spPr>
            <a:xfrm>
              <a:off x="6380" y="6724"/>
              <a:ext cx="340" cy="1758"/>
            </a:xfrm>
            <a:prstGeom prst="roundRect">
              <a:avLst>
                <a:gd name="adj" fmla="val 19402"/>
              </a:avLst>
            </a:prstGeom>
            <a:gradFill>
              <a:gsLst>
                <a:gs pos="0">
                  <a:srgbClr val="83ADF4"/>
                </a:gs>
                <a:gs pos="100000">
                  <a:srgbClr val="2A4AD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solidFill>
                  <a:schemeClr val="accent4">
                    <a:lumMod val="75000"/>
                  </a:schemeClr>
                </a:solidFill>
                <a:cs typeface="+mn-ea"/>
                <a:sym typeface="+mn-lt"/>
              </a:endParaRPr>
            </a:p>
          </p:txBody>
        </p:sp>
        <p:sp>
          <p:nvSpPr>
            <p:cNvPr id="56" name="文本框 55"/>
            <p:cNvSpPr txBox="1"/>
            <p:nvPr>
              <p:custDataLst>
                <p:tags r:id="rId8"/>
              </p:custDataLst>
            </p:nvPr>
          </p:nvSpPr>
          <p:spPr>
            <a:xfrm>
              <a:off x="8885" y="7208"/>
              <a:ext cx="8017" cy="790"/>
            </a:xfrm>
            <a:prstGeom prst="rect">
              <a:avLst/>
            </a:prstGeom>
            <a:noFill/>
          </p:spPr>
          <p:txBody>
            <a:bodyPr wrap="square" rtlCol="0">
              <a:spAutoFit/>
            </a:bodyPr>
            <a:lstStyle/>
            <a:p>
              <a:pPr indent="0" fontAlgn="auto">
                <a:lnSpc>
                  <a:spcPts val="3200"/>
                </a:lnSpc>
              </a:pPr>
              <a:r>
                <a:rPr lang="zh-CN" altLang="zh-CN" sz="2400" b="1" dirty="0">
                  <a:solidFill>
                    <a:srgbClr val="385FDB"/>
                  </a:solidFill>
                  <a:sym typeface="+mn-ea"/>
                </a:rPr>
                <a:t>全球服务贸易发展现状</a:t>
              </a:r>
            </a:p>
          </p:txBody>
        </p:sp>
        <p:sp>
          <p:nvSpPr>
            <p:cNvPr id="57" name="文本框 56"/>
            <p:cNvSpPr txBox="1"/>
            <p:nvPr>
              <p:custDataLst>
                <p:tags r:id="rId9"/>
              </p:custDataLst>
            </p:nvPr>
          </p:nvSpPr>
          <p:spPr>
            <a:xfrm>
              <a:off x="6996" y="6949"/>
              <a:ext cx="2097" cy="1308"/>
            </a:xfrm>
            <a:prstGeom prst="rect">
              <a:avLst/>
            </a:prstGeom>
            <a:noFill/>
          </p:spPr>
          <p:txBody>
            <a:bodyPr wrap="square" rtlCol="0">
              <a:spAutoFit/>
            </a:bodyPr>
            <a:lstStyle/>
            <a:p>
              <a:pPr algn="l">
                <a:buClrTx/>
                <a:buSzTx/>
                <a:buFontTx/>
              </a:pPr>
              <a:r>
                <a:rPr lang="zh-CN" altLang="en-US" sz="4800" b="1" dirty="0">
                  <a:solidFill>
                    <a:schemeClr val="bg1">
                      <a:lumMod val="65000"/>
                    </a:schemeClr>
                  </a:solidFill>
                  <a:sym typeface="+mn-ea"/>
                </a:rPr>
                <a:t>四、</a:t>
              </a:r>
            </a:p>
          </p:txBody>
        </p:sp>
      </p:grpSp>
      <p:sp>
        <p:nvSpPr>
          <p:cNvPr id="6" name="文本框 5"/>
          <p:cNvSpPr txBox="1"/>
          <p:nvPr/>
        </p:nvSpPr>
        <p:spPr>
          <a:xfrm>
            <a:off x="-1399540" y="4309110"/>
            <a:ext cx="4064000" cy="368300"/>
          </a:xfrm>
          <a:prstGeom prst="rect">
            <a:avLst/>
          </a:prstGeom>
          <a:noFill/>
        </p:spPr>
        <p:txBody>
          <a:bodyPr wrap="square" rtlCol="0">
            <a:spAutoFit/>
          </a:bodyPr>
          <a:lstStyle/>
          <a:p>
            <a:endParaRPr lang="zh-CN" altLang="en-US"/>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cstate="print"/>
          <a:srcRect/>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3"/>
            </p:custDataLst>
          </p:nvPr>
        </p:nvSpPr>
        <p:spPr>
          <a:xfrm>
            <a:off x="3064193" y="1165225"/>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1.</a:t>
            </a:r>
            <a:r>
              <a:rPr lang="zh-CN" altLang="en-US" sz="2000" b="1">
                <a:sym typeface="+mn-ea"/>
              </a:rPr>
              <a:t>负面清单</a:t>
            </a:r>
          </a:p>
        </p:txBody>
      </p:sp>
      <p:sp>
        <p:nvSpPr>
          <p:cNvPr id="4" name="TextBox 9"/>
          <p:cNvSpPr txBox="1"/>
          <p:nvPr>
            <p:custDataLst>
              <p:tags r:id="rId4"/>
            </p:custDataLst>
          </p:nvPr>
        </p:nvSpPr>
        <p:spPr>
          <a:xfrm>
            <a:off x="1611086" y="2674619"/>
            <a:ext cx="9361713" cy="2432335"/>
          </a:xfrm>
          <a:prstGeom prst="rect">
            <a:avLst/>
          </a:prstGeom>
          <a:noFill/>
        </p:spPr>
        <p:txBody>
          <a:bodyPr wrap="square" lIns="90000" tIns="46800" rIns="90000" bIns="46800">
            <a:noAutofit/>
          </a:bodyPr>
          <a:lstStyle/>
          <a:p>
            <a:pPr algn="l">
              <a:lnSpc>
                <a:spcPct val="200000"/>
              </a:lnSpc>
            </a:pPr>
            <a:r>
              <a:rPr kumimoji="1" dirty="0">
                <a:latin typeface="微软雅黑" panose="020B0503020204020204" charset="-122"/>
                <a:ea typeface="微软雅黑" panose="020B0503020204020204" charset="-122"/>
              </a:rPr>
              <a:t>负面清单”又称“</a:t>
            </a:r>
            <a:r>
              <a:rPr kumimoji="1" b="1" dirty="0">
                <a:solidFill>
                  <a:srgbClr val="FF0000"/>
                </a:solidFill>
                <a:latin typeface="微软雅黑" panose="020B0503020204020204" charset="-122"/>
                <a:ea typeface="微软雅黑" panose="020B0503020204020204" charset="-122"/>
              </a:rPr>
              <a:t>特别管理措施</a:t>
            </a:r>
            <a:r>
              <a:rPr kumimoji="1" dirty="0">
                <a:latin typeface="微软雅黑" panose="020B0503020204020204" charset="-122"/>
                <a:ea typeface="微软雅黑" panose="020B0503020204020204" charset="-122"/>
              </a:rPr>
              <a:t>”或“</a:t>
            </a:r>
            <a:r>
              <a:rPr kumimoji="1" b="1" dirty="0">
                <a:solidFill>
                  <a:srgbClr val="FF0000"/>
                </a:solidFill>
                <a:latin typeface="微软雅黑" panose="020B0503020204020204" charset="-122"/>
                <a:ea typeface="微软雅黑" panose="020B0503020204020204" charset="-122"/>
              </a:rPr>
              <a:t>不符措施</a:t>
            </a:r>
            <a:r>
              <a:rPr kumimoji="1" dirty="0">
                <a:latin typeface="微软雅黑" panose="020B0503020204020204" charset="-122"/>
                <a:ea typeface="微软雅黑" panose="020B0503020204020204" charset="-122"/>
              </a:rPr>
              <a:t>”，负面清单最初是管理外资的一种方式，它以列举的形式将与国民待遇、最惠国待遇、业绩要求等义务相违背的外资管制措施罗列出来，以便外商投资者更加清晰地了解</a:t>
            </a:r>
            <a:r>
              <a:rPr kumimoji="1" b="1" dirty="0">
                <a:solidFill>
                  <a:srgbClr val="FF0000"/>
                </a:solidFill>
                <a:latin typeface="微软雅黑" panose="020B0503020204020204" charset="-122"/>
                <a:ea typeface="微软雅黑" panose="020B0503020204020204" charset="-122"/>
              </a:rPr>
              <a:t>本国对外资开放、禁止或限制的领域</a:t>
            </a:r>
            <a:r>
              <a:rPr kumimoji="1" dirty="0">
                <a:latin typeface="微软雅黑" panose="020B0503020204020204" charset="-122"/>
                <a:ea typeface="微软雅黑" panose="020B0503020204020204" charset="-122"/>
              </a:rPr>
              <a:t>。</a:t>
            </a:r>
            <a:endParaRPr kumimoji="1" lang="en-US" dirty="0">
              <a:latin typeface="微软雅黑" panose="020B0503020204020204" charset="-122"/>
              <a:ea typeface="微软雅黑" panose="020B0503020204020204" charset="-122"/>
            </a:endParaRPr>
          </a:p>
          <a:p>
            <a:pPr algn="l">
              <a:lnSpc>
                <a:spcPct val="200000"/>
              </a:lnSpc>
            </a:pPr>
            <a:r>
              <a:rPr kumimoji="1" dirty="0" err="1">
                <a:latin typeface="微软雅黑" panose="020B0503020204020204" charset="-122"/>
                <a:ea typeface="微软雅黑" panose="020B0503020204020204" charset="-122"/>
              </a:rPr>
              <a:t>负面清单制度是“</a:t>
            </a:r>
            <a:r>
              <a:rPr kumimoji="1" b="1" dirty="0" err="1">
                <a:solidFill>
                  <a:srgbClr val="FF0000"/>
                </a:solidFill>
                <a:latin typeface="微软雅黑" panose="020B0503020204020204" charset="-122"/>
                <a:ea typeface="微软雅黑" panose="020B0503020204020204" charset="-122"/>
              </a:rPr>
              <a:t>法无禁止即可为</a:t>
            </a:r>
            <a:r>
              <a:rPr kumimoji="1" dirty="0">
                <a:latin typeface="微软雅黑" panose="020B0503020204020204" charset="-122"/>
                <a:ea typeface="微软雅黑" panose="020B0503020204020204" charset="-122"/>
              </a:rPr>
              <a:t>”。</a:t>
            </a:r>
          </a:p>
        </p:txBody>
      </p:sp>
      <p:sp>
        <p:nvSpPr>
          <p:cNvPr id="2" name="圆角矩形 1"/>
          <p:cNvSpPr/>
          <p:nvPr>
            <p:custDataLst>
              <p:tags r:id="rId5"/>
            </p:custDataLst>
          </p:nvPr>
        </p:nvSpPr>
        <p:spPr>
          <a:xfrm>
            <a:off x="1316990" y="1971675"/>
            <a:ext cx="9771380" cy="4152900"/>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5" name="矩形 4"/>
          <p:cNvSpPr/>
          <p:nvPr>
            <p:custDataLst>
              <p:tags r:id="rId6"/>
            </p:custDataLst>
          </p:nvPr>
        </p:nvSpPr>
        <p:spPr>
          <a:xfrm>
            <a:off x="-6985"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一、基础定义</a:t>
            </a:r>
            <a:endParaRPr lang="zh-CN" altLang="en-US" sz="2400" b="1" dirty="0">
              <a:solidFill>
                <a:schemeClr val="bg1"/>
              </a:solidFill>
              <a:latin typeface="+mj-ea"/>
            </a:endParaRPr>
          </a:p>
        </p:txBody>
      </p:sp>
      <p:sp>
        <p:nvSpPr>
          <p:cNvPr id="6" name="文本框 5"/>
          <p:cNvSpPr txBox="1"/>
          <p:nvPr/>
        </p:nvSpPr>
        <p:spPr>
          <a:xfrm>
            <a:off x="8895080" y="5645150"/>
            <a:ext cx="6096000" cy="361315"/>
          </a:xfrm>
          <a:prstGeom prst="rect">
            <a:avLst/>
          </a:prstGeom>
          <a:noFill/>
        </p:spPr>
        <p:txBody>
          <a:bodyPr wrap="square" rtlCol="0" anchor="t">
            <a:noAutofit/>
          </a:bodyPr>
          <a:lstStyle/>
          <a:p>
            <a:r>
              <a:rPr lang="en-US" altLang="zh-CN">
                <a:sym typeface="+mn-ea"/>
              </a:rPr>
              <a:t>ps</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2"/>
            </p:custDataLst>
          </p:nvPr>
        </p:nvSpPr>
        <p:spPr>
          <a:xfrm>
            <a:off x="1548765" y="1971675"/>
            <a:ext cx="9427845" cy="3873549"/>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4"/>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2.</a:t>
            </a:r>
            <a:r>
              <a:rPr lang="zh-CN" altLang="en-US" sz="2000" b="1">
                <a:sym typeface="+mn-ea"/>
              </a:rPr>
              <a:t>服务贸易</a:t>
            </a:r>
          </a:p>
        </p:txBody>
      </p:sp>
      <p:sp>
        <p:nvSpPr>
          <p:cNvPr id="2" name="矩形 1"/>
          <p:cNvSpPr/>
          <p:nvPr>
            <p:custDataLst>
              <p:tags r:id="rId5"/>
            </p:custDataLst>
          </p:nvPr>
        </p:nvSpPr>
        <p:spPr>
          <a:xfrm>
            <a:off x="-6985"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一、基础定义</a:t>
            </a:r>
            <a:endParaRPr lang="zh-CN" altLang="en-US" sz="2400" b="1" dirty="0">
              <a:solidFill>
                <a:schemeClr val="bg1"/>
              </a:solidFill>
              <a:latin typeface="+mj-ea"/>
            </a:endParaRPr>
          </a:p>
        </p:txBody>
      </p:sp>
      <p:sp>
        <p:nvSpPr>
          <p:cNvPr id="9" name="文本框 8"/>
          <p:cNvSpPr txBox="1"/>
          <p:nvPr/>
        </p:nvSpPr>
        <p:spPr>
          <a:xfrm>
            <a:off x="1779866" y="2127496"/>
            <a:ext cx="9124510" cy="3339465"/>
          </a:xfrm>
          <a:prstGeom prst="rect">
            <a:avLst/>
          </a:prstGeom>
          <a:noFill/>
        </p:spPr>
        <p:txBody>
          <a:bodyPr wrap="square" rtlCol="0" anchor="t">
            <a:noAutofit/>
          </a:bodyPr>
          <a:lstStyle/>
          <a:p>
            <a:pPr>
              <a:lnSpc>
                <a:spcPct val="200000"/>
              </a:lnSpc>
            </a:pPr>
            <a:r>
              <a:rPr kumimoji="1" dirty="0" err="1">
                <a:latin typeface="微软雅黑" panose="020B0503020204020204" charset="-122"/>
                <a:ea typeface="微软雅黑" panose="020B0503020204020204" charset="-122"/>
              </a:rPr>
              <a:t>世界贸易组织界定的服务贸易的</a:t>
            </a:r>
            <a:r>
              <a:rPr kumimoji="1" b="1" dirty="0" err="1">
                <a:solidFill>
                  <a:srgbClr val="FF0000"/>
                </a:solidFill>
                <a:latin typeface="微软雅黑" panose="020B0503020204020204" charset="-122"/>
                <a:ea typeface="微软雅黑" panose="020B0503020204020204" charset="-122"/>
              </a:rPr>
              <a:t>四种提供方式</a:t>
            </a:r>
            <a:r>
              <a:rPr kumimoji="1" dirty="0" err="1">
                <a:latin typeface="微软雅黑" panose="020B0503020204020204" charset="-122"/>
                <a:ea typeface="微软雅黑" panose="020B0503020204020204" charset="-122"/>
              </a:rPr>
              <a:t>为跨境交付、境外消费、商业存在和自然人移动</a:t>
            </a:r>
            <a:r>
              <a:rPr kumimoji="1" dirty="0">
                <a:latin typeface="微软雅黑" panose="020B0503020204020204" charset="-122"/>
                <a:ea typeface="微软雅黑" panose="020B0503020204020204" charset="-122"/>
              </a:rPr>
              <a:t>。</a:t>
            </a:r>
            <a:endParaRPr kumimoji="1" lang="en-US" dirty="0">
              <a:latin typeface="微软雅黑" panose="020B0503020204020204" charset="-122"/>
              <a:ea typeface="微软雅黑" panose="020B0503020204020204" charset="-122"/>
            </a:endParaRPr>
          </a:p>
          <a:p>
            <a:pPr>
              <a:lnSpc>
                <a:spcPct val="200000"/>
              </a:lnSpc>
            </a:pPr>
            <a:r>
              <a:rPr kumimoji="1" dirty="0">
                <a:latin typeface="微软雅黑" panose="020B0503020204020204" charset="-122"/>
                <a:ea typeface="微软雅黑" panose="020B0503020204020204" charset="-122"/>
              </a:rPr>
              <a:t>“</a:t>
            </a:r>
            <a:r>
              <a:rPr kumimoji="1" b="1" dirty="0" err="1">
                <a:solidFill>
                  <a:srgbClr val="FF0000"/>
                </a:solidFill>
                <a:latin typeface="微软雅黑" panose="020B0503020204020204" charset="-122"/>
                <a:ea typeface="微软雅黑" panose="020B0503020204020204" charset="-122"/>
              </a:rPr>
              <a:t>商业存在</a:t>
            </a:r>
            <a:r>
              <a:rPr kumimoji="1" dirty="0" err="1">
                <a:latin typeface="微软雅黑" panose="020B0503020204020204" charset="-122"/>
                <a:ea typeface="微软雅黑" panose="020B0503020204020204" charset="-122"/>
              </a:rPr>
              <a:t>”是指</a:t>
            </a:r>
            <a:r>
              <a:rPr kumimoji="1" b="1" dirty="0" err="1">
                <a:solidFill>
                  <a:srgbClr val="FF0000"/>
                </a:solidFill>
                <a:latin typeface="微软雅黑" panose="020B0503020204020204" charset="-122"/>
                <a:ea typeface="微软雅黑" panose="020B0503020204020204" charset="-122"/>
              </a:rPr>
              <a:t>在本国</a:t>
            </a:r>
            <a:r>
              <a:rPr kumimoji="1" dirty="0" err="1">
                <a:latin typeface="微软雅黑" panose="020B0503020204020204" charset="-122"/>
                <a:ea typeface="微软雅黑" panose="020B0503020204020204" charset="-122"/>
              </a:rPr>
              <a:t>服务业领域建立外商投资企业</a:t>
            </a:r>
            <a:r>
              <a:rPr kumimoji="1" lang="zh-CN" altLang="en-US" dirty="0">
                <a:latin typeface="微软雅黑" panose="020B0503020204020204" charset="-122"/>
                <a:ea typeface="微软雅黑" panose="020B0503020204020204" charset="-122"/>
              </a:rPr>
              <a:t>，</a:t>
            </a:r>
            <a:r>
              <a:rPr kumimoji="1" dirty="0" err="1">
                <a:latin typeface="微软雅黑" panose="020B0503020204020204" charset="-122"/>
                <a:ea typeface="微软雅黑" panose="020B0503020204020204" charset="-122"/>
              </a:rPr>
              <a:t>向我国提供服务，属于境内交易，是外商投资方式，列入外商投资准入负面清单，不列入跨境服务贸易</a:t>
            </a:r>
            <a:r>
              <a:rPr kumimoji="1" lang="zh-CN" altLang="en-US" dirty="0">
                <a:latin typeface="微软雅黑" panose="020B0503020204020204" charset="-122"/>
                <a:ea typeface="微软雅黑" panose="020B0503020204020204" charset="-122"/>
              </a:rPr>
              <a:t>。</a:t>
            </a:r>
            <a:r>
              <a:rPr kumimoji="1" lang="en-US" altLang="zh-CN" sz="1400" dirty="0" err="1">
                <a:latin typeface="微软雅黑" panose="020B0503020204020204" charset="-122"/>
                <a:ea typeface="微软雅黑" panose="020B0503020204020204" charset="-122"/>
              </a:rPr>
              <a:t>Eg.</a:t>
            </a:r>
            <a:r>
              <a:rPr kumimoji="1" lang="zh-CN" altLang="en-US" sz="1400" dirty="0">
                <a:latin typeface="微软雅黑" panose="020B0503020204020204" charset="-122"/>
                <a:ea typeface="微软雅黑" panose="020B0503020204020204" charset="-122"/>
              </a:rPr>
              <a:t>肯德基</a:t>
            </a:r>
            <a:endParaRPr kumimoji="1" lang="en-US" altLang="zh-CN" dirty="0">
              <a:latin typeface="微软雅黑" panose="020B0503020204020204" charset="-122"/>
              <a:ea typeface="微软雅黑" panose="020B0503020204020204" charset="-122"/>
            </a:endParaRPr>
          </a:p>
          <a:p>
            <a:pPr>
              <a:lnSpc>
                <a:spcPct val="200000"/>
              </a:lnSpc>
            </a:pPr>
            <a:r>
              <a:rPr kumimoji="1" lang="zh-CN" altLang="en-US" dirty="0">
                <a:latin typeface="微软雅黑" panose="020B0503020204020204" charset="-122"/>
                <a:ea typeface="微软雅黑" panose="020B0503020204020204" charset="-122"/>
              </a:rPr>
              <a:t>“</a:t>
            </a:r>
            <a:r>
              <a:rPr kumimoji="1" lang="zh-CN" altLang="en-US" b="1" dirty="0">
                <a:solidFill>
                  <a:srgbClr val="FF0000"/>
                </a:solidFill>
                <a:latin typeface="微软雅黑" panose="020B0503020204020204" charset="-122"/>
                <a:ea typeface="微软雅黑" panose="020B0503020204020204" charset="-122"/>
              </a:rPr>
              <a:t>跨境交付、境外消费、自然人移动</a:t>
            </a:r>
            <a:r>
              <a:rPr kumimoji="1" lang="zh-CN" altLang="en-US" dirty="0">
                <a:latin typeface="微软雅黑" panose="020B0503020204020204" charset="-122"/>
                <a:ea typeface="微软雅黑" panose="020B0503020204020204" charset="-122"/>
              </a:rPr>
              <a:t>”</a:t>
            </a:r>
            <a:r>
              <a:rPr kumimoji="1" dirty="0">
                <a:latin typeface="微软雅黑" panose="020B0503020204020204" charset="-122"/>
                <a:ea typeface="微软雅黑" panose="020B0503020204020204" charset="-122"/>
              </a:rPr>
              <a:t> </a:t>
            </a:r>
            <a:r>
              <a:rPr kumimoji="1" dirty="0" err="1">
                <a:latin typeface="微软雅黑" panose="020B0503020204020204" charset="-122"/>
                <a:ea typeface="微软雅黑" panose="020B0503020204020204" charset="-122"/>
              </a:rPr>
              <a:t>从服务被提供方的角度看，均为</a:t>
            </a:r>
            <a:r>
              <a:rPr kumimoji="1" lang="zh-CN" altLang="en-US" b="1" dirty="0">
                <a:solidFill>
                  <a:srgbClr val="FF0000"/>
                </a:solidFill>
                <a:latin typeface="微软雅黑" panose="020B0503020204020204" charset="-122"/>
                <a:ea typeface="微软雅黑" panose="020B0503020204020204" charset="-122"/>
              </a:rPr>
              <a:t>境外</a:t>
            </a:r>
            <a:r>
              <a:rPr kumimoji="1" dirty="0" err="1">
                <a:latin typeface="微软雅黑" panose="020B0503020204020204" charset="-122"/>
                <a:ea typeface="微软雅黑" panose="020B0503020204020204" charset="-122"/>
              </a:rPr>
              <a:t>居民向本国居民提供服务，属于</a:t>
            </a:r>
            <a:r>
              <a:rPr kumimoji="1" u="sng" dirty="0" err="1">
                <a:latin typeface="微软雅黑" panose="020B0503020204020204" charset="-122"/>
                <a:ea typeface="微软雅黑" panose="020B0503020204020204" charset="-122"/>
              </a:rPr>
              <a:t>跨境服务贸易</a:t>
            </a:r>
            <a:r>
              <a:rPr kumimoji="1" dirty="0">
                <a:latin typeface="微软雅黑" panose="020B0503020204020204" charset="-122"/>
                <a:ea typeface="微软雅黑" panose="020B0503020204020204" charset="-122"/>
              </a:rPr>
              <a:t>。</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2"/>
            </p:custDataLst>
          </p:nvPr>
        </p:nvSpPr>
        <p:spPr>
          <a:xfrm>
            <a:off x="1548765" y="1971675"/>
            <a:ext cx="9427845" cy="2027555"/>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4"/>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2.</a:t>
            </a:r>
            <a:r>
              <a:rPr lang="zh-CN" altLang="en-US" sz="2000" b="1">
                <a:sym typeface="+mn-ea"/>
              </a:rPr>
              <a:t>服务贸易</a:t>
            </a:r>
          </a:p>
        </p:txBody>
      </p:sp>
      <p:sp>
        <p:nvSpPr>
          <p:cNvPr id="2" name="矩形 1"/>
          <p:cNvSpPr/>
          <p:nvPr>
            <p:custDataLst>
              <p:tags r:id="rId5"/>
            </p:custDataLst>
          </p:nvPr>
        </p:nvSpPr>
        <p:spPr>
          <a:xfrm>
            <a:off x="-6985"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一、基础定义</a:t>
            </a:r>
            <a:endParaRPr lang="zh-CN" altLang="en-US" sz="2400" b="1" dirty="0">
              <a:solidFill>
                <a:schemeClr val="bg1"/>
              </a:solidFill>
              <a:latin typeface="+mj-ea"/>
            </a:endParaRPr>
          </a:p>
        </p:txBody>
      </p:sp>
      <p:sp>
        <p:nvSpPr>
          <p:cNvPr id="9" name="文本框 8"/>
          <p:cNvSpPr txBox="1"/>
          <p:nvPr/>
        </p:nvSpPr>
        <p:spPr>
          <a:xfrm>
            <a:off x="1914207" y="2363787"/>
            <a:ext cx="8515985" cy="3339465"/>
          </a:xfrm>
          <a:prstGeom prst="rect">
            <a:avLst/>
          </a:prstGeom>
          <a:noFill/>
        </p:spPr>
        <p:txBody>
          <a:bodyPr wrap="square" rtlCol="0" anchor="t">
            <a:noAutofit/>
          </a:bodyPr>
          <a:lstStyle/>
          <a:p>
            <a:pPr>
              <a:lnSpc>
                <a:spcPct val="200000"/>
              </a:lnSpc>
            </a:pPr>
            <a:r>
              <a:rPr kumimoji="1" lang="zh-CN" altLang="en-US" dirty="0">
                <a:latin typeface="微软雅黑" panose="020B0503020204020204" charset="-122"/>
                <a:ea typeface="微软雅黑" panose="020B0503020204020204" charset="-122"/>
              </a:rPr>
              <a:t>四种模式：</a:t>
            </a:r>
            <a:endParaRPr kumimoji="1" lang="zh-CN" dirty="0">
              <a:latin typeface="微软雅黑" panose="020B0503020204020204" charset="-122"/>
              <a:ea typeface="微软雅黑" panose="020B0503020204020204" charset="-122"/>
            </a:endParaRPr>
          </a:p>
          <a:p>
            <a:pPr>
              <a:lnSpc>
                <a:spcPct val="200000"/>
              </a:lnSpc>
            </a:pPr>
            <a:r>
              <a:rPr kumimoji="1" lang="zh-CN" altLang="en-US" dirty="0">
                <a:solidFill>
                  <a:srgbClr val="FF0000"/>
                </a:solidFill>
                <a:latin typeface="微软雅黑" panose="020B0503020204020204" charset="-122"/>
                <a:ea typeface="微软雅黑" panose="020B0503020204020204" charset="-122"/>
              </a:rPr>
              <a:t>跨境交付、境外消费、自然人移动、</a:t>
            </a:r>
            <a:r>
              <a:rPr kumimoji="1" lang="zh-CN" altLang="en-US" dirty="0">
                <a:latin typeface="微软雅黑" panose="020B0503020204020204" charset="-122"/>
                <a:ea typeface="微软雅黑" panose="020B0503020204020204" charset="-122"/>
              </a:rPr>
              <a:t>商业存在</a:t>
            </a:r>
            <a:endParaRPr kumimoji="1" lang="en-US" altLang="zh-CN" dirty="0">
              <a:latin typeface="微软雅黑" panose="020B0503020204020204" charset="-122"/>
              <a:ea typeface="微软雅黑" panose="020B0503020204020204" charset="-122"/>
            </a:endParaRPr>
          </a:p>
          <a:p>
            <a:pPr>
              <a:lnSpc>
                <a:spcPct val="200000"/>
              </a:lnSpc>
            </a:pPr>
            <a:endParaRPr kumimoji="1" lang="zh-CN" dirty="0">
              <a:latin typeface="微软雅黑" panose="020B0503020204020204" charset="-122"/>
              <a:ea typeface="微软雅黑" panose="020B0503020204020204" charset="-122"/>
            </a:endParaRPr>
          </a:p>
        </p:txBody>
      </p:sp>
      <p:sp>
        <p:nvSpPr>
          <p:cNvPr id="6" name="文本框 5"/>
          <p:cNvSpPr txBox="1"/>
          <p:nvPr/>
        </p:nvSpPr>
        <p:spPr>
          <a:xfrm>
            <a:off x="-3084195" y="6640195"/>
            <a:ext cx="4064000" cy="368300"/>
          </a:xfrm>
          <a:prstGeom prst="rect">
            <a:avLst/>
          </a:prstGeom>
          <a:noFill/>
        </p:spPr>
        <p:txBody>
          <a:bodyPr wrap="square" rtlCol="0">
            <a:spAutoFit/>
          </a:bodyPr>
          <a:lstStyle/>
          <a:p>
            <a:endParaRPr lang="zh-CN" altLang="en-US"/>
          </a:p>
        </p:txBody>
      </p:sp>
      <p:sp>
        <p:nvSpPr>
          <p:cNvPr id="8" name="文本框 7"/>
          <p:cNvSpPr txBox="1"/>
          <p:nvPr/>
        </p:nvSpPr>
        <p:spPr>
          <a:xfrm>
            <a:off x="-4622800" y="6664960"/>
            <a:ext cx="4064000" cy="368300"/>
          </a:xfrm>
          <a:prstGeom prst="rect">
            <a:avLst/>
          </a:prstGeom>
          <a:noFill/>
        </p:spPr>
        <p:txBody>
          <a:bodyPr wrap="square" rtlCol="0">
            <a:spAutoFit/>
          </a:bodyPr>
          <a:lstStyle/>
          <a:p>
            <a:endParaRPr lang="zh-CN" altLang="en-US"/>
          </a:p>
        </p:txBody>
      </p:sp>
      <p:sp>
        <p:nvSpPr>
          <p:cNvPr id="10" name="文本框 9"/>
          <p:cNvSpPr txBox="1"/>
          <p:nvPr/>
        </p:nvSpPr>
        <p:spPr>
          <a:xfrm>
            <a:off x="-6161405" y="6677660"/>
            <a:ext cx="4064000" cy="368300"/>
          </a:xfrm>
          <a:prstGeom prst="rect">
            <a:avLst/>
          </a:prstGeom>
          <a:noFill/>
        </p:spPr>
        <p:txBody>
          <a:bodyPr wrap="square" rtlCol="0">
            <a:spAutoFit/>
          </a:bodyPr>
          <a:lstStyle/>
          <a:p>
            <a:endParaRPr lang="zh-CN" altLang="en-US"/>
          </a:p>
        </p:txBody>
      </p:sp>
      <p:sp>
        <p:nvSpPr>
          <p:cNvPr id="11" name="文本框 10"/>
          <p:cNvSpPr txBox="1"/>
          <p:nvPr/>
        </p:nvSpPr>
        <p:spPr>
          <a:xfrm>
            <a:off x="-7700010" y="6684010"/>
            <a:ext cx="4064000" cy="368300"/>
          </a:xfrm>
          <a:prstGeom prst="rect">
            <a:avLst/>
          </a:prstGeom>
          <a:noFill/>
        </p:spPr>
        <p:txBody>
          <a:bodyPr wrap="square" rtlCol="0">
            <a:spAutoFit/>
          </a:bodyPr>
          <a:lstStyle/>
          <a:p>
            <a:endParaRPr lang="zh-CN" altLang="en-US"/>
          </a:p>
        </p:txBody>
      </p:sp>
      <p:sp>
        <p:nvSpPr>
          <p:cNvPr id="12" name="文本框 11"/>
          <p:cNvSpPr txBox="1"/>
          <p:nvPr/>
        </p:nvSpPr>
        <p:spPr>
          <a:xfrm>
            <a:off x="-9238615" y="6687185"/>
            <a:ext cx="4064000" cy="368300"/>
          </a:xfrm>
          <a:prstGeom prst="rect">
            <a:avLst/>
          </a:prstGeom>
          <a:noFill/>
        </p:spPr>
        <p:txBody>
          <a:bodyPr wrap="square" rtlCol="0">
            <a:spAutoFit/>
          </a:bodyPr>
          <a:lstStyle/>
          <a:p>
            <a:endParaRPr lang="zh-CN" altLang="en-US"/>
          </a:p>
        </p:txBody>
      </p:sp>
      <p:sp>
        <p:nvSpPr>
          <p:cNvPr id="13" name="文本框 12"/>
          <p:cNvSpPr txBox="1"/>
          <p:nvPr/>
        </p:nvSpPr>
        <p:spPr>
          <a:xfrm>
            <a:off x="-10777220" y="6688455"/>
            <a:ext cx="4064000" cy="368300"/>
          </a:xfrm>
          <a:prstGeom prst="rect">
            <a:avLst/>
          </a:prstGeom>
          <a:noFill/>
        </p:spPr>
        <p:txBody>
          <a:bodyPr wrap="square" rtlCol="0">
            <a:spAutoFit/>
          </a:bodyPr>
          <a:lstStyle/>
          <a:p>
            <a:endParaRPr lang="zh-CN" altLang="en-US"/>
          </a:p>
        </p:txBody>
      </p:sp>
      <p:sp>
        <p:nvSpPr>
          <p:cNvPr id="14" name="文本框 13"/>
          <p:cNvSpPr txBox="1"/>
          <p:nvPr/>
        </p:nvSpPr>
        <p:spPr>
          <a:xfrm>
            <a:off x="-12315825" y="6689090"/>
            <a:ext cx="4064000" cy="368300"/>
          </a:xfrm>
          <a:prstGeom prst="rect">
            <a:avLst/>
          </a:prstGeom>
          <a:noFill/>
        </p:spPr>
        <p:txBody>
          <a:bodyPr wrap="square" rtlCol="0">
            <a:spAutoFit/>
          </a:bodyPr>
          <a:lstStyle/>
          <a:p>
            <a:endParaRPr lang="zh-CN" altLang="en-US"/>
          </a:p>
        </p:txBody>
      </p:sp>
      <p:sp>
        <p:nvSpPr>
          <p:cNvPr id="15" name="文本框 14"/>
          <p:cNvSpPr txBox="1"/>
          <p:nvPr/>
        </p:nvSpPr>
        <p:spPr>
          <a:xfrm>
            <a:off x="-13854430" y="6689725"/>
            <a:ext cx="4064000" cy="368300"/>
          </a:xfrm>
          <a:prstGeom prst="rect">
            <a:avLst/>
          </a:prstGeom>
          <a:noFill/>
        </p:spPr>
        <p:txBody>
          <a:bodyPr wrap="square" rtlCol="0">
            <a:spAutoFit/>
          </a:bodyPr>
          <a:lstStyle/>
          <a:p>
            <a:endParaRPr lang="zh-CN" altLang="en-US"/>
          </a:p>
        </p:txBody>
      </p:sp>
      <p:sp>
        <p:nvSpPr>
          <p:cNvPr id="16" name="文本框 15"/>
          <p:cNvSpPr txBox="1"/>
          <p:nvPr/>
        </p:nvSpPr>
        <p:spPr>
          <a:xfrm>
            <a:off x="-15393035" y="6689725"/>
            <a:ext cx="4064000" cy="368300"/>
          </a:xfrm>
          <a:prstGeom prst="rect">
            <a:avLst/>
          </a:prstGeom>
          <a:noFill/>
        </p:spPr>
        <p:txBody>
          <a:bodyPr wrap="square" rtlCol="0">
            <a:spAutoFit/>
          </a:bodyPr>
          <a:lstStyle/>
          <a:p>
            <a:endParaRPr lang="zh-CN" altLang="en-US"/>
          </a:p>
        </p:txBody>
      </p:sp>
      <p:sp>
        <p:nvSpPr>
          <p:cNvPr id="17" name="文本框 16"/>
          <p:cNvSpPr txBox="1"/>
          <p:nvPr/>
        </p:nvSpPr>
        <p:spPr>
          <a:xfrm>
            <a:off x="-16931640" y="6689725"/>
            <a:ext cx="4064000" cy="368300"/>
          </a:xfrm>
          <a:prstGeom prst="rect">
            <a:avLst/>
          </a:prstGeom>
          <a:noFill/>
        </p:spPr>
        <p:txBody>
          <a:bodyPr wrap="square" rtlCol="0">
            <a:spAutoFit/>
          </a:bodyPr>
          <a:lstStyle/>
          <a:p>
            <a:endParaRPr lang="zh-CN" altLang="en-US"/>
          </a:p>
        </p:txBody>
      </p:sp>
      <p:sp>
        <p:nvSpPr>
          <p:cNvPr id="18" name="文本框 17"/>
          <p:cNvSpPr txBox="1"/>
          <p:nvPr/>
        </p:nvSpPr>
        <p:spPr>
          <a:xfrm>
            <a:off x="-18470245" y="6689725"/>
            <a:ext cx="4064000" cy="368300"/>
          </a:xfrm>
          <a:prstGeom prst="rect">
            <a:avLst/>
          </a:prstGeom>
          <a:noFill/>
        </p:spPr>
        <p:txBody>
          <a:bodyPr wrap="square" rtlCol="0">
            <a:spAutoFit/>
          </a:bodyPr>
          <a:lstStyle/>
          <a:p>
            <a:endParaRPr lang="zh-CN" altLang="en-US"/>
          </a:p>
        </p:txBody>
      </p:sp>
      <p:sp>
        <p:nvSpPr>
          <p:cNvPr id="23" name="文本框 22"/>
          <p:cNvSpPr txBox="1"/>
          <p:nvPr/>
        </p:nvSpPr>
        <p:spPr>
          <a:xfrm>
            <a:off x="-14056995" y="3630295"/>
            <a:ext cx="4064000" cy="368300"/>
          </a:xfrm>
          <a:prstGeom prst="rect">
            <a:avLst/>
          </a:prstGeom>
          <a:noFill/>
        </p:spPr>
        <p:txBody>
          <a:bodyPr wrap="square" rtlCol="0">
            <a:spAutoFit/>
          </a:bodyPr>
          <a:lstStyle/>
          <a:p>
            <a:endParaRPr lang="zh-CN" altLang="en-US"/>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2"/>
            </p:custDataLst>
          </p:nvPr>
        </p:nvSpPr>
        <p:spPr>
          <a:xfrm>
            <a:off x="104386" y="1598646"/>
            <a:ext cx="7801753" cy="4863378"/>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7" name="矩形 6"/>
          <p:cNvSpPr/>
          <p:nvPr>
            <p:custDataLst>
              <p:tags r:id="rId3"/>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4"/>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3.</a:t>
            </a:r>
            <a:r>
              <a:rPr lang="zh-CN" altLang="en-US" sz="2000" b="1">
                <a:sym typeface="+mn-ea"/>
              </a:rPr>
              <a:t>跨境服务贸易负面清单</a:t>
            </a:r>
          </a:p>
        </p:txBody>
      </p:sp>
      <p:sp>
        <p:nvSpPr>
          <p:cNvPr id="2" name="矩形 1"/>
          <p:cNvSpPr/>
          <p:nvPr>
            <p:custDataLst>
              <p:tags r:id="rId5"/>
            </p:custDataLst>
          </p:nvPr>
        </p:nvSpPr>
        <p:spPr>
          <a:xfrm>
            <a:off x="-6985"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一、基础定义</a:t>
            </a:r>
            <a:endParaRPr lang="zh-CN" altLang="en-US" sz="2400" b="1" dirty="0">
              <a:solidFill>
                <a:schemeClr val="bg1"/>
              </a:solidFill>
              <a:latin typeface="+mj-ea"/>
            </a:endParaRPr>
          </a:p>
        </p:txBody>
      </p:sp>
      <p:sp>
        <p:nvSpPr>
          <p:cNvPr id="9" name="文本框 8"/>
          <p:cNvSpPr txBox="1"/>
          <p:nvPr/>
        </p:nvSpPr>
        <p:spPr>
          <a:xfrm>
            <a:off x="390591" y="1715343"/>
            <a:ext cx="7360038" cy="4746681"/>
          </a:xfrm>
          <a:prstGeom prst="rect">
            <a:avLst/>
          </a:prstGeom>
          <a:noFill/>
        </p:spPr>
        <p:txBody>
          <a:bodyPr wrap="square" rtlCol="0" anchor="t">
            <a:noAutofit/>
          </a:bodyPr>
          <a:lstStyle/>
          <a:p>
            <a:pPr>
              <a:lnSpc>
                <a:spcPct val="150000"/>
              </a:lnSpc>
            </a:pPr>
            <a:r>
              <a:rPr kumimoji="1" lang="zh-CN" dirty="0">
                <a:latin typeface="微软雅黑" panose="020B0503020204020204" charset="-122"/>
                <a:ea typeface="微软雅黑" panose="020B0503020204020204" charset="-122"/>
              </a:rPr>
              <a:t>《跨境服务贸易特别管理措施（负面清单）》（2024年）</a:t>
            </a:r>
          </a:p>
          <a:p>
            <a:pPr>
              <a:lnSpc>
                <a:spcPct val="150000"/>
              </a:lnSpc>
            </a:pPr>
            <a:r>
              <a:rPr kumimoji="1" lang="zh-CN" dirty="0">
                <a:latin typeface="微软雅黑" panose="020B0503020204020204" charset="-122"/>
                <a:ea typeface="微软雅黑" panose="020B0503020204020204" charset="-122"/>
              </a:rPr>
              <a:t>《自由贸易试验区跨境服务贸易特别管理措施（负面清单）》（2024年）</a:t>
            </a:r>
          </a:p>
          <a:p>
            <a:pPr>
              <a:lnSpc>
                <a:spcPct val="200000"/>
              </a:lnSpc>
            </a:pPr>
            <a:r>
              <a:rPr kumimoji="1" lang="en-US" altLang="zh-CN" dirty="0">
                <a:latin typeface="微软雅黑" panose="020B0503020204020204" charset="-122"/>
                <a:ea typeface="微软雅黑" panose="020B0503020204020204" charset="-122"/>
              </a:rPr>
              <a:t>       </a:t>
            </a:r>
            <a:r>
              <a:rPr kumimoji="1" lang="zh-CN" dirty="0">
                <a:latin typeface="微软雅黑" panose="020B0503020204020204" charset="-122"/>
                <a:ea typeface="微软雅黑" panose="020B0503020204020204" charset="-122"/>
              </a:rPr>
              <a:t>跨境服务贸易负面清单是负面清单</a:t>
            </a:r>
            <a:r>
              <a:rPr kumimoji="1" lang="zh-CN" dirty="0">
                <a:solidFill>
                  <a:srgbClr val="FF0000"/>
                </a:solidFill>
                <a:latin typeface="微软雅黑" panose="020B0503020204020204" charset="-122"/>
                <a:ea typeface="微软雅黑" panose="020B0503020204020204" charset="-122"/>
              </a:rPr>
              <a:t>从投资领域向贸易领域的扩展</a:t>
            </a:r>
            <a:r>
              <a:rPr kumimoji="1" lang="zh-CN" dirty="0">
                <a:latin typeface="微软雅黑" panose="020B0503020204020204" charset="-122"/>
                <a:ea typeface="微软雅黑" panose="020B0503020204020204" charset="-122"/>
              </a:rPr>
              <a:t>，全国版和自贸试验区版跨境服务贸易负面清单的实施，标志着</a:t>
            </a:r>
            <a:r>
              <a:rPr kumimoji="1" lang="zh-CN" dirty="0">
                <a:solidFill>
                  <a:srgbClr val="FF0000"/>
                </a:solidFill>
                <a:latin typeface="微软雅黑" panose="020B0503020204020204" charset="-122"/>
                <a:ea typeface="微软雅黑" panose="020B0503020204020204" charset="-122"/>
              </a:rPr>
              <a:t>首次在全国对跨境服务贸易建立负面清单管理模式</a:t>
            </a:r>
            <a:r>
              <a:rPr kumimoji="1" lang="zh-CN" dirty="0">
                <a:latin typeface="微软雅黑" panose="020B0503020204020204" charset="-122"/>
                <a:ea typeface="微软雅黑" panose="020B0503020204020204" charset="-122"/>
              </a:rPr>
              <a:t>，形成了跨境服务贸易梯度开放体系。主要是将过去分散在各个具体领域的准入措施，以“</a:t>
            </a:r>
            <a:r>
              <a:rPr kumimoji="1" lang="zh-CN" dirty="0">
                <a:solidFill>
                  <a:srgbClr val="FF0000"/>
                </a:solidFill>
                <a:latin typeface="微软雅黑" panose="020B0503020204020204" charset="-122"/>
                <a:ea typeface="微软雅黑" panose="020B0503020204020204" charset="-122"/>
              </a:rPr>
              <a:t>一张单</a:t>
            </a:r>
            <a:r>
              <a:rPr kumimoji="1" lang="zh-CN" dirty="0">
                <a:latin typeface="微软雅黑" panose="020B0503020204020204" charset="-122"/>
                <a:ea typeface="微软雅黑" panose="020B0503020204020204" charset="-122"/>
              </a:rPr>
              <a:t>”的方式归集列出，同时明确清单之外的领域，按境内外服务及服务提供者待遇一致原则实施管理，实现了</a:t>
            </a:r>
            <a:r>
              <a:rPr kumimoji="1" lang="zh-CN" dirty="0">
                <a:solidFill>
                  <a:srgbClr val="FF0000"/>
                </a:solidFill>
                <a:latin typeface="微软雅黑" panose="020B0503020204020204" charset="-122"/>
                <a:ea typeface="微软雅黑" panose="020B0503020204020204" charset="-122"/>
              </a:rPr>
              <a:t>服务贸易管理由正面清单向负面清单管理的转变</a:t>
            </a:r>
            <a:r>
              <a:rPr kumimoji="1" lang="zh-CN" dirty="0">
                <a:latin typeface="微软雅黑" panose="020B0503020204020204" charset="-122"/>
                <a:ea typeface="微软雅黑" panose="020B0503020204020204" charset="-122"/>
              </a:rPr>
              <a:t>。</a:t>
            </a: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cstate="print"/>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3"/>
            </p:custDataLst>
          </p:nvPr>
        </p:nvSpPr>
        <p:spPr>
          <a:xfrm>
            <a:off x="390525" y="1971675"/>
            <a:ext cx="11623675" cy="4213225"/>
          </a:xfrm>
          <a:prstGeom prst="roundRect">
            <a:avLst>
              <a:gd name="adj" fmla="val 10976"/>
            </a:avLst>
          </a:prstGeom>
          <a:noFill/>
          <a:ln w="22225">
            <a:solidFill>
              <a:srgbClr val="0041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CB"/>
              </a:solidFill>
            </a:endParaRPr>
          </a:p>
        </p:txBody>
      </p:sp>
      <p:sp>
        <p:nvSpPr>
          <p:cNvPr id="7" name="矩形 6"/>
          <p:cNvSpPr/>
          <p:nvPr>
            <p:custDataLst>
              <p:tags r:id="rId4"/>
            </p:custDataLst>
          </p:nvPr>
        </p:nvSpPr>
        <p:spPr>
          <a:xfrm>
            <a:off x="-7143" y="753623"/>
            <a:ext cx="9827321" cy="7200"/>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endParaRPr lang="zh-CN" altLang="en-US" sz="2400" dirty="0">
              <a:solidFill>
                <a:schemeClr val="bg1"/>
              </a:solidFill>
              <a:latin typeface="+mj-ea"/>
              <a:ea typeface="+mj-ea"/>
            </a:endParaRPr>
          </a:p>
        </p:txBody>
      </p:sp>
      <p:sp>
        <p:nvSpPr>
          <p:cNvPr id="69" name="矩形 68"/>
          <p:cNvSpPr/>
          <p:nvPr>
            <p:custDataLst>
              <p:tags r:id="rId5"/>
            </p:custDataLst>
          </p:nvPr>
        </p:nvSpPr>
        <p:spPr>
          <a:xfrm>
            <a:off x="3064193" y="1084580"/>
            <a:ext cx="6216015" cy="461645"/>
          </a:xfrm>
          <a:prstGeom prst="rect">
            <a:avLst/>
          </a:prstGeom>
          <a:gradFill>
            <a:gsLst>
              <a:gs pos="0">
                <a:srgbClr val="0041CB">
                  <a:alpha val="0"/>
                </a:srgbClr>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lnSpc>
                <a:spcPct val="100000"/>
              </a:lnSpc>
            </a:pPr>
            <a:r>
              <a:rPr lang="en-US" altLang="zh-CN" sz="2000" b="1">
                <a:sym typeface="+mn-ea"/>
              </a:rPr>
              <a:t>3.</a:t>
            </a:r>
            <a:r>
              <a:rPr lang="zh-CN" altLang="en-US" sz="2000" b="1">
                <a:sym typeface="+mn-ea"/>
              </a:rPr>
              <a:t>跨境服务贸易负面清单</a:t>
            </a:r>
          </a:p>
        </p:txBody>
      </p:sp>
      <p:sp>
        <p:nvSpPr>
          <p:cNvPr id="2" name="矩形 1"/>
          <p:cNvSpPr/>
          <p:nvPr>
            <p:custDataLst>
              <p:tags r:id="rId6"/>
            </p:custDataLst>
          </p:nvPr>
        </p:nvSpPr>
        <p:spPr>
          <a:xfrm>
            <a:off x="-6985" y="292070"/>
            <a:ext cx="9827321" cy="461665"/>
          </a:xfrm>
          <a:prstGeom prst="rect">
            <a:avLst/>
          </a:prstGeom>
          <a:gradFill>
            <a:gsLst>
              <a:gs pos="0">
                <a:srgbClr val="0041CB"/>
              </a:gs>
              <a:gs pos="96330">
                <a:srgbClr val="0041CB">
                  <a:alpha val="0"/>
                </a:srgbClr>
              </a:gs>
              <a:gs pos="49000">
                <a:srgbClr val="0041CB"/>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227330"/>
            <a:r>
              <a:rPr lang="zh-CN" altLang="en-US" sz="2400" b="1" dirty="0">
                <a:solidFill>
                  <a:schemeClr val="bg1"/>
                </a:solidFill>
                <a:latin typeface="+mj-ea"/>
                <a:sym typeface="+mn-ea"/>
              </a:rPr>
              <a:t>一、基础定义</a:t>
            </a:r>
            <a:endParaRPr lang="zh-CN" altLang="en-US" sz="2400" b="1" dirty="0">
              <a:solidFill>
                <a:schemeClr val="bg1"/>
              </a:solidFill>
              <a:latin typeface="+mj-ea"/>
            </a:endParaRPr>
          </a:p>
        </p:txBody>
      </p:sp>
      <p:sp>
        <p:nvSpPr>
          <p:cNvPr id="9" name="文本框 8"/>
          <p:cNvSpPr txBox="1"/>
          <p:nvPr/>
        </p:nvSpPr>
        <p:spPr>
          <a:xfrm>
            <a:off x="546100" y="2212975"/>
            <a:ext cx="11099165" cy="3339465"/>
          </a:xfrm>
          <a:prstGeom prst="rect">
            <a:avLst/>
          </a:prstGeom>
          <a:noFill/>
        </p:spPr>
        <p:txBody>
          <a:bodyPr wrap="square" rtlCol="0" anchor="t">
            <a:noAutofit/>
          </a:bodyPr>
          <a:lstStyle/>
          <a:p>
            <a:pPr>
              <a:lnSpc>
                <a:spcPct val="200000"/>
              </a:lnSpc>
            </a:pPr>
            <a:r>
              <a:rPr kumimoji="1" lang="zh-CN" dirty="0">
                <a:latin typeface="微软雅黑" panose="020B0503020204020204" charset="-122"/>
                <a:ea typeface="微软雅黑" panose="020B0503020204020204" charset="-122"/>
              </a:rPr>
              <a:t>涉及行业：跨境服务贸易负面清单</a:t>
            </a:r>
            <a:r>
              <a:rPr kumimoji="1" lang="zh-CN" dirty="0">
                <a:solidFill>
                  <a:srgbClr val="FF0000"/>
                </a:solidFill>
                <a:latin typeface="微软雅黑" panose="020B0503020204020204" charset="-122"/>
                <a:ea typeface="微软雅黑" panose="020B0503020204020204" charset="-122"/>
              </a:rPr>
              <a:t>按国民经济行业</a:t>
            </a:r>
            <a:r>
              <a:rPr kumimoji="1" lang="zh-CN" dirty="0">
                <a:latin typeface="微软雅黑" panose="020B0503020204020204" charset="-122"/>
                <a:ea typeface="微软雅黑" panose="020B0503020204020204" charset="-122"/>
              </a:rPr>
              <a:t>分类，统一列出对境外服务提供者以跨境方式（通过跨境交付、境外消费、自然人移动模式）提供服务的特别管理措施。涉及</a:t>
            </a:r>
            <a:r>
              <a:rPr kumimoji="1" lang="zh-CN" dirty="0">
                <a:solidFill>
                  <a:srgbClr val="FF0000"/>
                </a:solidFill>
                <a:latin typeface="微软雅黑" panose="020B0503020204020204" charset="-122"/>
                <a:ea typeface="微软雅黑" panose="020B0503020204020204" charset="-122"/>
              </a:rPr>
              <a:t>农林牧渔业，建筑业，批发和零售业，交通运输、仓储和邮政业，信息传输、软件和信息技术服务业，金融业，租赁和商务服务业，科学研究和技术服务业，教育，卫生和社会工作，文化、体育和娱乐业</a:t>
            </a:r>
            <a:r>
              <a:rPr kumimoji="1" lang="zh-CN" dirty="0">
                <a:latin typeface="微软雅黑" panose="020B0503020204020204" charset="-122"/>
                <a:ea typeface="微软雅黑" panose="020B0503020204020204" charset="-122"/>
              </a:rPr>
              <a:t>等11个门类。</a:t>
            </a:r>
          </a:p>
          <a:p>
            <a:pPr>
              <a:lnSpc>
                <a:spcPct val="200000"/>
              </a:lnSpc>
            </a:pPr>
            <a:endParaRPr kumimoji="1" lang="zh-CN" dirty="0">
              <a:latin typeface="微软雅黑" panose="020B0503020204020204" charset="-122"/>
              <a:ea typeface="微软雅黑" panose="020B0503020204020204" charset="-122"/>
            </a:endParaRPr>
          </a:p>
        </p:txBody>
      </p:sp>
      <p:graphicFrame>
        <p:nvGraphicFramePr>
          <p:cNvPr id="6" name="对象 5"/>
          <p:cNvGraphicFramePr>
            <a:graphicFrameLocks/>
          </p:cNvGraphicFramePr>
          <p:nvPr/>
        </p:nvGraphicFramePr>
        <p:xfrm>
          <a:off x="379413" y="4843463"/>
          <a:ext cx="4779962" cy="1362075"/>
        </p:xfrm>
        <a:graphic>
          <a:graphicData uri="http://schemas.openxmlformats.org/presentationml/2006/ole">
            <p:oleObj spid="_x0000_s1026" name="包装程序外壳对象" showAsIcon="1" r:id="rId9" imgW="2356920" imgH="434880" progId="Package">
              <p:embed/>
            </p:oleObj>
          </a:graphicData>
        </a:graphic>
      </p:graphicFrame>
      <p:graphicFrame>
        <p:nvGraphicFramePr>
          <p:cNvPr id="8" name="对象 7"/>
          <p:cNvGraphicFramePr>
            <a:graphicFrameLocks/>
          </p:cNvGraphicFramePr>
          <p:nvPr/>
        </p:nvGraphicFramePr>
        <p:xfrm>
          <a:off x="5722938" y="4843463"/>
          <a:ext cx="4891087" cy="1362075"/>
        </p:xfrm>
        <a:graphic>
          <a:graphicData uri="http://schemas.openxmlformats.org/presentationml/2006/ole">
            <p:oleObj spid="_x0000_s1025" name="包装程序外壳对象" showAsIcon="1" r:id="rId10" imgW="2598120" imgH="434880" progId="Package">
              <p:embed/>
            </p:oleObj>
          </a:graphicData>
        </a:graphic>
      </p:graphicFrame>
    </p:spTree>
    <p:custDataLst>
      <p:tags r:id="rId2"/>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27659aa6-0db0-4de6-bb72-5da1683d6a4f"/>
  <p:tag name="COMMONDATA" val="eyJoZGlkIjoiODJhYTJmYzA1ZWEzN2I4ZjUwZmIwNTg5OTBkZjVm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3.0843307086614,&quot;left&quot;:183.9,&quot;top&quot;:116.60007874015749,&quot;width&quot;:602.95}"/>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109.xml><?xml version="1.0" encoding="utf-8"?>
<p:tagLst xmlns:a="http://schemas.openxmlformats.org/drawingml/2006/main" xmlns:r="http://schemas.openxmlformats.org/officeDocument/2006/relationships" xmlns:p="http://schemas.openxmlformats.org/presentationml/2006/main">
  <p:tag name="ISLIDE.VECTOR" val="#818467;"/>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ISLIDE.VECTOR" val="#818467;"/>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ISLIDE.VECTOR" val="#818467;"/>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426.2532283464567,&quot;left&quot;:178.34732283464564,&quot;top&quot;:113.75,&quot;width&quot;:683.2037007874017}"/>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426.2532283464567,&quot;left&quot;:178.34732283464564,&quot;top&quot;:113.75,&quot;width&quot;:683.2037007874017}"/>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426.2532283464567,&quot;left&quot;:178.34732283464564,&quot;top&quot;:113.75,&quot;width&quot;:683.2037007874017}"/>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287.65,&quot;left&quot;:71.54999572022746,&quot;top&quot;:191.9,&quot;width&quot;:769.0500042797732}"/>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426.2532283464567,&quot;left&quot;:178.34732283464564,&quot;top&quot;:113.75,&quot;width&quot;:683.2037007874017}"/>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65,&quot;left&quot;:71.54999572022746,&quot;top&quot;:191.9,&quot;width&quot;:769.0500042797732}"/>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65,&quot;left&quot;:71.54999572022746,&quot;top&quot;:191.9,&quot;width&quot;:769.0500042797732}"/>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6.2532283464567,&quot;left&quot;:178.34732283464564,&quot;top&quot;:113.75,&quot;width&quot;:683.2037007874017}"/>
</p:tagLst>
</file>

<file path=ppt/tags/tag145.xml><?xml version="1.0" encoding="utf-8"?>
<p:tagLst xmlns:a="http://schemas.openxmlformats.org/drawingml/2006/main" xmlns:r="http://schemas.openxmlformats.org/officeDocument/2006/relationships" xmlns:p="http://schemas.openxmlformats.org/presentationml/2006/main">
  <p:tag name="ISLIDE.VECTOR" val="#818467;"/>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ISLIDE.VECTOR" val="#818467;"/>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ISLIDE.VECTOR" val="#818467;"/>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ISLIDE.VECTOR" val="#818467;"/>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ISLIDE.VECTOR" val="#818467;"/>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ISLIDE.VECTOR" val="#818467;"/>
</p:tagLst>
</file>

<file path=ppt/tags/tag172.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79.03984251968504,&quot;top&quot;:50.649370078740155,&quot;width&quot;:667.998031496063}"/>
</p:tagLst>
</file>

<file path=ppt/tags/tag173.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79.03984251968504,&quot;top&quot;:50.649370078740155,&quot;width&quot;:667.998031496063}"/>
</p:tagLst>
</file>

<file path=ppt/tags/tag174.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79.03984251968504,&quot;top&quot;:50.649370078740155,&quot;width&quot;:667.998031496063}"/>
</p:tagLst>
</file>

<file path=ppt/tags/tag175.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79.03984251968504,&quot;top&quot;:50.649370078740155,&quot;width&quot;:667.998031496063}"/>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79.03984251968504,&quot;top&quot;:50.649370078740155,&quot;width&quot;:667.998031496063}"/>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573.4827559055118}"/>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9.xml><?xml version="1.0" encoding="utf-8"?>
<p:tagLst xmlns:a="http://schemas.openxmlformats.org/drawingml/2006/main" xmlns:r="http://schemas.openxmlformats.org/officeDocument/2006/relationships" xmlns:p="http://schemas.openxmlformats.org/presentationml/2006/main">
  <p:tag name="ISLIDE.VECTOR" val="#818467;"/>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79.03984251968504,&quot;top&quot;:50.649370078740155,&quot;width&quot;:667.998031496063}"/>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ISLIDE.VECTOR" val="#818467;"/>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ISLIDE.VECTOR" val="#818467;"/>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83.53984251968504,&quot;top&quot;:50.649370078740155,&quot;width&quot;:568.9827559055118}"/>
</p:tagLst>
</file>

<file path=ppt/tags/tag200.xml><?xml version="1.0" encoding="utf-8"?>
<p:tagLst xmlns:a="http://schemas.openxmlformats.org/drawingml/2006/main" xmlns:r="http://schemas.openxmlformats.org/officeDocument/2006/relationships" xmlns:p="http://schemas.openxmlformats.org/presentationml/2006/main">
  <p:tag name="ISLIDE.VECTOR" val="#818467;"/>
</p:tagLst>
</file>

<file path=ppt/tags/tag201.xml><?xml version="1.0" encoding="utf-8"?>
<p:tagLst xmlns:a="http://schemas.openxmlformats.org/drawingml/2006/main" xmlns:r="http://schemas.openxmlformats.org/officeDocument/2006/relationships" xmlns:p="http://schemas.openxmlformats.org/presentationml/2006/main">
  <p:tag name="KSO_WM_DIAGRAM_VIRTUALLY_FRAME" val="{&quot;height&quot;:287.65,&quot;left&quot;:71.54999572022746,&quot;top&quot;:191.9,&quot;width&quot;:769.0500042797732}"/>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65,&quot;left&quot;:71.54999572022746,&quot;top&quot;:191.9,&quot;width&quot;:769.0500042797732}"/>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287.65,&quot;left&quot;:71.54999572022746,&quot;top&quot;:191.9,&quot;width&quot;:769.0500042797732}"/>
</p:tagLst>
</file>

<file path=ppt/tags/tag207.xml><?xml version="1.0" encoding="utf-8"?>
<p:tagLst xmlns:a="http://schemas.openxmlformats.org/drawingml/2006/main" xmlns:r="http://schemas.openxmlformats.org/officeDocument/2006/relationships" xmlns:p="http://schemas.openxmlformats.org/presentationml/2006/main">
  <p:tag name="ISLIDE.VECTOR" val="#818467;"/>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30.8,&quot;left&quot;:101.75,&quot;top&quot;:159.35,&quot;width&quot;:767.75}"/>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83.53984251968504,&quot;top&quot;:50.649370078740155,&quot;width&quot;:568.9827559055118}"/>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30.8,&quot;left&quot;:101.75,&quot;top&quot;:159.35,&quot;width&quot;:767.75}"/>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30.8,&quot;left&quot;:101.75,&quot;top&quot;:159.35,&quot;width&quot;:767.75}"/>
</p:tagLst>
</file>

<file path=ppt/tags/tag213.xml><?xml version="1.0" encoding="utf-8"?>
<p:tagLst xmlns:a="http://schemas.openxmlformats.org/drawingml/2006/main" xmlns:r="http://schemas.openxmlformats.org/officeDocument/2006/relationships" xmlns:p="http://schemas.openxmlformats.org/presentationml/2006/main">
  <p:tag name="ISLIDE.VECTOR" val="#818467;"/>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7.8905748584277,&quot;left&quot;:108.65,&quot;top&quot;:164.2169291338583,&quot;width&quot;:708.6614173228347}"/>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7.8905748584277,&quot;left&quot;:108.65,&quot;top&quot;:164.2169291338583,&quot;width&quot;:708.6614173228347}"/>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7.8905748584277,&quot;left&quot;:108.65,&quot;top&quot;:164.2169291338583,&quot;width&quot;:708.6614173228347}"/>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27.8905748584277,&quot;left&quot;:108.65,&quot;top&quot;:164.2169291338583,&quot;width&quot;:708.6614173228347}"/>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83.53984251968504,&quot;top&quot;:50.649370078740155,&quot;width&quot;:568.9827559055118}"/>
</p:tagLst>
</file>

<file path=ppt/tags/tag220.xml><?xml version="1.0" encoding="utf-8"?>
<p:tagLst xmlns:a="http://schemas.openxmlformats.org/drawingml/2006/main" xmlns:r="http://schemas.openxmlformats.org/officeDocument/2006/relationships" xmlns:p="http://schemas.openxmlformats.org/presentationml/2006/main">
  <p:tag name="ISLIDE.VECTOR" val="#818467;"/>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ISLIDE.VECTOR" val="#818467;"/>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ISLIDE.VECTOR" val="#818467;"/>
</p:tagLst>
</file>

<file path=ppt/tags/tag23.xml><?xml version="1.0" encoding="utf-8"?>
<p:tagLst xmlns:a="http://schemas.openxmlformats.org/drawingml/2006/main" xmlns:r="http://schemas.openxmlformats.org/officeDocument/2006/relationships" xmlns:p="http://schemas.openxmlformats.org/presentationml/2006/main">
  <p:tag name="KSO_WM_DIAGRAM_VIRTUALLY_FRAME" val="{&quot;height&quot;:422.35425196850395,&quot;left&quot;:183.53984251968504,&quot;top&quot;:50.649370078740155,&quot;width&quot;:568.9827559055118}"/>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22.35425196850395,&quot;left&quot;:183.53984251968504,&quot;top&quot;:50.649370078740155,&quot;width&quot;:568.9827559055118}"/>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ISLIDE.VECTOR" val="#818467;"/>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ISLIDE.VECTOR" val="#818467;"/>
</p:tagLst>
</file>

<file path=ppt/tags/tag5.xml><?xml version="1.0" encoding="utf-8"?>
<p:tagLst xmlns:a="http://schemas.openxmlformats.org/drawingml/2006/main" xmlns:r="http://schemas.openxmlformats.org/officeDocument/2006/relationships" xmlns:p="http://schemas.openxmlformats.org/presentationml/2006/main">
  <p:tag name="ISLIDE.VECTOR" val="#818467;"/>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ISLIDE.VECTOR" val="#818467;"/>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ISLIDE.VECTOR" val="#818467;"/>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3.0843307086614,&quot;left&quot;:183.9,&quot;top&quot;:116.60007874015749,&quot;width&quot;:602.95}"/>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ISLIDE.VECTOR" val="#818467;"/>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ISLIDE.VECTOR" val="#818467;"/>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3.0843307086614,&quot;left&quot;:183.9,&quot;top&quot;:116.60007874015749,&quot;width&quot;:602.95}"/>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59995729772}"/>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59995729772}"/>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3.0843307086614,&quot;left&quot;:183.9,&quot;top&quot;:116.60007874015749,&quot;width&quot;:602.95}"/>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746.512647692199,&quot;left&quot;:175.7,&quot;top&quot;:-223.8626771653543,&quot;width&quot;:718.6}"/>
</p:tagLst>
</file>

<file path=ppt/tags/tag88.xml><?xml version="1.0" encoding="utf-8"?>
<p:tagLst xmlns:a="http://schemas.openxmlformats.org/drawingml/2006/main" xmlns:r="http://schemas.openxmlformats.org/officeDocument/2006/relationships" xmlns:p="http://schemas.openxmlformats.org/presentationml/2006/main">
  <p:tag name="ISLIDE.VECTOR" val="#818467;"/>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393.0843307086614,&quot;left&quot;:183.9,&quot;top&quot;:116.60007874015749,&quot;width&quot;:602.95}"/>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407.5686150282205,&quot;left&quot;:366.75,&quot;top&quot;:113.75,&quot;width&quot;:582}"/>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407.5686150282205,&quot;left&quot;:366.75,&quot;top&quot;:113.75,&quot;width&quot;:582}"/>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407.5686150282205,&quot;left&quot;:366.75,&quot;top&quot;:113.75,&quot;width&quot;:582}"/>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407.5686150282205,&quot;left&quot;:366.75,&quot;top&quot;:113.75,&quot;width&quot;:582}"/>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 name="KSO_WM_DIAGRAM_VIRTUALLY_FRAME" val="{&quot;height&quot;:407.5686150282205,&quot;left&quot;:366.75,&quot;top&quot;:113.75,&quot;width&quot;:58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2949</Words>
  <Application>Microsoft Office PowerPoint</Application>
  <PresentationFormat>自定义</PresentationFormat>
  <Paragraphs>130</Paragraphs>
  <Slides>26</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28" baseType="lpstr">
      <vt:lpstr>Office 主题</vt:lpstr>
      <vt:lpstr>包装程序外壳对象</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123</dc:creator>
  <cp:lastModifiedBy>赵秋月</cp:lastModifiedBy>
  <cp:revision>533</cp:revision>
  <dcterms:created xsi:type="dcterms:W3CDTF">2023-05-15T02:16:00Z</dcterms:created>
  <dcterms:modified xsi:type="dcterms:W3CDTF">2024-06-27T01:28:33Z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B9A590FC4DE24CB38EAA803460421A09_13</vt:lpwstr>
  </property>
  <property fmtid="{D5CDD505-2E9C-101B-9397-08002B2CF9AE}" pid="3" name="KSOProductBuildVer">
    <vt:lpwstr>2052-12.1.0.16929</vt:lpwstr>
  </property>
</Properties>
</file>