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2" r:id="rId3"/>
    <p:sldId id="302" r:id="rId5"/>
    <p:sldId id="259" r:id="rId6"/>
    <p:sldId id="3178" r:id="rId7"/>
    <p:sldId id="4891" r:id="rId8"/>
    <p:sldId id="4899" r:id="rId9"/>
    <p:sldId id="4898" r:id="rId10"/>
    <p:sldId id="4905" r:id="rId11"/>
    <p:sldId id="4892" r:id="rId12"/>
    <p:sldId id="4907" r:id="rId13"/>
    <p:sldId id="4881" r:id="rId14"/>
    <p:sldId id="4914" r:id="rId15"/>
    <p:sldId id="4885" r:id="rId16"/>
    <p:sldId id="4879" r:id="rId17"/>
    <p:sldId id="4913" r:id="rId18"/>
    <p:sldId id="4886" r:id="rId19"/>
    <p:sldId id="4912" r:id="rId20"/>
    <p:sldId id="4915" r:id="rId21"/>
    <p:sldId id="3166" r:id="rId22"/>
    <p:sldId id="3167" r:id="rId23"/>
    <p:sldId id="4916" r:id="rId24"/>
    <p:sldId id="4917" r:id="rId25"/>
    <p:sldId id="303" r:id="rId26"/>
    <p:sldId id="296" r:id="rId27"/>
    <p:sldId id="293" r:id="rId28"/>
    <p:sldId id="298" r:id="rId29"/>
    <p:sldId id="4932" r:id="rId30"/>
    <p:sldId id="295" r:id="rId31"/>
    <p:sldId id="4933" r:id="rId32"/>
    <p:sldId id="4934" r:id="rId33"/>
    <p:sldId id="4935" r:id="rId34"/>
    <p:sldId id="4936" r:id="rId35"/>
    <p:sldId id="4937" r:id="rId36"/>
    <p:sldId id="4938" r:id="rId37"/>
    <p:sldId id="4939" r:id="rId38"/>
    <p:sldId id="4940" r:id="rId39"/>
    <p:sldId id="4941" r:id="rId40"/>
    <p:sldId id="4942" r:id="rId41"/>
    <p:sldId id="4943" r:id="rId42"/>
    <p:sldId id="4944" r:id="rId43"/>
    <p:sldId id="4945" r:id="rId44"/>
    <p:sldId id="4946" r:id="rId45"/>
    <p:sldId id="4947" r:id="rId46"/>
    <p:sldId id="4948"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8E6BDCC-AB4F-494B-B349-895F6DF752B9}">
          <p14:sldIdLst>
            <p14:sldId id="312"/>
            <p14:sldId id="259"/>
            <p14:sldId id="3178"/>
            <p14:sldId id="4891"/>
            <p14:sldId id="4899"/>
            <p14:sldId id="4898"/>
            <p14:sldId id="4905"/>
            <p14:sldId id="4892"/>
            <p14:sldId id="4907"/>
            <p14:sldId id="4881"/>
            <p14:sldId id="4914"/>
            <p14:sldId id="4885"/>
            <p14:sldId id="4879"/>
            <p14:sldId id="4913"/>
            <p14:sldId id="4886"/>
            <p14:sldId id="4912"/>
            <p14:sldId id="4915"/>
            <p14:sldId id="3166"/>
            <p14:sldId id="3167"/>
            <p14:sldId id="4916"/>
            <p14:sldId id="4917"/>
            <p14:sldId id="303"/>
            <p14:sldId id="296"/>
            <p14:sldId id="293"/>
            <p14:sldId id="298"/>
            <p14:sldId id="4932"/>
            <p14:sldId id="4933"/>
            <p14:sldId id="4934"/>
            <p14:sldId id="4935"/>
            <p14:sldId id="4936"/>
            <p14:sldId id="4937"/>
            <p14:sldId id="4938"/>
            <p14:sldId id="4939"/>
            <p14:sldId id="4940"/>
            <p14:sldId id="4941"/>
            <p14:sldId id="4942"/>
            <p14:sldId id="4943"/>
            <p14:sldId id="4944"/>
            <p14:sldId id="4945"/>
            <p14:sldId id="4946"/>
            <p14:sldId id="4947"/>
            <p14:sldId id="4948"/>
            <p14:sldId id="295"/>
            <p14:sldId id="30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74C"/>
    <a:srgbClr val="FE8232"/>
    <a:srgbClr val="FF6600"/>
    <a:srgbClr val="7E8AA2"/>
    <a:srgbClr val="FF9629"/>
    <a:srgbClr val="FF8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06" autoAdjust="0"/>
    <p:restoredTop sz="94660"/>
  </p:normalViewPr>
  <p:slideViewPr>
    <p:cSldViewPr snapToGrid="0">
      <p:cViewPr varScale="1">
        <p:scale>
          <a:sx n="115" d="100"/>
          <a:sy n="115"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案件数</c:v>
                </c:pt>
              </c:strCache>
            </c:strRef>
          </c:tx>
          <c:spPr/>
          <c:explosion val="0"/>
          <c:dPt>
            <c:idx val="0"/>
            <c:bubble3D val="0"/>
            <c:spPr>
              <a:solidFill>
                <a:schemeClr val="accent6">
                  <a:tint val="58000"/>
                </a:schemeClr>
              </a:solidFill>
              <a:ln w="19050">
                <a:solidFill>
                  <a:schemeClr val="lt1"/>
                </a:solidFill>
              </a:ln>
              <a:effectLst/>
            </c:spPr>
          </c:dPt>
          <c:dPt>
            <c:idx val="1"/>
            <c:bubble3D val="0"/>
            <c:spPr>
              <a:solidFill>
                <a:schemeClr val="accent6">
                  <a:tint val="86000"/>
                </a:schemeClr>
              </a:solidFill>
              <a:ln w="19050">
                <a:solidFill>
                  <a:schemeClr val="lt1"/>
                </a:solidFill>
              </a:ln>
              <a:effectLst/>
            </c:spPr>
          </c:dPt>
          <c:dPt>
            <c:idx val="2"/>
            <c:bubble3D val="0"/>
            <c:spPr>
              <a:solidFill>
                <a:schemeClr val="accent6">
                  <a:shade val="86000"/>
                </a:schemeClr>
              </a:solidFill>
              <a:ln w="19050">
                <a:solidFill>
                  <a:schemeClr val="lt1"/>
                </a:solidFill>
              </a:ln>
              <a:effectLst/>
            </c:spPr>
          </c:dPt>
          <c:dPt>
            <c:idx val="3"/>
            <c:bubble3D val="0"/>
            <c:spPr>
              <a:solidFill>
                <a:schemeClr val="accent6">
                  <a:shade val="58000"/>
                </a:schemeClr>
              </a:solidFill>
              <a:ln w="19050">
                <a:solidFill>
                  <a:schemeClr val="lt1"/>
                </a:solidFill>
              </a:ln>
              <a:effectLst/>
            </c:spPr>
          </c:dPt>
          <c:dLbls>
            <c:dLbl>
              <c:idx val="0"/>
              <c:layout>
                <c:manualLayout>
                  <c:x val="0.107909223656545"/>
                  <c:y val="-0.131303097544681"/>
                </c:manualLayout>
              </c:layout>
              <c:tx>
                <c:rich>
                  <a:bodyPr rot="0" spcFirstLastPara="1" vertOverflow="ellipsis" vert="horz" wrap="square" lIns="38100" tIns="19050" rIns="38100" bIns="19050" anchor="ctr" anchorCtr="1">
                    <a:noAutofit/>
                  </a:bodyPr>
                  <a:lstStyle/>
                  <a:p>
                    <a:fld id="{f536651a-25be-41ea-971c-b902718f83e8}" type="CATEGORYNAME">
                      <a:t>[CATEGORY NAME]</a:t>
                    </a:fld>
                    <a:r>
                      <a:t>,</a:t>
                    </a:r>
                    <a:fld id="{900bd26c-2b4b-4469-8916-89f3af7d91f5}" type="VALUE">
                      <a:t>[VALUE]</a:t>
                    </a:fld>
                  </a:p>
                </c:rich>
              </c:tx>
              <c:numFmt formatCode="General" sourceLinked="1"/>
              <c:spPr>
                <a:noFill/>
                <a:ln>
                  <a:noFill/>
                </a:ln>
                <a:effectLst>
                  <a:glow rad="330200">
                    <a:schemeClr val="accent1">
                      <a:alpha val="40000"/>
                    </a:schemeClr>
                  </a:glow>
                </a:effectLst>
              </c:spPr>
              <c:txPr>
                <a:bodyPr rot="0" spcFirstLastPara="1" vertOverflow="ellipsis" vert="horz" wrap="square" lIns="38100" tIns="19050" rIns="38100" bIns="19050" anchor="ctr" anchorCtr="1">
                  <a:noAutofit/>
                </a:bodyPr>
                <a:lstStyle/>
                <a:p>
                  <a:pPr>
                    <a:defRPr lang="zh-CN" sz="1195" b="1" i="0" u="none" strike="noStrike" kern="1200" baseline="0">
                      <a:solidFill>
                        <a:schemeClr val="tx1"/>
                      </a:solidFill>
                      <a:latin typeface="+mn-lt"/>
                      <a:ea typeface="+mn-ea"/>
                      <a:cs typeface="+mn-cs"/>
                    </a:defRPr>
                  </a:pPr>
                </a:p>
              </c:txPr>
              <c:dLblPos val="bestFit"/>
              <c:showLegendKey val="0"/>
              <c:showVal val="1"/>
              <c:showCatName val="1"/>
              <c:showSerName val="0"/>
              <c:showPercent val="0"/>
              <c:showBubbleSize val="0"/>
              <c:extLst>
                <c:ext xmlns:c15="http://schemas.microsoft.com/office/drawing/2012/chart" uri="{CE6537A1-D6FC-4f65-9D91-7224C49458BB}">
                  <c15:layout>
                    <c:manualLayout>
                      <c:w val="0.159047177354392"/>
                      <c:h val="0.0772001881456332"/>
                    </c:manualLayout>
                  </c15:layout>
                </c:ext>
              </c:extLst>
            </c:dLbl>
            <c:dLbl>
              <c:idx val="1"/>
              <c:layout>
                <c:manualLayout>
                  <c:x val="-0.153119845081493"/>
                  <c:y val="0.0955320833924864"/>
                </c:manualLayout>
              </c:layout>
              <c:tx>
                <c:rich>
                  <a:bodyPr rot="0" spcFirstLastPara="1" vertOverflow="ellipsis" vert="horz" wrap="square" lIns="38100" tIns="19050" rIns="38100" bIns="19050" anchor="ctr" anchorCtr="1">
                    <a:noAutofit/>
                  </a:bodyPr>
                  <a:lstStyle/>
                  <a:p>
                    <a:fld id="{d2c64923-b14d-4fc9-a95f-8ff15d7a12bb}" type="CATEGORYNAME">
                      <a:t>[CATEGORY NAME]</a:t>
                    </a:fld>
                    <a:r>
                      <a:t>,</a:t>
                    </a:r>
                    <a:fld id="{15f059d1-1b3e-4b38-9c66-129c13922e3d}" type="VALUE">
                      <a:t>[VALUE]</a:t>
                    </a:fld>
                  </a:p>
                </c:rich>
              </c:tx>
              <c:numFmt formatCode="General" sourceLinked="1"/>
              <c:spPr>
                <a:noFill/>
                <a:ln>
                  <a:noFill/>
                </a:ln>
                <a:effectLst>
                  <a:glow rad="330200">
                    <a:schemeClr val="accent1">
                      <a:alpha val="40000"/>
                    </a:schemeClr>
                  </a:glow>
                </a:effectLst>
              </c:spPr>
              <c:txPr>
                <a:bodyPr rot="0" spcFirstLastPara="1" vertOverflow="ellipsis" vert="horz" wrap="square" lIns="38100" tIns="19050" rIns="38100" bIns="19050" anchor="ctr" anchorCtr="1">
                  <a:noAutofit/>
                </a:bodyPr>
                <a:lstStyle/>
                <a:p>
                  <a:pPr>
                    <a:defRPr lang="zh-CN" sz="1195" b="1" i="0" u="none" strike="noStrike" kern="1200" baseline="0">
                      <a:solidFill>
                        <a:schemeClr val="tx1"/>
                      </a:solidFill>
                      <a:latin typeface="+mn-lt"/>
                      <a:ea typeface="+mn-ea"/>
                      <a:cs typeface="+mn-cs"/>
                    </a:defRPr>
                  </a:pPr>
                </a:p>
              </c:txPr>
              <c:dLblPos val="bestFit"/>
              <c:showLegendKey val="0"/>
              <c:showVal val="1"/>
              <c:showCatName val="1"/>
              <c:showSerName val="0"/>
              <c:showPercent val="0"/>
              <c:showBubbleSize val="0"/>
              <c:extLst>
                <c:ext xmlns:c15="http://schemas.microsoft.com/office/drawing/2012/chart" uri="{CE6537A1-D6FC-4f65-9D91-7224C49458BB}">
                  <c15:layout>
                    <c:manualLayout>
                      <c:w val="0.15065376369063"/>
                      <c:h val="0.0829225488188144"/>
                    </c:manualLayout>
                  </c15:layout>
                </c:ext>
              </c:extLst>
            </c:dLbl>
            <c:dLbl>
              <c:idx val="2"/>
              <c:layout>
                <c:manualLayout>
                  <c:x val="-0.202758290990532"/>
                  <c:y val="0.00119833267720733"/>
                </c:manualLayout>
              </c:layout>
              <c:tx>
                <c:rich>
                  <a:bodyPr rot="0" spcFirstLastPara="1" vertOverflow="ellipsis" vert="horz" wrap="square" lIns="38100" tIns="19050" rIns="38100" bIns="19050" anchor="ctr" anchorCtr="1">
                    <a:noAutofit/>
                  </a:bodyPr>
                  <a:lstStyle/>
                  <a:p>
                    <a:fld id="{d4d4c1bb-c279-4aa8-b2ab-4641d7b6a0c4}" type="CATEGORYNAME">
                      <a:t>[CATEGORY NAME]</a:t>
                    </a:fld>
                    <a:r>
                      <a:t>,</a:t>
                    </a:r>
                    <a:fld id="{e92e2e85-67f0-4321-9aff-893172cf33cb}" type="VALUE">
                      <a:t>[VALUE]</a:t>
                    </a:fld>
                  </a:p>
                </c:rich>
              </c:tx>
              <c:numFmt formatCode="General" sourceLinked="1"/>
              <c:spPr>
                <a:noFill/>
                <a:ln>
                  <a:noFill/>
                </a:ln>
                <a:effectLst>
                  <a:glow rad="330200">
                    <a:schemeClr val="accent1">
                      <a:alpha val="40000"/>
                    </a:schemeClr>
                  </a:glow>
                </a:effectLst>
              </c:spPr>
              <c:txPr>
                <a:bodyPr rot="0" spcFirstLastPara="1" vertOverflow="ellipsis" vert="horz" wrap="square" lIns="38100" tIns="19050" rIns="38100" bIns="19050" anchor="ctr" anchorCtr="1">
                  <a:noAutofit/>
                </a:bodyPr>
                <a:lstStyle/>
                <a:p>
                  <a:pPr>
                    <a:defRPr lang="zh-CN" sz="1195" b="1" i="0" u="none" strike="noStrike" kern="1200" baseline="0">
                      <a:solidFill>
                        <a:schemeClr val="tx1"/>
                      </a:solidFill>
                      <a:latin typeface="+mn-lt"/>
                      <a:ea typeface="+mn-ea"/>
                      <a:cs typeface="+mn-cs"/>
                    </a:defRPr>
                  </a:pPr>
                </a:p>
              </c:txPr>
              <c:dLblPos val="bestFit"/>
              <c:showLegendKey val="0"/>
              <c:showVal val="1"/>
              <c:showCatName val="1"/>
              <c:showSerName val="0"/>
              <c:showPercent val="0"/>
              <c:showBubbleSize val="0"/>
              <c:extLst>
                <c:ext xmlns:c15="http://schemas.microsoft.com/office/drawing/2012/chart" uri="{CE6537A1-D6FC-4f65-9D91-7224C49458BB}">
                  <c15:layout>
                    <c:manualLayout>
                      <c:w val="0.191074200223935"/>
                      <c:h val="0.0975515239997904"/>
                    </c:manualLayout>
                  </c15:layout>
                </c:ext>
              </c:extLst>
            </c:dLbl>
            <c:dLbl>
              <c:idx val="3"/>
              <c:layout>
                <c:manualLayout>
                  <c:x val="0.108981652425512"/>
                  <c:y val="-0.0109161091713513"/>
                </c:manualLayout>
              </c:layout>
              <c:tx>
                <c:rich>
                  <a:bodyPr rot="0" spcFirstLastPara="1" vertOverflow="ellipsis" vert="horz" wrap="square" lIns="38100" tIns="19050" rIns="38100" bIns="19050" anchor="ctr" anchorCtr="1">
                    <a:noAutofit/>
                  </a:bodyPr>
                  <a:lstStyle/>
                  <a:p>
                    <a:fld id="{da7467d3-711e-4684-ba96-55f32c9b6f4e}" type="CATEGORYNAME">
                      <a:t>[CATEGORY NAME]</a:t>
                    </a:fld>
                    <a:r>
                      <a:t>,</a:t>
                    </a:r>
                    <a:fld id="{665b7d79-19ba-4bb0-92fe-deba3362ac2a}" type="VALUE">
                      <a:t>[VALUE]</a:t>
                    </a:fld>
                  </a:p>
                </c:rich>
              </c:tx>
              <c:numFmt formatCode="General" sourceLinked="1"/>
              <c:spPr>
                <a:noFill/>
                <a:ln>
                  <a:noFill/>
                </a:ln>
                <a:effectLst>
                  <a:glow rad="330200">
                    <a:schemeClr val="accent1">
                      <a:alpha val="40000"/>
                    </a:schemeClr>
                  </a:glow>
                </a:effectLst>
              </c:spPr>
              <c:txPr>
                <a:bodyPr rot="0" spcFirstLastPara="1" vertOverflow="ellipsis" vert="horz" wrap="square" lIns="38100" tIns="19050" rIns="38100" bIns="19050" anchor="ctr" anchorCtr="1">
                  <a:noAutofit/>
                </a:bodyPr>
                <a:lstStyle/>
                <a:p>
                  <a:pPr>
                    <a:defRPr lang="zh-CN" sz="1195" b="1" i="0" u="none" strike="noStrike" kern="1200" baseline="0">
                      <a:solidFill>
                        <a:schemeClr val="tx1"/>
                      </a:solidFill>
                      <a:latin typeface="+mn-lt"/>
                      <a:ea typeface="+mn-ea"/>
                      <a:cs typeface="+mn-cs"/>
                    </a:defRPr>
                  </a:pPr>
                </a:p>
              </c:txPr>
              <c:dLblPos val="bestFit"/>
              <c:showLegendKey val="0"/>
              <c:showVal val="1"/>
              <c:showCatName val="1"/>
              <c:showSerName val="0"/>
              <c:showPercent val="0"/>
              <c:showBubbleSize val="0"/>
              <c:extLst>
                <c:ext xmlns:c15="http://schemas.microsoft.com/office/drawing/2012/chart" uri="{CE6537A1-D6FC-4f65-9D91-7224C49458BB}">
                  <c15:layout>
                    <c:manualLayout>
                      <c:w val="0.205579713727705"/>
                      <c:h val="0.0600773494719452"/>
                    </c:manualLayout>
                  </c15:layout>
                </c:ext>
              </c:extLst>
            </c:dLbl>
            <c:spPr>
              <a:noFill/>
              <a:ln>
                <a:noFill/>
              </a:ln>
              <a:effectLst>
                <a:glow rad="330200">
                  <a:schemeClr val="accent1">
                    <a:alpha val="40000"/>
                  </a:schemeClr>
                </a:glow>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反倾销</c:v>
                </c:pt>
                <c:pt idx="1">
                  <c:v>反补贴</c:v>
                </c:pt>
                <c:pt idx="2">
                  <c:v>保障措施</c:v>
                </c:pt>
                <c:pt idx="3">
                  <c:v>特别保障措施</c:v>
                </c:pt>
              </c:strCache>
            </c:strRef>
          </c:cat>
          <c:val>
            <c:numRef>
              <c:f>Sheet1!$B$2:$B$5</c:f>
              <c:numCache>
                <c:formatCode>General</c:formatCode>
                <c:ptCount val="4"/>
                <c:pt idx="0">
                  <c:v>694</c:v>
                </c:pt>
                <c:pt idx="1">
                  <c:v>147</c:v>
                </c:pt>
                <c:pt idx="2">
                  <c:v>184</c:v>
                </c:pt>
                <c:pt idx="3">
                  <c:v>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26079924640833"/>
          <c:y val="0.900540315915186"/>
          <c:w val="0.60273443626432"/>
          <c:h val="0.0739521208571872"/>
        </c:manualLayout>
      </c:layout>
      <c:overlay val="0"/>
      <c:spPr>
        <a:noFill/>
        <a:ln>
          <a:noFill/>
        </a:ln>
        <a:effectLst/>
      </c:spPr>
      <c:txPr>
        <a:bodyPr rot="0" spcFirstLastPara="1"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美国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反倾销</c:v>
                </c:pt>
                <c:pt idx="1">
                  <c:v>反补贴</c:v>
                </c:pt>
                <c:pt idx="2">
                  <c:v>保障措施</c:v>
                </c:pt>
              </c:strCache>
            </c:strRef>
          </c:cat>
          <c:val>
            <c:numRef>
              <c:f>Sheet1!$B$2:$B$4</c:f>
              <c:numCache>
                <c:formatCode>General</c:formatCode>
                <c:ptCount val="3"/>
                <c:pt idx="0">
                  <c:v>83</c:v>
                </c:pt>
                <c:pt idx="1">
                  <c:v>77</c:v>
                </c:pt>
                <c:pt idx="2">
                  <c:v>2</c:v>
                </c:pt>
              </c:numCache>
            </c:numRef>
          </c:val>
        </c:ser>
        <c:ser>
          <c:idx val="1"/>
          <c:order val="1"/>
          <c:tx>
            <c:strRef>
              <c:f>Sheet1!$C$1</c:f>
              <c:strCache>
                <c:ptCount val="1"/>
                <c:pt idx="0">
                  <c:v>欧盟</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反倾销</c:v>
                </c:pt>
                <c:pt idx="1">
                  <c:v>反补贴</c:v>
                </c:pt>
                <c:pt idx="2">
                  <c:v>保障措施</c:v>
                </c:pt>
              </c:strCache>
            </c:strRef>
          </c:cat>
          <c:val>
            <c:numRef>
              <c:f>Sheet1!$C$2:$C$4</c:f>
              <c:numCache>
                <c:formatCode>General</c:formatCode>
                <c:ptCount val="3"/>
                <c:pt idx="0">
                  <c:v>50</c:v>
                </c:pt>
                <c:pt idx="1">
                  <c:v>14</c:v>
                </c:pt>
                <c:pt idx="2">
                  <c:v>2</c:v>
                </c:pt>
              </c:numCache>
            </c:numRef>
          </c:val>
        </c:ser>
        <c:ser>
          <c:idx val="2"/>
          <c:order val="2"/>
          <c:tx>
            <c:strRef>
              <c:f>Sheet1!$D$1</c:f>
              <c:strCache>
                <c:ptCount val="1"/>
                <c:pt idx="0">
                  <c:v>东南亚</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反倾销</c:v>
                </c:pt>
                <c:pt idx="1">
                  <c:v>反补贴</c:v>
                </c:pt>
                <c:pt idx="2">
                  <c:v>保障措施</c:v>
                </c:pt>
              </c:strCache>
            </c:strRef>
          </c:cat>
          <c:val>
            <c:numRef>
              <c:f>Sheet1!$D$2:$D$4</c:f>
              <c:numCache>
                <c:formatCode>General</c:formatCode>
                <c:ptCount val="3"/>
                <c:pt idx="0">
                  <c:v>69</c:v>
                </c:pt>
                <c:pt idx="1">
                  <c:v>0</c:v>
                </c:pt>
                <c:pt idx="2">
                  <c:v>55</c:v>
                </c:pt>
              </c:numCache>
            </c:numRef>
          </c:val>
        </c:ser>
        <c:ser>
          <c:idx val="3"/>
          <c:order val="3"/>
          <c:tx>
            <c:strRef>
              <c:f>Sheet1!$E$1</c:f>
              <c:strCache>
                <c:ptCount val="1"/>
                <c:pt idx="0">
                  <c:v>拉丁美洲</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反倾销</c:v>
                </c:pt>
                <c:pt idx="1">
                  <c:v>反补贴</c:v>
                </c:pt>
                <c:pt idx="2">
                  <c:v>保障措施</c:v>
                </c:pt>
              </c:strCache>
            </c:strRef>
          </c:cat>
          <c:val>
            <c:numRef>
              <c:f>Sheet1!$E$2:$E$4</c:f>
              <c:numCache>
                <c:formatCode>General</c:formatCode>
                <c:ptCount val="3"/>
                <c:pt idx="0">
                  <c:v>185</c:v>
                </c:pt>
                <c:pt idx="1">
                  <c:v>2</c:v>
                </c:pt>
                <c:pt idx="2">
                  <c:v>13</c:v>
                </c:pt>
              </c:numCache>
            </c:numRef>
          </c:val>
        </c:ser>
        <c:ser>
          <c:idx val="4"/>
          <c:order val="4"/>
          <c:tx>
            <c:strRef>
              <c:f>Sheet1!$F$1</c:f>
              <c:strCache>
                <c:ptCount val="1"/>
                <c:pt idx="0">
                  <c:v>欧亚经济联盟</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反倾销</c:v>
                </c:pt>
                <c:pt idx="1">
                  <c:v>反补贴</c:v>
                </c:pt>
                <c:pt idx="2">
                  <c:v>保障措施</c:v>
                </c:pt>
              </c:strCache>
            </c:strRef>
          </c:cat>
          <c:val>
            <c:numRef>
              <c:f>Sheet1!$F$2:$F$4</c:f>
              <c:numCache>
                <c:formatCode>General</c:formatCode>
                <c:ptCount val="3"/>
                <c:pt idx="0">
                  <c:v>16</c:v>
                </c:pt>
                <c:pt idx="1">
                  <c:v>0</c:v>
                </c:pt>
                <c:pt idx="2">
                  <c:v>7</c:v>
                </c:pt>
              </c:numCache>
            </c:numRef>
          </c:val>
        </c:ser>
        <c:ser>
          <c:idx val="5"/>
          <c:order val="5"/>
          <c:tx>
            <c:strRef>
              <c:f>Sheet1!$G$1</c:f>
              <c:strCache>
                <c:ptCount val="1"/>
                <c:pt idx="0">
                  <c:v>海合会</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反倾销</c:v>
                </c:pt>
                <c:pt idx="1">
                  <c:v>反补贴</c:v>
                </c:pt>
                <c:pt idx="2">
                  <c:v>保障措施</c:v>
                </c:pt>
              </c:strCache>
            </c:strRef>
          </c:cat>
          <c:val>
            <c:numRef>
              <c:f>Sheet1!$G$2:$G$4</c:f>
              <c:numCache>
                <c:formatCode>General</c:formatCode>
                <c:ptCount val="3"/>
                <c:pt idx="0">
                  <c:v>3</c:v>
                </c:pt>
                <c:pt idx="1">
                  <c:v>0</c:v>
                </c:pt>
                <c:pt idx="2">
                  <c:v>3</c:v>
                </c:pt>
              </c:numCache>
            </c:numRef>
          </c:val>
        </c:ser>
        <c:dLbls>
          <c:showLegendKey val="0"/>
          <c:showVal val="1"/>
          <c:showCatName val="0"/>
          <c:showSerName val="0"/>
          <c:showPercent val="0"/>
          <c:showBubbleSize val="0"/>
        </c:dLbls>
        <c:gapWidth val="219"/>
        <c:overlap val="-27"/>
        <c:axId val="1237746256"/>
        <c:axId val="1237746912"/>
      </c:barChart>
      <c:catAx>
        <c:axId val="1237746256"/>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237746912"/>
        <c:crosses val="autoZero"/>
        <c:auto val="1"/>
        <c:lblAlgn val="ctr"/>
        <c:lblOffset val="100"/>
        <c:noMultiLvlLbl val="0"/>
      </c:catAx>
      <c:valAx>
        <c:axId val="1237746912"/>
        <c:scaling>
          <c:orientation val="minMax"/>
          <c:max val="2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237746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4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C7FAB8E-E34B-449D-A5C7-D8CF096967AB}" type="doc">
      <dgm:prSet loTypeId="urn:microsoft.com/office/officeart/2005/8/layout/chart3" loCatId="cycle"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pt>
    <dgm:pt modelId="{FDC4259E-E774-4EFB-9899-8DDF62A02EA6}">
      <dgm:prSet phldrT="[文本]"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CN" altLang="en-US" sz="1400" b="1" dirty="0">
              <a:latin typeface="微软雅黑" panose="020B0503020204020204" charset="-122"/>
              <a:ea typeface="微软雅黑" panose="020B0503020204020204" charset="-122"/>
            </a:rPr>
            <a:t>收发货人</a:t>
          </a:r>
        </a:p>
      </dgm:t>
    </dgm:pt>
    <dgm:pt modelId="{5A5EDC4A-8FD4-478D-BE97-C7431C240C1D}" cxnId="{5F062DCA-433A-406E-AC6C-7493C051DD63}" type="parTrans">
      <dgm:prSet/>
      <dgm:spPr/>
      <dgm:t>
        <a:bodyPr/>
        <a:lstStyle/>
        <a:p>
          <a:endParaRPr lang="zh-CN" altLang="en-US"/>
        </a:p>
      </dgm:t>
    </dgm:pt>
    <dgm:pt modelId="{3078417B-3098-4315-A725-B43EDEA11337}" cxnId="{5F062DCA-433A-406E-AC6C-7493C051DD63}" type="sibTrans">
      <dgm:prSet/>
      <dgm:spPr/>
      <dgm:t>
        <a:bodyPr/>
        <a:lstStyle/>
        <a:p>
          <a:endParaRPr lang="zh-CN" altLang="en-US"/>
        </a:p>
      </dgm:t>
    </dgm:pt>
    <dgm:pt modelId="{4E582E0D-4037-42C0-B132-87A7BDEF4E49}">
      <dgm:prSet phldrT="[文本]" custT="1"/>
      <dgm:spPr>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CN" altLang="en-US" sz="1400" b="1" dirty="0">
              <a:latin typeface="微软雅黑" panose="020B0503020204020204" charset="-122"/>
              <a:ea typeface="微软雅黑" panose="020B0503020204020204" charset="-122"/>
            </a:rPr>
            <a:t>外综服企业</a:t>
          </a:r>
        </a:p>
      </dgm:t>
    </dgm:pt>
    <dgm:pt modelId="{591B3549-A95A-43E0-87E2-7BB96F80E65F}" cxnId="{50A9DE09-7DF9-4DAC-A4F1-7D249E32041C}" type="parTrans">
      <dgm:prSet/>
      <dgm:spPr/>
      <dgm:t>
        <a:bodyPr/>
        <a:lstStyle/>
        <a:p>
          <a:endParaRPr lang="zh-CN" altLang="en-US"/>
        </a:p>
      </dgm:t>
    </dgm:pt>
    <dgm:pt modelId="{1D3BD7A7-90CA-4001-800D-8655F7B84350}" cxnId="{50A9DE09-7DF9-4DAC-A4F1-7D249E32041C}" type="sibTrans">
      <dgm:prSet/>
      <dgm:spPr/>
      <dgm:t>
        <a:bodyPr/>
        <a:lstStyle/>
        <a:p>
          <a:endParaRPr lang="zh-CN" altLang="en-US"/>
        </a:p>
      </dgm:t>
    </dgm:pt>
    <dgm:pt modelId="{656073A8-C974-4D2D-878C-1C8DCB4C7E02}">
      <dgm:prSet phldrT="[文本]" custT="1"/>
      <dgm:spPr>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CN" altLang="en-US" sz="1400" b="1" dirty="0">
              <a:latin typeface="微软雅黑" panose="020B0503020204020204" charset="-122"/>
              <a:ea typeface="微软雅黑" panose="020B0503020204020204" charset="-122"/>
            </a:rPr>
            <a:t>报关企业</a:t>
          </a:r>
        </a:p>
      </dgm:t>
    </dgm:pt>
    <dgm:pt modelId="{BD620180-DCBA-4575-BB98-36F3175073D3}" cxnId="{27DB1256-BA3B-4F1B-9DDD-3090542632B8}" type="parTrans">
      <dgm:prSet/>
      <dgm:spPr/>
      <dgm:t>
        <a:bodyPr/>
        <a:lstStyle/>
        <a:p>
          <a:endParaRPr lang="zh-CN" altLang="en-US"/>
        </a:p>
      </dgm:t>
    </dgm:pt>
    <dgm:pt modelId="{A36A5E5E-7104-4D6A-8D06-CF22814478EB}" cxnId="{27DB1256-BA3B-4F1B-9DDD-3090542632B8}" type="sibTrans">
      <dgm:prSet/>
      <dgm:spPr/>
      <dgm:t>
        <a:bodyPr/>
        <a:lstStyle/>
        <a:p>
          <a:endParaRPr lang="zh-CN" altLang="en-US"/>
        </a:p>
      </dgm:t>
    </dgm:pt>
    <dgm:pt modelId="{03FE0DC4-3C64-4416-A8FC-31682A17517E}" type="pres">
      <dgm:prSet presAssocID="{6C7FAB8E-E34B-449D-A5C7-D8CF096967AB}" presName="compositeShape" presStyleCnt="0">
        <dgm:presLayoutVars>
          <dgm:chMax val="7"/>
          <dgm:dir/>
          <dgm:resizeHandles val="exact"/>
        </dgm:presLayoutVars>
      </dgm:prSet>
      <dgm:spPr/>
    </dgm:pt>
    <dgm:pt modelId="{03A8F801-5DE3-4ABC-B2F2-D60ADC48879C}" type="pres">
      <dgm:prSet presAssocID="{6C7FAB8E-E34B-449D-A5C7-D8CF096967AB}" presName="wedge1" presStyleLbl="node1" presStyleIdx="0" presStyleCnt="3"/>
      <dgm:spPr/>
      <dgm:t>
        <a:bodyPr/>
        <a:lstStyle/>
        <a:p>
          <a:endParaRPr lang="zh-CN" altLang="en-US"/>
        </a:p>
      </dgm:t>
    </dgm:pt>
    <dgm:pt modelId="{D3B39809-83C1-414D-BF53-940165C400C3}" type="pres">
      <dgm:prSet presAssocID="{6C7FAB8E-E34B-449D-A5C7-D8CF096967AB}" presName="wedge1Tx" presStyleLbl="node1" presStyleIdx="0" presStyleCnt="3">
        <dgm:presLayoutVars>
          <dgm:chMax val="0"/>
          <dgm:chPref val="0"/>
          <dgm:bulletEnabled val="1"/>
        </dgm:presLayoutVars>
      </dgm:prSet>
      <dgm:spPr/>
      <dgm:t>
        <a:bodyPr/>
        <a:lstStyle/>
        <a:p>
          <a:endParaRPr lang="zh-CN" altLang="en-US"/>
        </a:p>
      </dgm:t>
    </dgm:pt>
    <dgm:pt modelId="{A4E2D6B9-3D6C-4619-B42A-3A81484B6F4F}" type="pres">
      <dgm:prSet presAssocID="{6C7FAB8E-E34B-449D-A5C7-D8CF096967AB}" presName="wedge2" presStyleLbl="node1" presStyleIdx="1" presStyleCnt="3"/>
      <dgm:spPr/>
      <dgm:t>
        <a:bodyPr/>
        <a:lstStyle/>
        <a:p>
          <a:endParaRPr lang="zh-CN" altLang="en-US"/>
        </a:p>
      </dgm:t>
    </dgm:pt>
    <dgm:pt modelId="{E97716CB-C9C0-46D8-8EC1-9C04380E4959}" type="pres">
      <dgm:prSet presAssocID="{6C7FAB8E-E34B-449D-A5C7-D8CF096967AB}" presName="wedge2Tx" presStyleLbl="node1" presStyleIdx="1" presStyleCnt="3">
        <dgm:presLayoutVars>
          <dgm:chMax val="0"/>
          <dgm:chPref val="0"/>
          <dgm:bulletEnabled val="1"/>
        </dgm:presLayoutVars>
      </dgm:prSet>
      <dgm:spPr/>
      <dgm:t>
        <a:bodyPr/>
        <a:lstStyle/>
        <a:p>
          <a:endParaRPr lang="zh-CN" altLang="en-US"/>
        </a:p>
      </dgm:t>
    </dgm:pt>
    <dgm:pt modelId="{21544242-4B11-449B-B72C-23E1911B788A}" type="pres">
      <dgm:prSet presAssocID="{6C7FAB8E-E34B-449D-A5C7-D8CF096967AB}" presName="wedge3" presStyleLbl="node1" presStyleIdx="2" presStyleCnt="3"/>
      <dgm:spPr/>
      <dgm:t>
        <a:bodyPr/>
        <a:lstStyle/>
        <a:p>
          <a:endParaRPr lang="zh-CN" altLang="en-US"/>
        </a:p>
      </dgm:t>
    </dgm:pt>
    <dgm:pt modelId="{8D15A11C-727D-43A5-ADFC-0F6ED735CA60}" type="pres">
      <dgm:prSet presAssocID="{6C7FAB8E-E34B-449D-A5C7-D8CF096967AB}" presName="wedge3Tx" presStyleLbl="node1" presStyleIdx="2" presStyleCnt="3">
        <dgm:presLayoutVars>
          <dgm:chMax val="0"/>
          <dgm:chPref val="0"/>
          <dgm:bulletEnabled val="1"/>
        </dgm:presLayoutVars>
      </dgm:prSet>
      <dgm:spPr/>
      <dgm:t>
        <a:bodyPr/>
        <a:lstStyle/>
        <a:p>
          <a:endParaRPr lang="zh-CN" altLang="en-US"/>
        </a:p>
      </dgm:t>
    </dgm:pt>
  </dgm:ptLst>
  <dgm:cxnLst>
    <dgm:cxn modelId="{8B6B8B1C-36FF-4071-A540-67B366A68A56}" type="presOf" srcId="{656073A8-C974-4D2D-878C-1C8DCB4C7E02}" destId="{8D15A11C-727D-43A5-ADFC-0F6ED735CA60}" srcOrd="1" destOrd="0" presId="urn:microsoft.com/office/officeart/2005/8/layout/chart3"/>
    <dgm:cxn modelId="{42808CDA-4DCF-4D96-AEE0-43E11C65090C}" type="presOf" srcId="{FDC4259E-E774-4EFB-9899-8DDF62A02EA6}" destId="{D3B39809-83C1-414D-BF53-940165C400C3}" srcOrd="1" destOrd="0" presId="urn:microsoft.com/office/officeart/2005/8/layout/chart3"/>
    <dgm:cxn modelId="{6199CAB8-B9CB-469B-81D0-F433FBD85E22}" type="presOf" srcId="{4E582E0D-4037-42C0-B132-87A7BDEF4E49}" destId="{E97716CB-C9C0-46D8-8EC1-9C04380E4959}" srcOrd="1" destOrd="0" presId="urn:microsoft.com/office/officeart/2005/8/layout/chart3"/>
    <dgm:cxn modelId="{9520C12A-5142-4E91-8A5E-50B53AB55D79}" type="presOf" srcId="{4E582E0D-4037-42C0-B132-87A7BDEF4E49}" destId="{A4E2D6B9-3D6C-4619-B42A-3A81484B6F4F}" srcOrd="0" destOrd="0" presId="urn:microsoft.com/office/officeart/2005/8/layout/chart3"/>
    <dgm:cxn modelId="{27DB1256-BA3B-4F1B-9DDD-3090542632B8}" srcId="{6C7FAB8E-E34B-449D-A5C7-D8CF096967AB}" destId="{656073A8-C974-4D2D-878C-1C8DCB4C7E02}" srcOrd="2" destOrd="0" parTransId="{BD620180-DCBA-4575-BB98-36F3175073D3}" sibTransId="{A36A5E5E-7104-4D6A-8D06-CF22814478EB}"/>
    <dgm:cxn modelId="{47D27809-F7AF-482C-A589-E842AB47C31D}" type="presOf" srcId="{6C7FAB8E-E34B-449D-A5C7-D8CF096967AB}" destId="{03FE0DC4-3C64-4416-A8FC-31682A17517E}" srcOrd="0" destOrd="0" presId="urn:microsoft.com/office/officeart/2005/8/layout/chart3"/>
    <dgm:cxn modelId="{F5AA2922-F244-44F1-B17B-573C77720E2E}" type="presOf" srcId="{656073A8-C974-4D2D-878C-1C8DCB4C7E02}" destId="{21544242-4B11-449B-B72C-23E1911B788A}" srcOrd="0" destOrd="0" presId="urn:microsoft.com/office/officeart/2005/8/layout/chart3"/>
    <dgm:cxn modelId="{50A9DE09-7DF9-4DAC-A4F1-7D249E32041C}" srcId="{6C7FAB8E-E34B-449D-A5C7-D8CF096967AB}" destId="{4E582E0D-4037-42C0-B132-87A7BDEF4E49}" srcOrd="1" destOrd="0" parTransId="{591B3549-A95A-43E0-87E2-7BB96F80E65F}" sibTransId="{1D3BD7A7-90CA-4001-800D-8655F7B84350}"/>
    <dgm:cxn modelId="{5F062DCA-433A-406E-AC6C-7493C051DD63}" srcId="{6C7FAB8E-E34B-449D-A5C7-D8CF096967AB}" destId="{FDC4259E-E774-4EFB-9899-8DDF62A02EA6}" srcOrd="0" destOrd="0" parTransId="{5A5EDC4A-8FD4-478D-BE97-C7431C240C1D}" sibTransId="{3078417B-3098-4315-A725-B43EDEA11337}"/>
    <dgm:cxn modelId="{0493756A-AEE4-4DE4-9D63-3A5D126E6E8F}" type="presOf" srcId="{FDC4259E-E774-4EFB-9899-8DDF62A02EA6}" destId="{03A8F801-5DE3-4ABC-B2F2-D60ADC48879C}" srcOrd="0" destOrd="0" presId="urn:microsoft.com/office/officeart/2005/8/layout/chart3"/>
    <dgm:cxn modelId="{E985AC0C-DD23-4D48-85E5-4260BB13DF76}" type="presParOf" srcId="{03FE0DC4-3C64-4416-A8FC-31682A17517E}" destId="{03A8F801-5DE3-4ABC-B2F2-D60ADC48879C}" srcOrd="0" destOrd="0" presId="urn:microsoft.com/office/officeart/2005/8/layout/chart3"/>
    <dgm:cxn modelId="{A956DC97-84F8-4F9B-86F2-F84E48E037B4}" type="presParOf" srcId="{03FE0DC4-3C64-4416-A8FC-31682A17517E}" destId="{D3B39809-83C1-414D-BF53-940165C400C3}" srcOrd="1" destOrd="0" presId="urn:microsoft.com/office/officeart/2005/8/layout/chart3"/>
    <dgm:cxn modelId="{CEB8A1B5-BFFB-49D7-947E-42B1972B9326}" type="presParOf" srcId="{03FE0DC4-3C64-4416-A8FC-31682A17517E}" destId="{A4E2D6B9-3D6C-4619-B42A-3A81484B6F4F}" srcOrd="2" destOrd="0" presId="urn:microsoft.com/office/officeart/2005/8/layout/chart3"/>
    <dgm:cxn modelId="{972C143E-CC5C-4802-A870-76B8C35D4F30}" type="presParOf" srcId="{03FE0DC4-3C64-4416-A8FC-31682A17517E}" destId="{E97716CB-C9C0-46D8-8EC1-9C04380E4959}" srcOrd="3" destOrd="0" presId="urn:microsoft.com/office/officeart/2005/8/layout/chart3"/>
    <dgm:cxn modelId="{90DDAD5B-1F8C-4307-99B6-3ABD07590C10}" type="presParOf" srcId="{03FE0DC4-3C64-4416-A8FC-31682A17517E}" destId="{21544242-4B11-449B-B72C-23E1911B788A}" srcOrd="4" destOrd="0" presId="urn:microsoft.com/office/officeart/2005/8/layout/chart3"/>
    <dgm:cxn modelId="{FC0E4820-46F1-4513-910C-AF1B7C7DD121}" type="presParOf" srcId="{03FE0DC4-3C64-4416-A8FC-31682A17517E}" destId="{8D15A11C-727D-43A5-ADFC-0F6ED735CA60}"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8D7529-4B08-4E6D-9A6F-5060BC899020}" type="doc">
      <dgm:prSet loTypeId="urn:microsoft.com/office/officeart/2005/8/layout/cycle5" loCatId="cycle" qsTypeId="urn:microsoft.com/office/officeart/2005/8/quickstyle/simple1" qsCatId="simple" csTypeId="urn:microsoft.com/office/officeart/2005/8/colors/accent6_2" csCatId="accent6" phldr="1"/>
      <dgm:spPr/>
      <dgm:t>
        <a:bodyPr/>
        <a:lstStyle/>
        <a:p>
          <a:endParaRPr lang="zh-CN" altLang="en-US"/>
        </a:p>
      </dgm:t>
    </dgm:pt>
    <dgm:pt modelId="{6DABF0D6-89C5-4BE2-BF16-5128C3E60395}">
      <dgm:prSet phldrT="[文本]" custT="1"/>
      <dgm:spPr/>
      <dgm:t>
        <a:bodyPr/>
        <a:lstStyle/>
        <a:p>
          <a:pPr marL="0" lvl="0" indent="0" algn="ctr" defTabSz="622300">
            <a:lnSpc>
              <a:spcPct val="90000"/>
            </a:lnSpc>
            <a:spcBef>
              <a:spcPct val="0"/>
            </a:spcBef>
            <a:spcAft>
              <a:spcPct val="35000"/>
            </a:spcAft>
            <a:buNone/>
          </a:pPr>
          <a:r>
            <a:rPr lang="zh-CN" altLang="en-US" sz="2400" b="1" kern="1200" baseline="0" dirty="0">
              <a:solidFill>
                <a:srgbClr val="002060"/>
              </a:solidFill>
              <a:latin typeface="Times New Roman" panose="02020603050405020304" pitchFamily="18" charset="0"/>
              <a:ea typeface="宋体" panose="02010600030101010101" pitchFamily="2" charset="-122"/>
              <a:cs typeface="+mn-cs"/>
            </a:rPr>
            <a:t>寻求第三国的市场</a:t>
          </a:r>
        </a:p>
      </dgm:t>
    </dgm:pt>
    <dgm:pt modelId="{D1DF3F6F-0056-4040-9158-4B58C3B584D6}" cxnId="{5BF2DC59-A1AD-4B14-89F2-40FA7F5CD65D}" type="parTrans">
      <dgm:prSet/>
      <dgm:spPr/>
      <dgm:t>
        <a:bodyPr/>
        <a:lstStyle/>
        <a:p>
          <a:endParaRPr lang="zh-CN" altLang="en-US"/>
        </a:p>
      </dgm:t>
    </dgm:pt>
    <dgm:pt modelId="{FB45E44C-CF29-4896-A67A-568C287BF922}" cxnId="{5BF2DC59-A1AD-4B14-89F2-40FA7F5CD65D}" type="sibTrans">
      <dgm:prSet/>
      <dgm:spPr/>
      <dgm:t>
        <a:bodyPr/>
        <a:lstStyle/>
        <a:p>
          <a:endParaRPr lang="zh-CN" altLang="en-US"/>
        </a:p>
      </dgm:t>
    </dgm:pt>
    <dgm:pt modelId="{C4CAAE6E-F532-4450-BEA8-1D1594FE383C}">
      <dgm:prSet phldrT="[文本]" custT="1"/>
      <dgm:spPr/>
      <dgm:t>
        <a:bodyPr/>
        <a:lstStyle/>
        <a:p>
          <a:pPr marL="0" lvl="0" indent="0" algn="ctr" defTabSz="622300">
            <a:lnSpc>
              <a:spcPct val="90000"/>
            </a:lnSpc>
            <a:spcBef>
              <a:spcPct val="0"/>
            </a:spcBef>
            <a:spcAft>
              <a:spcPct val="35000"/>
            </a:spcAft>
            <a:buNone/>
          </a:pPr>
          <a:r>
            <a:rPr lang="zh-CN" altLang="en-US" sz="2400" b="1" kern="1200" baseline="0" dirty="0">
              <a:solidFill>
                <a:srgbClr val="002060"/>
              </a:solidFill>
              <a:latin typeface="Times New Roman" panose="02020603050405020304" pitchFamily="18" charset="0"/>
              <a:ea typeface="宋体" panose="02010600030101010101" pitchFamily="2" charset="-122"/>
              <a:cs typeface="+mn-cs"/>
            </a:rPr>
            <a:t>海外建立销售公司</a:t>
          </a:r>
        </a:p>
      </dgm:t>
    </dgm:pt>
    <dgm:pt modelId="{1FF2025C-638B-4A4F-A11D-7D09106F2924}" cxnId="{C1A6E670-5903-4E0A-86E1-BCA23A7F00A2}" type="parTrans">
      <dgm:prSet/>
      <dgm:spPr/>
      <dgm:t>
        <a:bodyPr/>
        <a:lstStyle/>
        <a:p>
          <a:endParaRPr lang="zh-CN" altLang="en-US"/>
        </a:p>
      </dgm:t>
    </dgm:pt>
    <dgm:pt modelId="{AE9AEBBD-3079-40EC-9982-883485C7C1B0}" cxnId="{C1A6E670-5903-4E0A-86E1-BCA23A7F00A2}" type="sibTrans">
      <dgm:prSet/>
      <dgm:spPr/>
      <dgm:t>
        <a:bodyPr/>
        <a:lstStyle/>
        <a:p>
          <a:endParaRPr lang="zh-CN" altLang="en-US"/>
        </a:p>
      </dgm:t>
    </dgm:pt>
    <dgm:pt modelId="{02016A3D-4F8D-4E7C-8DB5-A7E05E8E1A74}">
      <dgm:prSet phldrT="[文本]" custT="1"/>
      <dgm:spPr/>
      <dgm:t>
        <a:bodyPr/>
        <a:lstStyle/>
        <a:p>
          <a:pPr marL="0" lvl="0" indent="0" algn="ctr" defTabSz="622300">
            <a:lnSpc>
              <a:spcPct val="90000"/>
            </a:lnSpc>
            <a:spcBef>
              <a:spcPct val="0"/>
            </a:spcBef>
            <a:spcAft>
              <a:spcPct val="35000"/>
            </a:spcAft>
            <a:buNone/>
          </a:pPr>
          <a:r>
            <a:rPr lang="zh-CN" altLang="en-US" sz="2400" b="1" kern="1200" baseline="0" dirty="0">
              <a:solidFill>
                <a:srgbClr val="002060"/>
              </a:solidFill>
              <a:latin typeface="Times New Roman" panose="02020603050405020304" pitchFamily="18" charset="0"/>
              <a:ea typeface="宋体" panose="02010600030101010101" pitchFamily="2" charset="-122"/>
              <a:cs typeface="+mn-cs"/>
            </a:rPr>
            <a:t>简单改观产品或原产地</a:t>
          </a:r>
        </a:p>
      </dgm:t>
    </dgm:pt>
    <dgm:pt modelId="{9C3DE360-1A8A-4A0B-8369-FED849569E97}" cxnId="{0482FAD9-9EE6-4447-BA83-E954DD9B8EEA}" type="parTrans">
      <dgm:prSet/>
      <dgm:spPr/>
      <dgm:t>
        <a:bodyPr/>
        <a:lstStyle/>
        <a:p>
          <a:endParaRPr lang="zh-CN" altLang="en-US"/>
        </a:p>
      </dgm:t>
    </dgm:pt>
    <dgm:pt modelId="{CEF3F564-537B-407B-9A10-424895153246}" cxnId="{0482FAD9-9EE6-4447-BA83-E954DD9B8EEA}" type="sibTrans">
      <dgm:prSet/>
      <dgm:spPr/>
      <dgm:t>
        <a:bodyPr/>
        <a:lstStyle/>
        <a:p>
          <a:endParaRPr lang="zh-CN" altLang="en-US"/>
        </a:p>
      </dgm:t>
    </dgm:pt>
    <dgm:pt modelId="{599C1747-BB6F-4AFC-A108-976E0564FD7E}">
      <dgm:prSet phldrT="[文本]" custT="1"/>
      <dgm:spPr/>
      <dgm:t>
        <a:bodyPr/>
        <a:lstStyle/>
        <a:p>
          <a:pPr marL="0" lvl="0" indent="0" algn="ctr" defTabSz="622300">
            <a:lnSpc>
              <a:spcPct val="90000"/>
            </a:lnSpc>
            <a:spcBef>
              <a:spcPct val="0"/>
            </a:spcBef>
            <a:spcAft>
              <a:spcPct val="35000"/>
            </a:spcAft>
            <a:buNone/>
          </a:pPr>
          <a:r>
            <a:rPr lang="zh-CN" altLang="en-US" sz="2400" b="1" kern="1200" baseline="0" dirty="0">
              <a:solidFill>
                <a:srgbClr val="002060"/>
              </a:solidFill>
              <a:latin typeface="Times New Roman" panose="02020603050405020304" pitchFamily="18" charset="0"/>
              <a:ea typeface="宋体" panose="02010600030101010101" pitchFamily="2" charset="-122"/>
              <a:cs typeface="+mn-cs"/>
            </a:rPr>
            <a:t>转口贸易</a:t>
          </a:r>
        </a:p>
      </dgm:t>
    </dgm:pt>
    <dgm:pt modelId="{C9CEDC1A-9B56-4291-83CE-01D1FF43A3FF}" cxnId="{782BFC34-F820-4406-98C4-B4958D7366D2}" type="parTrans">
      <dgm:prSet/>
      <dgm:spPr/>
      <dgm:t>
        <a:bodyPr/>
        <a:lstStyle/>
        <a:p>
          <a:endParaRPr lang="zh-CN" altLang="en-US"/>
        </a:p>
      </dgm:t>
    </dgm:pt>
    <dgm:pt modelId="{C9CBE027-607D-41AC-AE55-6CB919BDD7C7}" cxnId="{782BFC34-F820-4406-98C4-B4958D7366D2}" type="sibTrans">
      <dgm:prSet/>
      <dgm:spPr/>
      <dgm:t>
        <a:bodyPr/>
        <a:lstStyle/>
        <a:p>
          <a:endParaRPr lang="zh-CN" altLang="en-US"/>
        </a:p>
      </dgm:t>
    </dgm:pt>
    <dgm:pt modelId="{E6DE1116-91B5-4A1D-BDFE-89C801B1B3B8}">
      <dgm:prSet phldrT="[文本]" custT="1"/>
      <dgm:spPr/>
      <dgm:t>
        <a:bodyPr/>
        <a:lstStyle/>
        <a:p>
          <a:r>
            <a:rPr lang="zh-CN" altLang="en-US" sz="2400" b="1" baseline="0" dirty="0">
              <a:solidFill>
                <a:srgbClr val="002060"/>
              </a:solidFill>
              <a:latin typeface="Times New Roman" panose="02020603050405020304" pitchFamily="18" charset="0"/>
              <a:ea typeface="宋体" panose="02010600030101010101" pitchFamily="2" charset="-122"/>
            </a:rPr>
            <a:t>减少出口数量</a:t>
          </a:r>
        </a:p>
      </dgm:t>
    </dgm:pt>
    <dgm:pt modelId="{83FA4996-B439-4607-8080-2DF5863A75E6}" cxnId="{95EC854F-5D3A-40FC-AC78-8CDF3DC40AAB}" type="parTrans">
      <dgm:prSet/>
      <dgm:spPr/>
      <dgm:t>
        <a:bodyPr/>
        <a:lstStyle/>
        <a:p>
          <a:endParaRPr lang="zh-CN" altLang="en-US"/>
        </a:p>
      </dgm:t>
    </dgm:pt>
    <dgm:pt modelId="{B775B896-B31B-4B52-85C1-AB86F5C6BB9E}" cxnId="{95EC854F-5D3A-40FC-AC78-8CDF3DC40AAB}" type="sibTrans">
      <dgm:prSet/>
      <dgm:spPr/>
      <dgm:t>
        <a:bodyPr/>
        <a:lstStyle/>
        <a:p>
          <a:endParaRPr lang="zh-CN" altLang="en-US"/>
        </a:p>
      </dgm:t>
    </dgm:pt>
    <dgm:pt modelId="{671B5CC4-3E77-48BF-9EEF-06254D382872}" type="pres">
      <dgm:prSet presAssocID="{938D7529-4B08-4E6D-9A6F-5060BC899020}" presName="cycle" presStyleCnt="0">
        <dgm:presLayoutVars>
          <dgm:dir/>
          <dgm:resizeHandles val="exact"/>
        </dgm:presLayoutVars>
      </dgm:prSet>
      <dgm:spPr/>
    </dgm:pt>
    <dgm:pt modelId="{5DDBDDDC-E03E-4514-8447-9F4F6B08CEE1}" type="pres">
      <dgm:prSet presAssocID="{6DABF0D6-89C5-4BE2-BF16-5128C3E60395}" presName="node" presStyleLbl="node1" presStyleIdx="0" presStyleCnt="5" custScaleX="304402" custScaleY="131461">
        <dgm:presLayoutVars>
          <dgm:bulletEnabled val="1"/>
        </dgm:presLayoutVars>
      </dgm:prSet>
      <dgm:spPr/>
    </dgm:pt>
    <dgm:pt modelId="{90532E39-46C0-43AE-B148-B1CBD2A0FBCA}" type="pres">
      <dgm:prSet presAssocID="{6DABF0D6-89C5-4BE2-BF16-5128C3E60395}" presName="spNode" presStyleCnt="0"/>
      <dgm:spPr/>
    </dgm:pt>
    <dgm:pt modelId="{95AD76D6-2EC9-4BD9-A17B-E2D6E90AE6D2}" type="pres">
      <dgm:prSet presAssocID="{FB45E44C-CF29-4896-A67A-568C287BF922}" presName="sibTrans" presStyleLbl="sibTrans1D1" presStyleIdx="0" presStyleCnt="5"/>
      <dgm:spPr/>
    </dgm:pt>
    <dgm:pt modelId="{7B8779F3-C3FF-444B-92D8-08F2C49837F4}" type="pres">
      <dgm:prSet presAssocID="{C4CAAE6E-F532-4450-BEA8-1D1594FE383C}" presName="node" presStyleLbl="node1" presStyleIdx="1" presStyleCnt="5" custScaleX="316314" custScaleY="131265" custRadScaleRad="281865" custRadScaleInc="53006">
        <dgm:presLayoutVars>
          <dgm:bulletEnabled val="1"/>
        </dgm:presLayoutVars>
      </dgm:prSet>
      <dgm:spPr/>
    </dgm:pt>
    <dgm:pt modelId="{C18BD969-D01D-4D62-A4D1-600B6C884E11}" type="pres">
      <dgm:prSet presAssocID="{C4CAAE6E-F532-4450-BEA8-1D1594FE383C}" presName="spNode" presStyleCnt="0"/>
      <dgm:spPr/>
    </dgm:pt>
    <dgm:pt modelId="{F11E1FE3-7951-4B3A-AD0D-02F4CA625259}" type="pres">
      <dgm:prSet presAssocID="{AE9AEBBD-3079-40EC-9982-883485C7C1B0}" presName="sibTrans" presStyleLbl="sibTrans1D1" presStyleIdx="1" presStyleCnt="5"/>
      <dgm:spPr/>
    </dgm:pt>
    <dgm:pt modelId="{A58B59F9-55C1-4E59-9894-89F389F5B2E6}" type="pres">
      <dgm:prSet presAssocID="{02016A3D-4F8D-4E7C-8DB5-A7E05E8E1A74}" presName="node" presStyleLbl="node1" presStyleIdx="2" presStyleCnt="5" custScaleX="375638" custScaleY="147018" custRadScaleRad="239982" custRadScaleInc="-150727">
        <dgm:presLayoutVars>
          <dgm:bulletEnabled val="1"/>
        </dgm:presLayoutVars>
      </dgm:prSet>
      <dgm:spPr/>
    </dgm:pt>
    <dgm:pt modelId="{68093309-FEDC-41A5-BFD7-4A18BF784AE9}" type="pres">
      <dgm:prSet presAssocID="{02016A3D-4F8D-4E7C-8DB5-A7E05E8E1A74}" presName="spNode" presStyleCnt="0"/>
      <dgm:spPr/>
    </dgm:pt>
    <dgm:pt modelId="{A3A79A78-1961-409F-B66D-DC9613CE99C4}" type="pres">
      <dgm:prSet presAssocID="{CEF3F564-537B-407B-9A10-424895153246}" presName="sibTrans" presStyleLbl="sibTrans1D1" presStyleIdx="2" presStyleCnt="5"/>
      <dgm:spPr/>
    </dgm:pt>
    <dgm:pt modelId="{1481357B-8557-4C3B-9C5E-FD64C36FF1A4}" type="pres">
      <dgm:prSet presAssocID="{599C1747-BB6F-4AFC-A108-976E0564FD7E}" presName="node" presStyleLbl="node1" presStyleIdx="3" presStyleCnt="5" custScaleX="318553" custScaleY="158772" custRadScaleRad="95393" custRadScaleInc="70358">
        <dgm:presLayoutVars>
          <dgm:bulletEnabled val="1"/>
        </dgm:presLayoutVars>
      </dgm:prSet>
      <dgm:spPr/>
    </dgm:pt>
    <dgm:pt modelId="{B74960D7-CF23-4020-B758-152E06034F6B}" type="pres">
      <dgm:prSet presAssocID="{599C1747-BB6F-4AFC-A108-976E0564FD7E}" presName="spNode" presStyleCnt="0"/>
      <dgm:spPr/>
    </dgm:pt>
    <dgm:pt modelId="{981EF5D2-E639-40E1-99ED-9F31A50B51AD}" type="pres">
      <dgm:prSet presAssocID="{C9CBE027-607D-41AC-AE55-6CB919BDD7C7}" presName="sibTrans" presStyleLbl="sibTrans1D1" presStyleIdx="3" presStyleCnt="5"/>
      <dgm:spPr/>
    </dgm:pt>
    <dgm:pt modelId="{0F3FC562-97DD-4A9C-8E50-31F72BE12748}" type="pres">
      <dgm:prSet presAssocID="{E6DE1116-91B5-4A1D-BDFE-89C801B1B3B8}" presName="node" presStyleLbl="node1" presStyleIdx="4" presStyleCnt="5" custScaleX="251831" custScaleY="137033" custRadScaleRad="255729" custRadScaleInc="-47941">
        <dgm:presLayoutVars>
          <dgm:bulletEnabled val="1"/>
        </dgm:presLayoutVars>
      </dgm:prSet>
      <dgm:spPr/>
    </dgm:pt>
    <dgm:pt modelId="{D3B0069C-C573-4E4C-9AF7-768FC5E3B69F}" type="pres">
      <dgm:prSet presAssocID="{E6DE1116-91B5-4A1D-BDFE-89C801B1B3B8}" presName="spNode" presStyleCnt="0"/>
      <dgm:spPr/>
    </dgm:pt>
    <dgm:pt modelId="{51ECC79C-5798-4329-8C5A-A703A69A529C}" type="pres">
      <dgm:prSet presAssocID="{B775B896-B31B-4B52-85C1-AB86F5C6BB9E}" presName="sibTrans" presStyleLbl="sibTrans1D1" presStyleIdx="4" presStyleCnt="5"/>
      <dgm:spPr/>
    </dgm:pt>
  </dgm:ptLst>
  <dgm:cxnLst>
    <dgm:cxn modelId="{DFE46407-748B-4AEC-9EFD-D06EDAEB3B42}" type="presOf" srcId="{CEF3F564-537B-407B-9A10-424895153246}" destId="{A3A79A78-1961-409F-B66D-DC9613CE99C4}" srcOrd="0" destOrd="0" presId="urn:microsoft.com/office/officeart/2005/8/layout/cycle5"/>
    <dgm:cxn modelId="{07259707-2886-4292-A506-A492C72AA8A6}" type="presOf" srcId="{6DABF0D6-89C5-4BE2-BF16-5128C3E60395}" destId="{5DDBDDDC-E03E-4514-8447-9F4F6B08CEE1}" srcOrd="0" destOrd="0" presId="urn:microsoft.com/office/officeart/2005/8/layout/cycle5"/>
    <dgm:cxn modelId="{A7A8861F-7D97-43D2-A4F3-AE54207948AC}" type="presOf" srcId="{C4CAAE6E-F532-4450-BEA8-1D1594FE383C}" destId="{7B8779F3-C3FF-444B-92D8-08F2C49837F4}" srcOrd="0" destOrd="0" presId="urn:microsoft.com/office/officeart/2005/8/layout/cycle5"/>
    <dgm:cxn modelId="{782BFC34-F820-4406-98C4-B4958D7366D2}" srcId="{938D7529-4B08-4E6D-9A6F-5060BC899020}" destId="{599C1747-BB6F-4AFC-A108-976E0564FD7E}" srcOrd="3" destOrd="0" parTransId="{C9CEDC1A-9B56-4291-83CE-01D1FF43A3FF}" sibTransId="{C9CBE027-607D-41AC-AE55-6CB919BDD7C7}"/>
    <dgm:cxn modelId="{95EC854F-5D3A-40FC-AC78-8CDF3DC40AAB}" srcId="{938D7529-4B08-4E6D-9A6F-5060BC899020}" destId="{E6DE1116-91B5-4A1D-BDFE-89C801B1B3B8}" srcOrd="4" destOrd="0" parTransId="{83FA4996-B439-4607-8080-2DF5863A75E6}" sibTransId="{B775B896-B31B-4B52-85C1-AB86F5C6BB9E}"/>
    <dgm:cxn modelId="{C1A6E670-5903-4E0A-86E1-BCA23A7F00A2}" srcId="{938D7529-4B08-4E6D-9A6F-5060BC899020}" destId="{C4CAAE6E-F532-4450-BEA8-1D1594FE383C}" srcOrd="1" destOrd="0" parTransId="{1FF2025C-638B-4A4F-A11D-7D09106F2924}" sibTransId="{AE9AEBBD-3079-40EC-9982-883485C7C1B0}"/>
    <dgm:cxn modelId="{41B44B73-48D4-4F3A-91FE-A85193C3ACC1}" type="presOf" srcId="{02016A3D-4F8D-4E7C-8DB5-A7E05E8E1A74}" destId="{A58B59F9-55C1-4E59-9894-89F389F5B2E6}" srcOrd="0" destOrd="0" presId="urn:microsoft.com/office/officeart/2005/8/layout/cycle5"/>
    <dgm:cxn modelId="{5BF2DC59-A1AD-4B14-89F2-40FA7F5CD65D}" srcId="{938D7529-4B08-4E6D-9A6F-5060BC899020}" destId="{6DABF0D6-89C5-4BE2-BF16-5128C3E60395}" srcOrd="0" destOrd="0" parTransId="{D1DF3F6F-0056-4040-9158-4B58C3B584D6}" sibTransId="{FB45E44C-CF29-4896-A67A-568C287BF922}"/>
    <dgm:cxn modelId="{C7D0FA8E-27F4-4814-B5CC-3F5C18EF76C9}" type="presOf" srcId="{B775B896-B31B-4B52-85C1-AB86F5C6BB9E}" destId="{51ECC79C-5798-4329-8C5A-A703A69A529C}" srcOrd="0" destOrd="0" presId="urn:microsoft.com/office/officeart/2005/8/layout/cycle5"/>
    <dgm:cxn modelId="{EC4C8590-76FC-4528-8D58-AE54A63666D4}" type="presOf" srcId="{C9CBE027-607D-41AC-AE55-6CB919BDD7C7}" destId="{981EF5D2-E639-40E1-99ED-9F31A50B51AD}" srcOrd="0" destOrd="0" presId="urn:microsoft.com/office/officeart/2005/8/layout/cycle5"/>
    <dgm:cxn modelId="{E55FEE97-4804-4B75-B057-65B51084CB5D}" type="presOf" srcId="{AE9AEBBD-3079-40EC-9982-883485C7C1B0}" destId="{F11E1FE3-7951-4B3A-AD0D-02F4CA625259}" srcOrd="0" destOrd="0" presId="urn:microsoft.com/office/officeart/2005/8/layout/cycle5"/>
    <dgm:cxn modelId="{6AAB92A1-C9DF-4371-8B76-ABCF9C7A01D6}" type="presOf" srcId="{FB45E44C-CF29-4896-A67A-568C287BF922}" destId="{95AD76D6-2EC9-4BD9-A17B-E2D6E90AE6D2}" srcOrd="0" destOrd="0" presId="urn:microsoft.com/office/officeart/2005/8/layout/cycle5"/>
    <dgm:cxn modelId="{0D07F3BB-ACE2-429B-8735-07FD2882F1C6}" type="presOf" srcId="{938D7529-4B08-4E6D-9A6F-5060BC899020}" destId="{671B5CC4-3E77-48BF-9EEF-06254D382872}" srcOrd="0" destOrd="0" presId="urn:microsoft.com/office/officeart/2005/8/layout/cycle5"/>
    <dgm:cxn modelId="{0482FAD9-9EE6-4447-BA83-E954DD9B8EEA}" srcId="{938D7529-4B08-4E6D-9A6F-5060BC899020}" destId="{02016A3D-4F8D-4E7C-8DB5-A7E05E8E1A74}" srcOrd="2" destOrd="0" parTransId="{9C3DE360-1A8A-4A0B-8369-FED849569E97}" sibTransId="{CEF3F564-537B-407B-9A10-424895153246}"/>
    <dgm:cxn modelId="{320854E8-CCA6-4D16-986D-218ED49F207B}" type="presOf" srcId="{599C1747-BB6F-4AFC-A108-976E0564FD7E}" destId="{1481357B-8557-4C3B-9C5E-FD64C36FF1A4}" srcOrd="0" destOrd="0" presId="urn:microsoft.com/office/officeart/2005/8/layout/cycle5"/>
    <dgm:cxn modelId="{C0A8C6FF-B530-499F-9FBA-1C2A8EB1AEA6}" type="presOf" srcId="{E6DE1116-91B5-4A1D-BDFE-89C801B1B3B8}" destId="{0F3FC562-97DD-4A9C-8E50-31F72BE12748}" srcOrd="0" destOrd="0" presId="urn:microsoft.com/office/officeart/2005/8/layout/cycle5"/>
    <dgm:cxn modelId="{2560ED40-2AC0-49A9-85FD-B1E92AE3C687}" type="presParOf" srcId="{671B5CC4-3E77-48BF-9EEF-06254D382872}" destId="{5DDBDDDC-E03E-4514-8447-9F4F6B08CEE1}" srcOrd="0" destOrd="0" presId="urn:microsoft.com/office/officeart/2005/8/layout/cycle5"/>
    <dgm:cxn modelId="{155C326D-CFFF-41C3-936D-AAE1C011ACDC}" type="presParOf" srcId="{671B5CC4-3E77-48BF-9EEF-06254D382872}" destId="{90532E39-46C0-43AE-B148-B1CBD2A0FBCA}" srcOrd="1" destOrd="0" presId="urn:microsoft.com/office/officeart/2005/8/layout/cycle5"/>
    <dgm:cxn modelId="{85EEED0C-92FF-4AF3-95F9-136C7F5235B5}" type="presParOf" srcId="{671B5CC4-3E77-48BF-9EEF-06254D382872}" destId="{95AD76D6-2EC9-4BD9-A17B-E2D6E90AE6D2}" srcOrd="2" destOrd="0" presId="urn:microsoft.com/office/officeart/2005/8/layout/cycle5"/>
    <dgm:cxn modelId="{A76E06CF-E035-4080-8B39-2F80DD7CFC1F}" type="presParOf" srcId="{671B5CC4-3E77-48BF-9EEF-06254D382872}" destId="{7B8779F3-C3FF-444B-92D8-08F2C49837F4}" srcOrd="3" destOrd="0" presId="urn:microsoft.com/office/officeart/2005/8/layout/cycle5"/>
    <dgm:cxn modelId="{B25C8E84-4CAA-4B53-8450-85C7DBDF2F60}" type="presParOf" srcId="{671B5CC4-3E77-48BF-9EEF-06254D382872}" destId="{C18BD969-D01D-4D62-A4D1-600B6C884E11}" srcOrd="4" destOrd="0" presId="urn:microsoft.com/office/officeart/2005/8/layout/cycle5"/>
    <dgm:cxn modelId="{2A58EA63-C476-42EF-8DDA-A65B5F53040E}" type="presParOf" srcId="{671B5CC4-3E77-48BF-9EEF-06254D382872}" destId="{F11E1FE3-7951-4B3A-AD0D-02F4CA625259}" srcOrd="5" destOrd="0" presId="urn:microsoft.com/office/officeart/2005/8/layout/cycle5"/>
    <dgm:cxn modelId="{8C0BE38F-3BED-4A4B-A5C9-A0628C42550B}" type="presParOf" srcId="{671B5CC4-3E77-48BF-9EEF-06254D382872}" destId="{A58B59F9-55C1-4E59-9894-89F389F5B2E6}" srcOrd="6" destOrd="0" presId="urn:microsoft.com/office/officeart/2005/8/layout/cycle5"/>
    <dgm:cxn modelId="{D73CF374-662E-4F22-BDE9-C46D4197DBE9}" type="presParOf" srcId="{671B5CC4-3E77-48BF-9EEF-06254D382872}" destId="{68093309-FEDC-41A5-BFD7-4A18BF784AE9}" srcOrd="7" destOrd="0" presId="urn:microsoft.com/office/officeart/2005/8/layout/cycle5"/>
    <dgm:cxn modelId="{FA78E2B0-7B8B-43E3-AEDB-C1219707B2FC}" type="presParOf" srcId="{671B5CC4-3E77-48BF-9EEF-06254D382872}" destId="{A3A79A78-1961-409F-B66D-DC9613CE99C4}" srcOrd="8" destOrd="0" presId="urn:microsoft.com/office/officeart/2005/8/layout/cycle5"/>
    <dgm:cxn modelId="{22D5CBBF-A498-44C2-8DCE-2850B30B28F1}" type="presParOf" srcId="{671B5CC4-3E77-48BF-9EEF-06254D382872}" destId="{1481357B-8557-4C3B-9C5E-FD64C36FF1A4}" srcOrd="9" destOrd="0" presId="urn:microsoft.com/office/officeart/2005/8/layout/cycle5"/>
    <dgm:cxn modelId="{958A1968-49EC-454C-8B01-CECA4A9CECDC}" type="presParOf" srcId="{671B5CC4-3E77-48BF-9EEF-06254D382872}" destId="{B74960D7-CF23-4020-B758-152E06034F6B}" srcOrd="10" destOrd="0" presId="urn:microsoft.com/office/officeart/2005/8/layout/cycle5"/>
    <dgm:cxn modelId="{D50D896C-2A11-4D0A-9964-6E9C033768F5}" type="presParOf" srcId="{671B5CC4-3E77-48BF-9EEF-06254D382872}" destId="{981EF5D2-E639-40E1-99ED-9F31A50B51AD}" srcOrd="11" destOrd="0" presId="urn:microsoft.com/office/officeart/2005/8/layout/cycle5"/>
    <dgm:cxn modelId="{3A385C08-5B9B-4AFA-B5B6-857333089C1A}" type="presParOf" srcId="{671B5CC4-3E77-48BF-9EEF-06254D382872}" destId="{0F3FC562-97DD-4A9C-8E50-31F72BE12748}" srcOrd="12" destOrd="0" presId="urn:microsoft.com/office/officeart/2005/8/layout/cycle5"/>
    <dgm:cxn modelId="{C8AB68F1-5DCE-4714-A8D6-76A28404E5D1}" type="presParOf" srcId="{671B5CC4-3E77-48BF-9EEF-06254D382872}" destId="{D3B0069C-C573-4E4C-9AF7-768FC5E3B69F}" srcOrd="13" destOrd="0" presId="urn:microsoft.com/office/officeart/2005/8/layout/cycle5"/>
    <dgm:cxn modelId="{C9BF4104-A834-4D06-BE7F-636598F88489}" type="presParOf" srcId="{671B5CC4-3E77-48BF-9EEF-06254D382872}" destId="{51ECC79C-5798-4329-8C5A-A703A69A529C}"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8F801-5DE3-4ABC-B2F2-D60ADC48879C}">
      <dsp:nvSpPr>
        <dsp:cNvPr id="0" name=""/>
        <dsp:cNvSpPr/>
      </dsp:nvSpPr>
      <dsp:spPr>
        <a:xfrm>
          <a:off x="176137" y="261952"/>
          <a:ext cx="1455540" cy="1455540"/>
        </a:xfrm>
        <a:prstGeom prst="pie">
          <a:avLst>
            <a:gd name="adj1" fmla="val 16200000"/>
            <a:gd name="adj2" fmla="val 180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a:latin typeface="微软雅黑" panose="020B0503020204020204" pitchFamily="34" charset="-122"/>
              <a:ea typeface="微软雅黑" panose="020B0503020204020204" pitchFamily="34" charset="-122"/>
            </a:rPr>
            <a:t>收发货人</a:t>
          </a:r>
        </a:p>
      </dsp:txBody>
      <dsp:txXfrm>
        <a:off x="967501" y="530533"/>
        <a:ext cx="493844" cy="485180"/>
      </dsp:txXfrm>
    </dsp:sp>
    <dsp:sp modelId="{A4E2D6B9-3D6C-4619-B42A-3A81484B6F4F}">
      <dsp:nvSpPr>
        <dsp:cNvPr id="0" name=""/>
        <dsp:cNvSpPr/>
      </dsp:nvSpPr>
      <dsp:spPr>
        <a:xfrm>
          <a:off x="101108" y="305271"/>
          <a:ext cx="1455540" cy="1455540"/>
        </a:xfrm>
        <a:prstGeom prst="pie">
          <a:avLst>
            <a:gd name="adj1" fmla="val 1800000"/>
            <a:gd name="adj2" fmla="val 9000000"/>
          </a:avLst>
        </a:prstGeom>
        <a:solidFill>
          <a:schemeClr val="tx2"/>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a:latin typeface="微软雅黑" panose="020B0503020204020204" pitchFamily="34" charset="-122"/>
              <a:ea typeface="微软雅黑" panose="020B0503020204020204" pitchFamily="34" charset="-122"/>
            </a:rPr>
            <a:t>外综服企业</a:t>
          </a:r>
        </a:p>
      </dsp:txBody>
      <dsp:txXfrm>
        <a:off x="499648" y="1223648"/>
        <a:ext cx="658458" cy="450524"/>
      </dsp:txXfrm>
    </dsp:sp>
    <dsp:sp modelId="{21544242-4B11-449B-B72C-23E1911B788A}">
      <dsp:nvSpPr>
        <dsp:cNvPr id="0" name=""/>
        <dsp:cNvSpPr/>
      </dsp:nvSpPr>
      <dsp:spPr>
        <a:xfrm>
          <a:off x="101108" y="305271"/>
          <a:ext cx="1455540" cy="1455540"/>
        </a:xfrm>
        <a:prstGeom prst="pie">
          <a:avLst>
            <a:gd name="adj1" fmla="val 9000000"/>
            <a:gd name="adj2" fmla="val 16200000"/>
          </a:avLst>
        </a:prstGeom>
        <a:solidFill>
          <a:schemeClr val="tx2"/>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a:latin typeface="微软雅黑" panose="020B0503020204020204" pitchFamily="34" charset="-122"/>
              <a:ea typeface="微软雅黑" panose="020B0503020204020204" pitchFamily="34" charset="-122"/>
            </a:rPr>
            <a:t>报关企业</a:t>
          </a:r>
        </a:p>
      </dsp:txBody>
      <dsp:txXfrm>
        <a:off x="257058" y="591181"/>
        <a:ext cx="493844" cy="485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BDDDC-E03E-4514-8447-9F4F6B08CEE1}">
      <dsp:nvSpPr>
        <dsp:cNvPr id="0" name=""/>
        <dsp:cNvSpPr/>
      </dsp:nvSpPr>
      <dsp:spPr>
        <a:xfrm>
          <a:off x="3423716" y="-128088"/>
          <a:ext cx="3146788" cy="88334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622300">
            <a:lnSpc>
              <a:spcPct val="90000"/>
            </a:lnSpc>
            <a:spcBef>
              <a:spcPct val="0"/>
            </a:spcBef>
            <a:spcAft>
              <a:spcPct val="35000"/>
            </a:spcAft>
            <a:buNone/>
          </a:pPr>
          <a:r>
            <a:rPr lang="zh-CN" altLang="en-US" sz="2400" b="1" kern="1200" baseline="0" dirty="0">
              <a:solidFill>
                <a:srgbClr val="002060"/>
              </a:solidFill>
              <a:latin typeface="Times New Roman" panose="02020603050405020304" pitchFamily="18" charset="0"/>
              <a:ea typeface="宋体" panose="02010600030101010101" pitchFamily="2" charset="-122"/>
              <a:cs typeface="+mn-cs"/>
            </a:rPr>
            <a:t>寻求第三国的市场</a:t>
          </a:r>
        </a:p>
      </dsp:txBody>
      <dsp:txXfrm>
        <a:off x="3466837" y="-84967"/>
        <a:ext cx="3060546" cy="797102"/>
      </dsp:txXfrm>
    </dsp:sp>
    <dsp:sp modelId="{95AD76D6-2EC9-4BD9-A17B-E2D6E90AE6D2}">
      <dsp:nvSpPr>
        <dsp:cNvPr id="0" name=""/>
        <dsp:cNvSpPr/>
      </dsp:nvSpPr>
      <dsp:spPr>
        <a:xfrm>
          <a:off x="5130580" y="732984"/>
          <a:ext cx="2682794" cy="2682794"/>
        </a:xfrm>
        <a:custGeom>
          <a:avLst/>
          <a:gdLst/>
          <a:ahLst/>
          <a:cxnLst/>
          <a:rect l="0" t="0" r="0" b="0"/>
          <a:pathLst>
            <a:path>
              <a:moveTo>
                <a:pt x="1540154" y="14806"/>
              </a:moveTo>
              <a:arcTo wR="1341397" hR="1341397" stAng="16711260" swAng="783324"/>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B8779F3-C3FF-444B-92D8-08F2C49837F4}">
      <dsp:nvSpPr>
        <dsp:cNvPr id="0" name=""/>
        <dsp:cNvSpPr/>
      </dsp:nvSpPr>
      <dsp:spPr>
        <a:xfrm>
          <a:off x="7057591" y="866129"/>
          <a:ext cx="3269929" cy="88202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622300">
            <a:lnSpc>
              <a:spcPct val="90000"/>
            </a:lnSpc>
            <a:spcBef>
              <a:spcPct val="0"/>
            </a:spcBef>
            <a:spcAft>
              <a:spcPct val="35000"/>
            </a:spcAft>
            <a:buNone/>
          </a:pPr>
          <a:r>
            <a:rPr lang="zh-CN" altLang="en-US" sz="2400" b="1" kern="1200" baseline="0" dirty="0">
              <a:solidFill>
                <a:srgbClr val="002060"/>
              </a:solidFill>
              <a:latin typeface="Times New Roman" panose="02020603050405020304" pitchFamily="18" charset="0"/>
              <a:ea typeface="宋体" panose="02010600030101010101" pitchFamily="2" charset="-122"/>
              <a:cs typeface="+mn-cs"/>
            </a:rPr>
            <a:t>海外建立销售公司</a:t>
          </a:r>
        </a:p>
      </dsp:txBody>
      <dsp:txXfrm>
        <a:off x="7100648" y="909186"/>
        <a:ext cx="3183815" cy="795913"/>
      </dsp:txXfrm>
    </dsp:sp>
    <dsp:sp modelId="{F11E1FE3-7951-4B3A-AD0D-02F4CA625259}">
      <dsp:nvSpPr>
        <dsp:cNvPr id="0" name=""/>
        <dsp:cNvSpPr/>
      </dsp:nvSpPr>
      <dsp:spPr>
        <a:xfrm>
          <a:off x="6320041" y="-432668"/>
          <a:ext cx="2682794" cy="2682794"/>
        </a:xfrm>
        <a:custGeom>
          <a:avLst/>
          <a:gdLst/>
          <a:ahLst/>
          <a:cxnLst/>
          <a:rect l="0" t="0" r="0" b="0"/>
          <a:pathLst>
            <a:path>
              <a:moveTo>
                <a:pt x="2299813" y="2279898"/>
              </a:moveTo>
              <a:arcTo wR="1341397" hR="1341397" stAng="2663910" swAng="1036275"/>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58B59F9-55C1-4E59-9894-89F389F5B2E6}">
      <dsp:nvSpPr>
        <dsp:cNvPr id="0" name=""/>
        <dsp:cNvSpPr/>
      </dsp:nvSpPr>
      <dsp:spPr>
        <a:xfrm>
          <a:off x="6120084" y="2146474"/>
          <a:ext cx="3883197" cy="98787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622300">
            <a:lnSpc>
              <a:spcPct val="90000"/>
            </a:lnSpc>
            <a:spcBef>
              <a:spcPct val="0"/>
            </a:spcBef>
            <a:spcAft>
              <a:spcPct val="35000"/>
            </a:spcAft>
            <a:buNone/>
          </a:pPr>
          <a:r>
            <a:rPr lang="zh-CN" altLang="en-US" sz="2400" b="1" kern="1200" baseline="0" dirty="0">
              <a:solidFill>
                <a:srgbClr val="002060"/>
              </a:solidFill>
              <a:latin typeface="Times New Roman" panose="02020603050405020304" pitchFamily="18" charset="0"/>
              <a:ea typeface="宋体" panose="02010600030101010101" pitchFamily="2" charset="-122"/>
              <a:cs typeface="+mn-cs"/>
            </a:rPr>
            <a:t>简单改观产品或原产地</a:t>
          </a:r>
        </a:p>
      </dsp:txBody>
      <dsp:txXfrm>
        <a:off x="6168308" y="2194698"/>
        <a:ext cx="3786749" cy="891431"/>
      </dsp:txXfrm>
    </dsp:sp>
    <dsp:sp modelId="{A3A79A78-1961-409F-B66D-DC9613CE99C4}">
      <dsp:nvSpPr>
        <dsp:cNvPr id="0" name=""/>
        <dsp:cNvSpPr/>
      </dsp:nvSpPr>
      <dsp:spPr>
        <a:xfrm>
          <a:off x="5514134" y="899592"/>
          <a:ext cx="2682794" cy="2682794"/>
        </a:xfrm>
        <a:custGeom>
          <a:avLst/>
          <a:gdLst/>
          <a:ahLst/>
          <a:cxnLst/>
          <a:rect l="0" t="0" r="0" b="0"/>
          <a:pathLst>
            <a:path>
              <a:moveTo>
                <a:pt x="1989983" y="2515570"/>
              </a:moveTo>
              <a:arcTo wR="1341397" hR="1341397" stAng="3665085" swAng="4579169"/>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481357B-8557-4C3B-9C5E-FD64C36FF1A4}">
      <dsp:nvSpPr>
        <dsp:cNvPr id="0" name=""/>
        <dsp:cNvSpPr/>
      </dsp:nvSpPr>
      <dsp:spPr>
        <a:xfrm>
          <a:off x="2330174" y="1893666"/>
          <a:ext cx="3293075" cy="106685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622300">
            <a:lnSpc>
              <a:spcPct val="90000"/>
            </a:lnSpc>
            <a:spcBef>
              <a:spcPct val="0"/>
            </a:spcBef>
            <a:spcAft>
              <a:spcPct val="35000"/>
            </a:spcAft>
            <a:buNone/>
          </a:pPr>
          <a:r>
            <a:rPr lang="zh-CN" altLang="en-US" sz="2400" b="1" kern="1200" baseline="0" dirty="0">
              <a:solidFill>
                <a:srgbClr val="002060"/>
              </a:solidFill>
              <a:latin typeface="Times New Roman" panose="02020603050405020304" pitchFamily="18" charset="0"/>
              <a:ea typeface="宋体" panose="02010600030101010101" pitchFamily="2" charset="-122"/>
              <a:cs typeface="+mn-cs"/>
            </a:rPr>
            <a:t>转口贸易</a:t>
          </a:r>
        </a:p>
      </dsp:txBody>
      <dsp:txXfrm>
        <a:off x="2382254" y="1945746"/>
        <a:ext cx="3188915" cy="962699"/>
      </dsp:txXfrm>
    </dsp:sp>
    <dsp:sp modelId="{981EF5D2-E639-40E1-99ED-9F31A50B51AD}">
      <dsp:nvSpPr>
        <dsp:cNvPr id="0" name=""/>
        <dsp:cNvSpPr/>
      </dsp:nvSpPr>
      <dsp:spPr>
        <a:xfrm>
          <a:off x="1372081" y="-311248"/>
          <a:ext cx="2682794" cy="2682794"/>
        </a:xfrm>
        <a:custGeom>
          <a:avLst/>
          <a:gdLst/>
          <a:ahLst/>
          <a:cxnLst/>
          <a:rect l="0" t="0" r="0" b="0"/>
          <a:pathLst>
            <a:path>
              <a:moveTo>
                <a:pt x="2038590" y="2487376"/>
              </a:moveTo>
              <a:arcTo wR="1341397" hR="1341397" stAng="3521066" swAng="4283071"/>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F3FC562-97DD-4A9C-8E50-31F72BE12748}">
      <dsp:nvSpPr>
        <dsp:cNvPr id="0" name=""/>
        <dsp:cNvSpPr/>
      </dsp:nvSpPr>
      <dsp:spPr>
        <a:xfrm>
          <a:off x="287114" y="806610"/>
          <a:ext cx="2603329" cy="9207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baseline="0" dirty="0">
              <a:solidFill>
                <a:srgbClr val="002060"/>
              </a:solidFill>
              <a:latin typeface="Times New Roman" panose="02020603050405020304" pitchFamily="18" charset="0"/>
              <a:ea typeface="宋体" panose="02010600030101010101" pitchFamily="2" charset="-122"/>
            </a:rPr>
            <a:t>减少出口数量</a:t>
          </a:r>
        </a:p>
      </dsp:txBody>
      <dsp:txXfrm>
        <a:off x="332063" y="851559"/>
        <a:ext cx="2513431" cy="830887"/>
      </dsp:txXfrm>
    </dsp:sp>
    <dsp:sp modelId="{51ECC79C-5798-4329-8C5A-A703A69A529C}">
      <dsp:nvSpPr>
        <dsp:cNvPr id="0" name=""/>
        <dsp:cNvSpPr/>
      </dsp:nvSpPr>
      <dsp:spPr>
        <a:xfrm>
          <a:off x="2169261" y="750892"/>
          <a:ext cx="2682794" cy="2682794"/>
        </a:xfrm>
        <a:custGeom>
          <a:avLst/>
          <a:gdLst/>
          <a:ahLst/>
          <a:cxnLst/>
          <a:rect l="0" t="0" r="0" b="0"/>
          <a:pathLst>
            <a:path>
              <a:moveTo>
                <a:pt x="821383" y="104897"/>
              </a:moveTo>
              <a:arcTo wR="1341397" hR="1341397" stAng="14831441" swAng="861758"/>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F48CE-5AAF-4377-8F2F-FB24DD94AD5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2AD17-3585-470B-8F12-89E22F81D88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263E652E-98AB-4307-8024-CC0A208042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263E652E-98AB-4307-8024-CC0A208042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263E652E-98AB-4307-8024-CC0A208042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263E652E-98AB-4307-8024-CC0A208042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263E652E-98AB-4307-8024-CC0A208042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4" name="矩形 3"/>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4803973-8DEF-4954-9E26-E6F4C863A71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严格保密</a:t>
            </a:r>
            <a:endParaRPr lang="zh-CN" altLang="en-US"/>
          </a:p>
        </p:txBody>
      </p:sp>
      <p:sp>
        <p:nvSpPr>
          <p:cNvPr id="6" name="灯片编号占位符 5"/>
          <p:cNvSpPr>
            <a:spLocks noGrp="1"/>
          </p:cNvSpPr>
          <p:nvPr>
            <p:ph type="sldNum" sz="quarter" idx="12"/>
          </p:nvPr>
        </p:nvSpPr>
        <p:spPr/>
        <p:txBody>
          <a:bodyPr/>
          <a:lstStyle/>
          <a:p>
            <a:fld id="{FD30286B-7186-4059-AAE9-6923098463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a:xfrm>
            <a:off x="838200" y="6356350"/>
            <a:ext cx="2743200" cy="365125"/>
          </a:xfrm>
        </p:spPr>
        <p:txBody>
          <a:bodyPr/>
          <a:lstStyle/>
          <a:p>
            <a:fld id="{18F45A23-7F05-4A21-8A02-4B2A8108F4A3}" type="datetimeFigureOut">
              <a:rPr lang="zh-CN" altLang="en-US" smtClean="0"/>
            </a:fld>
            <a:endParaRPr lang="zh-CN" altLang="en-US"/>
          </a:p>
        </p:txBody>
      </p:sp>
      <p:sp>
        <p:nvSpPr>
          <p:cNvPr id="6" name="Footer Placeholder 5"/>
          <p:cNvSpPr>
            <a:spLocks noGrp="1"/>
          </p:cNvSpPr>
          <p:nvPr>
            <p:ph type="ftr" sz="quarter" idx="11"/>
          </p:nvPr>
        </p:nvSpPr>
        <p:spPr>
          <a:xfrm>
            <a:off x="4038600" y="6356350"/>
            <a:ext cx="4114800" cy="365125"/>
          </a:xfrm>
        </p:spPr>
        <p:txBody>
          <a:bodyPr/>
          <a:lstStyle/>
          <a:p>
            <a:endParaRPr lang="zh-CN" altLang="en-US"/>
          </a:p>
        </p:txBody>
      </p:sp>
      <p:sp>
        <p:nvSpPr>
          <p:cNvPr id="7" name="Slide Number Placeholder 6"/>
          <p:cNvSpPr>
            <a:spLocks noGrp="1"/>
          </p:cNvSpPr>
          <p:nvPr>
            <p:ph type="sldNum" sz="quarter" idx="12"/>
          </p:nvPr>
        </p:nvSpPr>
        <p:spPr>
          <a:xfrm>
            <a:off x="8610600" y="6356350"/>
            <a:ext cx="2743200" cy="365125"/>
          </a:xfrm>
        </p:spPr>
        <p:txBody>
          <a:bodyPr/>
          <a:lstStyle/>
          <a:p>
            <a:fld id="{B83A2928-4374-455D-8CC7-9C2526E78AD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1.svg"/><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chart" Target="../charts/chart1.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14.png"/><Relationship Id="rId7" Type="http://schemas.openxmlformats.org/officeDocument/2006/relationships/image" Target="../media/image6.png"/><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4" Type="http://schemas.openxmlformats.org/officeDocument/2006/relationships/notesSlide" Target="../notesSlides/notesSlide25.xml"/><Relationship Id="rId13" Type="http://schemas.openxmlformats.org/officeDocument/2006/relationships/slideLayout" Target="../slideLayouts/slideLayout2.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9" Type="http://schemas.openxmlformats.org/officeDocument/2006/relationships/tags" Target="../tags/tag10.xml"/><Relationship Id="rId8" Type="http://schemas.microsoft.com/office/2007/relationships/diagramDrawing" Target="../diagrams/drawing2.xml"/><Relationship Id="rId7" Type="http://schemas.openxmlformats.org/officeDocument/2006/relationships/diagramColors" Target="../diagrams/colors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3" Type="http://schemas.openxmlformats.org/officeDocument/2006/relationships/image" Target="../media/image5.png"/><Relationship Id="rId2" Type="http://schemas.openxmlformats.org/officeDocument/2006/relationships/image" Target="../media/image14.png"/><Relationship Id="rId11" Type="http://schemas.openxmlformats.org/officeDocument/2006/relationships/notesSlide" Target="../notesSlides/notesSlide26.xml"/><Relationship Id="rId10" Type="http://schemas.openxmlformats.org/officeDocument/2006/relationships/slideLayout" Target="../slideLayouts/slideLayout2.xml"/><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1.xml"/><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2.xml"/><Relationship Id="rId5" Type="http://schemas.openxmlformats.org/officeDocument/2006/relationships/tags" Target="../tags/tag12.xml"/><Relationship Id="rId4" Type="http://schemas.openxmlformats.org/officeDocument/2006/relationships/image" Target="../media/image15.jpeg"/><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tags" Target="../tags/tag13.xml"/><Relationship Id="rId2" Type="http://schemas.openxmlformats.org/officeDocument/2006/relationships/image" Target="../media/image5.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14.png"/><Relationship Id="rId7" Type="http://schemas.openxmlformats.org/officeDocument/2006/relationships/image" Target="../media/image6.png"/><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2" Type="http://schemas.openxmlformats.org/officeDocument/2006/relationships/notesSlide" Target="../notesSlides/notesSlide32.xml"/><Relationship Id="rId11" Type="http://schemas.openxmlformats.org/officeDocument/2006/relationships/slideLayout" Target="../slideLayouts/slideLayout2.xml"/><Relationship Id="rId10" Type="http://schemas.openxmlformats.org/officeDocument/2006/relationships/tags" Target="../tags/tag20.xml"/><Relationship Id="rId1" Type="http://schemas.openxmlformats.org/officeDocument/2006/relationships/tags" Target="../tags/tag1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ongjinjin\Desktop\611改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25" y="13500"/>
            <a:ext cx="12192000" cy="686262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8"/>
          <p:cNvSpPr txBox="1"/>
          <p:nvPr/>
        </p:nvSpPr>
        <p:spPr>
          <a:xfrm>
            <a:off x="3971430" y="6320290"/>
            <a:ext cx="39837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华文新魏" panose="02010800040101010101" pitchFamily="2" charset="-122"/>
                <a:ea typeface="华文新魏" panose="02010800040101010101" pitchFamily="2" charset="-122"/>
                <a:cs typeface="+mn-cs"/>
              </a:rPr>
              <a:t>——</a:t>
            </a:r>
            <a:r>
              <a:rPr kumimoji="0" lang="zh-CN" altLang="en-US" sz="2400" b="0" i="0" u="none" strike="noStrike" kern="1200" cap="none" spc="0" normalizeH="0" baseline="0" noProof="0" dirty="0">
                <a:ln>
                  <a:noFill/>
                </a:ln>
                <a:solidFill>
                  <a:prstClr val="white"/>
                </a:solidFill>
                <a:effectLst/>
                <a:uLnTx/>
                <a:uFillTx/>
                <a:latin typeface="华文新魏" panose="02010800040101010101" pitchFamily="2" charset="-122"/>
                <a:ea typeface="华文新魏" panose="02010800040101010101" pitchFamily="2" charset="-122"/>
                <a:cs typeface="+mn-cs"/>
              </a:rPr>
              <a:t>言中伦  行中虑</a:t>
            </a:r>
            <a:r>
              <a:rPr kumimoji="0" lang="en-US" altLang="zh-CN" sz="2400" b="0" i="0" u="none" strike="noStrike" kern="1200" cap="none" spc="0" normalizeH="0" baseline="0" noProof="0" dirty="0">
                <a:ln>
                  <a:noFill/>
                </a:ln>
                <a:solidFill>
                  <a:prstClr val="white"/>
                </a:solidFill>
                <a:effectLst/>
                <a:uLnTx/>
                <a:uFillTx/>
                <a:latin typeface="华文新魏" panose="02010800040101010101" pitchFamily="2" charset="-122"/>
                <a:ea typeface="华文新魏" panose="02010800040101010101" pitchFamily="2" charset="-122"/>
                <a:cs typeface="+mn-cs"/>
              </a:rPr>
              <a:t>——</a:t>
            </a:r>
            <a:endParaRPr kumimoji="0" lang="zh-CN" altLang="en-US" sz="2400" b="1" i="0" u="none" strike="noStrike" kern="1200" cap="none" spc="0" normalizeH="0" baseline="0" noProof="0" dirty="0">
              <a:ln>
                <a:noFill/>
              </a:ln>
              <a:solidFill>
                <a:prstClr val="white"/>
              </a:solidFill>
              <a:effectLst/>
              <a:uLnTx/>
              <a:uFillTx/>
              <a:latin typeface="华文新魏" panose="02010800040101010101" pitchFamily="2" charset="-122"/>
              <a:ea typeface="华文新魏" panose="02010800040101010101" pitchFamily="2" charset="-122"/>
              <a:cs typeface="+mn-cs"/>
            </a:endParaRPr>
          </a:p>
        </p:txBody>
      </p:sp>
      <p:pic>
        <p:nvPicPr>
          <p:cNvPr id="13" name="图片 12"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516233" y="442394"/>
            <a:ext cx="2860435" cy="1070485"/>
          </a:xfrm>
          <a:prstGeom prst="rect">
            <a:avLst/>
          </a:prstGeom>
        </p:spPr>
      </p:pic>
      <p:sp>
        <p:nvSpPr>
          <p:cNvPr id="15" name="页脚占位符 2"/>
          <p:cNvSpPr txBox="1"/>
          <p:nvPr/>
        </p:nvSpPr>
        <p:spPr>
          <a:xfrm>
            <a:off x="1925" y="1350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16" name="矩形 15"/>
          <p:cNvSpPr/>
          <p:nvPr/>
        </p:nvSpPr>
        <p:spPr>
          <a:xfrm>
            <a:off x="2489982" y="1485180"/>
            <a:ext cx="7399606" cy="3215408"/>
          </a:xfrm>
          <a:prstGeom prst="rect">
            <a:avLst/>
          </a:prstGeom>
          <a:solidFill>
            <a:sysClr val="window" lastClr="FFFFFF">
              <a:alpha val="40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p:cNvSpPr txBox="1"/>
          <p:nvPr/>
        </p:nvSpPr>
        <p:spPr>
          <a:xfrm>
            <a:off x="6261835" y="4064283"/>
            <a:ext cx="2207738" cy="288710"/>
          </a:xfrm>
          <a:prstGeom prst="rect">
            <a:avLst/>
          </a:prstGeom>
          <a:noFill/>
        </p:spPr>
        <p:txBody>
          <a:bodyPr wrap="none" lIns="72558" tIns="36279" rIns="72558" bIns="36279" rtlCol="0">
            <a:spAutoFit/>
          </a:bodyPr>
          <a:lstStyle/>
          <a:p>
            <a:r>
              <a:rPr kumimoji="1" lang="en-US" altLang="zh-CN" sz="1400" b="1" dirty="0">
                <a:solidFill>
                  <a:srgbClr val="EE7700"/>
                </a:solidFill>
                <a:ea typeface="黑体" panose="02010609060101010101" pitchFamily="49" charset="-122"/>
                <a:cs typeface="Arial" panose="020B0604020202020204" pitchFamily="34" charset="0"/>
              </a:rPr>
              <a:t>2020</a:t>
            </a:r>
            <a:r>
              <a:rPr kumimoji="1" lang="zh-CN" altLang="en-US" sz="1400" b="1" dirty="0">
                <a:solidFill>
                  <a:srgbClr val="EE7700"/>
                </a:solidFill>
                <a:ea typeface="黑体" panose="02010609060101010101" pitchFamily="49" charset="-122"/>
                <a:cs typeface="Arial" panose="020B0604020202020204" pitchFamily="34" charset="0"/>
              </a:rPr>
              <a:t>年</a:t>
            </a:r>
            <a:r>
              <a:rPr kumimoji="1" lang="en-US" altLang="zh-CN" sz="1400" b="1" dirty="0">
                <a:solidFill>
                  <a:srgbClr val="EE7700"/>
                </a:solidFill>
                <a:ea typeface="黑体" panose="02010609060101010101" pitchFamily="49" charset="-122"/>
                <a:cs typeface="Arial" panose="020B0604020202020204" pitchFamily="34" charset="0"/>
              </a:rPr>
              <a:t>11</a:t>
            </a:r>
            <a:r>
              <a:rPr kumimoji="1" lang="zh-CN" altLang="en-US" sz="1400" b="1" dirty="0">
                <a:solidFill>
                  <a:srgbClr val="EE7700"/>
                </a:solidFill>
                <a:ea typeface="黑体" panose="02010609060101010101" pitchFamily="49" charset="-122"/>
                <a:cs typeface="Arial" panose="020B0604020202020204" pitchFamily="34" charset="0"/>
              </a:rPr>
              <a:t>月</a:t>
            </a:r>
            <a:r>
              <a:rPr kumimoji="1" lang="en-US" altLang="zh-CN" sz="1400" b="1" dirty="0">
                <a:solidFill>
                  <a:srgbClr val="EE7700"/>
                </a:solidFill>
                <a:ea typeface="黑体" panose="02010609060101010101" pitchFamily="49" charset="-122"/>
                <a:cs typeface="Arial" panose="020B0604020202020204" pitchFamily="34" charset="0"/>
              </a:rPr>
              <a:t>12</a:t>
            </a:r>
            <a:r>
              <a:rPr kumimoji="1" lang="zh-CN" altLang="en-US" sz="1400" b="1" dirty="0">
                <a:solidFill>
                  <a:srgbClr val="EE7700"/>
                </a:solidFill>
                <a:ea typeface="黑体" panose="02010609060101010101" pitchFamily="49" charset="-122"/>
                <a:cs typeface="Arial" panose="020B0604020202020204" pitchFamily="34" charset="0"/>
              </a:rPr>
              <a:t>日   郝竞宇</a:t>
            </a:r>
            <a:r>
              <a:rPr kumimoji="1" lang="en-US" altLang="zh-CN" sz="1400" b="1" dirty="0">
                <a:solidFill>
                  <a:srgbClr val="EE7700"/>
                </a:solidFill>
                <a:ea typeface="黑体" panose="02010609060101010101" pitchFamily="49" charset="-122"/>
                <a:cs typeface="Arial" panose="020B0604020202020204" pitchFamily="34" charset="0"/>
              </a:rPr>
              <a:t> </a:t>
            </a:r>
            <a:endParaRPr kumimoji="1" lang="zh-CN" altLang="en-US" sz="1400" b="1" dirty="0">
              <a:solidFill>
                <a:srgbClr val="EE7700"/>
              </a:solidFill>
              <a:ea typeface="黑体" panose="02010609060101010101" pitchFamily="49" charset="-122"/>
              <a:cs typeface="Arial" panose="020B0604020202020204" pitchFamily="34" charset="0"/>
            </a:endParaRPr>
          </a:p>
        </p:txBody>
      </p:sp>
      <p:sp>
        <p:nvSpPr>
          <p:cNvPr id="22" name="文本框 21"/>
          <p:cNvSpPr txBox="1"/>
          <p:nvPr/>
        </p:nvSpPr>
        <p:spPr>
          <a:xfrm>
            <a:off x="2646947" y="1799924"/>
            <a:ext cx="6467108" cy="1365928"/>
          </a:xfrm>
          <a:prstGeom prst="rect">
            <a:avLst/>
          </a:prstGeom>
          <a:noFill/>
        </p:spPr>
        <p:txBody>
          <a:bodyPr wrap="square" lIns="72558" tIns="36279" rIns="72558" bIns="36279" rtlCol="0">
            <a:spAutoFit/>
          </a:bodyPr>
          <a:lstStyle/>
          <a:p>
            <a:pPr algn="ctr"/>
            <a:r>
              <a:rPr kumimoji="1" lang="zh-CN" altLang="en-US" sz="3600" dirty="0">
                <a:solidFill>
                  <a:srgbClr val="EE7700"/>
                </a:solidFill>
                <a:latin typeface="黑体" panose="02010609060101010101" pitchFamily="49" charset="-122"/>
                <a:ea typeface="黑体" panose="02010609060101010101" pitchFamily="49" charset="-122"/>
              </a:rPr>
              <a:t>海关合规与国际贸易风险应对</a:t>
            </a:r>
            <a:endParaRPr kumimoji="1" lang="zh-CN" altLang="en-US" sz="3600" dirty="0">
              <a:solidFill>
                <a:srgbClr val="EE7700"/>
              </a:solidFill>
              <a:latin typeface="黑体" panose="02010609060101010101" pitchFamily="49" charset="-122"/>
              <a:ea typeface="黑体" panose="02010609060101010101" pitchFamily="49" charset="-122"/>
            </a:endParaRPr>
          </a:p>
          <a:p>
            <a:pPr algn="r"/>
            <a:endParaRPr kumimoji="1" lang="en-US" altLang="zh-CN" sz="2400" dirty="0">
              <a:solidFill>
                <a:srgbClr val="EE7700"/>
              </a:solidFill>
              <a:latin typeface="黑体" panose="02010609060101010101" pitchFamily="49" charset="-122"/>
              <a:ea typeface="黑体" panose="02010609060101010101" pitchFamily="49" charset="-122"/>
            </a:endParaRPr>
          </a:p>
          <a:p>
            <a:pPr algn="r"/>
            <a:r>
              <a:rPr kumimoji="1" lang="en-US" altLang="zh-CN" sz="2400" dirty="0">
                <a:solidFill>
                  <a:srgbClr val="EE7700"/>
                </a:solidFill>
                <a:latin typeface="黑体" panose="02010609060101010101" pitchFamily="49" charset="-122"/>
                <a:ea typeface="黑体" panose="02010609060101010101" pitchFamily="49" charset="-122"/>
              </a:rPr>
              <a:t>——</a:t>
            </a:r>
            <a:r>
              <a:rPr kumimoji="1" lang="zh-CN" altLang="en-US" sz="2400" dirty="0">
                <a:solidFill>
                  <a:srgbClr val="EE7700"/>
                </a:solidFill>
                <a:latin typeface="黑体" panose="02010609060101010101" pitchFamily="49" charset="-122"/>
                <a:ea typeface="黑体" panose="02010609060101010101" pitchFamily="49" charset="-122"/>
              </a:rPr>
              <a:t>中伦</a:t>
            </a:r>
            <a:r>
              <a:rPr kumimoji="1" lang="zh-CN" altLang="en-US" sz="2400" dirty="0">
                <a:solidFill>
                  <a:srgbClr val="EE7700"/>
                </a:solidFill>
                <a:ea typeface="黑体" panose="02010609060101010101" pitchFamily="49" charset="-122"/>
                <a:cs typeface="Arial" panose="020B0604020202020204" pitchFamily="34" charset="0"/>
              </a:rPr>
              <a:t>律师事务所</a:t>
            </a:r>
            <a:endParaRPr kumimoji="1" lang="zh-CN" altLang="en-US" sz="2400" dirty="0">
              <a:solidFill>
                <a:srgbClr val="EE77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lang="zh-CN" altLang="en-US" sz="2800" b="1" dirty="0">
                <a:solidFill>
                  <a:prstClr val="black">
                    <a:lumMod val="65000"/>
                    <a:lumOff val="35000"/>
                  </a:prstClr>
                </a:solidFill>
                <a:latin typeface="Arial" panose="020B0604020202020204"/>
                <a:ea typeface="微软雅黑" panose="020B0503020204020204" charset="-122"/>
              </a:rPr>
              <a:t>企业风险</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29" name="图片 2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sp>
        <p:nvSpPr>
          <p:cNvPr id="13" name="KSO_Shape"/>
          <p:cNvSpPr/>
          <p:nvPr/>
        </p:nvSpPr>
        <p:spPr>
          <a:xfrm>
            <a:off x="841006" y="1702826"/>
            <a:ext cx="309397" cy="332653"/>
          </a:xfrm>
          <a:prstGeom prst="homePlate">
            <a:avLst>
              <a:gd name="adj" fmla="val 32249"/>
            </a:avLst>
          </a:prstGeom>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4" name="TextBox 1"/>
          <p:cNvSpPr txBox="1"/>
          <p:nvPr/>
        </p:nvSpPr>
        <p:spPr>
          <a:xfrm>
            <a:off x="1322976" y="1547468"/>
            <a:ext cx="2362198" cy="5556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FF9933"/>
              </a:buClr>
              <a:buSzPct val="200000"/>
              <a:buFontTx/>
              <a:buNone/>
              <a:defRPr/>
            </a:pPr>
            <a:r>
              <a:rPr kumimoji="0" lang="zh-CN" altLang="en-US"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rPr>
              <a:t>进出口税款</a:t>
            </a:r>
            <a:endParaRPr kumimoji="0" lang="en-US" altLang="zh-CN"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endParaRPr>
          </a:p>
        </p:txBody>
      </p:sp>
      <p:grpSp>
        <p:nvGrpSpPr>
          <p:cNvPr id="17" name="组合 16"/>
          <p:cNvGrpSpPr/>
          <p:nvPr/>
        </p:nvGrpSpPr>
        <p:grpSpPr>
          <a:xfrm>
            <a:off x="901894" y="2452538"/>
            <a:ext cx="1252422" cy="1314804"/>
            <a:chOff x="6292357" y="1899559"/>
            <a:chExt cx="1672788" cy="1672788"/>
          </a:xfrm>
        </p:grpSpPr>
        <p:sp>
          <p:nvSpPr>
            <p:cNvPr id="18" name="ïṧḷïḓê-任意多边形: 形状 18"/>
            <p:cNvSpPr/>
            <p:nvPr/>
          </p:nvSpPr>
          <p:spPr>
            <a:xfrm>
              <a:off x="6292357" y="1899559"/>
              <a:ext cx="1672788" cy="1672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cmpd="sng" algn="ctr">
              <a:solidFill>
                <a:schemeClr val="accent2">
                  <a:lumMod val="60000"/>
                  <a:lumOff val="40000"/>
                </a:schemeClr>
              </a:solidFill>
              <a:prstDash val="solid"/>
              <a:miter lim="400000"/>
              <a:headEnd type="none" w="med" len="med"/>
              <a:tailEnd type="none" w="med" len="med"/>
            </a:ln>
            <a:effectLst/>
          </p:spPr>
          <p:txBody>
            <a:bodyPr anchor="ctr"/>
            <a:lstStyle/>
            <a:p>
              <a:pPr algn="ctr"/>
            </a:p>
          </p:txBody>
        </p:sp>
        <p:sp>
          <p:nvSpPr>
            <p:cNvPr id="19" name="ïṧḷïḓê-任意多边形: 形状 19"/>
            <p:cNvSpPr/>
            <p:nvPr/>
          </p:nvSpPr>
          <p:spPr>
            <a:xfrm>
              <a:off x="6351414" y="1958616"/>
              <a:ext cx="1554675" cy="1554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95000"/>
              </a:schemeClr>
            </a:solidFill>
            <a:ln w="25400">
              <a:solidFill>
                <a:srgbClr val="000000">
                  <a:alpha val="0"/>
                </a:srgbClr>
              </a:solidFill>
              <a:miter lim="400000"/>
            </a:ln>
            <a:effectLst/>
          </p:spPr>
          <p:txBody>
            <a:bodyPr anchor="ctr"/>
            <a:lstStyle/>
            <a:p>
              <a:pPr algn="ctr"/>
            </a:p>
          </p:txBody>
        </p:sp>
        <p:sp>
          <p:nvSpPr>
            <p:cNvPr id="20" name="ïṧḷïḓê-任意多边形: 形状 20"/>
            <p:cNvSpPr/>
            <p:nvPr/>
          </p:nvSpPr>
          <p:spPr>
            <a:xfrm>
              <a:off x="7447947" y="1981063"/>
              <a:ext cx="458141" cy="458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cmpd="sng" algn="ctr">
              <a:noFill/>
              <a:prstDash val="solid"/>
              <a:miter lim="400000"/>
              <a:headEnd type="none" w="med" len="med"/>
              <a:tailEnd type="none" w="med" len="med"/>
            </a:ln>
            <a:effectLst/>
          </p:spPr>
          <p:txBody>
            <a:bodyPr anchor="ctr"/>
            <a:lstStyle/>
            <a:p>
              <a:pPr algn="ctr"/>
              <a:endParaRPr dirty="0"/>
            </a:p>
          </p:txBody>
        </p:sp>
        <p:sp>
          <p:nvSpPr>
            <p:cNvPr id="22" name="ïṧḷïḓê-任意多边形: 形状 25"/>
            <p:cNvSpPr/>
            <p:nvPr/>
          </p:nvSpPr>
          <p:spPr>
            <a:xfrm>
              <a:off x="6799440" y="2297074"/>
              <a:ext cx="687298" cy="877758"/>
            </a:xfrm>
            <a:custGeom>
              <a:avLst/>
              <a:gdLst>
                <a:gd name="connsiteX0" fmla="*/ 52387 w 263525"/>
                <a:gd name="connsiteY0" fmla="*/ 268288 h 336551"/>
                <a:gd name="connsiteX1" fmla="*/ 209550 w 263525"/>
                <a:gd name="connsiteY1" fmla="*/ 268288 h 336551"/>
                <a:gd name="connsiteX2" fmla="*/ 209550 w 263525"/>
                <a:gd name="connsiteY2" fmla="*/ 320798 h 336551"/>
                <a:gd name="connsiteX3" fmla="*/ 193834 w 263525"/>
                <a:gd name="connsiteY3" fmla="*/ 336551 h 336551"/>
                <a:gd name="connsiteX4" fmla="*/ 68104 w 263525"/>
                <a:gd name="connsiteY4" fmla="*/ 336551 h 336551"/>
                <a:gd name="connsiteX5" fmla="*/ 52387 w 263525"/>
                <a:gd name="connsiteY5" fmla="*/ 320798 h 336551"/>
                <a:gd name="connsiteX6" fmla="*/ 131763 w 263525"/>
                <a:gd name="connsiteY6" fmla="*/ 0 h 336551"/>
                <a:gd name="connsiteX7" fmla="*/ 263525 w 263525"/>
                <a:gd name="connsiteY7" fmla="*/ 131410 h 336551"/>
                <a:gd name="connsiteX8" fmla="*/ 210820 w 263525"/>
                <a:gd name="connsiteY8" fmla="*/ 236538 h 336551"/>
                <a:gd name="connsiteX9" fmla="*/ 147574 w 263525"/>
                <a:gd name="connsiteY9" fmla="*/ 236538 h 336551"/>
                <a:gd name="connsiteX10" fmla="*/ 147574 w 263525"/>
                <a:gd name="connsiteY10" fmla="*/ 178718 h 336551"/>
                <a:gd name="connsiteX11" fmla="*/ 163386 w 263525"/>
                <a:gd name="connsiteY11" fmla="*/ 178718 h 336551"/>
                <a:gd name="connsiteX12" fmla="*/ 179197 w 263525"/>
                <a:gd name="connsiteY12" fmla="*/ 162948 h 336551"/>
                <a:gd name="connsiteX13" fmla="*/ 163386 w 263525"/>
                <a:gd name="connsiteY13" fmla="*/ 147179 h 336551"/>
                <a:gd name="connsiteX14" fmla="*/ 100140 w 263525"/>
                <a:gd name="connsiteY14" fmla="*/ 147179 h 336551"/>
                <a:gd name="connsiteX15" fmla="*/ 84328 w 263525"/>
                <a:gd name="connsiteY15" fmla="*/ 162948 h 336551"/>
                <a:gd name="connsiteX16" fmla="*/ 100140 w 263525"/>
                <a:gd name="connsiteY16" fmla="*/ 178718 h 336551"/>
                <a:gd name="connsiteX17" fmla="*/ 115951 w 263525"/>
                <a:gd name="connsiteY17" fmla="*/ 178718 h 336551"/>
                <a:gd name="connsiteX18" fmla="*/ 115951 w 263525"/>
                <a:gd name="connsiteY18" fmla="*/ 236538 h 336551"/>
                <a:gd name="connsiteX19" fmla="*/ 52705 w 263525"/>
                <a:gd name="connsiteY19" fmla="*/ 236538 h 336551"/>
                <a:gd name="connsiteX20" fmla="*/ 0 w 263525"/>
                <a:gd name="connsiteY20" fmla="*/ 131410 h 336551"/>
                <a:gd name="connsiteX21" fmla="*/ 131763 w 263525"/>
                <a:gd name="connsiteY2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525" h="336551">
                  <a:moveTo>
                    <a:pt x="52387" y="268288"/>
                  </a:moveTo>
                  <a:cubicBezTo>
                    <a:pt x="52387" y="268288"/>
                    <a:pt x="52387" y="268288"/>
                    <a:pt x="209550" y="268288"/>
                  </a:cubicBezTo>
                  <a:cubicBezTo>
                    <a:pt x="209550" y="268288"/>
                    <a:pt x="209550" y="268288"/>
                    <a:pt x="209550" y="320798"/>
                  </a:cubicBezTo>
                  <a:cubicBezTo>
                    <a:pt x="209550" y="329987"/>
                    <a:pt x="203002" y="336551"/>
                    <a:pt x="193834" y="336551"/>
                  </a:cubicBezTo>
                  <a:cubicBezTo>
                    <a:pt x="193834" y="336551"/>
                    <a:pt x="193834" y="336551"/>
                    <a:pt x="68104" y="336551"/>
                  </a:cubicBezTo>
                  <a:cubicBezTo>
                    <a:pt x="58936" y="336551"/>
                    <a:pt x="52387" y="329987"/>
                    <a:pt x="52387" y="320798"/>
                  </a:cubicBezTo>
                  <a:close/>
                  <a:moveTo>
                    <a:pt x="131763" y="0"/>
                  </a:moveTo>
                  <a:cubicBezTo>
                    <a:pt x="204232" y="0"/>
                    <a:pt x="263525" y="59135"/>
                    <a:pt x="263525" y="131410"/>
                  </a:cubicBezTo>
                  <a:cubicBezTo>
                    <a:pt x="263525" y="173461"/>
                    <a:pt x="243761" y="211570"/>
                    <a:pt x="210820" y="236538"/>
                  </a:cubicBezTo>
                  <a:cubicBezTo>
                    <a:pt x="210820" y="236538"/>
                    <a:pt x="210820" y="236538"/>
                    <a:pt x="147574" y="236538"/>
                  </a:cubicBezTo>
                  <a:cubicBezTo>
                    <a:pt x="147574" y="236538"/>
                    <a:pt x="147574" y="236538"/>
                    <a:pt x="147574" y="178718"/>
                  </a:cubicBezTo>
                  <a:cubicBezTo>
                    <a:pt x="147574" y="178718"/>
                    <a:pt x="147574" y="178718"/>
                    <a:pt x="163386" y="178718"/>
                  </a:cubicBezTo>
                  <a:cubicBezTo>
                    <a:pt x="172609" y="178718"/>
                    <a:pt x="179197" y="172147"/>
                    <a:pt x="179197" y="162948"/>
                  </a:cubicBezTo>
                  <a:cubicBezTo>
                    <a:pt x="179197" y="153750"/>
                    <a:pt x="172609" y="147179"/>
                    <a:pt x="163386" y="147179"/>
                  </a:cubicBezTo>
                  <a:cubicBezTo>
                    <a:pt x="163386" y="147179"/>
                    <a:pt x="163386" y="147179"/>
                    <a:pt x="100140" y="147179"/>
                  </a:cubicBezTo>
                  <a:cubicBezTo>
                    <a:pt x="90916" y="147179"/>
                    <a:pt x="84328" y="153750"/>
                    <a:pt x="84328" y="162948"/>
                  </a:cubicBezTo>
                  <a:cubicBezTo>
                    <a:pt x="84328" y="172147"/>
                    <a:pt x="90916" y="178718"/>
                    <a:pt x="100140" y="178718"/>
                  </a:cubicBezTo>
                  <a:cubicBezTo>
                    <a:pt x="100140" y="178718"/>
                    <a:pt x="100140" y="178718"/>
                    <a:pt x="115951" y="178718"/>
                  </a:cubicBezTo>
                  <a:cubicBezTo>
                    <a:pt x="115951" y="178718"/>
                    <a:pt x="115951" y="178718"/>
                    <a:pt x="115951" y="236538"/>
                  </a:cubicBezTo>
                  <a:cubicBezTo>
                    <a:pt x="115951" y="236538"/>
                    <a:pt x="115951" y="236538"/>
                    <a:pt x="52705" y="236538"/>
                  </a:cubicBezTo>
                  <a:cubicBezTo>
                    <a:pt x="19764" y="211570"/>
                    <a:pt x="0" y="173461"/>
                    <a:pt x="0" y="131410"/>
                  </a:cubicBezTo>
                  <a:cubicBezTo>
                    <a:pt x="0" y="59135"/>
                    <a:pt x="59293" y="0"/>
                    <a:pt x="131763" y="0"/>
                  </a:cubicBezTo>
                  <a:close/>
                </a:path>
              </a:pathLst>
            </a:custGeom>
            <a:solidFill>
              <a:schemeClr val="accent1"/>
            </a:solidFill>
            <a:ln w="25400">
              <a:solidFill>
                <a:srgbClr val="000000">
                  <a:alpha val="0"/>
                </a:srgbClr>
              </a:solidFill>
              <a:miter lim="400000"/>
            </a:ln>
            <a:effectLst/>
          </p:spPr>
          <p:txBody>
            <a:bodyPr anchor="ctr"/>
            <a:lstStyle/>
            <a:p>
              <a:pPr algn="ctr"/>
            </a:p>
          </p:txBody>
        </p:sp>
      </p:grpSp>
      <p:sp>
        <p:nvSpPr>
          <p:cNvPr id="25" name="矩形 24"/>
          <p:cNvSpPr/>
          <p:nvPr/>
        </p:nvSpPr>
        <p:spPr>
          <a:xfrm>
            <a:off x="1087513" y="4033368"/>
            <a:ext cx="1013909"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latin typeface="+mn-ea"/>
              </a:rPr>
              <a:t>改变价格</a:t>
            </a:r>
            <a:endParaRPr lang="zh-CN" altLang="en-US" sz="1600" dirty="0">
              <a:latin typeface="+mn-ea"/>
            </a:endParaRPr>
          </a:p>
        </p:txBody>
      </p:sp>
      <p:grpSp>
        <p:nvGrpSpPr>
          <p:cNvPr id="26" name="组合 25"/>
          <p:cNvGrpSpPr/>
          <p:nvPr/>
        </p:nvGrpSpPr>
        <p:grpSpPr>
          <a:xfrm>
            <a:off x="4207907" y="2452538"/>
            <a:ext cx="1252422" cy="1314804"/>
            <a:chOff x="6292357" y="1899559"/>
            <a:chExt cx="1672788" cy="1672788"/>
          </a:xfrm>
        </p:grpSpPr>
        <p:sp>
          <p:nvSpPr>
            <p:cNvPr id="27" name="ïṧḷïḓê-任意多边形: 形状 18"/>
            <p:cNvSpPr/>
            <p:nvPr/>
          </p:nvSpPr>
          <p:spPr>
            <a:xfrm>
              <a:off x="6292357" y="1899559"/>
              <a:ext cx="1672788" cy="1672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cmpd="sng" algn="ctr">
              <a:solidFill>
                <a:schemeClr val="accent2">
                  <a:lumMod val="60000"/>
                  <a:lumOff val="40000"/>
                </a:schemeClr>
              </a:solidFill>
              <a:prstDash val="solid"/>
              <a:miter lim="400000"/>
              <a:headEnd type="none" w="med" len="med"/>
              <a:tailEnd type="none" w="med" len="med"/>
            </a:ln>
            <a:effectLst/>
          </p:spPr>
          <p:txBody>
            <a:bodyPr anchor="ctr"/>
            <a:lstStyle/>
            <a:p>
              <a:pPr algn="ctr"/>
            </a:p>
          </p:txBody>
        </p:sp>
        <p:sp>
          <p:nvSpPr>
            <p:cNvPr id="31" name="ïṧḷïḓê-任意多边形: 形状 19"/>
            <p:cNvSpPr/>
            <p:nvPr/>
          </p:nvSpPr>
          <p:spPr>
            <a:xfrm>
              <a:off x="6351414" y="1958616"/>
              <a:ext cx="1554675" cy="1554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95000"/>
              </a:schemeClr>
            </a:solidFill>
            <a:ln w="25400">
              <a:solidFill>
                <a:srgbClr val="000000">
                  <a:alpha val="0"/>
                </a:srgbClr>
              </a:solidFill>
              <a:miter lim="400000"/>
            </a:ln>
            <a:effectLst/>
          </p:spPr>
          <p:txBody>
            <a:bodyPr anchor="ctr"/>
            <a:lstStyle/>
            <a:p>
              <a:pPr algn="ctr"/>
            </a:p>
          </p:txBody>
        </p:sp>
        <p:sp>
          <p:nvSpPr>
            <p:cNvPr id="32" name="ïṧḷïḓê-任意多边形: 形状 20"/>
            <p:cNvSpPr/>
            <p:nvPr/>
          </p:nvSpPr>
          <p:spPr>
            <a:xfrm>
              <a:off x="7447947" y="1981063"/>
              <a:ext cx="458141" cy="458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cmpd="sng" algn="ctr">
              <a:noFill/>
              <a:prstDash val="solid"/>
              <a:miter lim="400000"/>
              <a:headEnd type="none" w="med" len="med"/>
              <a:tailEnd type="none" w="med" len="med"/>
            </a:ln>
            <a:effectLst/>
          </p:spPr>
          <p:txBody>
            <a:bodyPr anchor="ctr"/>
            <a:lstStyle/>
            <a:p>
              <a:pPr algn="ctr"/>
            </a:p>
          </p:txBody>
        </p:sp>
        <p:sp>
          <p:nvSpPr>
            <p:cNvPr id="35" name="ïṧḷïḓê-任意多边形: 形状 25"/>
            <p:cNvSpPr/>
            <p:nvPr/>
          </p:nvSpPr>
          <p:spPr>
            <a:xfrm>
              <a:off x="6799440" y="2297074"/>
              <a:ext cx="687298" cy="877758"/>
            </a:xfrm>
            <a:custGeom>
              <a:avLst/>
              <a:gdLst>
                <a:gd name="connsiteX0" fmla="*/ 52387 w 263525"/>
                <a:gd name="connsiteY0" fmla="*/ 268288 h 336551"/>
                <a:gd name="connsiteX1" fmla="*/ 209550 w 263525"/>
                <a:gd name="connsiteY1" fmla="*/ 268288 h 336551"/>
                <a:gd name="connsiteX2" fmla="*/ 209550 w 263525"/>
                <a:gd name="connsiteY2" fmla="*/ 320798 h 336551"/>
                <a:gd name="connsiteX3" fmla="*/ 193834 w 263525"/>
                <a:gd name="connsiteY3" fmla="*/ 336551 h 336551"/>
                <a:gd name="connsiteX4" fmla="*/ 68104 w 263525"/>
                <a:gd name="connsiteY4" fmla="*/ 336551 h 336551"/>
                <a:gd name="connsiteX5" fmla="*/ 52387 w 263525"/>
                <a:gd name="connsiteY5" fmla="*/ 320798 h 336551"/>
                <a:gd name="connsiteX6" fmla="*/ 131763 w 263525"/>
                <a:gd name="connsiteY6" fmla="*/ 0 h 336551"/>
                <a:gd name="connsiteX7" fmla="*/ 263525 w 263525"/>
                <a:gd name="connsiteY7" fmla="*/ 131410 h 336551"/>
                <a:gd name="connsiteX8" fmla="*/ 210820 w 263525"/>
                <a:gd name="connsiteY8" fmla="*/ 236538 h 336551"/>
                <a:gd name="connsiteX9" fmla="*/ 147574 w 263525"/>
                <a:gd name="connsiteY9" fmla="*/ 236538 h 336551"/>
                <a:gd name="connsiteX10" fmla="*/ 147574 w 263525"/>
                <a:gd name="connsiteY10" fmla="*/ 178718 h 336551"/>
                <a:gd name="connsiteX11" fmla="*/ 163386 w 263525"/>
                <a:gd name="connsiteY11" fmla="*/ 178718 h 336551"/>
                <a:gd name="connsiteX12" fmla="*/ 179197 w 263525"/>
                <a:gd name="connsiteY12" fmla="*/ 162948 h 336551"/>
                <a:gd name="connsiteX13" fmla="*/ 163386 w 263525"/>
                <a:gd name="connsiteY13" fmla="*/ 147179 h 336551"/>
                <a:gd name="connsiteX14" fmla="*/ 100140 w 263525"/>
                <a:gd name="connsiteY14" fmla="*/ 147179 h 336551"/>
                <a:gd name="connsiteX15" fmla="*/ 84328 w 263525"/>
                <a:gd name="connsiteY15" fmla="*/ 162948 h 336551"/>
                <a:gd name="connsiteX16" fmla="*/ 100140 w 263525"/>
                <a:gd name="connsiteY16" fmla="*/ 178718 h 336551"/>
                <a:gd name="connsiteX17" fmla="*/ 115951 w 263525"/>
                <a:gd name="connsiteY17" fmla="*/ 178718 h 336551"/>
                <a:gd name="connsiteX18" fmla="*/ 115951 w 263525"/>
                <a:gd name="connsiteY18" fmla="*/ 236538 h 336551"/>
                <a:gd name="connsiteX19" fmla="*/ 52705 w 263525"/>
                <a:gd name="connsiteY19" fmla="*/ 236538 h 336551"/>
                <a:gd name="connsiteX20" fmla="*/ 0 w 263525"/>
                <a:gd name="connsiteY20" fmla="*/ 131410 h 336551"/>
                <a:gd name="connsiteX21" fmla="*/ 131763 w 263525"/>
                <a:gd name="connsiteY2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525" h="336551">
                  <a:moveTo>
                    <a:pt x="52387" y="268288"/>
                  </a:moveTo>
                  <a:cubicBezTo>
                    <a:pt x="52387" y="268288"/>
                    <a:pt x="52387" y="268288"/>
                    <a:pt x="209550" y="268288"/>
                  </a:cubicBezTo>
                  <a:cubicBezTo>
                    <a:pt x="209550" y="268288"/>
                    <a:pt x="209550" y="268288"/>
                    <a:pt x="209550" y="320798"/>
                  </a:cubicBezTo>
                  <a:cubicBezTo>
                    <a:pt x="209550" y="329987"/>
                    <a:pt x="203002" y="336551"/>
                    <a:pt x="193834" y="336551"/>
                  </a:cubicBezTo>
                  <a:cubicBezTo>
                    <a:pt x="193834" y="336551"/>
                    <a:pt x="193834" y="336551"/>
                    <a:pt x="68104" y="336551"/>
                  </a:cubicBezTo>
                  <a:cubicBezTo>
                    <a:pt x="58936" y="336551"/>
                    <a:pt x="52387" y="329987"/>
                    <a:pt x="52387" y="320798"/>
                  </a:cubicBezTo>
                  <a:close/>
                  <a:moveTo>
                    <a:pt x="131763" y="0"/>
                  </a:moveTo>
                  <a:cubicBezTo>
                    <a:pt x="204232" y="0"/>
                    <a:pt x="263525" y="59135"/>
                    <a:pt x="263525" y="131410"/>
                  </a:cubicBezTo>
                  <a:cubicBezTo>
                    <a:pt x="263525" y="173461"/>
                    <a:pt x="243761" y="211570"/>
                    <a:pt x="210820" y="236538"/>
                  </a:cubicBezTo>
                  <a:cubicBezTo>
                    <a:pt x="210820" y="236538"/>
                    <a:pt x="210820" y="236538"/>
                    <a:pt x="147574" y="236538"/>
                  </a:cubicBezTo>
                  <a:cubicBezTo>
                    <a:pt x="147574" y="236538"/>
                    <a:pt x="147574" y="236538"/>
                    <a:pt x="147574" y="178718"/>
                  </a:cubicBezTo>
                  <a:cubicBezTo>
                    <a:pt x="147574" y="178718"/>
                    <a:pt x="147574" y="178718"/>
                    <a:pt x="163386" y="178718"/>
                  </a:cubicBezTo>
                  <a:cubicBezTo>
                    <a:pt x="172609" y="178718"/>
                    <a:pt x="179197" y="172147"/>
                    <a:pt x="179197" y="162948"/>
                  </a:cubicBezTo>
                  <a:cubicBezTo>
                    <a:pt x="179197" y="153750"/>
                    <a:pt x="172609" y="147179"/>
                    <a:pt x="163386" y="147179"/>
                  </a:cubicBezTo>
                  <a:cubicBezTo>
                    <a:pt x="163386" y="147179"/>
                    <a:pt x="163386" y="147179"/>
                    <a:pt x="100140" y="147179"/>
                  </a:cubicBezTo>
                  <a:cubicBezTo>
                    <a:pt x="90916" y="147179"/>
                    <a:pt x="84328" y="153750"/>
                    <a:pt x="84328" y="162948"/>
                  </a:cubicBezTo>
                  <a:cubicBezTo>
                    <a:pt x="84328" y="172147"/>
                    <a:pt x="90916" y="178718"/>
                    <a:pt x="100140" y="178718"/>
                  </a:cubicBezTo>
                  <a:cubicBezTo>
                    <a:pt x="100140" y="178718"/>
                    <a:pt x="100140" y="178718"/>
                    <a:pt x="115951" y="178718"/>
                  </a:cubicBezTo>
                  <a:cubicBezTo>
                    <a:pt x="115951" y="178718"/>
                    <a:pt x="115951" y="178718"/>
                    <a:pt x="115951" y="236538"/>
                  </a:cubicBezTo>
                  <a:cubicBezTo>
                    <a:pt x="115951" y="236538"/>
                    <a:pt x="115951" y="236538"/>
                    <a:pt x="52705" y="236538"/>
                  </a:cubicBezTo>
                  <a:cubicBezTo>
                    <a:pt x="19764" y="211570"/>
                    <a:pt x="0" y="173461"/>
                    <a:pt x="0" y="131410"/>
                  </a:cubicBezTo>
                  <a:cubicBezTo>
                    <a:pt x="0" y="59135"/>
                    <a:pt x="59293" y="0"/>
                    <a:pt x="131763" y="0"/>
                  </a:cubicBezTo>
                  <a:close/>
                </a:path>
              </a:pathLst>
            </a:custGeom>
            <a:solidFill>
              <a:schemeClr val="accent1"/>
            </a:solidFill>
            <a:ln w="25400">
              <a:solidFill>
                <a:srgbClr val="000000">
                  <a:alpha val="0"/>
                </a:srgbClr>
              </a:solidFill>
              <a:miter lim="400000"/>
            </a:ln>
            <a:effectLst/>
          </p:spPr>
          <p:txBody>
            <a:bodyPr anchor="ctr"/>
            <a:lstStyle/>
            <a:p>
              <a:pPr algn="ctr"/>
            </a:p>
          </p:txBody>
        </p:sp>
      </p:grpSp>
      <p:sp>
        <p:nvSpPr>
          <p:cNvPr id="36" name="矩形 35"/>
          <p:cNvSpPr/>
          <p:nvPr/>
        </p:nvSpPr>
        <p:spPr>
          <a:xfrm>
            <a:off x="4299258" y="4033368"/>
            <a:ext cx="1082279"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latin typeface="+mn-ea"/>
              </a:rPr>
              <a:t>改变币制</a:t>
            </a:r>
            <a:endParaRPr lang="zh-CN" altLang="en-US" sz="1600" dirty="0">
              <a:latin typeface="+mn-ea"/>
            </a:endParaRPr>
          </a:p>
        </p:txBody>
      </p:sp>
      <p:grpSp>
        <p:nvGrpSpPr>
          <p:cNvPr id="37" name="组合 36"/>
          <p:cNvGrpSpPr/>
          <p:nvPr/>
        </p:nvGrpSpPr>
        <p:grpSpPr>
          <a:xfrm>
            <a:off x="7742714" y="2452538"/>
            <a:ext cx="1252422" cy="1314804"/>
            <a:chOff x="6292357" y="1899559"/>
            <a:chExt cx="1672788" cy="1672788"/>
          </a:xfrm>
        </p:grpSpPr>
        <p:sp>
          <p:nvSpPr>
            <p:cNvPr id="38" name="ïṧḷïḓê-任意多边形: 形状 18"/>
            <p:cNvSpPr/>
            <p:nvPr/>
          </p:nvSpPr>
          <p:spPr>
            <a:xfrm>
              <a:off x="6292357" y="1899559"/>
              <a:ext cx="1672788" cy="1672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cmpd="sng" algn="ctr">
              <a:solidFill>
                <a:schemeClr val="accent2">
                  <a:lumMod val="60000"/>
                  <a:lumOff val="40000"/>
                </a:schemeClr>
              </a:solidFill>
              <a:prstDash val="solid"/>
              <a:miter lim="400000"/>
              <a:headEnd type="none" w="med" len="med"/>
              <a:tailEnd type="none" w="med" len="med"/>
            </a:ln>
            <a:effectLst/>
          </p:spPr>
          <p:txBody>
            <a:bodyPr anchor="ctr"/>
            <a:lstStyle/>
            <a:p>
              <a:pPr algn="ctr"/>
            </a:p>
          </p:txBody>
        </p:sp>
        <p:sp>
          <p:nvSpPr>
            <p:cNvPr id="39" name="ïṧḷïḓê-任意多边形: 形状 19"/>
            <p:cNvSpPr/>
            <p:nvPr/>
          </p:nvSpPr>
          <p:spPr>
            <a:xfrm>
              <a:off x="6351414" y="1958616"/>
              <a:ext cx="1554675" cy="1554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95000"/>
              </a:schemeClr>
            </a:solidFill>
            <a:ln w="25400">
              <a:solidFill>
                <a:srgbClr val="000000">
                  <a:alpha val="0"/>
                </a:srgbClr>
              </a:solidFill>
              <a:miter lim="400000"/>
            </a:ln>
            <a:effectLst/>
          </p:spPr>
          <p:txBody>
            <a:bodyPr anchor="ctr"/>
            <a:lstStyle/>
            <a:p>
              <a:pPr algn="ctr"/>
            </a:p>
          </p:txBody>
        </p:sp>
        <p:sp>
          <p:nvSpPr>
            <p:cNvPr id="40" name="ïṧḷïḓê-任意多边形: 形状 20"/>
            <p:cNvSpPr/>
            <p:nvPr/>
          </p:nvSpPr>
          <p:spPr>
            <a:xfrm>
              <a:off x="7447947" y="1981063"/>
              <a:ext cx="458141" cy="458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cmpd="sng" algn="ctr">
              <a:noFill/>
              <a:prstDash val="solid"/>
              <a:miter lim="400000"/>
              <a:headEnd type="none" w="med" len="med"/>
              <a:tailEnd type="none" w="med" len="med"/>
            </a:ln>
            <a:effectLst/>
          </p:spPr>
          <p:txBody>
            <a:bodyPr anchor="ctr"/>
            <a:lstStyle/>
            <a:p>
              <a:pPr algn="ctr"/>
            </a:p>
          </p:txBody>
        </p:sp>
        <p:sp>
          <p:nvSpPr>
            <p:cNvPr id="42" name="ïṧḷïḓê-任意多边形: 形状 25"/>
            <p:cNvSpPr/>
            <p:nvPr/>
          </p:nvSpPr>
          <p:spPr>
            <a:xfrm>
              <a:off x="6799440" y="2297074"/>
              <a:ext cx="687298" cy="877758"/>
            </a:xfrm>
            <a:custGeom>
              <a:avLst/>
              <a:gdLst>
                <a:gd name="connsiteX0" fmla="*/ 52387 w 263525"/>
                <a:gd name="connsiteY0" fmla="*/ 268288 h 336551"/>
                <a:gd name="connsiteX1" fmla="*/ 209550 w 263525"/>
                <a:gd name="connsiteY1" fmla="*/ 268288 h 336551"/>
                <a:gd name="connsiteX2" fmla="*/ 209550 w 263525"/>
                <a:gd name="connsiteY2" fmla="*/ 320798 h 336551"/>
                <a:gd name="connsiteX3" fmla="*/ 193834 w 263525"/>
                <a:gd name="connsiteY3" fmla="*/ 336551 h 336551"/>
                <a:gd name="connsiteX4" fmla="*/ 68104 w 263525"/>
                <a:gd name="connsiteY4" fmla="*/ 336551 h 336551"/>
                <a:gd name="connsiteX5" fmla="*/ 52387 w 263525"/>
                <a:gd name="connsiteY5" fmla="*/ 320798 h 336551"/>
                <a:gd name="connsiteX6" fmla="*/ 131763 w 263525"/>
                <a:gd name="connsiteY6" fmla="*/ 0 h 336551"/>
                <a:gd name="connsiteX7" fmla="*/ 263525 w 263525"/>
                <a:gd name="connsiteY7" fmla="*/ 131410 h 336551"/>
                <a:gd name="connsiteX8" fmla="*/ 210820 w 263525"/>
                <a:gd name="connsiteY8" fmla="*/ 236538 h 336551"/>
                <a:gd name="connsiteX9" fmla="*/ 147574 w 263525"/>
                <a:gd name="connsiteY9" fmla="*/ 236538 h 336551"/>
                <a:gd name="connsiteX10" fmla="*/ 147574 w 263525"/>
                <a:gd name="connsiteY10" fmla="*/ 178718 h 336551"/>
                <a:gd name="connsiteX11" fmla="*/ 163386 w 263525"/>
                <a:gd name="connsiteY11" fmla="*/ 178718 h 336551"/>
                <a:gd name="connsiteX12" fmla="*/ 179197 w 263525"/>
                <a:gd name="connsiteY12" fmla="*/ 162948 h 336551"/>
                <a:gd name="connsiteX13" fmla="*/ 163386 w 263525"/>
                <a:gd name="connsiteY13" fmla="*/ 147179 h 336551"/>
                <a:gd name="connsiteX14" fmla="*/ 100140 w 263525"/>
                <a:gd name="connsiteY14" fmla="*/ 147179 h 336551"/>
                <a:gd name="connsiteX15" fmla="*/ 84328 w 263525"/>
                <a:gd name="connsiteY15" fmla="*/ 162948 h 336551"/>
                <a:gd name="connsiteX16" fmla="*/ 100140 w 263525"/>
                <a:gd name="connsiteY16" fmla="*/ 178718 h 336551"/>
                <a:gd name="connsiteX17" fmla="*/ 115951 w 263525"/>
                <a:gd name="connsiteY17" fmla="*/ 178718 h 336551"/>
                <a:gd name="connsiteX18" fmla="*/ 115951 w 263525"/>
                <a:gd name="connsiteY18" fmla="*/ 236538 h 336551"/>
                <a:gd name="connsiteX19" fmla="*/ 52705 w 263525"/>
                <a:gd name="connsiteY19" fmla="*/ 236538 h 336551"/>
                <a:gd name="connsiteX20" fmla="*/ 0 w 263525"/>
                <a:gd name="connsiteY20" fmla="*/ 131410 h 336551"/>
                <a:gd name="connsiteX21" fmla="*/ 131763 w 263525"/>
                <a:gd name="connsiteY2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525" h="336551">
                  <a:moveTo>
                    <a:pt x="52387" y="268288"/>
                  </a:moveTo>
                  <a:cubicBezTo>
                    <a:pt x="52387" y="268288"/>
                    <a:pt x="52387" y="268288"/>
                    <a:pt x="209550" y="268288"/>
                  </a:cubicBezTo>
                  <a:cubicBezTo>
                    <a:pt x="209550" y="268288"/>
                    <a:pt x="209550" y="268288"/>
                    <a:pt x="209550" y="320798"/>
                  </a:cubicBezTo>
                  <a:cubicBezTo>
                    <a:pt x="209550" y="329987"/>
                    <a:pt x="203002" y="336551"/>
                    <a:pt x="193834" y="336551"/>
                  </a:cubicBezTo>
                  <a:cubicBezTo>
                    <a:pt x="193834" y="336551"/>
                    <a:pt x="193834" y="336551"/>
                    <a:pt x="68104" y="336551"/>
                  </a:cubicBezTo>
                  <a:cubicBezTo>
                    <a:pt x="58936" y="336551"/>
                    <a:pt x="52387" y="329987"/>
                    <a:pt x="52387" y="320798"/>
                  </a:cubicBezTo>
                  <a:close/>
                  <a:moveTo>
                    <a:pt x="131763" y="0"/>
                  </a:moveTo>
                  <a:cubicBezTo>
                    <a:pt x="204232" y="0"/>
                    <a:pt x="263525" y="59135"/>
                    <a:pt x="263525" y="131410"/>
                  </a:cubicBezTo>
                  <a:cubicBezTo>
                    <a:pt x="263525" y="173461"/>
                    <a:pt x="243761" y="211570"/>
                    <a:pt x="210820" y="236538"/>
                  </a:cubicBezTo>
                  <a:cubicBezTo>
                    <a:pt x="210820" y="236538"/>
                    <a:pt x="210820" y="236538"/>
                    <a:pt x="147574" y="236538"/>
                  </a:cubicBezTo>
                  <a:cubicBezTo>
                    <a:pt x="147574" y="236538"/>
                    <a:pt x="147574" y="236538"/>
                    <a:pt x="147574" y="178718"/>
                  </a:cubicBezTo>
                  <a:cubicBezTo>
                    <a:pt x="147574" y="178718"/>
                    <a:pt x="147574" y="178718"/>
                    <a:pt x="163386" y="178718"/>
                  </a:cubicBezTo>
                  <a:cubicBezTo>
                    <a:pt x="172609" y="178718"/>
                    <a:pt x="179197" y="172147"/>
                    <a:pt x="179197" y="162948"/>
                  </a:cubicBezTo>
                  <a:cubicBezTo>
                    <a:pt x="179197" y="153750"/>
                    <a:pt x="172609" y="147179"/>
                    <a:pt x="163386" y="147179"/>
                  </a:cubicBezTo>
                  <a:cubicBezTo>
                    <a:pt x="163386" y="147179"/>
                    <a:pt x="163386" y="147179"/>
                    <a:pt x="100140" y="147179"/>
                  </a:cubicBezTo>
                  <a:cubicBezTo>
                    <a:pt x="90916" y="147179"/>
                    <a:pt x="84328" y="153750"/>
                    <a:pt x="84328" y="162948"/>
                  </a:cubicBezTo>
                  <a:cubicBezTo>
                    <a:pt x="84328" y="172147"/>
                    <a:pt x="90916" y="178718"/>
                    <a:pt x="100140" y="178718"/>
                  </a:cubicBezTo>
                  <a:cubicBezTo>
                    <a:pt x="100140" y="178718"/>
                    <a:pt x="100140" y="178718"/>
                    <a:pt x="115951" y="178718"/>
                  </a:cubicBezTo>
                  <a:cubicBezTo>
                    <a:pt x="115951" y="178718"/>
                    <a:pt x="115951" y="178718"/>
                    <a:pt x="115951" y="236538"/>
                  </a:cubicBezTo>
                  <a:cubicBezTo>
                    <a:pt x="115951" y="236538"/>
                    <a:pt x="115951" y="236538"/>
                    <a:pt x="52705" y="236538"/>
                  </a:cubicBezTo>
                  <a:cubicBezTo>
                    <a:pt x="19764" y="211570"/>
                    <a:pt x="0" y="173461"/>
                    <a:pt x="0" y="131410"/>
                  </a:cubicBezTo>
                  <a:cubicBezTo>
                    <a:pt x="0" y="59135"/>
                    <a:pt x="59293" y="0"/>
                    <a:pt x="131763" y="0"/>
                  </a:cubicBezTo>
                  <a:close/>
                </a:path>
              </a:pathLst>
            </a:custGeom>
            <a:solidFill>
              <a:schemeClr val="accent1"/>
            </a:solidFill>
            <a:ln w="25400">
              <a:solidFill>
                <a:srgbClr val="000000">
                  <a:alpha val="0"/>
                </a:srgbClr>
              </a:solidFill>
              <a:miter lim="400000"/>
            </a:ln>
            <a:effectLst/>
          </p:spPr>
          <p:txBody>
            <a:bodyPr anchor="ctr"/>
            <a:lstStyle/>
            <a:p>
              <a:pPr algn="ctr"/>
            </a:p>
          </p:txBody>
        </p:sp>
      </p:grpSp>
      <p:sp>
        <p:nvSpPr>
          <p:cNvPr id="43" name="矩形 42"/>
          <p:cNvSpPr/>
          <p:nvPr/>
        </p:nvSpPr>
        <p:spPr>
          <a:xfrm>
            <a:off x="7871773" y="4033368"/>
            <a:ext cx="1082279"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latin typeface="+mn-ea"/>
              </a:rPr>
              <a:t>改变税号</a:t>
            </a:r>
            <a:endParaRPr lang="zh-CN" altLang="en-US" sz="1600" dirty="0">
              <a:latin typeface="+mn-ea"/>
            </a:endParaRPr>
          </a:p>
        </p:txBody>
      </p:sp>
      <p:sp>
        <p:nvSpPr>
          <p:cNvPr id="47" name="KSO_Shape"/>
          <p:cNvSpPr/>
          <p:nvPr/>
        </p:nvSpPr>
        <p:spPr>
          <a:xfrm>
            <a:off x="4854268" y="1671967"/>
            <a:ext cx="309397" cy="332653"/>
          </a:xfrm>
          <a:prstGeom prst="homePlate">
            <a:avLst>
              <a:gd name="adj" fmla="val 32249"/>
            </a:avLst>
          </a:prstGeom>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8" name="TextBox 1"/>
          <p:cNvSpPr txBox="1"/>
          <p:nvPr/>
        </p:nvSpPr>
        <p:spPr>
          <a:xfrm>
            <a:off x="5311618" y="1494063"/>
            <a:ext cx="2362198" cy="5556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FF9933"/>
              </a:buClr>
              <a:buSzPct val="200000"/>
              <a:buFontTx/>
              <a:buNone/>
              <a:defRPr/>
            </a:pPr>
            <a:r>
              <a:rPr kumimoji="0" lang="zh-CN" altLang="en-US"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rPr>
              <a:t>许可证件</a:t>
            </a:r>
            <a:endParaRPr kumimoji="0" lang="en-US" altLang="zh-CN"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endParaRPr>
          </a:p>
        </p:txBody>
      </p:sp>
      <p:sp>
        <p:nvSpPr>
          <p:cNvPr id="49" name="KSO_Shape"/>
          <p:cNvSpPr/>
          <p:nvPr/>
        </p:nvSpPr>
        <p:spPr>
          <a:xfrm>
            <a:off x="8747088" y="1611748"/>
            <a:ext cx="309397" cy="332653"/>
          </a:xfrm>
          <a:prstGeom prst="homePlate">
            <a:avLst>
              <a:gd name="adj" fmla="val 32249"/>
            </a:avLst>
          </a:prstGeom>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0" name="TextBox 1"/>
          <p:cNvSpPr txBox="1"/>
          <p:nvPr/>
        </p:nvSpPr>
        <p:spPr>
          <a:xfrm>
            <a:off x="9300260" y="1462451"/>
            <a:ext cx="2362198" cy="5556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FF9933"/>
              </a:buClr>
              <a:buSzPct val="200000"/>
              <a:buFontTx/>
              <a:buNone/>
              <a:defRPr/>
            </a:pPr>
            <a:r>
              <a:rPr kumimoji="0" lang="zh-CN" altLang="en-US"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rPr>
              <a:t>检验检疫</a:t>
            </a:r>
            <a:endParaRPr kumimoji="0" lang="en-US" altLang="zh-CN"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endParaRPr>
          </a:p>
        </p:txBody>
      </p:sp>
      <p:grpSp>
        <p:nvGrpSpPr>
          <p:cNvPr id="51" name="组合 50"/>
          <p:cNvGrpSpPr/>
          <p:nvPr/>
        </p:nvGrpSpPr>
        <p:grpSpPr>
          <a:xfrm>
            <a:off x="2445070" y="4207494"/>
            <a:ext cx="1252422" cy="1314804"/>
            <a:chOff x="6292357" y="1899559"/>
            <a:chExt cx="1672788" cy="1672788"/>
          </a:xfrm>
        </p:grpSpPr>
        <p:sp>
          <p:nvSpPr>
            <p:cNvPr id="52" name="ïṧḷïḓê-任意多边形: 形状 18"/>
            <p:cNvSpPr/>
            <p:nvPr/>
          </p:nvSpPr>
          <p:spPr>
            <a:xfrm>
              <a:off x="6292357" y="1899559"/>
              <a:ext cx="1672788" cy="1672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cmpd="sng" algn="ctr">
              <a:solidFill>
                <a:schemeClr val="accent2">
                  <a:lumMod val="60000"/>
                  <a:lumOff val="40000"/>
                </a:schemeClr>
              </a:solidFill>
              <a:prstDash val="solid"/>
              <a:miter lim="400000"/>
              <a:headEnd type="none" w="med" len="med"/>
              <a:tailEnd type="none" w="med" len="med"/>
            </a:ln>
            <a:effectLst/>
          </p:spPr>
          <p:txBody>
            <a:bodyPr anchor="ctr"/>
            <a:lstStyle/>
            <a:p>
              <a:pPr algn="ctr"/>
            </a:p>
          </p:txBody>
        </p:sp>
        <p:sp>
          <p:nvSpPr>
            <p:cNvPr id="53" name="ïṧḷïḓê-任意多边形: 形状 19"/>
            <p:cNvSpPr/>
            <p:nvPr/>
          </p:nvSpPr>
          <p:spPr>
            <a:xfrm>
              <a:off x="6351414" y="1958616"/>
              <a:ext cx="1554675" cy="1554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95000"/>
              </a:schemeClr>
            </a:solidFill>
            <a:ln w="25400">
              <a:solidFill>
                <a:srgbClr val="000000">
                  <a:alpha val="0"/>
                </a:srgbClr>
              </a:solidFill>
              <a:miter lim="400000"/>
            </a:ln>
            <a:effectLst/>
          </p:spPr>
          <p:txBody>
            <a:bodyPr anchor="ctr"/>
            <a:lstStyle/>
            <a:p>
              <a:pPr algn="ctr"/>
            </a:p>
          </p:txBody>
        </p:sp>
        <p:sp>
          <p:nvSpPr>
            <p:cNvPr id="54" name="ïṧḷïḓê-任意多边形: 形状 20"/>
            <p:cNvSpPr/>
            <p:nvPr/>
          </p:nvSpPr>
          <p:spPr>
            <a:xfrm>
              <a:off x="7447947" y="1981063"/>
              <a:ext cx="458141" cy="458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cmpd="sng" algn="ctr">
              <a:noFill/>
              <a:prstDash val="solid"/>
              <a:miter lim="400000"/>
              <a:headEnd type="none" w="med" len="med"/>
              <a:tailEnd type="none" w="med" len="med"/>
            </a:ln>
            <a:effectLst/>
          </p:spPr>
          <p:txBody>
            <a:bodyPr anchor="ctr"/>
            <a:lstStyle/>
            <a:p>
              <a:pPr algn="ctr"/>
            </a:p>
          </p:txBody>
        </p:sp>
        <p:sp>
          <p:nvSpPr>
            <p:cNvPr id="55" name="ïṧḷïḓê-任意多边形: 形状 25"/>
            <p:cNvSpPr/>
            <p:nvPr/>
          </p:nvSpPr>
          <p:spPr>
            <a:xfrm>
              <a:off x="6799440" y="2297074"/>
              <a:ext cx="687298" cy="877758"/>
            </a:xfrm>
            <a:custGeom>
              <a:avLst/>
              <a:gdLst>
                <a:gd name="connsiteX0" fmla="*/ 52387 w 263525"/>
                <a:gd name="connsiteY0" fmla="*/ 268288 h 336551"/>
                <a:gd name="connsiteX1" fmla="*/ 209550 w 263525"/>
                <a:gd name="connsiteY1" fmla="*/ 268288 h 336551"/>
                <a:gd name="connsiteX2" fmla="*/ 209550 w 263525"/>
                <a:gd name="connsiteY2" fmla="*/ 320798 h 336551"/>
                <a:gd name="connsiteX3" fmla="*/ 193834 w 263525"/>
                <a:gd name="connsiteY3" fmla="*/ 336551 h 336551"/>
                <a:gd name="connsiteX4" fmla="*/ 68104 w 263525"/>
                <a:gd name="connsiteY4" fmla="*/ 336551 h 336551"/>
                <a:gd name="connsiteX5" fmla="*/ 52387 w 263525"/>
                <a:gd name="connsiteY5" fmla="*/ 320798 h 336551"/>
                <a:gd name="connsiteX6" fmla="*/ 131763 w 263525"/>
                <a:gd name="connsiteY6" fmla="*/ 0 h 336551"/>
                <a:gd name="connsiteX7" fmla="*/ 263525 w 263525"/>
                <a:gd name="connsiteY7" fmla="*/ 131410 h 336551"/>
                <a:gd name="connsiteX8" fmla="*/ 210820 w 263525"/>
                <a:gd name="connsiteY8" fmla="*/ 236538 h 336551"/>
                <a:gd name="connsiteX9" fmla="*/ 147574 w 263525"/>
                <a:gd name="connsiteY9" fmla="*/ 236538 h 336551"/>
                <a:gd name="connsiteX10" fmla="*/ 147574 w 263525"/>
                <a:gd name="connsiteY10" fmla="*/ 178718 h 336551"/>
                <a:gd name="connsiteX11" fmla="*/ 163386 w 263525"/>
                <a:gd name="connsiteY11" fmla="*/ 178718 h 336551"/>
                <a:gd name="connsiteX12" fmla="*/ 179197 w 263525"/>
                <a:gd name="connsiteY12" fmla="*/ 162948 h 336551"/>
                <a:gd name="connsiteX13" fmla="*/ 163386 w 263525"/>
                <a:gd name="connsiteY13" fmla="*/ 147179 h 336551"/>
                <a:gd name="connsiteX14" fmla="*/ 100140 w 263525"/>
                <a:gd name="connsiteY14" fmla="*/ 147179 h 336551"/>
                <a:gd name="connsiteX15" fmla="*/ 84328 w 263525"/>
                <a:gd name="connsiteY15" fmla="*/ 162948 h 336551"/>
                <a:gd name="connsiteX16" fmla="*/ 100140 w 263525"/>
                <a:gd name="connsiteY16" fmla="*/ 178718 h 336551"/>
                <a:gd name="connsiteX17" fmla="*/ 115951 w 263525"/>
                <a:gd name="connsiteY17" fmla="*/ 178718 h 336551"/>
                <a:gd name="connsiteX18" fmla="*/ 115951 w 263525"/>
                <a:gd name="connsiteY18" fmla="*/ 236538 h 336551"/>
                <a:gd name="connsiteX19" fmla="*/ 52705 w 263525"/>
                <a:gd name="connsiteY19" fmla="*/ 236538 h 336551"/>
                <a:gd name="connsiteX20" fmla="*/ 0 w 263525"/>
                <a:gd name="connsiteY20" fmla="*/ 131410 h 336551"/>
                <a:gd name="connsiteX21" fmla="*/ 131763 w 263525"/>
                <a:gd name="connsiteY2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525" h="336551">
                  <a:moveTo>
                    <a:pt x="52387" y="268288"/>
                  </a:moveTo>
                  <a:cubicBezTo>
                    <a:pt x="52387" y="268288"/>
                    <a:pt x="52387" y="268288"/>
                    <a:pt x="209550" y="268288"/>
                  </a:cubicBezTo>
                  <a:cubicBezTo>
                    <a:pt x="209550" y="268288"/>
                    <a:pt x="209550" y="268288"/>
                    <a:pt x="209550" y="320798"/>
                  </a:cubicBezTo>
                  <a:cubicBezTo>
                    <a:pt x="209550" y="329987"/>
                    <a:pt x="203002" y="336551"/>
                    <a:pt x="193834" y="336551"/>
                  </a:cubicBezTo>
                  <a:cubicBezTo>
                    <a:pt x="193834" y="336551"/>
                    <a:pt x="193834" y="336551"/>
                    <a:pt x="68104" y="336551"/>
                  </a:cubicBezTo>
                  <a:cubicBezTo>
                    <a:pt x="58936" y="336551"/>
                    <a:pt x="52387" y="329987"/>
                    <a:pt x="52387" y="320798"/>
                  </a:cubicBezTo>
                  <a:close/>
                  <a:moveTo>
                    <a:pt x="131763" y="0"/>
                  </a:moveTo>
                  <a:cubicBezTo>
                    <a:pt x="204232" y="0"/>
                    <a:pt x="263525" y="59135"/>
                    <a:pt x="263525" y="131410"/>
                  </a:cubicBezTo>
                  <a:cubicBezTo>
                    <a:pt x="263525" y="173461"/>
                    <a:pt x="243761" y="211570"/>
                    <a:pt x="210820" y="236538"/>
                  </a:cubicBezTo>
                  <a:cubicBezTo>
                    <a:pt x="210820" y="236538"/>
                    <a:pt x="210820" y="236538"/>
                    <a:pt x="147574" y="236538"/>
                  </a:cubicBezTo>
                  <a:cubicBezTo>
                    <a:pt x="147574" y="236538"/>
                    <a:pt x="147574" y="236538"/>
                    <a:pt x="147574" y="178718"/>
                  </a:cubicBezTo>
                  <a:cubicBezTo>
                    <a:pt x="147574" y="178718"/>
                    <a:pt x="147574" y="178718"/>
                    <a:pt x="163386" y="178718"/>
                  </a:cubicBezTo>
                  <a:cubicBezTo>
                    <a:pt x="172609" y="178718"/>
                    <a:pt x="179197" y="172147"/>
                    <a:pt x="179197" y="162948"/>
                  </a:cubicBezTo>
                  <a:cubicBezTo>
                    <a:pt x="179197" y="153750"/>
                    <a:pt x="172609" y="147179"/>
                    <a:pt x="163386" y="147179"/>
                  </a:cubicBezTo>
                  <a:cubicBezTo>
                    <a:pt x="163386" y="147179"/>
                    <a:pt x="163386" y="147179"/>
                    <a:pt x="100140" y="147179"/>
                  </a:cubicBezTo>
                  <a:cubicBezTo>
                    <a:pt x="90916" y="147179"/>
                    <a:pt x="84328" y="153750"/>
                    <a:pt x="84328" y="162948"/>
                  </a:cubicBezTo>
                  <a:cubicBezTo>
                    <a:pt x="84328" y="172147"/>
                    <a:pt x="90916" y="178718"/>
                    <a:pt x="100140" y="178718"/>
                  </a:cubicBezTo>
                  <a:cubicBezTo>
                    <a:pt x="100140" y="178718"/>
                    <a:pt x="100140" y="178718"/>
                    <a:pt x="115951" y="178718"/>
                  </a:cubicBezTo>
                  <a:cubicBezTo>
                    <a:pt x="115951" y="178718"/>
                    <a:pt x="115951" y="178718"/>
                    <a:pt x="115951" y="236538"/>
                  </a:cubicBezTo>
                  <a:cubicBezTo>
                    <a:pt x="115951" y="236538"/>
                    <a:pt x="115951" y="236538"/>
                    <a:pt x="52705" y="236538"/>
                  </a:cubicBezTo>
                  <a:cubicBezTo>
                    <a:pt x="19764" y="211570"/>
                    <a:pt x="0" y="173461"/>
                    <a:pt x="0" y="131410"/>
                  </a:cubicBezTo>
                  <a:cubicBezTo>
                    <a:pt x="0" y="59135"/>
                    <a:pt x="59293" y="0"/>
                    <a:pt x="131763" y="0"/>
                  </a:cubicBezTo>
                  <a:close/>
                </a:path>
              </a:pathLst>
            </a:custGeom>
            <a:solidFill>
              <a:schemeClr val="accent1"/>
            </a:solidFill>
            <a:ln w="25400">
              <a:solidFill>
                <a:srgbClr val="000000">
                  <a:alpha val="0"/>
                </a:srgbClr>
              </a:solidFill>
              <a:miter lim="400000"/>
            </a:ln>
            <a:effectLst/>
          </p:spPr>
          <p:txBody>
            <a:bodyPr anchor="ctr"/>
            <a:lstStyle/>
            <a:p>
              <a:pPr algn="ctr"/>
            </a:p>
          </p:txBody>
        </p:sp>
      </p:grpSp>
      <p:sp>
        <p:nvSpPr>
          <p:cNvPr id="56" name="矩形 55"/>
          <p:cNvSpPr/>
          <p:nvPr/>
        </p:nvSpPr>
        <p:spPr>
          <a:xfrm>
            <a:off x="2574129" y="5788324"/>
            <a:ext cx="1082279"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latin typeface="+mn-ea"/>
              </a:rPr>
              <a:t>改变国别</a:t>
            </a:r>
            <a:endParaRPr lang="zh-CN" altLang="en-US" sz="1600" dirty="0">
              <a:latin typeface="+mn-ea"/>
            </a:endParaRPr>
          </a:p>
        </p:txBody>
      </p:sp>
      <p:grpSp>
        <p:nvGrpSpPr>
          <p:cNvPr id="58" name="组合 57"/>
          <p:cNvGrpSpPr/>
          <p:nvPr/>
        </p:nvGrpSpPr>
        <p:grpSpPr>
          <a:xfrm>
            <a:off x="6327164" y="4253913"/>
            <a:ext cx="1252422" cy="1314804"/>
            <a:chOff x="6292357" y="1899559"/>
            <a:chExt cx="1672788" cy="1672788"/>
          </a:xfrm>
        </p:grpSpPr>
        <p:sp>
          <p:nvSpPr>
            <p:cNvPr id="59" name="ïṧḷïḓê-任意多边形: 形状 18"/>
            <p:cNvSpPr/>
            <p:nvPr/>
          </p:nvSpPr>
          <p:spPr>
            <a:xfrm>
              <a:off x="6292357" y="1899559"/>
              <a:ext cx="1672788" cy="1672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cmpd="sng" algn="ctr">
              <a:solidFill>
                <a:schemeClr val="accent2">
                  <a:lumMod val="60000"/>
                  <a:lumOff val="40000"/>
                </a:schemeClr>
              </a:solidFill>
              <a:prstDash val="solid"/>
              <a:miter lim="400000"/>
              <a:headEnd type="none" w="med" len="med"/>
              <a:tailEnd type="none" w="med" len="med"/>
            </a:ln>
            <a:effectLst/>
          </p:spPr>
          <p:txBody>
            <a:bodyPr anchor="ctr"/>
            <a:lstStyle/>
            <a:p>
              <a:pPr algn="ctr"/>
            </a:p>
          </p:txBody>
        </p:sp>
        <p:sp>
          <p:nvSpPr>
            <p:cNvPr id="60" name="ïṧḷïḓê-任意多边形: 形状 19"/>
            <p:cNvSpPr/>
            <p:nvPr/>
          </p:nvSpPr>
          <p:spPr>
            <a:xfrm>
              <a:off x="6351414" y="1958616"/>
              <a:ext cx="1554675" cy="1554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95000"/>
              </a:schemeClr>
            </a:solidFill>
            <a:ln w="25400">
              <a:solidFill>
                <a:srgbClr val="000000">
                  <a:alpha val="0"/>
                </a:srgbClr>
              </a:solidFill>
              <a:miter lim="400000"/>
            </a:ln>
            <a:effectLst/>
          </p:spPr>
          <p:txBody>
            <a:bodyPr anchor="ctr"/>
            <a:lstStyle/>
            <a:p>
              <a:pPr algn="ctr"/>
            </a:p>
          </p:txBody>
        </p:sp>
        <p:sp>
          <p:nvSpPr>
            <p:cNvPr id="61" name="ïṧḷïḓê-任意多边形: 形状 20"/>
            <p:cNvSpPr/>
            <p:nvPr/>
          </p:nvSpPr>
          <p:spPr>
            <a:xfrm>
              <a:off x="7447947" y="1981063"/>
              <a:ext cx="458141" cy="458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cmpd="sng" algn="ctr">
              <a:noFill/>
              <a:prstDash val="solid"/>
              <a:miter lim="400000"/>
              <a:headEnd type="none" w="med" len="med"/>
              <a:tailEnd type="none" w="med" len="med"/>
            </a:ln>
            <a:effectLst/>
          </p:spPr>
          <p:txBody>
            <a:bodyPr anchor="ctr"/>
            <a:lstStyle/>
            <a:p>
              <a:pPr algn="ctr"/>
            </a:p>
          </p:txBody>
        </p:sp>
        <p:sp>
          <p:nvSpPr>
            <p:cNvPr id="62" name="ïṧḷïḓê-任意多边形: 形状 25"/>
            <p:cNvSpPr/>
            <p:nvPr/>
          </p:nvSpPr>
          <p:spPr>
            <a:xfrm>
              <a:off x="6799440" y="2297074"/>
              <a:ext cx="687298" cy="877758"/>
            </a:xfrm>
            <a:custGeom>
              <a:avLst/>
              <a:gdLst>
                <a:gd name="connsiteX0" fmla="*/ 52387 w 263525"/>
                <a:gd name="connsiteY0" fmla="*/ 268288 h 336551"/>
                <a:gd name="connsiteX1" fmla="*/ 209550 w 263525"/>
                <a:gd name="connsiteY1" fmla="*/ 268288 h 336551"/>
                <a:gd name="connsiteX2" fmla="*/ 209550 w 263525"/>
                <a:gd name="connsiteY2" fmla="*/ 320798 h 336551"/>
                <a:gd name="connsiteX3" fmla="*/ 193834 w 263525"/>
                <a:gd name="connsiteY3" fmla="*/ 336551 h 336551"/>
                <a:gd name="connsiteX4" fmla="*/ 68104 w 263525"/>
                <a:gd name="connsiteY4" fmla="*/ 336551 h 336551"/>
                <a:gd name="connsiteX5" fmla="*/ 52387 w 263525"/>
                <a:gd name="connsiteY5" fmla="*/ 320798 h 336551"/>
                <a:gd name="connsiteX6" fmla="*/ 131763 w 263525"/>
                <a:gd name="connsiteY6" fmla="*/ 0 h 336551"/>
                <a:gd name="connsiteX7" fmla="*/ 263525 w 263525"/>
                <a:gd name="connsiteY7" fmla="*/ 131410 h 336551"/>
                <a:gd name="connsiteX8" fmla="*/ 210820 w 263525"/>
                <a:gd name="connsiteY8" fmla="*/ 236538 h 336551"/>
                <a:gd name="connsiteX9" fmla="*/ 147574 w 263525"/>
                <a:gd name="connsiteY9" fmla="*/ 236538 h 336551"/>
                <a:gd name="connsiteX10" fmla="*/ 147574 w 263525"/>
                <a:gd name="connsiteY10" fmla="*/ 178718 h 336551"/>
                <a:gd name="connsiteX11" fmla="*/ 163386 w 263525"/>
                <a:gd name="connsiteY11" fmla="*/ 178718 h 336551"/>
                <a:gd name="connsiteX12" fmla="*/ 179197 w 263525"/>
                <a:gd name="connsiteY12" fmla="*/ 162948 h 336551"/>
                <a:gd name="connsiteX13" fmla="*/ 163386 w 263525"/>
                <a:gd name="connsiteY13" fmla="*/ 147179 h 336551"/>
                <a:gd name="connsiteX14" fmla="*/ 100140 w 263525"/>
                <a:gd name="connsiteY14" fmla="*/ 147179 h 336551"/>
                <a:gd name="connsiteX15" fmla="*/ 84328 w 263525"/>
                <a:gd name="connsiteY15" fmla="*/ 162948 h 336551"/>
                <a:gd name="connsiteX16" fmla="*/ 100140 w 263525"/>
                <a:gd name="connsiteY16" fmla="*/ 178718 h 336551"/>
                <a:gd name="connsiteX17" fmla="*/ 115951 w 263525"/>
                <a:gd name="connsiteY17" fmla="*/ 178718 h 336551"/>
                <a:gd name="connsiteX18" fmla="*/ 115951 w 263525"/>
                <a:gd name="connsiteY18" fmla="*/ 236538 h 336551"/>
                <a:gd name="connsiteX19" fmla="*/ 52705 w 263525"/>
                <a:gd name="connsiteY19" fmla="*/ 236538 h 336551"/>
                <a:gd name="connsiteX20" fmla="*/ 0 w 263525"/>
                <a:gd name="connsiteY20" fmla="*/ 131410 h 336551"/>
                <a:gd name="connsiteX21" fmla="*/ 131763 w 263525"/>
                <a:gd name="connsiteY2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525" h="336551">
                  <a:moveTo>
                    <a:pt x="52387" y="268288"/>
                  </a:moveTo>
                  <a:cubicBezTo>
                    <a:pt x="52387" y="268288"/>
                    <a:pt x="52387" y="268288"/>
                    <a:pt x="209550" y="268288"/>
                  </a:cubicBezTo>
                  <a:cubicBezTo>
                    <a:pt x="209550" y="268288"/>
                    <a:pt x="209550" y="268288"/>
                    <a:pt x="209550" y="320798"/>
                  </a:cubicBezTo>
                  <a:cubicBezTo>
                    <a:pt x="209550" y="329987"/>
                    <a:pt x="203002" y="336551"/>
                    <a:pt x="193834" y="336551"/>
                  </a:cubicBezTo>
                  <a:cubicBezTo>
                    <a:pt x="193834" y="336551"/>
                    <a:pt x="193834" y="336551"/>
                    <a:pt x="68104" y="336551"/>
                  </a:cubicBezTo>
                  <a:cubicBezTo>
                    <a:pt x="58936" y="336551"/>
                    <a:pt x="52387" y="329987"/>
                    <a:pt x="52387" y="320798"/>
                  </a:cubicBezTo>
                  <a:close/>
                  <a:moveTo>
                    <a:pt x="131763" y="0"/>
                  </a:moveTo>
                  <a:cubicBezTo>
                    <a:pt x="204232" y="0"/>
                    <a:pt x="263525" y="59135"/>
                    <a:pt x="263525" y="131410"/>
                  </a:cubicBezTo>
                  <a:cubicBezTo>
                    <a:pt x="263525" y="173461"/>
                    <a:pt x="243761" y="211570"/>
                    <a:pt x="210820" y="236538"/>
                  </a:cubicBezTo>
                  <a:cubicBezTo>
                    <a:pt x="210820" y="236538"/>
                    <a:pt x="210820" y="236538"/>
                    <a:pt x="147574" y="236538"/>
                  </a:cubicBezTo>
                  <a:cubicBezTo>
                    <a:pt x="147574" y="236538"/>
                    <a:pt x="147574" y="236538"/>
                    <a:pt x="147574" y="178718"/>
                  </a:cubicBezTo>
                  <a:cubicBezTo>
                    <a:pt x="147574" y="178718"/>
                    <a:pt x="147574" y="178718"/>
                    <a:pt x="163386" y="178718"/>
                  </a:cubicBezTo>
                  <a:cubicBezTo>
                    <a:pt x="172609" y="178718"/>
                    <a:pt x="179197" y="172147"/>
                    <a:pt x="179197" y="162948"/>
                  </a:cubicBezTo>
                  <a:cubicBezTo>
                    <a:pt x="179197" y="153750"/>
                    <a:pt x="172609" y="147179"/>
                    <a:pt x="163386" y="147179"/>
                  </a:cubicBezTo>
                  <a:cubicBezTo>
                    <a:pt x="163386" y="147179"/>
                    <a:pt x="163386" y="147179"/>
                    <a:pt x="100140" y="147179"/>
                  </a:cubicBezTo>
                  <a:cubicBezTo>
                    <a:pt x="90916" y="147179"/>
                    <a:pt x="84328" y="153750"/>
                    <a:pt x="84328" y="162948"/>
                  </a:cubicBezTo>
                  <a:cubicBezTo>
                    <a:pt x="84328" y="172147"/>
                    <a:pt x="90916" y="178718"/>
                    <a:pt x="100140" y="178718"/>
                  </a:cubicBezTo>
                  <a:cubicBezTo>
                    <a:pt x="100140" y="178718"/>
                    <a:pt x="100140" y="178718"/>
                    <a:pt x="115951" y="178718"/>
                  </a:cubicBezTo>
                  <a:cubicBezTo>
                    <a:pt x="115951" y="178718"/>
                    <a:pt x="115951" y="178718"/>
                    <a:pt x="115951" y="236538"/>
                  </a:cubicBezTo>
                  <a:cubicBezTo>
                    <a:pt x="115951" y="236538"/>
                    <a:pt x="115951" y="236538"/>
                    <a:pt x="52705" y="236538"/>
                  </a:cubicBezTo>
                  <a:cubicBezTo>
                    <a:pt x="19764" y="211570"/>
                    <a:pt x="0" y="173461"/>
                    <a:pt x="0" y="131410"/>
                  </a:cubicBezTo>
                  <a:cubicBezTo>
                    <a:pt x="0" y="59135"/>
                    <a:pt x="59293" y="0"/>
                    <a:pt x="131763" y="0"/>
                  </a:cubicBezTo>
                  <a:close/>
                </a:path>
              </a:pathLst>
            </a:custGeom>
            <a:solidFill>
              <a:schemeClr val="accent1"/>
            </a:solidFill>
            <a:ln w="25400">
              <a:solidFill>
                <a:srgbClr val="000000">
                  <a:alpha val="0"/>
                </a:srgbClr>
              </a:solidFill>
              <a:miter lim="400000"/>
            </a:ln>
            <a:effectLst/>
          </p:spPr>
          <p:txBody>
            <a:bodyPr anchor="ctr"/>
            <a:lstStyle/>
            <a:p>
              <a:pPr algn="ctr"/>
            </a:p>
          </p:txBody>
        </p:sp>
      </p:grpSp>
      <p:sp>
        <p:nvSpPr>
          <p:cNvPr id="63" name="矩形 62"/>
          <p:cNvSpPr/>
          <p:nvPr/>
        </p:nvSpPr>
        <p:spPr>
          <a:xfrm>
            <a:off x="6456223" y="5834743"/>
            <a:ext cx="1082279"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latin typeface="+mn-ea"/>
              </a:rPr>
              <a:t>改变品名</a:t>
            </a:r>
            <a:endParaRPr lang="zh-CN" altLang="en-US" sz="1600" dirty="0">
              <a:latin typeface="+mn-ea"/>
            </a:endParaRPr>
          </a:p>
        </p:txBody>
      </p:sp>
      <p:pic>
        <p:nvPicPr>
          <p:cNvPr id="5" name="图形 4" descr="问号"/>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8917" y="2546354"/>
            <a:ext cx="268397" cy="268397"/>
          </a:xfrm>
          <a:prstGeom prst="rect">
            <a:avLst/>
          </a:prstGeom>
        </p:spPr>
      </p:pic>
      <p:pic>
        <p:nvPicPr>
          <p:cNvPr id="65" name="图形 64" descr="问号"/>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0408" y="2569518"/>
            <a:ext cx="268397" cy="268397"/>
          </a:xfrm>
          <a:prstGeom prst="rect">
            <a:avLst/>
          </a:prstGeom>
        </p:spPr>
      </p:pic>
      <p:pic>
        <p:nvPicPr>
          <p:cNvPr id="66" name="图形 65" descr="问号"/>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58038" y="2584185"/>
            <a:ext cx="268397" cy="268397"/>
          </a:xfrm>
          <a:prstGeom prst="rect">
            <a:avLst/>
          </a:prstGeom>
        </p:spPr>
      </p:pic>
      <p:pic>
        <p:nvPicPr>
          <p:cNvPr id="67" name="图形 66" descr="问号"/>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161" y="4335669"/>
            <a:ext cx="268397" cy="268397"/>
          </a:xfrm>
          <a:prstGeom prst="rect">
            <a:avLst/>
          </a:prstGeom>
        </p:spPr>
      </p:pic>
      <p:pic>
        <p:nvPicPr>
          <p:cNvPr id="68" name="图形 67" descr="问号"/>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1597" y="4363824"/>
            <a:ext cx="268397" cy="268397"/>
          </a:xfrm>
          <a:prstGeom prst="rect">
            <a:avLst/>
          </a:prstGeom>
        </p:spPr>
      </p:pic>
      <p:grpSp>
        <p:nvGrpSpPr>
          <p:cNvPr id="69" name="组合 68"/>
          <p:cNvGrpSpPr/>
          <p:nvPr/>
        </p:nvGrpSpPr>
        <p:grpSpPr>
          <a:xfrm>
            <a:off x="9702714" y="4134657"/>
            <a:ext cx="1252422" cy="1314804"/>
            <a:chOff x="6292357" y="1899559"/>
            <a:chExt cx="1672788" cy="1672788"/>
          </a:xfrm>
        </p:grpSpPr>
        <p:sp>
          <p:nvSpPr>
            <p:cNvPr id="70" name="ïṧḷïḓê-任意多边形: 形状 18"/>
            <p:cNvSpPr/>
            <p:nvPr/>
          </p:nvSpPr>
          <p:spPr>
            <a:xfrm>
              <a:off x="6292357" y="1899559"/>
              <a:ext cx="1672788" cy="1672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cmpd="sng" algn="ctr">
              <a:solidFill>
                <a:schemeClr val="accent2">
                  <a:lumMod val="60000"/>
                  <a:lumOff val="40000"/>
                </a:schemeClr>
              </a:solidFill>
              <a:prstDash val="solid"/>
              <a:miter lim="400000"/>
              <a:headEnd type="none" w="med" len="med"/>
              <a:tailEnd type="none" w="med" len="med"/>
            </a:ln>
            <a:effectLst/>
          </p:spPr>
          <p:txBody>
            <a:bodyPr anchor="ctr"/>
            <a:lstStyle/>
            <a:p>
              <a:pPr algn="ctr"/>
            </a:p>
          </p:txBody>
        </p:sp>
        <p:sp>
          <p:nvSpPr>
            <p:cNvPr id="71" name="ïṧḷïḓê-任意多边形: 形状 19"/>
            <p:cNvSpPr/>
            <p:nvPr/>
          </p:nvSpPr>
          <p:spPr>
            <a:xfrm>
              <a:off x="6351414" y="1958616"/>
              <a:ext cx="1554675" cy="1554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95000"/>
              </a:schemeClr>
            </a:solidFill>
            <a:ln w="25400">
              <a:solidFill>
                <a:srgbClr val="000000">
                  <a:alpha val="0"/>
                </a:srgbClr>
              </a:solidFill>
              <a:miter lim="400000"/>
            </a:ln>
            <a:effectLst/>
          </p:spPr>
          <p:txBody>
            <a:bodyPr anchor="ctr"/>
            <a:lstStyle/>
            <a:p>
              <a:pPr algn="ctr"/>
            </a:p>
          </p:txBody>
        </p:sp>
        <p:sp>
          <p:nvSpPr>
            <p:cNvPr id="72" name="ïṧḷïḓê-任意多边形: 形状 20"/>
            <p:cNvSpPr/>
            <p:nvPr/>
          </p:nvSpPr>
          <p:spPr>
            <a:xfrm>
              <a:off x="7447947" y="1981063"/>
              <a:ext cx="458141" cy="458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cmpd="sng" algn="ctr">
              <a:noFill/>
              <a:prstDash val="solid"/>
              <a:miter lim="400000"/>
              <a:headEnd type="none" w="med" len="med"/>
              <a:tailEnd type="none" w="med" len="med"/>
            </a:ln>
            <a:effectLst/>
          </p:spPr>
          <p:txBody>
            <a:bodyPr anchor="ctr"/>
            <a:lstStyle/>
            <a:p>
              <a:pPr algn="ctr"/>
            </a:p>
          </p:txBody>
        </p:sp>
        <p:sp>
          <p:nvSpPr>
            <p:cNvPr id="73" name="ïṧḷïḓê-任意多边形: 形状 25"/>
            <p:cNvSpPr/>
            <p:nvPr/>
          </p:nvSpPr>
          <p:spPr>
            <a:xfrm>
              <a:off x="6799440" y="2297074"/>
              <a:ext cx="687298" cy="877758"/>
            </a:xfrm>
            <a:custGeom>
              <a:avLst/>
              <a:gdLst>
                <a:gd name="connsiteX0" fmla="*/ 52387 w 263525"/>
                <a:gd name="connsiteY0" fmla="*/ 268288 h 336551"/>
                <a:gd name="connsiteX1" fmla="*/ 209550 w 263525"/>
                <a:gd name="connsiteY1" fmla="*/ 268288 h 336551"/>
                <a:gd name="connsiteX2" fmla="*/ 209550 w 263525"/>
                <a:gd name="connsiteY2" fmla="*/ 320798 h 336551"/>
                <a:gd name="connsiteX3" fmla="*/ 193834 w 263525"/>
                <a:gd name="connsiteY3" fmla="*/ 336551 h 336551"/>
                <a:gd name="connsiteX4" fmla="*/ 68104 w 263525"/>
                <a:gd name="connsiteY4" fmla="*/ 336551 h 336551"/>
                <a:gd name="connsiteX5" fmla="*/ 52387 w 263525"/>
                <a:gd name="connsiteY5" fmla="*/ 320798 h 336551"/>
                <a:gd name="connsiteX6" fmla="*/ 131763 w 263525"/>
                <a:gd name="connsiteY6" fmla="*/ 0 h 336551"/>
                <a:gd name="connsiteX7" fmla="*/ 263525 w 263525"/>
                <a:gd name="connsiteY7" fmla="*/ 131410 h 336551"/>
                <a:gd name="connsiteX8" fmla="*/ 210820 w 263525"/>
                <a:gd name="connsiteY8" fmla="*/ 236538 h 336551"/>
                <a:gd name="connsiteX9" fmla="*/ 147574 w 263525"/>
                <a:gd name="connsiteY9" fmla="*/ 236538 h 336551"/>
                <a:gd name="connsiteX10" fmla="*/ 147574 w 263525"/>
                <a:gd name="connsiteY10" fmla="*/ 178718 h 336551"/>
                <a:gd name="connsiteX11" fmla="*/ 163386 w 263525"/>
                <a:gd name="connsiteY11" fmla="*/ 178718 h 336551"/>
                <a:gd name="connsiteX12" fmla="*/ 179197 w 263525"/>
                <a:gd name="connsiteY12" fmla="*/ 162948 h 336551"/>
                <a:gd name="connsiteX13" fmla="*/ 163386 w 263525"/>
                <a:gd name="connsiteY13" fmla="*/ 147179 h 336551"/>
                <a:gd name="connsiteX14" fmla="*/ 100140 w 263525"/>
                <a:gd name="connsiteY14" fmla="*/ 147179 h 336551"/>
                <a:gd name="connsiteX15" fmla="*/ 84328 w 263525"/>
                <a:gd name="connsiteY15" fmla="*/ 162948 h 336551"/>
                <a:gd name="connsiteX16" fmla="*/ 100140 w 263525"/>
                <a:gd name="connsiteY16" fmla="*/ 178718 h 336551"/>
                <a:gd name="connsiteX17" fmla="*/ 115951 w 263525"/>
                <a:gd name="connsiteY17" fmla="*/ 178718 h 336551"/>
                <a:gd name="connsiteX18" fmla="*/ 115951 w 263525"/>
                <a:gd name="connsiteY18" fmla="*/ 236538 h 336551"/>
                <a:gd name="connsiteX19" fmla="*/ 52705 w 263525"/>
                <a:gd name="connsiteY19" fmla="*/ 236538 h 336551"/>
                <a:gd name="connsiteX20" fmla="*/ 0 w 263525"/>
                <a:gd name="connsiteY20" fmla="*/ 131410 h 336551"/>
                <a:gd name="connsiteX21" fmla="*/ 131763 w 263525"/>
                <a:gd name="connsiteY2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525" h="336551">
                  <a:moveTo>
                    <a:pt x="52387" y="268288"/>
                  </a:moveTo>
                  <a:cubicBezTo>
                    <a:pt x="52387" y="268288"/>
                    <a:pt x="52387" y="268288"/>
                    <a:pt x="209550" y="268288"/>
                  </a:cubicBezTo>
                  <a:cubicBezTo>
                    <a:pt x="209550" y="268288"/>
                    <a:pt x="209550" y="268288"/>
                    <a:pt x="209550" y="320798"/>
                  </a:cubicBezTo>
                  <a:cubicBezTo>
                    <a:pt x="209550" y="329987"/>
                    <a:pt x="203002" y="336551"/>
                    <a:pt x="193834" y="336551"/>
                  </a:cubicBezTo>
                  <a:cubicBezTo>
                    <a:pt x="193834" y="336551"/>
                    <a:pt x="193834" y="336551"/>
                    <a:pt x="68104" y="336551"/>
                  </a:cubicBezTo>
                  <a:cubicBezTo>
                    <a:pt x="58936" y="336551"/>
                    <a:pt x="52387" y="329987"/>
                    <a:pt x="52387" y="320798"/>
                  </a:cubicBezTo>
                  <a:close/>
                  <a:moveTo>
                    <a:pt x="131763" y="0"/>
                  </a:moveTo>
                  <a:cubicBezTo>
                    <a:pt x="204232" y="0"/>
                    <a:pt x="263525" y="59135"/>
                    <a:pt x="263525" y="131410"/>
                  </a:cubicBezTo>
                  <a:cubicBezTo>
                    <a:pt x="263525" y="173461"/>
                    <a:pt x="243761" y="211570"/>
                    <a:pt x="210820" y="236538"/>
                  </a:cubicBezTo>
                  <a:cubicBezTo>
                    <a:pt x="210820" y="236538"/>
                    <a:pt x="210820" y="236538"/>
                    <a:pt x="147574" y="236538"/>
                  </a:cubicBezTo>
                  <a:cubicBezTo>
                    <a:pt x="147574" y="236538"/>
                    <a:pt x="147574" y="236538"/>
                    <a:pt x="147574" y="178718"/>
                  </a:cubicBezTo>
                  <a:cubicBezTo>
                    <a:pt x="147574" y="178718"/>
                    <a:pt x="147574" y="178718"/>
                    <a:pt x="163386" y="178718"/>
                  </a:cubicBezTo>
                  <a:cubicBezTo>
                    <a:pt x="172609" y="178718"/>
                    <a:pt x="179197" y="172147"/>
                    <a:pt x="179197" y="162948"/>
                  </a:cubicBezTo>
                  <a:cubicBezTo>
                    <a:pt x="179197" y="153750"/>
                    <a:pt x="172609" y="147179"/>
                    <a:pt x="163386" y="147179"/>
                  </a:cubicBezTo>
                  <a:cubicBezTo>
                    <a:pt x="163386" y="147179"/>
                    <a:pt x="163386" y="147179"/>
                    <a:pt x="100140" y="147179"/>
                  </a:cubicBezTo>
                  <a:cubicBezTo>
                    <a:pt x="90916" y="147179"/>
                    <a:pt x="84328" y="153750"/>
                    <a:pt x="84328" y="162948"/>
                  </a:cubicBezTo>
                  <a:cubicBezTo>
                    <a:pt x="84328" y="172147"/>
                    <a:pt x="90916" y="178718"/>
                    <a:pt x="100140" y="178718"/>
                  </a:cubicBezTo>
                  <a:cubicBezTo>
                    <a:pt x="100140" y="178718"/>
                    <a:pt x="100140" y="178718"/>
                    <a:pt x="115951" y="178718"/>
                  </a:cubicBezTo>
                  <a:cubicBezTo>
                    <a:pt x="115951" y="178718"/>
                    <a:pt x="115951" y="178718"/>
                    <a:pt x="115951" y="236538"/>
                  </a:cubicBezTo>
                  <a:cubicBezTo>
                    <a:pt x="115951" y="236538"/>
                    <a:pt x="115951" y="236538"/>
                    <a:pt x="52705" y="236538"/>
                  </a:cubicBezTo>
                  <a:cubicBezTo>
                    <a:pt x="19764" y="211570"/>
                    <a:pt x="0" y="173461"/>
                    <a:pt x="0" y="131410"/>
                  </a:cubicBezTo>
                  <a:cubicBezTo>
                    <a:pt x="0" y="59135"/>
                    <a:pt x="59293" y="0"/>
                    <a:pt x="131763" y="0"/>
                  </a:cubicBezTo>
                  <a:close/>
                </a:path>
              </a:pathLst>
            </a:custGeom>
            <a:solidFill>
              <a:schemeClr val="accent1"/>
            </a:solidFill>
            <a:ln w="25400">
              <a:solidFill>
                <a:srgbClr val="000000">
                  <a:alpha val="0"/>
                </a:srgbClr>
              </a:solidFill>
              <a:miter lim="400000"/>
            </a:ln>
            <a:effectLst/>
          </p:spPr>
          <p:txBody>
            <a:bodyPr anchor="ctr"/>
            <a:lstStyle/>
            <a:p>
              <a:pPr algn="ctr"/>
            </a:p>
          </p:txBody>
        </p:sp>
      </p:grpSp>
      <p:sp>
        <p:nvSpPr>
          <p:cNvPr id="74" name="矩形 73"/>
          <p:cNvSpPr/>
          <p:nvPr/>
        </p:nvSpPr>
        <p:spPr>
          <a:xfrm>
            <a:off x="9571114" y="5700194"/>
            <a:ext cx="1442685"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latin typeface="+mn-ea"/>
              </a:rPr>
              <a:t>改变贸易方式</a:t>
            </a:r>
            <a:endParaRPr lang="zh-CN" altLang="en-US" sz="1600" dirty="0">
              <a:latin typeface="+mn-ea"/>
            </a:endParaRPr>
          </a:p>
        </p:txBody>
      </p:sp>
      <p:pic>
        <p:nvPicPr>
          <p:cNvPr id="75" name="图形 74" descr="问号"/>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7147" y="4244568"/>
            <a:ext cx="268397" cy="2683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53"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par>
                                <p:cTn id="16" presetID="53" presetClass="entr" presetSubtype="16"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par>
                                <p:cTn id="21" presetID="53" presetClass="entr" presetSubtype="16"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00"/>
                                        <p:tgtEl>
                                          <p:spTgt spid="4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down)">
                                      <p:cBhvr>
                                        <p:cTn id="37" dur="500"/>
                                        <p:tgtEl>
                                          <p:spTgt spid="49"/>
                                        </p:tgtEl>
                                      </p:cBhvr>
                                    </p:animEffect>
                                  </p:childTnLst>
                                </p:cTn>
                              </p:par>
                              <p:par>
                                <p:cTn id="38" presetID="53" presetClass="entr" presetSubtype="16"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childTnLst>
                                </p:cTn>
                              </p:par>
                              <p:par>
                                <p:cTn id="43" presetID="53" presetClass="entr" presetSubtype="16"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par>
                                <p:cTn id="48" presetID="53" presetClass="entr" presetSubtype="16" fill="hold" nodeType="withEffect">
                                  <p:stCondLst>
                                    <p:cond delay="0"/>
                                  </p:stCondLst>
                                  <p:childTnLst>
                                    <p:set>
                                      <p:cBhvr>
                                        <p:cTn id="49" dur="1" fill="hold">
                                          <p:stCondLst>
                                            <p:cond delay="0"/>
                                          </p:stCondLst>
                                        </p:cTn>
                                        <p:tgtEl>
                                          <p:spTgt spid="69"/>
                                        </p:tgtEl>
                                        <p:attrNameLst>
                                          <p:attrName>style.visibility</p:attrName>
                                        </p:attrNameLst>
                                      </p:cBhvr>
                                      <p:to>
                                        <p:strVal val="visible"/>
                                      </p:to>
                                    </p:set>
                                    <p:anim calcmode="lin" valueType="num">
                                      <p:cBhvr>
                                        <p:cTn id="50" dur="500" fill="hold"/>
                                        <p:tgtEl>
                                          <p:spTgt spid="69"/>
                                        </p:tgtEl>
                                        <p:attrNameLst>
                                          <p:attrName>ppt_w</p:attrName>
                                        </p:attrNameLst>
                                      </p:cBhvr>
                                      <p:tavLst>
                                        <p:tav tm="0">
                                          <p:val>
                                            <p:fltVal val="0"/>
                                          </p:val>
                                        </p:tav>
                                        <p:tav tm="100000">
                                          <p:val>
                                            <p:strVal val="#ppt_w"/>
                                          </p:val>
                                        </p:tav>
                                      </p:tavLst>
                                    </p:anim>
                                    <p:anim calcmode="lin" valueType="num">
                                      <p:cBhvr>
                                        <p:cTn id="51" dur="500" fill="hold"/>
                                        <p:tgtEl>
                                          <p:spTgt spid="69"/>
                                        </p:tgtEl>
                                        <p:attrNameLst>
                                          <p:attrName>ppt_h</p:attrName>
                                        </p:attrNameLst>
                                      </p:cBhvr>
                                      <p:tavLst>
                                        <p:tav tm="0">
                                          <p:val>
                                            <p:fltVal val="0"/>
                                          </p:val>
                                        </p:tav>
                                        <p:tav tm="100000">
                                          <p:val>
                                            <p:strVal val="#ppt_h"/>
                                          </p:val>
                                        </p:tav>
                                      </p:tavLst>
                                    </p:anim>
                                    <p:animEffect transition="in" filter="fade">
                                      <p:cBhvr>
                                        <p:cTn id="5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47" grpId="0" animBg="1"/>
      <p:bldP spid="48" grpId="0"/>
      <p:bldP spid="49" grpId="0" animBg="1"/>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lang="zh-CN" altLang="en-US" sz="2800" b="1" dirty="0">
                <a:solidFill>
                  <a:prstClr val="black">
                    <a:lumMod val="65000"/>
                    <a:lumOff val="35000"/>
                  </a:prstClr>
                </a:solidFill>
                <a:latin typeface="Arial" panose="020B0604020202020204"/>
                <a:ea typeface="微软雅黑" panose="020B0503020204020204" charset="-122"/>
              </a:rPr>
              <a:t>企业风险</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29" name="图片 2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sp>
        <p:nvSpPr>
          <p:cNvPr id="6" name="任意多边形 51"/>
          <p:cNvSpPr/>
          <p:nvPr/>
        </p:nvSpPr>
        <p:spPr>
          <a:xfrm>
            <a:off x="2710733" y="2597019"/>
            <a:ext cx="1271587" cy="953690"/>
          </a:xfrm>
          <a:custGeom>
            <a:avLst/>
            <a:gdLst>
              <a:gd name="connsiteX0" fmla="*/ 529096 w 1058191"/>
              <a:gd name="connsiteY0" fmla="*/ 0 h 1058190"/>
              <a:gd name="connsiteX1" fmla="*/ 601562 w 1058191"/>
              <a:gd name="connsiteY1" fmla="*/ 30017 h 1058190"/>
              <a:gd name="connsiteX2" fmla="*/ 1028174 w 1058191"/>
              <a:gd name="connsiteY2" fmla="*/ 456629 h 1058190"/>
              <a:gd name="connsiteX3" fmla="*/ 1028174 w 1058191"/>
              <a:gd name="connsiteY3" fmla="*/ 601562 h 1058190"/>
              <a:gd name="connsiteX4" fmla="*/ 601562 w 1058191"/>
              <a:gd name="connsiteY4" fmla="*/ 1028174 h 1058190"/>
              <a:gd name="connsiteX5" fmla="*/ 456629 w 1058191"/>
              <a:gd name="connsiteY5" fmla="*/ 1028174 h 1058190"/>
              <a:gd name="connsiteX6" fmla="*/ 30017 w 1058191"/>
              <a:gd name="connsiteY6" fmla="*/ 601562 h 1058190"/>
              <a:gd name="connsiteX7" fmla="*/ 30017 w 1058191"/>
              <a:gd name="connsiteY7" fmla="*/ 456629 h 1058190"/>
              <a:gd name="connsiteX8" fmla="*/ 456629 w 1058191"/>
              <a:gd name="connsiteY8" fmla="*/ 30017 h 1058190"/>
              <a:gd name="connsiteX9" fmla="*/ 529096 w 1058191"/>
              <a:gd name="connsiteY9" fmla="*/ 0 h 105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mn-ea"/>
                <a:sym typeface="inpin heiti" panose="00000500000000000000" pitchFamily="2" charset="-122"/>
              </a:rPr>
              <a:t>价格</a:t>
            </a:r>
            <a:endParaRPr kumimoji="0" lang="zh-CN" altLang="en-US" sz="16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7" name="圆角矩形 12"/>
          <p:cNvSpPr/>
          <p:nvPr/>
        </p:nvSpPr>
        <p:spPr>
          <a:xfrm rot="2700000">
            <a:off x="3007992" y="2620831"/>
            <a:ext cx="678656" cy="904875"/>
          </a:xfrm>
          <a:prstGeom prst="roundRect">
            <a:avLst>
              <a:gd name="adj" fmla="val 12679"/>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8" name="椭圆 7"/>
          <p:cNvSpPr/>
          <p:nvPr/>
        </p:nvSpPr>
        <p:spPr>
          <a:xfrm>
            <a:off x="3286995" y="2710128"/>
            <a:ext cx="119063" cy="89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9" name="椭圆 8"/>
          <p:cNvSpPr/>
          <p:nvPr/>
        </p:nvSpPr>
        <p:spPr>
          <a:xfrm>
            <a:off x="3263183" y="2691078"/>
            <a:ext cx="168275" cy="1273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10" name="任意多边形 20"/>
          <p:cNvSpPr/>
          <p:nvPr/>
        </p:nvSpPr>
        <p:spPr>
          <a:xfrm>
            <a:off x="3112369" y="1830257"/>
            <a:ext cx="300038" cy="916781"/>
          </a:xfrm>
          <a:custGeom>
            <a:avLst/>
            <a:gdLst>
              <a:gd name="connsiteX0" fmla="*/ 156476 w 207779"/>
              <a:gd name="connsiteY0" fmla="*/ 850640 h 850640"/>
              <a:gd name="connsiteX1" fmla="*/ 4076 w 207779"/>
              <a:gd name="connsiteY1" fmla="*/ 401060 h 850640"/>
              <a:gd name="connsiteX2" fmla="*/ 57416 w 207779"/>
              <a:gd name="connsiteY2" fmla="*/ 50540 h 850640"/>
              <a:gd name="connsiteX3" fmla="*/ 202196 w 207779"/>
              <a:gd name="connsiteY3" fmla="*/ 73400 h 850640"/>
              <a:gd name="connsiteX4" fmla="*/ 164096 w 207779"/>
              <a:gd name="connsiteY4" fmla="*/ 713480 h 850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9" h="850640">
                <a:moveTo>
                  <a:pt x="156476" y="850640"/>
                </a:moveTo>
                <a:cubicBezTo>
                  <a:pt x="88531" y="692525"/>
                  <a:pt x="20586" y="534410"/>
                  <a:pt x="4076" y="401060"/>
                </a:cubicBezTo>
                <a:cubicBezTo>
                  <a:pt x="-12434" y="267710"/>
                  <a:pt x="24396" y="105150"/>
                  <a:pt x="57416" y="50540"/>
                </a:cubicBezTo>
                <a:cubicBezTo>
                  <a:pt x="90436" y="-4070"/>
                  <a:pt x="184416" y="-37090"/>
                  <a:pt x="202196" y="73400"/>
                </a:cubicBezTo>
                <a:cubicBezTo>
                  <a:pt x="219976" y="183890"/>
                  <a:pt x="192036" y="448685"/>
                  <a:pt x="164096" y="713480"/>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sym typeface="inpin heiti" panose="00000500000000000000" pitchFamily="2" charset="-122"/>
            </a:endParaRPr>
          </a:p>
        </p:txBody>
      </p:sp>
      <p:sp>
        <p:nvSpPr>
          <p:cNvPr id="11" name="任意多边形 52"/>
          <p:cNvSpPr/>
          <p:nvPr/>
        </p:nvSpPr>
        <p:spPr>
          <a:xfrm>
            <a:off x="5544419" y="2586740"/>
            <a:ext cx="1270000" cy="953690"/>
          </a:xfrm>
          <a:custGeom>
            <a:avLst/>
            <a:gdLst>
              <a:gd name="connsiteX0" fmla="*/ 529096 w 1058191"/>
              <a:gd name="connsiteY0" fmla="*/ 0 h 1058190"/>
              <a:gd name="connsiteX1" fmla="*/ 601562 w 1058191"/>
              <a:gd name="connsiteY1" fmla="*/ 30017 h 1058190"/>
              <a:gd name="connsiteX2" fmla="*/ 1028174 w 1058191"/>
              <a:gd name="connsiteY2" fmla="*/ 456629 h 1058190"/>
              <a:gd name="connsiteX3" fmla="*/ 1028174 w 1058191"/>
              <a:gd name="connsiteY3" fmla="*/ 601562 h 1058190"/>
              <a:gd name="connsiteX4" fmla="*/ 601562 w 1058191"/>
              <a:gd name="connsiteY4" fmla="*/ 1028174 h 1058190"/>
              <a:gd name="connsiteX5" fmla="*/ 456629 w 1058191"/>
              <a:gd name="connsiteY5" fmla="*/ 1028174 h 1058190"/>
              <a:gd name="connsiteX6" fmla="*/ 30017 w 1058191"/>
              <a:gd name="connsiteY6" fmla="*/ 601562 h 1058190"/>
              <a:gd name="connsiteX7" fmla="*/ 30017 w 1058191"/>
              <a:gd name="connsiteY7" fmla="*/ 456629 h 1058190"/>
              <a:gd name="connsiteX8" fmla="*/ 456629 w 1058191"/>
              <a:gd name="connsiteY8" fmla="*/ 30017 h 1058190"/>
              <a:gd name="connsiteX9" fmla="*/ 529096 w 1058191"/>
              <a:gd name="connsiteY9" fmla="*/ 0 h 105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mn-ea"/>
                <a:sym typeface="inpin heiti" panose="00000500000000000000" pitchFamily="2" charset="-122"/>
              </a:rPr>
              <a:t>归类</a:t>
            </a:r>
            <a:endParaRPr kumimoji="0" lang="zh-CN" altLang="en-US" sz="16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12" name="圆角矩形 53"/>
          <p:cNvSpPr/>
          <p:nvPr/>
        </p:nvSpPr>
        <p:spPr>
          <a:xfrm rot="2700000">
            <a:off x="5840092" y="2610552"/>
            <a:ext cx="678656" cy="904875"/>
          </a:xfrm>
          <a:prstGeom prst="roundRect">
            <a:avLst>
              <a:gd name="adj" fmla="val 12679"/>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13" name="椭圆 12"/>
          <p:cNvSpPr/>
          <p:nvPr/>
        </p:nvSpPr>
        <p:spPr>
          <a:xfrm>
            <a:off x="6120683" y="2699849"/>
            <a:ext cx="117475" cy="89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14" name="椭圆 13"/>
          <p:cNvSpPr/>
          <p:nvPr/>
        </p:nvSpPr>
        <p:spPr>
          <a:xfrm>
            <a:off x="6095283" y="2680799"/>
            <a:ext cx="168275" cy="1273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15" name="任意多边形 56"/>
          <p:cNvSpPr/>
          <p:nvPr/>
        </p:nvSpPr>
        <p:spPr>
          <a:xfrm>
            <a:off x="5944469" y="1819978"/>
            <a:ext cx="300038" cy="916781"/>
          </a:xfrm>
          <a:custGeom>
            <a:avLst/>
            <a:gdLst>
              <a:gd name="connsiteX0" fmla="*/ 156476 w 207779"/>
              <a:gd name="connsiteY0" fmla="*/ 850640 h 850640"/>
              <a:gd name="connsiteX1" fmla="*/ 4076 w 207779"/>
              <a:gd name="connsiteY1" fmla="*/ 401060 h 850640"/>
              <a:gd name="connsiteX2" fmla="*/ 57416 w 207779"/>
              <a:gd name="connsiteY2" fmla="*/ 50540 h 850640"/>
              <a:gd name="connsiteX3" fmla="*/ 202196 w 207779"/>
              <a:gd name="connsiteY3" fmla="*/ 73400 h 850640"/>
              <a:gd name="connsiteX4" fmla="*/ 164096 w 207779"/>
              <a:gd name="connsiteY4" fmla="*/ 713480 h 850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9" h="850640">
                <a:moveTo>
                  <a:pt x="156476" y="850640"/>
                </a:moveTo>
                <a:cubicBezTo>
                  <a:pt x="88531" y="692525"/>
                  <a:pt x="20586" y="534410"/>
                  <a:pt x="4076" y="401060"/>
                </a:cubicBezTo>
                <a:cubicBezTo>
                  <a:pt x="-12434" y="267710"/>
                  <a:pt x="24396" y="105150"/>
                  <a:pt x="57416" y="50540"/>
                </a:cubicBezTo>
                <a:cubicBezTo>
                  <a:pt x="90436" y="-4070"/>
                  <a:pt x="184416" y="-37090"/>
                  <a:pt x="202196" y="73400"/>
                </a:cubicBezTo>
                <a:cubicBezTo>
                  <a:pt x="219976" y="183890"/>
                  <a:pt x="192036" y="448685"/>
                  <a:pt x="164096" y="713480"/>
                </a:cubicBezTo>
              </a:path>
            </a:pathLst>
          </a:custGeom>
          <a:noFill/>
          <a:ln w="25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sym typeface="inpin heiti" panose="00000500000000000000" pitchFamily="2" charset="-122"/>
            </a:endParaRPr>
          </a:p>
        </p:txBody>
      </p:sp>
      <p:sp>
        <p:nvSpPr>
          <p:cNvPr id="16" name="任意多边形 57"/>
          <p:cNvSpPr/>
          <p:nvPr/>
        </p:nvSpPr>
        <p:spPr>
          <a:xfrm>
            <a:off x="8483256" y="2502959"/>
            <a:ext cx="1271588" cy="953690"/>
          </a:xfrm>
          <a:custGeom>
            <a:avLst/>
            <a:gdLst>
              <a:gd name="connsiteX0" fmla="*/ 529096 w 1058191"/>
              <a:gd name="connsiteY0" fmla="*/ 0 h 1058190"/>
              <a:gd name="connsiteX1" fmla="*/ 601562 w 1058191"/>
              <a:gd name="connsiteY1" fmla="*/ 30017 h 1058190"/>
              <a:gd name="connsiteX2" fmla="*/ 1028174 w 1058191"/>
              <a:gd name="connsiteY2" fmla="*/ 456629 h 1058190"/>
              <a:gd name="connsiteX3" fmla="*/ 1028174 w 1058191"/>
              <a:gd name="connsiteY3" fmla="*/ 601562 h 1058190"/>
              <a:gd name="connsiteX4" fmla="*/ 601562 w 1058191"/>
              <a:gd name="connsiteY4" fmla="*/ 1028174 h 1058190"/>
              <a:gd name="connsiteX5" fmla="*/ 456629 w 1058191"/>
              <a:gd name="connsiteY5" fmla="*/ 1028174 h 1058190"/>
              <a:gd name="connsiteX6" fmla="*/ 30017 w 1058191"/>
              <a:gd name="connsiteY6" fmla="*/ 601562 h 1058190"/>
              <a:gd name="connsiteX7" fmla="*/ 30017 w 1058191"/>
              <a:gd name="connsiteY7" fmla="*/ 456629 h 1058190"/>
              <a:gd name="connsiteX8" fmla="*/ 456629 w 1058191"/>
              <a:gd name="connsiteY8" fmla="*/ 30017 h 1058190"/>
              <a:gd name="connsiteX9" fmla="*/ 529096 w 1058191"/>
              <a:gd name="connsiteY9" fmla="*/ 0 h 105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mn-ea"/>
                <a:sym typeface="inpin heiti" panose="00000500000000000000" pitchFamily="2" charset="-122"/>
              </a:rPr>
              <a:t>原产地</a:t>
            </a:r>
            <a:endParaRPr kumimoji="0" lang="zh-CN" altLang="en-US" sz="16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17" name="圆角矩形 58"/>
          <p:cNvSpPr/>
          <p:nvPr/>
        </p:nvSpPr>
        <p:spPr>
          <a:xfrm rot="2700000">
            <a:off x="8778929" y="2526771"/>
            <a:ext cx="678656" cy="904875"/>
          </a:xfrm>
          <a:prstGeom prst="roundRect">
            <a:avLst>
              <a:gd name="adj" fmla="val 12679"/>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18" name="椭圆 17"/>
          <p:cNvSpPr/>
          <p:nvPr/>
        </p:nvSpPr>
        <p:spPr>
          <a:xfrm>
            <a:off x="9059519" y="2616068"/>
            <a:ext cx="119062" cy="89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19" name="椭圆 18"/>
          <p:cNvSpPr/>
          <p:nvPr/>
        </p:nvSpPr>
        <p:spPr>
          <a:xfrm>
            <a:off x="9034120" y="2597018"/>
            <a:ext cx="168275" cy="1273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20" name="任意多边形 61"/>
          <p:cNvSpPr/>
          <p:nvPr/>
        </p:nvSpPr>
        <p:spPr>
          <a:xfrm>
            <a:off x="8884894" y="1736197"/>
            <a:ext cx="298450" cy="916781"/>
          </a:xfrm>
          <a:custGeom>
            <a:avLst/>
            <a:gdLst>
              <a:gd name="connsiteX0" fmla="*/ 156476 w 207779"/>
              <a:gd name="connsiteY0" fmla="*/ 850640 h 850640"/>
              <a:gd name="connsiteX1" fmla="*/ 4076 w 207779"/>
              <a:gd name="connsiteY1" fmla="*/ 401060 h 850640"/>
              <a:gd name="connsiteX2" fmla="*/ 57416 w 207779"/>
              <a:gd name="connsiteY2" fmla="*/ 50540 h 850640"/>
              <a:gd name="connsiteX3" fmla="*/ 202196 w 207779"/>
              <a:gd name="connsiteY3" fmla="*/ 73400 h 850640"/>
              <a:gd name="connsiteX4" fmla="*/ 164096 w 207779"/>
              <a:gd name="connsiteY4" fmla="*/ 713480 h 850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9" h="850640">
                <a:moveTo>
                  <a:pt x="156476" y="850640"/>
                </a:moveTo>
                <a:cubicBezTo>
                  <a:pt x="88531" y="692525"/>
                  <a:pt x="20586" y="534410"/>
                  <a:pt x="4076" y="401060"/>
                </a:cubicBezTo>
                <a:cubicBezTo>
                  <a:pt x="-12434" y="267710"/>
                  <a:pt x="24396" y="105150"/>
                  <a:pt x="57416" y="50540"/>
                </a:cubicBezTo>
                <a:cubicBezTo>
                  <a:pt x="90436" y="-4070"/>
                  <a:pt x="184416" y="-37090"/>
                  <a:pt x="202196" y="73400"/>
                </a:cubicBezTo>
                <a:cubicBezTo>
                  <a:pt x="219976" y="183890"/>
                  <a:pt x="192036" y="448685"/>
                  <a:pt x="164096" y="713480"/>
                </a:cubicBezTo>
              </a:path>
            </a:pathLst>
          </a:cu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sym typeface="inpin heiti" panose="00000500000000000000" pitchFamily="2" charset="-122"/>
            </a:endParaRPr>
          </a:p>
        </p:txBody>
      </p:sp>
      <p:grpSp>
        <p:nvGrpSpPr>
          <p:cNvPr id="2" name="组合 1"/>
          <p:cNvGrpSpPr/>
          <p:nvPr/>
        </p:nvGrpSpPr>
        <p:grpSpPr>
          <a:xfrm>
            <a:off x="1917700" y="3622851"/>
            <a:ext cx="2597141" cy="1162131"/>
            <a:chOff x="1917700" y="3622851"/>
            <a:chExt cx="2597141" cy="1162131"/>
          </a:xfrm>
        </p:grpSpPr>
        <p:sp>
          <p:nvSpPr>
            <p:cNvPr id="21" name="矩形 20"/>
            <p:cNvSpPr/>
            <p:nvPr/>
          </p:nvSpPr>
          <p:spPr>
            <a:xfrm>
              <a:off x="1917700" y="3622853"/>
              <a:ext cx="793033" cy="30675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mn-ea"/>
                  <a:sym typeface="inpin heiti" panose="00000500000000000000" pitchFamily="2" charset="-122"/>
                </a:rPr>
                <a:t>贸易术语</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24" name="矩形 23"/>
            <p:cNvSpPr/>
            <p:nvPr/>
          </p:nvSpPr>
          <p:spPr>
            <a:xfrm>
              <a:off x="1917700" y="4052077"/>
              <a:ext cx="1119726" cy="295145"/>
            </a:xfrm>
            <a:prstGeom prst="rect">
              <a:avLst/>
            </a:prstGeom>
            <a:solidFill>
              <a:schemeClr val="accent2">
                <a:lumMod val="20000"/>
                <a:lumOff val="80000"/>
              </a:schemeClr>
            </a:solidFill>
            <a:ln>
              <a:solidFill>
                <a:schemeClr val="accent2">
                  <a:lumMod val="20000"/>
                  <a:lumOff val="80000"/>
                </a:schemeClr>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dirty="0">
                  <a:latin typeface="+mn-ea"/>
                  <a:sym typeface="inpin heiti" panose="00000500000000000000" pitchFamily="2" charset="-122"/>
                </a:rPr>
                <a:t>特许权使用费</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25" name="矩形 24"/>
            <p:cNvSpPr/>
            <p:nvPr/>
          </p:nvSpPr>
          <p:spPr>
            <a:xfrm>
              <a:off x="2827255" y="3622852"/>
              <a:ext cx="793033" cy="306755"/>
            </a:xfrm>
            <a:prstGeom prst="rect">
              <a:avLst/>
            </a:prstGeom>
            <a:solidFill>
              <a:schemeClr val="accent6"/>
            </a:solidFill>
            <a:ln>
              <a:solidFill>
                <a:schemeClr val="accent6"/>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dirty="0">
                  <a:solidFill>
                    <a:schemeClr val="bg1"/>
                  </a:solidFill>
                  <a:latin typeface="+mn-ea"/>
                  <a:sym typeface="inpin heiti" panose="00000500000000000000" pitchFamily="2" charset="-122"/>
                </a:rPr>
                <a:t>海运费</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26" name="矩形 25"/>
            <p:cNvSpPr/>
            <p:nvPr/>
          </p:nvSpPr>
          <p:spPr>
            <a:xfrm>
              <a:off x="3114150" y="4046271"/>
              <a:ext cx="793033" cy="30675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dirty="0">
                  <a:solidFill>
                    <a:schemeClr val="bg1"/>
                  </a:solidFill>
                  <a:latin typeface="+mn-ea"/>
                  <a:sym typeface="inpin heiti" panose="00000500000000000000" pitchFamily="2" charset="-122"/>
                </a:rPr>
                <a:t>转移定价</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27" name="矩形 26"/>
            <p:cNvSpPr/>
            <p:nvPr/>
          </p:nvSpPr>
          <p:spPr>
            <a:xfrm>
              <a:off x="3721808" y="3622851"/>
              <a:ext cx="793033" cy="30675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dirty="0">
                  <a:solidFill>
                    <a:schemeClr val="bg1"/>
                  </a:solidFill>
                  <a:latin typeface="+mn-ea"/>
                  <a:sym typeface="inpin heiti" panose="00000500000000000000" pitchFamily="2" charset="-122"/>
                </a:rPr>
                <a:t>海运保险</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31" name="矩形 30"/>
            <p:cNvSpPr/>
            <p:nvPr/>
          </p:nvSpPr>
          <p:spPr>
            <a:xfrm>
              <a:off x="3984374" y="4046271"/>
              <a:ext cx="530467" cy="300951"/>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mn-ea"/>
                  <a:sym typeface="inpin heiti" panose="00000500000000000000" pitchFamily="2" charset="-122"/>
                </a:rPr>
                <a:t>协助</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32" name="矩形 31"/>
            <p:cNvSpPr/>
            <p:nvPr/>
          </p:nvSpPr>
          <p:spPr>
            <a:xfrm>
              <a:off x="1917700" y="4478227"/>
              <a:ext cx="793033" cy="306755"/>
            </a:xfrm>
            <a:prstGeom prst="rect">
              <a:avLst/>
            </a:prstGeom>
            <a:solidFill>
              <a:schemeClr val="accent6"/>
            </a:solidFill>
            <a:ln>
              <a:solidFill>
                <a:schemeClr val="accent6"/>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dirty="0">
                  <a:solidFill>
                    <a:schemeClr val="bg1"/>
                  </a:solidFill>
                  <a:latin typeface="+mn-ea"/>
                  <a:sym typeface="inpin heiti" panose="00000500000000000000" pitchFamily="2" charset="-122"/>
                </a:rPr>
                <a:t>转售收益</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33" name="矩形 32"/>
            <p:cNvSpPr/>
            <p:nvPr/>
          </p:nvSpPr>
          <p:spPr>
            <a:xfrm>
              <a:off x="3395115" y="4463887"/>
              <a:ext cx="1119726" cy="295145"/>
            </a:xfrm>
            <a:prstGeom prst="rect">
              <a:avLst/>
            </a:prstGeom>
            <a:solidFill>
              <a:schemeClr val="accent2">
                <a:lumMod val="20000"/>
                <a:lumOff val="80000"/>
              </a:schemeClr>
            </a:solidFill>
            <a:ln>
              <a:solidFill>
                <a:schemeClr val="accent2">
                  <a:lumMod val="20000"/>
                  <a:lumOff val="80000"/>
                </a:schemeClr>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dirty="0">
                  <a:latin typeface="+mn-ea"/>
                  <a:sym typeface="inpin heiti" panose="00000500000000000000" pitchFamily="2" charset="-122"/>
                </a:rPr>
                <a:t>成交价格条件</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35" name="矩形 34"/>
            <p:cNvSpPr/>
            <p:nvPr/>
          </p:nvSpPr>
          <p:spPr>
            <a:xfrm>
              <a:off x="2787457" y="4458081"/>
              <a:ext cx="530467" cy="300951"/>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mn-ea"/>
                  <a:sym typeface="inpin heiti" panose="00000500000000000000" pitchFamily="2" charset="-122"/>
                </a:rPr>
                <a:t>佣金</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grpSp>
      <p:grpSp>
        <p:nvGrpSpPr>
          <p:cNvPr id="36" name="组合 35"/>
          <p:cNvGrpSpPr/>
          <p:nvPr/>
        </p:nvGrpSpPr>
        <p:grpSpPr>
          <a:xfrm>
            <a:off x="4936618" y="3622851"/>
            <a:ext cx="2660598" cy="1172412"/>
            <a:chOff x="1889331" y="3612570"/>
            <a:chExt cx="2660598" cy="1172412"/>
          </a:xfrm>
        </p:grpSpPr>
        <p:sp>
          <p:nvSpPr>
            <p:cNvPr id="37" name="矩形 36"/>
            <p:cNvSpPr/>
            <p:nvPr/>
          </p:nvSpPr>
          <p:spPr>
            <a:xfrm>
              <a:off x="3756896" y="4030186"/>
              <a:ext cx="793033" cy="30675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mn-ea"/>
                  <a:sym typeface="inpin heiti" panose="00000500000000000000" pitchFamily="2" charset="-122"/>
                </a:rPr>
                <a:t>用途</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38" name="矩形 37"/>
            <p:cNvSpPr/>
            <p:nvPr/>
          </p:nvSpPr>
          <p:spPr>
            <a:xfrm>
              <a:off x="1889331" y="3631559"/>
              <a:ext cx="1119726" cy="295145"/>
            </a:xfrm>
            <a:prstGeom prst="rect">
              <a:avLst/>
            </a:prstGeom>
            <a:solidFill>
              <a:schemeClr val="accent2">
                <a:lumMod val="20000"/>
                <a:lumOff val="80000"/>
              </a:schemeClr>
            </a:solidFill>
            <a:ln>
              <a:solidFill>
                <a:schemeClr val="accent2">
                  <a:lumMod val="20000"/>
                  <a:lumOff val="80000"/>
                </a:schemeClr>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dirty="0">
                  <a:latin typeface="+mn-ea"/>
                  <a:sym typeface="inpin heiti" panose="00000500000000000000" pitchFamily="2" charset="-122"/>
                </a:rPr>
                <a:t>归类总规则</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39" name="矩形 38"/>
            <p:cNvSpPr/>
            <p:nvPr/>
          </p:nvSpPr>
          <p:spPr>
            <a:xfrm>
              <a:off x="2830164" y="4044196"/>
              <a:ext cx="793033" cy="306755"/>
            </a:xfrm>
            <a:prstGeom prst="rect">
              <a:avLst/>
            </a:prstGeom>
            <a:solidFill>
              <a:schemeClr val="accent6"/>
            </a:solidFill>
            <a:ln>
              <a:solidFill>
                <a:schemeClr val="accent6"/>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dirty="0">
                  <a:solidFill>
                    <a:schemeClr val="bg1"/>
                  </a:solidFill>
                  <a:latin typeface="+mn-ea"/>
                  <a:sym typeface="inpin heiti" panose="00000500000000000000" pitchFamily="2" charset="-122"/>
                </a:rPr>
                <a:t>功能原理</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40" name="矩形 39"/>
            <p:cNvSpPr/>
            <p:nvPr/>
          </p:nvSpPr>
          <p:spPr>
            <a:xfrm>
              <a:off x="1903432" y="4043368"/>
              <a:ext cx="793033" cy="30675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mn-ea"/>
                  <a:sym typeface="inpin heiti" panose="00000500000000000000" pitchFamily="2" charset="-122"/>
                </a:rPr>
                <a:t>规格型号</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41" name="矩形 40"/>
            <p:cNvSpPr/>
            <p:nvPr/>
          </p:nvSpPr>
          <p:spPr>
            <a:xfrm>
              <a:off x="3755488" y="3612570"/>
              <a:ext cx="793033" cy="30675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dirty="0">
                  <a:solidFill>
                    <a:schemeClr val="bg1"/>
                  </a:solidFill>
                  <a:latin typeface="+mn-ea"/>
                  <a:sym typeface="inpin heiti" panose="00000500000000000000" pitchFamily="2" charset="-122"/>
                </a:rPr>
                <a:t>成分比例</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42" name="矩形 41"/>
            <p:cNvSpPr/>
            <p:nvPr/>
          </p:nvSpPr>
          <p:spPr>
            <a:xfrm>
              <a:off x="3099153" y="3614590"/>
              <a:ext cx="530467" cy="300951"/>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mn-ea"/>
                  <a:sym typeface="inpin heiti" panose="00000500000000000000" pitchFamily="2" charset="-122"/>
                </a:rPr>
                <a:t>品名</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43" name="矩形 42"/>
            <p:cNvSpPr/>
            <p:nvPr/>
          </p:nvSpPr>
          <p:spPr>
            <a:xfrm>
              <a:off x="1917700" y="4478227"/>
              <a:ext cx="793033" cy="306755"/>
            </a:xfrm>
            <a:prstGeom prst="rect">
              <a:avLst/>
            </a:prstGeom>
            <a:solidFill>
              <a:schemeClr val="accent6"/>
            </a:solidFill>
            <a:ln>
              <a:solidFill>
                <a:schemeClr val="accent6"/>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mn-ea"/>
                  <a:sym typeface="inpin heiti" panose="00000500000000000000" pitchFamily="2" charset="-122"/>
                </a:rPr>
                <a:t>独立特征</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44" name="矩形 43"/>
            <p:cNvSpPr/>
            <p:nvPr/>
          </p:nvSpPr>
          <p:spPr>
            <a:xfrm>
              <a:off x="2790180" y="4473420"/>
              <a:ext cx="1119726" cy="295145"/>
            </a:xfrm>
            <a:prstGeom prst="rect">
              <a:avLst/>
            </a:prstGeom>
            <a:solidFill>
              <a:schemeClr val="accent2">
                <a:lumMod val="20000"/>
                <a:lumOff val="80000"/>
              </a:schemeClr>
            </a:solidFill>
            <a:ln>
              <a:solidFill>
                <a:schemeClr val="accent2">
                  <a:lumMod val="20000"/>
                  <a:lumOff val="80000"/>
                </a:schemeClr>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dirty="0">
                  <a:latin typeface="+mn-ea"/>
                  <a:sym typeface="inpin heiti" panose="00000500000000000000" pitchFamily="2" charset="-122"/>
                </a:rPr>
                <a:t>是否完整品</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45" name="矩形 44"/>
            <p:cNvSpPr/>
            <p:nvPr/>
          </p:nvSpPr>
          <p:spPr>
            <a:xfrm>
              <a:off x="4018054" y="4451369"/>
              <a:ext cx="530467" cy="29514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mn-ea"/>
                  <a:sym typeface="inpin heiti" panose="00000500000000000000" pitchFamily="2" charset="-122"/>
                </a:rPr>
                <a:t>包装</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grpSp>
      <p:grpSp>
        <p:nvGrpSpPr>
          <p:cNvPr id="46" name="组合 45"/>
          <p:cNvGrpSpPr/>
          <p:nvPr/>
        </p:nvGrpSpPr>
        <p:grpSpPr>
          <a:xfrm>
            <a:off x="7975505" y="3585775"/>
            <a:ext cx="2669321" cy="1180453"/>
            <a:chOff x="1879200" y="3612570"/>
            <a:chExt cx="2669321" cy="1180453"/>
          </a:xfrm>
        </p:grpSpPr>
        <p:sp>
          <p:nvSpPr>
            <p:cNvPr id="48" name="矩形 47"/>
            <p:cNvSpPr/>
            <p:nvPr/>
          </p:nvSpPr>
          <p:spPr>
            <a:xfrm>
              <a:off x="1889331" y="3631559"/>
              <a:ext cx="1119726" cy="295145"/>
            </a:xfrm>
            <a:prstGeom prst="rect">
              <a:avLst/>
            </a:prstGeom>
            <a:solidFill>
              <a:schemeClr val="accent2">
                <a:lumMod val="20000"/>
                <a:lumOff val="80000"/>
              </a:schemeClr>
            </a:solidFill>
            <a:ln>
              <a:solidFill>
                <a:schemeClr val="accent2">
                  <a:lumMod val="20000"/>
                  <a:lumOff val="80000"/>
                </a:schemeClr>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latin typeface="+mn-ea"/>
                  <a:sym typeface="inpin heiti" panose="00000500000000000000" pitchFamily="2" charset="-122"/>
                </a:rPr>
                <a:t>一国完全获得</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49" name="矩形 48"/>
            <p:cNvSpPr/>
            <p:nvPr/>
          </p:nvSpPr>
          <p:spPr>
            <a:xfrm>
              <a:off x="2851137" y="4477542"/>
              <a:ext cx="793033" cy="306755"/>
            </a:xfrm>
            <a:prstGeom prst="rect">
              <a:avLst/>
            </a:prstGeom>
            <a:solidFill>
              <a:schemeClr val="accent6"/>
            </a:solidFill>
            <a:ln>
              <a:solidFill>
                <a:schemeClr val="accent6"/>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dirty="0">
                  <a:solidFill>
                    <a:schemeClr val="bg1"/>
                  </a:solidFill>
                  <a:latin typeface="+mn-ea"/>
                  <a:sym typeface="inpin heiti" panose="00000500000000000000" pitchFamily="2" charset="-122"/>
                </a:rPr>
                <a:t>关键工序</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50" name="矩形 49"/>
            <p:cNvSpPr/>
            <p:nvPr/>
          </p:nvSpPr>
          <p:spPr>
            <a:xfrm>
              <a:off x="3751485" y="4486268"/>
              <a:ext cx="793033" cy="30675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mn-ea"/>
                  <a:sym typeface="inpin heiti" panose="00000500000000000000" pitchFamily="2" charset="-122"/>
                </a:rPr>
                <a:t>价值成分</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51" name="矩形 50"/>
            <p:cNvSpPr/>
            <p:nvPr/>
          </p:nvSpPr>
          <p:spPr>
            <a:xfrm>
              <a:off x="3107498" y="3612570"/>
              <a:ext cx="1441023" cy="29514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mn-ea"/>
                  <a:sym typeface="inpin heiti" panose="00000500000000000000" pitchFamily="2" charset="-122"/>
                </a:rPr>
                <a:t>从两国以上获得</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53" name="矩形 52"/>
            <p:cNvSpPr/>
            <p:nvPr/>
          </p:nvSpPr>
          <p:spPr>
            <a:xfrm>
              <a:off x="1879200" y="4478227"/>
              <a:ext cx="793033" cy="30675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dirty="0">
                  <a:solidFill>
                    <a:schemeClr val="bg1"/>
                  </a:solidFill>
                  <a:latin typeface="+mn-ea"/>
                  <a:sym typeface="inpin heiti" panose="00000500000000000000" pitchFamily="2" charset="-122"/>
                </a:rPr>
                <a:t>税号变化</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54" name="矩形 53"/>
            <p:cNvSpPr/>
            <p:nvPr/>
          </p:nvSpPr>
          <p:spPr>
            <a:xfrm>
              <a:off x="1884348" y="4050000"/>
              <a:ext cx="1119726" cy="29514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dirty="0">
                  <a:latin typeface="+mn-ea"/>
                  <a:sym typeface="inpin heiti" panose="00000500000000000000" pitchFamily="2" charset="-122"/>
                </a:rPr>
                <a:t>实质性改变</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55" name="矩形 54"/>
            <p:cNvSpPr/>
            <p:nvPr/>
          </p:nvSpPr>
          <p:spPr>
            <a:xfrm>
              <a:off x="3113703" y="4068654"/>
              <a:ext cx="530467" cy="295145"/>
            </a:xfrm>
            <a:prstGeom prst="rect">
              <a:avLst/>
            </a:prstGeom>
            <a:solidFill>
              <a:schemeClr val="tx2">
                <a:lumMod val="20000"/>
                <a:lumOff val="80000"/>
              </a:schemeClr>
            </a:solidFill>
            <a:ln>
              <a:solidFill>
                <a:schemeClr val="tx2">
                  <a:lumMod val="20000"/>
                  <a:lumOff val="80000"/>
                </a:schemeClr>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dirty="0">
                  <a:latin typeface="+mn-ea"/>
                  <a:sym typeface="inpin heiti" panose="00000500000000000000" pitchFamily="2" charset="-122"/>
                </a:rPr>
                <a:t>优惠</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grpSp>
      <p:sp>
        <p:nvSpPr>
          <p:cNvPr id="56" name="矩形 55"/>
          <p:cNvSpPr/>
          <p:nvPr/>
        </p:nvSpPr>
        <p:spPr>
          <a:xfrm>
            <a:off x="9851793" y="4033366"/>
            <a:ext cx="793033" cy="306755"/>
          </a:xfrm>
          <a:prstGeom prst="rect">
            <a:avLst/>
          </a:prstGeom>
          <a:solidFill>
            <a:schemeClr val="accent4"/>
          </a:solidFill>
          <a:ln>
            <a:solidFill>
              <a:schemeClr val="accent4"/>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mn-ea"/>
                <a:sym typeface="inpin heiti" panose="00000500000000000000" pitchFamily="2" charset="-122"/>
              </a:rPr>
              <a:t>非优惠</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5" grpId="0" animBg="1"/>
      <p:bldP spid="16"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pic>
        <p:nvPicPr>
          <p:cNvPr id="34" name="图片 33"/>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pic>
        <p:nvPicPr>
          <p:cNvPr id="2" name="图片 1"/>
          <p:cNvPicPr>
            <a:picLocks noChangeAspect="1"/>
          </p:cNvPicPr>
          <p:nvPr/>
        </p:nvPicPr>
        <p:blipFill>
          <a:blip r:embed="rId3"/>
          <a:stretch>
            <a:fillRect/>
          </a:stretch>
        </p:blipFill>
        <p:spPr>
          <a:xfrm>
            <a:off x="2362201" y="2275591"/>
            <a:ext cx="2146201" cy="2135362"/>
          </a:xfrm>
          <a:prstGeom prst="rect">
            <a:avLst/>
          </a:prstGeom>
        </p:spPr>
      </p:pic>
      <p:pic>
        <p:nvPicPr>
          <p:cNvPr id="5" name="图片 4"/>
          <p:cNvPicPr/>
          <p:nvPr/>
        </p:nvPicPr>
        <p:blipFill>
          <a:blip r:embed="rId4"/>
          <a:stretch>
            <a:fillRect/>
          </a:stretch>
        </p:blipFill>
        <p:spPr>
          <a:xfrm flipH="1">
            <a:off x="4894580" y="2573912"/>
            <a:ext cx="18000" cy="1296000"/>
          </a:xfrm>
          <a:prstGeom prst="rect">
            <a:avLst/>
          </a:prstGeom>
        </p:spPr>
      </p:pic>
      <p:sp>
        <p:nvSpPr>
          <p:cNvPr id="8" name="文本框 7"/>
          <p:cNvSpPr txBox="1"/>
          <p:nvPr/>
        </p:nvSpPr>
        <p:spPr>
          <a:xfrm>
            <a:off x="3192407" y="2786059"/>
            <a:ext cx="870751" cy="830997"/>
          </a:xfrm>
          <a:prstGeom prst="rect">
            <a:avLst/>
          </a:prstGeom>
          <a:noFill/>
        </p:spPr>
        <p:txBody>
          <a:bodyPr wrap="none" rtlCol="0">
            <a:spAutoFit/>
          </a:bodyPr>
          <a:lstStyle/>
          <a:p>
            <a:r>
              <a:rPr kumimoji="1" lang="en-US" altLang="zh-CN" sz="4800" dirty="0">
                <a:solidFill>
                  <a:srgbClr val="FF8A1F"/>
                </a:solidFill>
              </a:rPr>
              <a:t>02</a:t>
            </a:r>
            <a:endParaRPr kumimoji="1" lang="zh-CN" altLang="en-US" sz="4800" dirty="0">
              <a:solidFill>
                <a:srgbClr val="FF8A1F"/>
              </a:solidFill>
            </a:endParaRPr>
          </a:p>
        </p:txBody>
      </p:sp>
      <p:pic>
        <p:nvPicPr>
          <p:cNvPr id="10" name="图片 9"/>
          <p:cNvPicPr>
            <a:picLocks noChangeAspect="1"/>
          </p:cNvPicPr>
          <p:nvPr/>
        </p:nvPicPr>
        <p:blipFill>
          <a:blip r:embed="rId5"/>
          <a:stretch>
            <a:fillRect/>
          </a:stretch>
        </p:blipFill>
        <p:spPr>
          <a:xfrm>
            <a:off x="3171835" y="4160129"/>
            <a:ext cx="1066800" cy="279400"/>
          </a:xfrm>
          <a:prstGeom prst="rect">
            <a:avLst/>
          </a:prstGeom>
        </p:spPr>
      </p:pic>
      <p:sp>
        <p:nvSpPr>
          <p:cNvPr id="36" name="矩形 35"/>
          <p:cNvSpPr/>
          <p:nvPr/>
        </p:nvSpPr>
        <p:spPr>
          <a:xfrm>
            <a:off x="5982921" y="2867969"/>
            <a:ext cx="2996531" cy="707886"/>
          </a:xfrm>
          <a:prstGeom prst="rect">
            <a:avLst/>
          </a:prstGeom>
        </p:spPr>
        <p:txBody>
          <a:bodyPr wrap="square">
            <a:spAutoFit/>
          </a:bodyPr>
          <a:lstStyle/>
          <a:p>
            <a:pPr lvl="0"/>
            <a:r>
              <a:rPr lang="zh-CN" altLang="en-US" sz="4000" b="1" dirty="0">
                <a:ln w="0"/>
                <a:solidFill>
                  <a:srgbClr val="EE77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合规管理</a:t>
            </a:r>
            <a:endParaRPr lang="zh-CN" altLang="en-US" sz="4000" b="1" dirty="0">
              <a:ln w="0"/>
              <a:solidFill>
                <a:srgbClr val="EE77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海关监管</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29" name="图片 2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grpSp>
        <p:nvGrpSpPr>
          <p:cNvPr id="6" name="组合 5"/>
          <p:cNvGrpSpPr/>
          <p:nvPr/>
        </p:nvGrpSpPr>
        <p:grpSpPr>
          <a:xfrm>
            <a:off x="265448" y="1776600"/>
            <a:ext cx="8972450" cy="4078765"/>
            <a:chOff x="0" y="1524558"/>
            <a:chExt cx="8972450" cy="4078765"/>
          </a:xfrm>
        </p:grpSpPr>
        <p:grpSp>
          <p:nvGrpSpPr>
            <p:cNvPr id="7" name="组合 6"/>
            <p:cNvGrpSpPr/>
            <p:nvPr/>
          </p:nvGrpSpPr>
          <p:grpSpPr>
            <a:xfrm>
              <a:off x="0" y="1524558"/>
              <a:ext cx="6681656" cy="3724214"/>
              <a:chOff x="0" y="1524558"/>
              <a:chExt cx="6681656" cy="3724214"/>
            </a:xfrm>
          </p:grpSpPr>
          <p:cxnSp>
            <p:nvCxnSpPr>
              <p:cNvPr id="17" name="直接连接符 16"/>
              <p:cNvCxnSpPr/>
              <p:nvPr/>
            </p:nvCxnSpPr>
            <p:spPr>
              <a:xfrm>
                <a:off x="0" y="3386666"/>
                <a:ext cx="646180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4763" y="3386666"/>
                <a:ext cx="0" cy="142240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61804" y="3386666"/>
                <a:ext cx="0" cy="1422401"/>
              </a:xfrm>
              <a:prstGeom prst="line">
                <a:avLst/>
              </a:prstGeom>
              <a:ln w="28575" cap="flat" cmpd="sng" algn="ctr">
                <a:solidFill>
                  <a:schemeClr val="accent4"/>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405096" y="1964265"/>
                <a:ext cx="0" cy="1422401"/>
              </a:xfrm>
              <a:prstGeom prst="line">
                <a:avLst/>
              </a:prstGeom>
              <a:ln w="28575" cap="flat" cmpd="sng" algn="ctr">
                <a:solidFill>
                  <a:schemeClr val="tx2">
                    <a:lumMod val="40000"/>
                    <a:lumOff val="6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1" name="任意多边形 21"/>
              <p:cNvSpPr/>
              <p:nvPr/>
            </p:nvSpPr>
            <p:spPr>
              <a:xfrm>
                <a:off x="373093" y="4809066"/>
                <a:ext cx="439706" cy="439706"/>
              </a:xfrm>
              <a:custGeom>
                <a:avLst/>
                <a:gdLst>
                  <a:gd name="connsiteX0" fmla="*/ 262467 w 524934"/>
                  <a:gd name="connsiteY0" fmla="*/ 76200 h 524934"/>
                  <a:gd name="connsiteX1" fmla="*/ 76200 w 524934"/>
                  <a:gd name="connsiteY1" fmla="*/ 262467 h 524934"/>
                  <a:gd name="connsiteX2" fmla="*/ 262467 w 524934"/>
                  <a:gd name="connsiteY2" fmla="*/ 448734 h 524934"/>
                  <a:gd name="connsiteX3" fmla="*/ 448734 w 524934"/>
                  <a:gd name="connsiteY3" fmla="*/ 262467 h 524934"/>
                  <a:gd name="connsiteX4" fmla="*/ 262467 w 524934"/>
                  <a:gd name="connsiteY4" fmla="*/ 76200 h 524934"/>
                  <a:gd name="connsiteX5" fmla="*/ 262467 w 524934"/>
                  <a:gd name="connsiteY5" fmla="*/ 0 h 524934"/>
                  <a:gd name="connsiteX6" fmla="*/ 524934 w 524934"/>
                  <a:gd name="connsiteY6" fmla="*/ 262467 h 524934"/>
                  <a:gd name="connsiteX7" fmla="*/ 262467 w 524934"/>
                  <a:gd name="connsiteY7" fmla="*/ 524934 h 524934"/>
                  <a:gd name="connsiteX8" fmla="*/ 0 w 524934"/>
                  <a:gd name="connsiteY8" fmla="*/ 262467 h 524934"/>
                  <a:gd name="connsiteX9" fmla="*/ 262467 w 524934"/>
                  <a:gd name="connsiteY9" fmla="*/ 0 h 52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934" h="524934">
                    <a:moveTo>
                      <a:pt x="262467" y="76200"/>
                    </a:moveTo>
                    <a:cubicBezTo>
                      <a:pt x="159595" y="76200"/>
                      <a:pt x="76200" y="159595"/>
                      <a:pt x="76200" y="262467"/>
                    </a:cubicBezTo>
                    <a:cubicBezTo>
                      <a:pt x="76200" y="365339"/>
                      <a:pt x="159595" y="448734"/>
                      <a:pt x="262467" y="448734"/>
                    </a:cubicBezTo>
                    <a:cubicBezTo>
                      <a:pt x="365339" y="448734"/>
                      <a:pt x="448734" y="365339"/>
                      <a:pt x="448734" y="262467"/>
                    </a:cubicBezTo>
                    <a:cubicBezTo>
                      <a:pt x="448734" y="159595"/>
                      <a:pt x="365339" y="76200"/>
                      <a:pt x="262467" y="76200"/>
                    </a:cubicBezTo>
                    <a:close/>
                    <a:moveTo>
                      <a:pt x="262467" y="0"/>
                    </a:moveTo>
                    <a:cubicBezTo>
                      <a:pt x="407424" y="0"/>
                      <a:pt x="524934" y="117510"/>
                      <a:pt x="524934" y="262467"/>
                    </a:cubicBezTo>
                    <a:cubicBezTo>
                      <a:pt x="524934" y="407424"/>
                      <a:pt x="407424" y="524934"/>
                      <a:pt x="262467" y="524934"/>
                    </a:cubicBezTo>
                    <a:cubicBezTo>
                      <a:pt x="117510" y="524934"/>
                      <a:pt x="0" y="407424"/>
                      <a:pt x="0" y="262467"/>
                    </a:cubicBezTo>
                    <a:cubicBezTo>
                      <a:pt x="0" y="117510"/>
                      <a:pt x="117510" y="0"/>
                      <a:pt x="262467" y="0"/>
                    </a:cubicBez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2" name="任意多边形 22"/>
              <p:cNvSpPr/>
              <p:nvPr/>
            </p:nvSpPr>
            <p:spPr>
              <a:xfrm>
                <a:off x="6241950" y="4809066"/>
                <a:ext cx="439706" cy="439706"/>
              </a:xfrm>
              <a:custGeom>
                <a:avLst/>
                <a:gdLst>
                  <a:gd name="connsiteX0" fmla="*/ 262467 w 524934"/>
                  <a:gd name="connsiteY0" fmla="*/ 76200 h 524934"/>
                  <a:gd name="connsiteX1" fmla="*/ 76200 w 524934"/>
                  <a:gd name="connsiteY1" fmla="*/ 262467 h 524934"/>
                  <a:gd name="connsiteX2" fmla="*/ 262467 w 524934"/>
                  <a:gd name="connsiteY2" fmla="*/ 448734 h 524934"/>
                  <a:gd name="connsiteX3" fmla="*/ 448734 w 524934"/>
                  <a:gd name="connsiteY3" fmla="*/ 262467 h 524934"/>
                  <a:gd name="connsiteX4" fmla="*/ 262467 w 524934"/>
                  <a:gd name="connsiteY4" fmla="*/ 76200 h 524934"/>
                  <a:gd name="connsiteX5" fmla="*/ 262467 w 524934"/>
                  <a:gd name="connsiteY5" fmla="*/ 0 h 524934"/>
                  <a:gd name="connsiteX6" fmla="*/ 524934 w 524934"/>
                  <a:gd name="connsiteY6" fmla="*/ 262467 h 524934"/>
                  <a:gd name="connsiteX7" fmla="*/ 262467 w 524934"/>
                  <a:gd name="connsiteY7" fmla="*/ 524934 h 524934"/>
                  <a:gd name="connsiteX8" fmla="*/ 0 w 524934"/>
                  <a:gd name="connsiteY8" fmla="*/ 262467 h 524934"/>
                  <a:gd name="connsiteX9" fmla="*/ 262467 w 524934"/>
                  <a:gd name="connsiteY9" fmla="*/ 0 h 52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934" h="524934">
                    <a:moveTo>
                      <a:pt x="262467" y="76200"/>
                    </a:moveTo>
                    <a:cubicBezTo>
                      <a:pt x="159595" y="76200"/>
                      <a:pt x="76200" y="159595"/>
                      <a:pt x="76200" y="262467"/>
                    </a:cubicBezTo>
                    <a:cubicBezTo>
                      <a:pt x="76200" y="365339"/>
                      <a:pt x="159595" y="448734"/>
                      <a:pt x="262467" y="448734"/>
                    </a:cubicBezTo>
                    <a:cubicBezTo>
                      <a:pt x="365339" y="448734"/>
                      <a:pt x="448734" y="365339"/>
                      <a:pt x="448734" y="262467"/>
                    </a:cubicBezTo>
                    <a:cubicBezTo>
                      <a:pt x="448734" y="159595"/>
                      <a:pt x="365339" y="76200"/>
                      <a:pt x="262467" y="76200"/>
                    </a:cubicBezTo>
                    <a:close/>
                    <a:moveTo>
                      <a:pt x="262467" y="0"/>
                    </a:moveTo>
                    <a:cubicBezTo>
                      <a:pt x="407424" y="0"/>
                      <a:pt x="524934" y="117510"/>
                      <a:pt x="524934" y="262467"/>
                    </a:cubicBezTo>
                    <a:cubicBezTo>
                      <a:pt x="524934" y="407424"/>
                      <a:pt x="407424" y="524934"/>
                      <a:pt x="262467" y="524934"/>
                    </a:cubicBezTo>
                    <a:cubicBezTo>
                      <a:pt x="117510" y="524934"/>
                      <a:pt x="0" y="407424"/>
                      <a:pt x="0" y="262467"/>
                    </a:cubicBezTo>
                    <a:cubicBezTo>
                      <a:pt x="0" y="117510"/>
                      <a:pt x="117510" y="0"/>
                      <a:pt x="262467" y="0"/>
                    </a:cubicBezTo>
                    <a:close/>
                  </a:path>
                </a:pathLst>
              </a:cu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23" name="任意多边形 27"/>
              <p:cNvSpPr/>
              <p:nvPr/>
            </p:nvSpPr>
            <p:spPr>
              <a:xfrm>
                <a:off x="2185243" y="1524558"/>
                <a:ext cx="439706" cy="439706"/>
              </a:xfrm>
              <a:custGeom>
                <a:avLst/>
                <a:gdLst>
                  <a:gd name="connsiteX0" fmla="*/ 262467 w 524934"/>
                  <a:gd name="connsiteY0" fmla="*/ 76200 h 524934"/>
                  <a:gd name="connsiteX1" fmla="*/ 76200 w 524934"/>
                  <a:gd name="connsiteY1" fmla="*/ 262467 h 524934"/>
                  <a:gd name="connsiteX2" fmla="*/ 262467 w 524934"/>
                  <a:gd name="connsiteY2" fmla="*/ 448734 h 524934"/>
                  <a:gd name="connsiteX3" fmla="*/ 448734 w 524934"/>
                  <a:gd name="connsiteY3" fmla="*/ 262467 h 524934"/>
                  <a:gd name="connsiteX4" fmla="*/ 262467 w 524934"/>
                  <a:gd name="connsiteY4" fmla="*/ 76200 h 524934"/>
                  <a:gd name="connsiteX5" fmla="*/ 262467 w 524934"/>
                  <a:gd name="connsiteY5" fmla="*/ 0 h 524934"/>
                  <a:gd name="connsiteX6" fmla="*/ 524934 w 524934"/>
                  <a:gd name="connsiteY6" fmla="*/ 262467 h 524934"/>
                  <a:gd name="connsiteX7" fmla="*/ 262467 w 524934"/>
                  <a:gd name="connsiteY7" fmla="*/ 524934 h 524934"/>
                  <a:gd name="connsiteX8" fmla="*/ 0 w 524934"/>
                  <a:gd name="connsiteY8" fmla="*/ 262467 h 524934"/>
                  <a:gd name="connsiteX9" fmla="*/ 262467 w 524934"/>
                  <a:gd name="connsiteY9" fmla="*/ 0 h 52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934" h="524934">
                    <a:moveTo>
                      <a:pt x="262467" y="76200"/>
                    </a:moveTo>
                    <a:cubicBezTo>
                      <a:pt x="159595" y="76200"/>
                      <a:pt x="76200" y="159595"/>
                      <a:pt x="76200" y="262467"/>
                    </a:cubicBezTo>
                    <a:cubicBezTo>
                      <a:pt x="76200" y="365339"/>
                      <a:pt x="159595" y="448734"/>
                      <a:pt x="262467" y="448734"/>
                    </a:cubicBezTo>
                    <a:cubicBezTo>
                      <a:pt x="365339" y="448734"/>
                      <a:pt x="448734" y="365339"/>
                      <a:pt x="448734" y="262467"/>
                    </a:cubicBezTo>
                    <a:cubicBezTo>
                      <a:pt x="448734" y="159595"/>
                      <a:pt x="365339" y="76200"/>
                      <a:pt x="262467" y="76200"/>
                    </a:cubicBezTo>
                    <a:close/>
                    <a:moveTo>
                      <a:pt x="262467" y="0"/>
                    </a:moveTo>
                    <a:cubicBezTo>
                      <a:pt x="407424" y="0"/>
                      <a:pt x="524934" y="117510"/>
                      <a:pt x="524934" y="262467"/>
                    </a:cubicBezTo>
                    <a:cubicBezTo>
                      <a:pt x="524934" y="407424"/>
                      <a:pt x="407424" y="524934"/>
                      <a:pt x="262467" y="524934"/>
                    </a:cubicBezTo>
                    <a:cubicBezTo>
                      <a:pt x="117510" y="524934"/>
                      <a:pt x="0" y="407424"/>
                      <a:pt x="0" y="262467"/>
                    </a:cubicBezTo>
                    <a:cubicBezTo>
                      <a:pt x="0" y="117510"/>
                      <a:pt x="117510" y="0"/>
                      <a:pt x="262467" y="0"/>
                    </a:cubicBezTo>
                    <a:close/>
                  </a:path>
                </a:pathLst>
              </a:custGeom>
              <a:solidFill>
                <a:schemeClr val="tx2">
                  <a:lumMod val="40000"/>
                  <a:lumOff val="60000"/>
                </a:schemeClr>
              </a:solid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grpSp>
        <p:grpSp>
          <p:nvGrpSpPr>
            <p:cNvPr id="8" name="组合 7"/>
            <p:cNvGrpSpPr/>
            <p:nvPr/>
          </p:nvGrpSpPr>
          <p:grpSpPr>
            <a:xfrm>
              <a:off x="864590" y="4809066"/>
              <a:ext cx="2245568" cy="794257"/>
              <a:chOff x="709861" y="4787107"/>
              <a:chExt cx="2245568" cy="794257"/>
            </a:xfrm>
          </p:grpSpPr>
          <p:sp>
            <p:nvSpPr>
              <p:cNvPr id="15" name="文本框 14"/>
              <p:cNvSpPr txBox="1"/>
              <p:nvPr/>
            </p:nvSpPr>
            <p:spPr>
              <a:xfrm>
                <a:off x="709861" y="4787107"/>
                <a:ext cx="1003382" cy="461665"/>
              </a:xfrm>
              <a:prstGeom prst="rect">
                <a:avLst/>
              </a:prstGeom>
              <a:noFill/>
              <a:ln>
                <a:noFill/>
              </a:ln>
            </p:spPr>
            <p:txBody>
              <a:bodyPr wrap="square" rtlCol="0">
                <a:spAutoFit/>
              </a:bodyPr>
              <a:lstStyle/>
              <a:p>
                <a:r>
                  <a:rPr lang="zh-CN" altLang="en-US" sz="2400" b="1" dirty="0">
                    <a:solidFill>
                      <a:schemeClr val="accent1"/>
                    </a:solidFill>
                    <a:latin typeface="+mn-ea"/>
                  </a:rPr>
                  <a:t>事前</a:t>
                </a:r>
                <a:endParaRPr lang="zh-CN" altLang="en-US" sz="2400" b="1" dirty="0">
                  <a:solidFill>
                    <a:schemeClr val="accent1"/>
                  </a:solidFill>
                  <a:latin typeface="+mn-ea"/>
                </a:endParaRPr>
              </a:p>
            </p:txBody>
          </p:sp>
          <p:sp>
            <p:nvSpPr>
              <p:cNvPr id="16" name="矩形 15"/>
              <p:cNvSpPr/>
              <p:nvPr/>
            </p:nvSpPr>
            <p:spPr>
              <a:xfrm>
                <a:off x="709861" y="5248772"/>
                <a:ext cx="2245568" cy="332592"/>
              </a:xfrm>
              <a:prstGeom prst="rect">
                <a:avLst/>
              </a:prstGeom>
              <a:ln>
                <a:noFill/>
              </a:ln>
            </p:spPr>
            <p:txBody>
              <a:bodyPr wrap="square">
                <a:spAutoFit/>
              </a:bodyPr>
              <a:lstStyle/>
              <a:p>
                <a:pPr>
                  <a:lnSpc>
                    <a:spcPct val="120000"/>
                  </a:lnSpc>
                </a:pPr>
                <a:r>
                  <a:rPr lang="zh-CN" altLang="en-US" sz="1400" b="1" dirty="0">
                    <a:solidFill>
                      <a:schemeClr val="accent1"/>
                    </a:solidFill>
                    <a:latin typeface="+mn-ea"/>
                  </a:rPr>
                  <a:t>许可</a:t>
                </a:r>
                <a:r>
                  <a:rPr lang="en-US" altLang="zh-CN" sz="1400" b="1" dirty="0">
                    <a:solidFill>
                      <a:schemeClr val="accent1"/>
                    </a:solidFill>
                    <a:latin typeface="+mn-ea"/>
                  </a:rPr>
                  <a:t>/</a:t>
                </a:r>
                <a:r>
                  <a:rPr lang="zh-CN" altLang="en-US" sz="1400" b="1" dirty="0">
                    <a:solidFill>
                      <a:schemeClr val="accent1"/>
                    </a:solidFill>
                    <a:latin typeface="+mn-ea"/>
                  </a:rPr>
                  <a:t>审批</a:t>
                </a:r>
                <a:r>
                  <a:rPr lang="en-US" altLang="zh-CN" sz="1400" b="1" dirty="0">
                    <a:solidFill>
                      <a:schemeClr val="accent1"/>
                    </a:solidFill>
                    <a:latin typeface="+mn-ea"/>
                  </a:rPr>
                  <a:t>/</a:t>
                </a:r>
                <a:r>
                  <a:rPr lang="zh-CN" altLang="en-US" sz="1400" b="1" dirty="0">
                    <a:solidFill>
                      <a:schemeClr val="accent1"/>
                    </a:solidFill>
                    <a:latin typeface="+mn-ea"/>
                  </a:rPr>
                  <a:t>企业分类管理</a:t>
                </a:r>
                <a:endParaRPr lang="zh-CN" altLang="en-US" sz="1400" b="1" dirty="0">
                  <a:solidFill>
                    <a:schemeClr val="accent1"/>
                  </a:solidFill>
                  <a:latin typeface="+mn-ea"/>
                </a:endParaRPr>
              </a:p>
            </p:txBody>
          </p:sp>
        </p:grpSp>
        <p:grpSp>
          <p:nvGrpSpPr>
            <p:cNvPr id="9" name="组合 8"/>
            <p:cNvGrpSpPr/>
            <p:nvPr/>
          </p:nvGrpSpPr>
          <p:grpSpPr>
            <a:xfrm>
              <a:off x="2729969" y="1524558"/>
              <a:ext cx="2650553" cy="1307666"/>
              <a:chOff x="709860" y="4787107"/>
              <a:chExt cx="2650553" cy="1307666"/>
            </a:xfrm>
          </p:grpSpPr>
          <p:sp>
            <p:nvSpPr>
              <p:cNvPr id="13" name="文本框 12"/>
              <p:cNvSpPr txBox="1"/>
              <p:nvPr/>
            </p:nvSpPr>
            <p:spPr>
              <a:xfrm>
                <a:off x="709861" y="4787107"/>
                <a:ext cx="1003382" cy="461665"/>
              </a:xfrm>
              <a:prstGeom prst="rect">
                <a:avLst/>
              </a:prstGeom>
              <a:noFill/>
              <a:ln>
                <a:noFill/>
              </a:ln>
            </p:spPr>
            <p:txBody>
              <a:bodyPr wrap="square" rtlCol="0">
                <a:spAutoFit/>
              </a:bodyPr>
              <a:lstStyle/>
              <a:p>
                <a:r>
                  <a:rPr lang="zh-CN" altLang="en-US" sz="2400" b="1" dirty="0">
                    <a:solidFill>
                      <a:schemeClr val="bg1">
                        <a:lumMod val="50000"/>
                      </a:schemeClr>
                    </a:solidFill>
                    <a:latin typeface="+mn-ea"/>
                  </a:rPr>
                  <a:t>事中</a:t>
                </a:r>
                <a:endParaRPr lang="zh-CN" altLang="en-US" sz="2400" b="1" dirty="0">
                  <a:solidFill>
                    <a:schemeClr val="bg1">
                      <a:lumMod val="50000"/>
                    </a:schemeClr>
                  </a:solidFill>
                  <a:latin typeface="+mn-ea"/>
                </a:endParaRPr>
              </a:p>
            </p:txBody>
          </p:sp>
          <p:sp>
            <p:nvSpPr>
              <p:cNvPr id="14" name="矩形 13"/>
              <p:cNvSpPr/>
              <p:nvPr/>
            </p:nvSpPr>
            <p:spPr>
              <a:xfrm>
                <a:off x="709860" y="5248772"/>
                <a:ext cx="2650553" cy="846001"/>
              </a:xfrm>
              <a:prstGeom prst="rect">
                <a:avLst/>
              </a:prstGeom>
              <a:ln>
                <a:noFill/>
              </a:ln>
            </p:spPr>
            <p:txBody>
              <a:bodyPr wrap="square">
                <a:spAutoFit/>
              </a:bodyPr>
              <a:lstStyle/>
              <a:p>
                <a:pPr>
                  <a:lnSpc>
                    <a:spcPct val="120000"/>
                  </a:lnSpc>
                </a:pPr>
                <a:r>
                  <a:rPr lang="zh-CN" altLang="en-US" sz="1400" b="1" dirty="0">
                    <a:solidFill>
                      <a:schemeClr val="bg1">
                        <a:lumMod val="50000"/>
                      </a:schemeClr>
                    </a:solidFill>
                    <a:latin typeface="+mn-ea"/>
                  </a:rPr>
                  <a:t>风险分析</a:t>
                </a:r>
                <a:r>
                  <a:rPr lang="en-US" altLang="zh-CN" sz="1400" b="1" dirty="0">
                    <a:solidFill>
                      <a:schemeClr val="bg1">
                        <a:lumMod val="50000"/>
                      </a:schemeClr>
                    </a:solidFill>
                    <a:latin typeface="+mn-ea"/>
                  </a:rPr>
                  <a:t>/</a:t>
                </a:r>
                <a:r>
                  <a:rPr lang="zh-CN" altLang="en-US" sz="1400" b="1" dirty="0">
                    <a:solidFill>
                      <a:schemeClr val="bg1">
                        <a:lumMod val="50000"/>
                      </a:schemeClr>
                    </a:solidFill>
                    <a:latin typeface="+mn-ea"/>
                  </a:rPr>
                  <a:t>电子审单</a:t>
                </a:r>
                <a:r>
                  <a:rPr lang="en-US" altLang="zh-CN" sz="1400" b="1" dirty="0">
                    <a:solidFill>
                      <a:schemeClr val="bg1">
                        <a:lumMod val="50000"/>
                      </a:schemeClr>
                    </a:solidFill>
                    <a:latin typeface="+mn-ea"/>
                  </a:rPr>
                  <a:t>/</a:t>
                </a:r>
                <a:r>
                  <a:rPr lang="zh-CN" altLang="en-US" sz="1400" b="1" dirty="0">
                    <a:solidFill>
                      <a:schemeClr val="bg1">
                        <a:lumMod val="50000"/>
                      </a:schemeClr>
                    </a:solidFill>
                    <a:latin typeface="+mn-ea"/>
                  </a:rPr>
                  <a:t>人工审单</a:t>
                </a:r>
                <a:r>
                  <a:rPr lang="en-US" altLang="zh-CN" sz="1400" b="1" dirty="0">
                    <a:solidFill>
                      <a:schemeClr val="bg1">
                        <a:lumMod val="50000"/>
                      </a:schemeClr>
                    </a:solidFill>
                    <a:latin typeface="+mn-ea"/>
                  </a:rPr>
                  <a:t>/</a:t>
                </a:r>
                <a:r>
                  <a:rPr lang="zh-CN" altLang="en-US" sz="1400" b="1" dirty="0">
                    <a:solidFill>
                      <a:schemeClr val="bg1">
                        <a:lumMod val="50000"/>
                      </a:schemeClr>
                    </a:solidFill>
                    <a:latin typeface="+mn-ea"/>
                  </a:rPr>
                  <a:t>现场查验</a:t>
                </a:r>
                <a:r>
                  <a:rPr lang="en-US" altLang="zh-CN" sz="1400" b="1" dirty="0">
                    <a:solidFill>
                      <a:schemeClr val="bg1">
                        <a:lumMod val="50000"/>
                      </a:schemeClr>
                    </a:solidFill>
                    <a:latin typeface="+mn-ea"/>
                  </a:rPr>
                  <a:t>/</a:t>
                </a:r>
                <a:r>
                  <a:rPr lang="zh-CN" altLang="en-US" sz="1400" b="1" dirty="0">
                    <a:solidFill>
                      <a:schemeClr val="bg1">
                        <a:lumMod val="50000"/>
                      </a:schemeClr>
                    </a:solidFill>
                    <a:latin typeface="+mn-ea"/>
                  </a:rPr>
                  <a:t>价格质疑</a:t>
                </a:r>
                <a:r>
                  <a:rPr lang="en-US" altLang="zh-CN" sz="1400" b="1" dirty="0">
                    <a:solidFill>
                      <a:schemeClr val="bg1">
                        <a:lumMod val="50000"/>
                      </a:schemeClr>
                    </a:solidFill>
                    <a:latin typeface="+mn-ea"/>
                  </a:rPr>
                  <a:t>/</a:t>
                </a:r>
                <a:r>
                  <a:rPr lang="zh-CN" altLang="en-US" sz="1400" b="1" dirty="0">
                    <a:solidFill>
                      <a:schemeClr val="bg1">
                        <a:lumMod val="50000"/>
                      </a:schemeClr>
                    </a:solidFill>
                    <a:latin typeface="+mn-ea"/>
                  </a:rPr>
                  <a:t>补充申报</a:t>
                </a:r>
                <a:r>
                  <a:rPr lang="en-US" altLang="zh-CN" sz="1400" b="1" dirty="0">
                    <a:solidFill>
                      <a:schemeClr val="bg1">
                        <a:lumMod val="50000"/>
                      </a:schemeClr>
                    </a:solidFill>
                    <a:latin typeface="+mn-ea"/>
                  </a:rPr>
                  <a:t>……</a:t>
                </a:r>
                <a:endParaRPr lang="zh-CN" altLang="en-US" sz="1400" b="1" dirty="0">
                  <a:solidFill>
                    <a:schemeClr val="bg1">
                      <a:lumMod val="50000"/>
                    </a:schemeClr>
                  </a:solidFill>
                  <a:latin typeface="+mn-ea"/>
                </a:endParaRPr>
              </a:p>
            </p:txBody>
          </p:sp>
        </p:grpSp>
        <p:grpSp>
          <p:nvGrpSpPr>
            <p:cNvPr id="10" name="组合 9"/>
            <p:cNvGrpSpPr/>
            <p:nvPr/>
          </p:nvGrpSpPr>
          <p:grpSpPr>
            <a:xfrm>
              <a:off x="6726882" y="4809066"/>
              <a:ext cx="2245568" cy="794257"/>
              <a:chOff x="2946236" y="4787107"/>
              <a:chExt cx="2245568" cy="794257"/>
            </a:xfrm>
          </p:grpSpPr>
          <p:sp>
            <p:nvSpPr>
              <p:cNvPr id="11" name="文本框 10"/>
              <p:cNvSpPr txBox="1"/>
              <p:nvPr/>
            </p:nvSpPr>
            <p:spPr>
              <a:xfrm>
                <a:off x="2946236" y="4787107"/>
                <a:ext cx="1003382" cy="461665"/>
              </a:xfrm>
              <a:prstGeom prst="rect">
                <a:avLst/>
              </a:prstGeom>
              <a:noFill/>
              <a:ln>
                <a:noFill/>
              </a:ln>
            </p:spPr>
            <p:txBody>
              <a:bodyPr wrap="square" rtlCol="0">
                <a:spAutoFit/>
              </a:bodyPr>
              <a:lstStyle/>
              <a:p>
                <a:r>
                  <a:rPr lang="zh-CN" altLang="en-US" sz="2400" b="1" dirty="0">
                    <a:solidFill>
                      <a:schemeClr val="accent4"/>
                    </a:solidFill>
                    <a:latin typeface="+mn-ea"/>
                  </a:rPr>
                  <a:t>事后</a:t>
                </a:r>
                <a:endParaRPr lang="zh-CN" altLang="en-US" sz="2400" b="1" dirty="0">
                  <a:solidFill>
                    <a:schemeClr val="accent4"/>
                  </a:solidFill>
                  <a:latin typeface="+mn-ea"/>
                </a:endParaRPr>
              </a:p>
            </p:txBody>
          </p:sp>
          <p:sp>
            <p:nvSpPr>
              <p:cNvPr id="12" name="矩形 11"/>
              <p:cNvSpPr/>
              <p:nvPr/>
            </p:nvSpPr>
            <p:spPr>
              <a:xfrm>
                <a:off x="2946236" y="5248772"/>
                <a:ext cx="2245568" cy="332592"/>
              </a:xfrm>
              <a:prstGeom prst="rect">
                <a:avLst/>
              </a:prstGeom>
              <a:ln>
                <a:noFill/>
              </a:ln>
            </p:spPr>
            <p:txBody>
              <a:bodyPr wrap="square">
                <a:spAutoFit/>
              </a:bodyPr>
              <a:lstStyle/>
              <a:p>
                <a:pPr>
                  <a:lnSpc>
                    <a:spcPct val="120000"/>
                  </a:lnSpc>
                </a:pPr>
                <a:r>
                  <a:rPr lang="zh-CN" altLang="en-US" sz="1400" b="1" dirty="0">
                    <a:solidFill>
                      <a:schemeClr val="accent4"/>
                    </a:solidFill>
                    <a:latin typeface="+mn-ea"/>
                  </a:rPr>
                  <a:t>海关稽查</a:t>
                </a:r>
                <a:r>
                  <a:rPr lang="en-US" altLang="zh-CN" sz="1400" b="1" dirty="0">
                    <a:solidFill>
                      <a:schemeClr val="accent4"/>
                    </a:solidFill>
                    <a:latin typeface="+mn-ea"/>
                  </a:rPr>
                  <a:t>/</a:t>
                </a:r>
                <a:r>
                  <a:rPr lang="zh-CN" altLang="en-US" sz="1400" b="1" dirty="0">
                    <a:solidFill>
                      <a:schemeClr val="accent4"/>
                    </a:solidFill>
                    <a:latin typeface="+mn-ea"/>
                  </a:rPr>
                  <a:t>核查</a:t>
                </a:r>
                <a:r>
                  <a:rPr lang="en-US" altLang="zh-CN" sz="1400" b="1" dirty="0">
                    <a:solidFill>
                      <a:schemeClr val="accent4"/>
                    </a:solidFill>
                    <a:latin typeface="+mn-ea"/>
                  </a:rPr>
                  <a:t>/</a:t>
                </a:r>
                <a:r>
                  <a:rPr lang="zh-CN" altLang="en-US" sz="1400" b="1" dirty="0">
                    <a:solidFill>
                      <a:schemeClr val="accent4"/>
                    </a:solidFill>
                    <a:latin typeface="+mn-ea"/>
                  </a:rPr>
                  <a:t>行政调查</a:t>
                </a:r>
                <a:endParaRPr lang="zh-CN" altLang="en-US" sz="1400" b="1" dirty="0">
                  <a:solidFill>
                    <a:schemeClr val="accent4"/>
                  </a:solidFill>
                  <a:latin typeface="+mn-ea"/>
                </a:endParaRPr>
              </a:p>
            </p:txBody>
          </p:sp>
        </p:grpSp>
      </p:grpSp>
      <p:cxnSp>
        <p:nvCxnSpPr>
          <p:cNvPr id="24" name="直接连接符 23"/>
          <p:cNvCxnSpPr/>
          <p:nvPr/>
        </p:nvCxnSpPr>
        <p:spPr>
          <a:xfrm>
            <a:off x="6673559" y="3638708"/>
            <a:ext cx="5471116"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391704" y="1601160"/>
            <a:ext cx="3744228" cy="1477328"/>
          </a:xfrm>
          <a:prstGeom prst="rect">
            <a:avLst/>
          </a:prstGeom>
          <a:solidFill>
            <a:schemeClr val="bg1">
              <a:lumMod val="95000"/>
            </a:schemeClr>
          </a:solidFill>
        </p:spPr>
        <p:txBody>
          <a:bodyPr wrap="square" rtlCol="0">
            <a:spAutoFit/>
          </a:bodyPr>
          <a:lstStyle/>
          <a:p>
            <a:r>
              <a:rPr lang="zh-CN" altLang="en-US" dirty="0">
                <a:solidFill>
                  <a:schemeClr val="bg1">
                    <a:lumMod val="50000"/>
                  </a:schemeClr>
                </a:solidFill>
                <a:latin typeface="+mn-ea"/>
              </a:rPr>
              <a:t>税收征管中心：上海、广州、京津</a:t>
            </a:r>
            <a:endParaRPr lang="en-US" altLang="zh-CN" dirty="0">
              <a:solidFill>
                <a:schemeClr val="bg1">
                  <a:lumMod val="50000"/>
                </a:schemeClr>
              </a:solidFill>
              <a:latin typeface="+mn-ea"/>
            </a:endParaRPr>
          </a:p>
          <a:p>
            <a:endParaRPr lang="en-US" altLang="zh-CN" dirty="0">
              <a:solidFill>
                <a:schemeClr val="bg1">
                  <a:lumMod val="50000"/>
                </a:schemeClr>
              </a:solidFill>
              <a:latin typeface="+mn-ea"/>
            </a:endParaRPr>
          </a:p>
          <a:p>
            <a:r>
              <a:rPr lang="zh-CN" altLang="en-US" dirty="0">
                <a:solidFill>
                  <a:schemeClr val="bg1">
                    <a:lumMod val="50000"/>
                  </a:schemeClr>
                </a:solidFill>
                <a:latin typeface="+mn-ea"/>
              </a:rPr>
              <a:t>风险监控中心：上海、青岛、黄埔</a:t>
            </a:r>
            <a:endParaRPr lang="en-US" altLang="zh-CN" dirty="0">
              <a:solidFill>
                <a:schemeClr val="bg1">
                  <a:lumMod val="50000"/>
                </a:schemeClr>
              </a:solidFill>
              <a:latin typeface="+mn-ea"/>
            </a:endParaRPr>
          </a:p>
          <a:p>
            <a:endParaRPr lang="en-US" altLang="zh-CN" dirty="0">
              <a:solidFill>
                <a:schemeClr val="bg1">
                  <a:lumMod val="50000"/>
                </a:schemeClr>
              </a:solidFill>
              <a:latin typeface="+mn-ea"/>
            </a:endParaRPr>
          </a:p>
          <a:p>
            <a:r>
              <a:rPr lang="zh-CN" altLang="en-US" dirty="0">
                <a:solidFill>
                  <a:schemeClr val="bg1">
                    <a:lumMod val="50000"/>
                  </a:schemeClr>
                </a:solidFill>
                <a:latin typeface="+mn-ea"/>
              </a:rPr>
              <a:t>两步申报、自报自缴</a:t>
            </a:r>
            <a:endParaRPr lang="zh-CN" altLang="en-US" dirty="0">
              <a:solidFill>
                <a:schemeClr val="bg1">
                  <a:lumMod val="50000"/>
                </a:schemeClr>
              </a:solidFill>
              <a:latin typeface="+mn-ea"/>
            </a:endParaRPr>
          </a:p>
        </p:txBody>
      </p:sp>
      <p:sp>
        <p:nvSpPr>
          <p:cNvPr id="27" name="文本框 26"/>
          <p:cNvSpPr txBox="1"/>
          <p:nvPr/>
        </p:nvSpPr>
        <p:spPr>
          <a:xfrm>
            <a:off x="2525699" y="4023486"/>
            <a:ext cx="2245563" cy="1477328"/>
          </a:xfrm>
          <a:prstGeom prst="rect">
            <a:avLst/>
          </a:prstGeom>
          <a:solidFill>
            <a:schemeClr val="accent5">
              <a:lumMod val="20000"/>
              <a:lumOff val="80000"/>
            </a:schemeClr>
          </a:solidFill>
        </p:spPr>
        <p:txBody>
          <a:bodyPr wrap="square" rtlCol="0">
            <a:spAutoFit/>
          </a:bodyPr>
          <a:lstStyle/>
          <a:p>
            <a:r>
              <a:rPr lang="en-US" altLang="zh-CN" dirty="0">
                <a:solidFill>
                  <a:schemeClr val="accent1"/>
                </a:solidFill>
                <a:latin typeface="+mn-ea"/>
              </a:rPr>
              <a:t>AEO</a:t>
            </a:r>
            <a:r>
              <a:rPr lang="zh-CN" altLang="en-US" dirty="0">
                <a:solidFill>
                  <a:schemeClr val="accent1"/>
                </a:solidFill>
                <a:latin typeface="+mn-ea"/>
              </a:rPr>
              <a:t>认证制度</a:t>
            </a:r>
            <a:endParaRPr lang="en-US" altLang="zh-CN" dirty="0">
              <a:solidFill>
                <a:schemeClr val="accent1"/>
              </a:solidFill>
              <a:latin typeface="+mn-ea"/>
            </a:endParaRPr>
          </a:p>
          <a:p>
            <a:endParaRPr lang="en-US" altLang="zh-CN" dirty="0">
              <a:solidFill>
                <a:schemeClr val="accent1"/>
              </a:solidFill>
              <a:latin typeface="+mn-ea"/>
            </a:endParaRPr>
          </a:p>
          <a:p>
            <a:r>
              <a:rPr lang="zh-CN" altLang="en-US" dirty="0">
                <a:solidFill>
                  <a:schemeClr val="accent1"/>
                </a:solidFill>
                <a:latin typeface="+mn-ea"/>
              </a:rPr>
              <a:t>海关预裁定制度</a:t>
            </a:r>
            <a:endParaRPr lang="en-US" altLang="zh-CN" dirty="0">
              <a:solidFill>
                <a:schemeClr val="accent1"/>
              </a:solidFill>
              <a:latin typeface="+mn-ea"/>
            </a:endParaRPr>
          </a:p>
          <a:p>
            <a:endParaRPr lang="en-US" altLang="zh-CN" dirty="0">
              <a:solidFill>
                <a:schemeClr val="accent4"/>
              </a:solidFill>
              <a:latin typeface="+mn-ea"/>
            </a:endParaRPr>
          </a:p>
          <a:p>
            <a:endParaRPr lang="en-US" altLang="zh-CN" dirty="0">
              <a:solidFill>
                <a:schemeClr val="accent4"/>
              </a:solidFill>
              <a:latin typeface="+mn-ea"/>
            </a:endParaRPr>
          </a:p>
        </p:txBody>
      </p:sp>
      <p:sp>
        <p:nvSpPr>
          <p:cNvPr id="31" name="文本框 30"/>
          <p:cNvSpPr txBox="1"/>
          <p:nvPr/>
        </p:nvSpPr>
        <p:spPr>
          <a:xfrm>
            <a:off x="7956614" y="4115819"/>
            <a:ext cx="2245563" cy="646331"/>
          </a:xfrm>
          <a:prstGeom prst="rect">
            <a:avLst/>
          </a:prstGeom>
          <a:solidFill>
            <a:schemeClr val="accent6">
              <a:lumMod val="20000"/>
              <a:lumOff val="80000"/>
            </a:schemeClr>
          </a:solidFill>
        </p:spPr>
        <p:txBody>
          <a:bodyPr wrap="square" rtlCol="0">
            <a:spAutoFit/>
          </a:bodyPr>
          <a:lstStyle/>
          <a:p>
            <a:r>
              <a:rPr lang="zh-CN" altLang="en-US" dirty="0">
                <a:solidFill>
                  <a:schemeClr val="accent4"/>
                </a:solidFill>
                <a:latin typeface="+mn-ea"/>
              </a:rPr>
              <a:t>主动披露制度</a:t>
            </a:r>
            <a:endParaRPr lang="en-US" altLang="zh-CN" dirty="0">
              <a:solidFill>
                <a:schemeClr val="accent4"/>
              </a:solidFill>
              <a:latin typeface="+mn-ea"/>
            </a:endParaRPr>
          </a:p>
          <a:p>
            <a:endParaRPr lang="en-US" altLang="zh-CN" dirty="0">
              <a:solidFill>
                <a:schemeClr val="accent4"/>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p:cNvSpPr txBox="1"/>
          <p:nvPr/>
        </p:nvSpPr>
        <p:spPr>
          <a:xfrm>
            <a:off x="1459368" y="552797"/>
            <a:ext cx="5342124"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lang="zh-CN" altLang="en-US" sz="2800" b="1" dirty="0">
                <a:solidFill>
                  <a:prstClr val="black">
                    <a:lumMod val="65000"/>
                    <a:lumOff val="35000"/>
                  </a:prstClr>
                </a:solidFill>
                <a:latin typeface="Arial" panose="020B0604020202020204"/>
                <a:ea typeface="微软雅黑" panose="020B0503020204020204" charset="-122"/>
              </a:rPr>
              <a:t>如实申报、规范管理</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29" name="图片 2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sp>
        <p:nvSpPr>
          <p:cNvPr id="6" name="Freeform: Shape 4"/>
          <p:cNvSpPr/>
          <p:nvPr/>
        </p:nvSpPr>
        <p:spPr bwMode="auto">
          <a:xfrm>
            <a:off x="4011063" y="4913895"/>
            <a:ext cx="3240250" cy="1063153"/>
          </a:xfrm>
          <a:custGeom>
            <a:avLst/>
            <a:gdLst>
              <a:gd name="T0" fmla="*/ 0 w 448"/>
              <a:gd name="T1" fmla="*/ 143 h 147"/>
              <a:gd name="T2" fmla="*/ 448 w 448"/>
              <a:gd name="T3" fmla="*/ 147 h 147"/>
              <a:gd name="T4" fmla="*/ 0 w 448"/>
              <a:gd name="T5" fmla="*/ 143 h 147"/>
            </a:gdLst>
            <a:ahLst/>
            <a:cxnLst>
              <a:cxn ang="0">
                <a:pos x="T0" y="T1"/>
              </a:cxn>
              <a:cxn ang="0">
                <a:pos x="T2" y="T3"/>
              </a:cxn>
              <a:cxn ang="0">
                <a:pos x="T4" y="T5"/>
              </a:cxn>
            </a:cxnLst>
            <a:rect l="0" t="0" r="r" b="b"/>
            <a:pathLst>
              <a:path w="448" h="147">
                <a:moveTo>
                  <a:pt x="0" y="143"/>
                </a:moveTo>
                <a:cubicBezTo>
                  <a:pt x="0" y="143"/>
                  <a:pt x="215" y="56"/>
                  <a:pt x="448" y="147"/>
                </a:cubicBezTo>
                <a:cubicBezTo>
                  <a:pt x="448" y="147"/>
                  <a:pt x="269" y="0"/>
                  <a:pt x="0" y="143"/>
                </a:cubicBezTo>
                <a:close/>
              </a:path>
            </a:pathLst>
          </a:custGeom>
          <a:solidFill>
            <a:srgbClr val="768E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微软雅黑" panose="020B0503020204020204" charset="-122"/>
              <a:ea typeface="微软雅黑" panose="020B0503020204020204" charset="-122"/>
            </a:endParaRPr>
          </a:p>
        </p:txBody>
      </p:sp>
      <p:sp>
        <p:nvSpPr>
          <p:cNvPr id="7" name="Freeform: Shape 5"/>
          <p:cNvSpPr/>
          <p:nvPr/>
        </p:nvSpPr>
        <p:spPr bwMode="auto">
          <a:xfrm>
            <a:off x="5175798" y="3784945"/>
            <a:ext cx="1395605" cy="2003945"/>
          </a:xfrm>
          <a:custGeom>
            <a:avLst/>
            <a:gdLst>
              <a:gd name="T0" fmla="*/ 149 w 193"/>
              <a:gd name="T1" fmla="*/ 248 h 277"/>
              <a:gd name="T2" fmla="*/ 193 w 193"/>
              <a:gd name="T3" fmla="*/ 49 h 277"/>
              <a:gd name="T4" fmla="*/ 124 w 193"/>
              <a:gd name="T5" fmla="*/ 90 h 277"/>
              <a:gd name="T6" fmla="*/ 24 w 193"/>
              <a:gd name="T7" fmla="*/ 0 h 277"/>
              <a:gd name="T8" fmla="*/ 74 w 193"/>
              <a:gd name="T9" fmla="*/ 133 h 277"/>
              <a:gd name="T10" fmla="*/ 0 w 193"/>
              <a:gd name="T11" fmla="*/ 260 h 277"/>
              <a:gd name="T12" fmla="*/ 56 w 193"/>
              <a:gd name="T13" fmla="*/ 234 h 277"/>
              <a:gd name="T14" fmla="*/ 95 w 193"/>
              <a:gd name="T15" fmla="*/ 188 h 277"/>
              <a:gd name="T16" fmla="*/ 139 w 193"/>
              <a:gd name="T17" fmla="*/ 256 h 277"/>
              <a:gd name="T18" fmla="*/ 149 w 193"/>
              <a:gd name="T19" fmla="*/ 24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77">
                <a:moveTo>
                  <a:pt x="149" y="248"/>
                </a:moveTo>
                <a:cubicBezTo>
                  <a:pt x="149" y="248"/>
                  <a:pt x="84" y="120"/>
                  <a:pt x="193" y="49"/>
                </a:cubicBezTo>
                <a:cubicBezTo>
                  <a:pt x="193" y="49"/>
                  <a:pt x="165" y="46"/>
                  <a:pt x="124" y="90"/>
                </a:cubicBezTo>
                <a:cubicBezTo>
                  <a:pt x="82" y="135"/>
                  <a:pt x="76" y="29"/>
                  <a:pt x="24" y="0"/>
                </a:cubicBezTo>
                <a:cubicBezTo>
                  <a:pt x="24" y="0"/>
                  <a:pt x="67" y="67"/>
                  <a:pt x="74" y="133"/>
                </a:cubicBezTo>
                <a:cubicBezTo>
                  <a:pt x="82" y="199"/>
                  <a:pt x="0" y="260"/>
                  <a:pt x="0" y="260"/>
                </a:cubicBezTo>
                <a:cubicBezTo>
                  <a:pt x="0" y="260"/>
                  <a:pt x="30" y="261"/>
                  <a:pt x="56" y="234"/>
                </a:cubicBezTo>
                <a:cubicBezTo>
                  <a:pt x="81" y="207"/>
                  <a:pt x="84" y="184"/>
                  <a:pt x="95" y="188"/>
                </a:cubicBezTo>
                <a:cubicBezTo>
                  <a:pt x="106" y="193"/>
                  <a:pt x="119" y="245"/>
                  <a:pt x="139" y="256"/>
                </a:cubicBezTo>
                <a:cubicBezTo>
                  <a:pt x="160" y="267"/>
                  <a:pt x="166" y="277"/>
                  <a:pt x="149" y="248"/>
                </a:cubicBezTo>
                <a:close/>
              </a:path>
            </a:pathLst>
          </a:custGeom>
          <a:solidFill>
            <a:srgbClr val="768E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微软雅黑" panose="020B0503020204020204" charset="-122"/>
              <a:ea typeface="微软雅黑" panose="020B0503020204020204" charset="-122"/>
            </a:endParaRPr>
          </a:p>
        </p:txBody>
      </p:sp>
      <p:sp>
        <p:nvSpPr>
          <p:cNvPr id="8" name="Freeform: Shape 6"/>
          <p:cNvSpPr/>
          <p:nvPr/>
        </p:nvSpPr>
        <p:spPr bwMode="auto">
          <a:xfrm>
            <a:off x="6659133" y="3300119"/>
            <a:ext cx="1055072" cy="832284"/>
          </a:xfrm>
          <a:custGeom>
            <a:avLst/>
            <a:gdLst>
              <a:gd name="T0" fmla="*/ 0 w 146"/>
              <a:gd name="T1" fmla="*/ 114 h 115"/>
              <a:gd name="T2" fmla="*/ 146 w 146"/>
              <a:gd name="T3" fmla="*/ 18 h 115"/>
              <a:gd name="T4" fmla="*/ 0 w 146"/>
              <a:gd name="T5" fmla="*/ 114 h 115"/>
            </a:gdLst>
            <a:ahLst/>
            <a:cxnLst>
              <a:cxn ang="0">
                <a:pos x="T0" y="T1"/>
              </a:cxn>
              <a:cxn ang="0">
                <a:pos x="T2" y="T3"/>
              </a:cxn>
              <a:cxn ang="0">
                <a:pos x="T4" y="T5"/>
              </a:cxn>
            </a:cxnLst>
            <a:rect l="0" t="0" r="r" b="b"/>
            <a:pathLst>
              <a:path w="146" h="115">
                <a:moveTo>
                  <a:pt x="0" y="114"/>
                </a:moveTo>
                <a:cubicBezTo>
                  <a:pt x="0" y="114"/>
                  <a:pt x="31" y="0"/>
                  <a:pt x="146" y="18"/>
                </a:cubicBezTo>
                <a:cubicBezTo>
                  <a:pt x="146" y="18"/>
                  <a:pt x="126" y="115"/>
                  <a:pt x="0" y="114"/>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微软雅黑" panose="020B0503020204020204" charset="-122"/>
              <a:ea typeface="微软雅黑" panose="020B0503020204020204" charset="-122"/>
            </a:endParaRPr>
          </a:p>
        </p:txBody>
      </p:sp>
      <p:sp>
        <p:nvSpPr>
          <p:cNvPr id="9" name="Freeform: Shape 7"/>
          <p:cNvSpPr/>
          <p:nvPr/>
        </p:nvSpPr>
        <p:spPr bwMode="auto">
          <a:xfrm>
            <a:off x="6217019" y="3227395"/>
            <a:ext cx="716849" cy="825358"/>
          </a:xfrm>
          <a:custGeom>
            <a:avLst/>
            <a:gdLst>
              <a:gd name="T0" fmla="*/ 48 w 99"/>
              <a:gd name="T1" fmla="*/ 114 h 114"/>
              <a:gd name="T2" fmla="*/ 56 w 99"/>
              <a:gd name="T3" fmla="*/ 0 h 114"/>
              <a:gd name="T4" fmla="*/ 48 w 99"/>
              <a:gd name="T5" fmla="*/ 114 h 114"/>
            </a:gdLst>
            <a:ahLst/>
            <a:cxnLst>
              <a:cxn ang="0">
                <a:pos x="T0" y="T1"/>
              </a:cxn>
              <a:cxn ang="0">
                <a:pos x="T2" y="T3"/>
              </a:cxn>
              <a:cxn ang="0">
                <a:pos x="T4" y="T5"/>
              </a:cxn>
            </a:cxnLst>
            <a:rect l="0" t="0" r="r" b="b"/>
            <a:pathLst>
              <a:path w="99" h="114">
                <a:moveTo>
                  <a:pt x="48" y="114"/>
                </a:moveTo>
                <a:cubicBezTo>
                  <a:pt x="48" y="114"/>
                  <a:pt x="0" y="53"/>
                  <a:pt x="56" y="0"/>
                </a:cubicBezTo>
                <a:cubicBezTo>
                  <a:pt x="56" y="0"/>
                  <a:pt x="99" y="49"/>
                  <a:pt x="48" y="11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微软雅黑" panose="020B0503020204020204" charset="-122"/>
              <a:ea typeface="微软雅黑" panose="020B0503020204020204" charset="-122"/>
            </a:endParaRPr>
          </a:p>
        </p:txBody>
      </p:sp>
      <p:sp>
        <p:nvSpPr>
          <p:cNvPr id="10" name="Freeform: Shape 8"/>
          <p:cNvSpPr/>
          <p:nvPr/>
        </p:nvSpPr>
        <p:spPr bwMode="auto">
          <a:xfrm>
            <a:off x="6679911" y="2742570"/>
            <a:ext cx="687990" cy="767640"/>
          </a:xfrm>
          <a:custGeom>
            <a:avLst/>
            <a:gdLst>
              <a:gd name="T0" fmla="*/ 26 w 95"/>
              <a:gd name="T1" fmla="*/ 106 h 106"/>
              <a:gd name="T2" fmla="*/ 70 w 95"/>
              <a:gd name="T3" fmla="*/ 0 h 106"/>
              <a:gd name="T4" fmla="*/ 26 w 95"/>
              <a:gd name="T5" fmla="*/ 106 h 106"/>
            </a:gdLst>
            <a:ahLst/>
            <a:cxnLst>
              <a:cxn ang="0">
                <a:pos x="T0" y="T1"/>
              </a:cxn>
              <a:cxn ang="0">
                <a:pos x="T2" y="T3"/>
              </a:cxn>
              <a:cxn ang="0">
                <a:pos x="T4" y="T5"/>
              </a:cxn>
            </a:cxnLst>
            <a:rect l="0" t="0" r="r" b="b"/>
            <a:pathLst>
              <a:path w="95" h="106">
                <a:moveTo>
                  <a:pt x="26" y="106"/>
                </a:moveTo>
                <a:cubicBezTo>
                  <a:pt x="26" y="106"/>
                  <a:pt x="0" y="33"/>
                  <a:pt x="70" y="0"/>
                </a:cubicBezTo>
                <a:cubicBezTo>
                  <a:pt x="70" y="0"/>
                  <a:pt x="95" y="60"/>
                  <a:pt x="26" y="10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微软雅黑" panose="020B0503020204020204" charset="-122"/>
              <a:ea typeface="微软雅黑" panose="020B0503020204020204" charset="-122"/>
            </a:endParaRPr>
          </a:p>
        </p:txBody>
      </p:sp>
      <p:sp>
        <p:nvSpPr>
          <p:cNvPr id="11" name="Freeform: Shape 9"/>
          <p:cNvSpPr/>
          <p:nvPr/>
        </p:nvSpPr>
        <p:spPr bwMode="auto">
          <a:xfrm>
            <a:off x="5023425" y="2272751"/>
            <a:ext cx="701843" cy="832284"/>
          </a:xfrm>
          <a:custGeom>
            <a:avLst/>
            <a:gdLst>
              <a:gd name="T0" fmla="*/ 57 w 97"/>
              <a:gd name="T1" fmla="*/ 115 h 115"/>
              <a:gd name="T2" fmla="*/ 47 w 97"/>
              <a:gd name="T3" fmla="*/ 0 h 115"/>
              <a:gd name="T4" fmla="*/ 57 w 97"/>
              <a:gd name="T5" fmla="*/ 115 h 115"/>
            </a:gdLst>
            <a:ahLst/>
            <a:cxnLst>
              <a:cxn ang="0">
                <a:pos x="T0" y="T1"/>
              </a:cxn>
              <a:cxn ang="0">
                <a:pos x="T2" y="T3"/>
              </a:cxn>
              <a:cxn ang="0">
                <a:pos x="T4" y="T5"/>
              </a:cxn>
            </a:cxnLst>
            <a:rect l="0" t="0" r="r" b="b"/>
            <a:pathLst>
              <a:path w="97" h="115">
                <a:moveTo>
                  <a:pt x="57" y="115"/>
                </a:moveTo>
                <a:cubicBezTo>
                  <a:pt x="57" y="115"/>
                  <a:pt x="0" y="61"/>
                  <a:pt x="47" y="0"/>
                </a:cubicBezTo>
                <a:cubicBezTo>
                  <a:pt x="47" y="0"/>
                  <a:pt x="97" y="43"/>
                  <a:pt x="57" y="11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微软雅黑" panose="020B0503020204020204" charset="-122"/>
              <a:ea typeface="微软雅黑" panose="020B0503020204020204" charset="-122"/>
            </a:endParaRPr>
          </a:p>
        </p:txBody>
      </p:sp>
      <p:sp>
        <p:nvSpPr>
          <p:cNvPr id="12" name="Freeform: Shape 10"/>
          <p:cNvSpPr/>
          <p:nvPr/>
        </p:nvSpPr>
        <p:spPr bwMode="auto">
          <a:xfrm>
            <a:off x="4206148" y="3205463"/>
            <a:ext cx="579482" cy="514838"/>
          </a:xfrm>
          <a:custGeom>
            <a:avLst/>
            <a:gdLst>
              <a:gd name="T0" fmla="*/ 80 w 80"/>
              <a:gd name="T1" fmla="*/ 51 h 71"/>
              <a:gd name="T2" fmla="*/ 0 w 80"/>
              <a:gd name="T3" fmla="*/ 20 h 71"/>
              <a:gd name="T4" fmla="*/ 80 w 80"/>
              <a:gd name="T5" fmla="*/ 51 h 71"/>
            </a:gdLst>
            <a:ahLst/>
            <a:cxnLst>
              <a:cxn ang="0">
                <a:pos x="T0" y="T1"/>
              </a:cxn>
              <a:cxn ang="0">
                <a:pos x="T2" y="T3"/>
              </a:cxn>
              <a:cxn ang="0">
                <a:pos x="T4" y="T5"/>
              </a:cxn>
            </a:cxnLst>
            <a:rect l="0" t="0" r="r" b="b"/>
            <a:pathLst>
              <a:path w="80" h="71">
                <a:moveTo>
                  <a:pt x="80" y="51"/>
                </a:moveTo>
                <a:cubicBezTo>
                  <a:pt x="80" y="51"/>
                  <a:pt x="25" y="71"/>
                  <a:pt x="0" y="20"/>
                </a:cubicBezTo>
                <a:cubicBezTo>
                  <a:pt x="0" y="20"/>
                  <a:pt x="45" y="0"/>
                  <a:pt x="80" y="51"/>
                </a:cubicBezTo>
                <a:close/>
              </a:path>
            </a:pathLst>
          </a:custGeom>
          <a:solidFill>
            <a:srgbClr val="768E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微软雅黑" panose="020B0503020204020204" charset="-122"/>
              <a:ea typeface="微软雅黑" panose="020B0503020204020204" charset="-122"/>
            </a:endParaRPr>
          </a:p>
        </p:txBody>
      </p:sp>
      <p:sp>
        <p:nvSpPr>
          <p:cNvPr id="13" name="Freeform: Shape 11"/>
          <p:cNvSpPr/>
          <p:nvPr/>
        </p:nvSpPr>
        <p:spPr bwMode="auto">
          <a:xfrm>
            <a:off x="7215528" y="4030820"/>
            <a:ext cx="766486" cy="687990"/>
          </a:xfrm>
          <a:custGeom>
            <a:avLst/>
            <a:gdLst>
              <a:gd name="T0" fmla="*/ 106 w 106"/>
              <a:gd name="T1" fmla="*/ 70 h 95"/>
              <a:gd name="T2" fmla="*/ 0 w 106"/>
              <a:gd name="T3" fmla="*/ 24 h 95"/>
              <a:gd name="T4" fmla="*/ 106 w 106"/>
              <a:gd name="T5" fmla="*/ 70 h 95"/>
            </a:gdLst>
            <a:ahLst/>
            <a:cxnLst>
              <a:cxn ang="0">
                <a:pos x="T0" y="T1"/>
              </a:cxn>
              <a:cxn ang="0">
                <a:pos x="T2" y="T3"/>
              </a:cxn>
              <a:cxn ang="0">
                <a:pos x="T4" y="T5"/>
              </a:cxn>
            </a:cxnLst>
            <a:rect l="0" t="0" r="r" b="b"/>
            <a:pathLst>
              <a:path w="106" h="95">
                <a:moveTo>
                  <a:pt x="106" y="70"/>
                </a:moveTo>
                <a:cubicBezTo>
                  <a:pt x="106" y="70"/>
                  <a:pt x="32" y="95"/>
                  <a:pt x="0" y="24"/>
                </a:cubicBezTo>
                <a:cubicBezTo>
                  <a:pt x="0" y="24"/>
                  <a:pt x="61" y="0"/>
                  <a:pt x="106" y="7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微软雅黑" panose="020B0503020204020204" charset="-122"/>
              <a:ea typeface="微软雅黑" panose="020B0503020204020204" charset="-122"/>
            </a:endParaRPr>
          </a:p>
        </p:txBody>
      </p:sp>
      <p:sp>
        <p:nvSpPr>
          <p:cNvPr id="14" name="Freeform: Shape 12"/>
          <p:cNvSpPr/>
          <p:nvPr/>
        </p:nvSpPr>
        <p:spPr bwMode="auto">
          <a:xfrm>
            <a:off x="5674476" y="3532143"/>
            <a:ext cx="745708" cy="868068"/>
          </a:xfrm>
          <a:custGeom>
            <a:avLst/>
            <a:gdLst>
              <a:gd name="T0" fmla="*/ 38 w 103"/>
              <a:gd name="T1" fmla="*/ 120 h 120"/>
              <a:gd name="T2" fmla="*/ 68 w 103"/>
              <a:gd name="T3" fmla="*/ 0 h 120"/>
              <a:gd name="T4" fmla="*/ 38 w 103"/>
              <a:gd name="T5" fmla="*/ 120 h 120"/>
            </a:gdLst>
            <a:ahLst/>
            <a:cxnLst>
              <a:cxn ang="0">
                <a:pos x="T0" y="T1"/>
              </a:cxn>
              <a:cxn ang="0">
                <a:pos x="T2" y="T3"/>
              </a:cxn>
              <a:cxn ang="0">
                <a:pos x="T4" y="T5"/>
              </a:cxn>
            </a:cxnLst>
            <a:rect l="0" t="0" r="r" b="b"/>
            <a:pathLst>
              <a:path w="103" h="120">
                <a:moveTo>
                  <a:pt x="38" y="120"/>
                </a:moveTo>
                <a:cubicBezTo>
                  <a:pt x="38" y="120"/>
                  <a:pt x="0" y="40"/>
                  <a:pt x="68" y="0"/>
                </a:cubicBezTo>
                <a:cubicBezTo>
                  <a:pt x="68" y="0"/>
                  <a:pt x="103" y="66"/>
                  <a:pt x="38" y="1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微软雅黑" panose="020B0503020204020204" charset="-122"/>
              <a:ea typeface="微软雅黑" panose="020B0503020204020204" charset="-122"/>
            </a:endParaRPr>
          </a:p>
        </p:txBody>
      </p:sp>
      <p:sp>
        <p:nvSpPr>
          <p:cNvPr id="15" name="Freeform: Shape 13"/>
          <p:cNvSpPr/>
          <p:nvPr/>
        </p:nvSpPr>
        <p:spPr bwMode="auto">
          <a:xfrm>
            <a:off x="6637201" y="4117396"/>
            <a:ext cx="730701" cy="666058"/>
          </a:xfrm>
          <a:custGeom>
            <a:avLst/>
            <a:gdLst>
              <a:gd name="T0" fmla="*/ 101 w 101"/>
              <a:gd name="T1" fmla="*/ 74 h 92"/>
              <a:gd name="T2" fmla="*/ 0 w 101"/>
              <a:gd name="T3" fmla="*/ 19 h 92"/>
              <a:gd name="T4" fmla="*/ 101 w 101"/>
              <a:gd name="T5" fmla="*/ 74 h 92"/>
            </a:gdLst>
            <a:ahLst/>
            <a:cxnLst>
              <a:cxn ang="0">
                <a:pos x="T0" y="T1"/>
              </a:cxn>
              <a:cxn ang="0">
                <a:pos x="T2" y="T3"/>
              </a:cxn>
              <a:cxn ang="0">
                <a:pos x="T4" y="T5"/>
              </a:cxn>
            </a:cxnLst>
            <a:rect l="0" t="0" r="r" b="b"/>
            <a:pathLst>
              <a:path w="101" h="92">
                <a:moveTo>
                  <a:pt x="101" y="74"/>
                </a:moveTo>
                <a:cubicBezTo>
                  <a:pt x="101" y="74"/>
                  <a:pt x="25" y="92"/>
                  <a:pt x="0" y="19"/>
                </a:cubicBezTo>
                <a:cubicBezTo>
                  <a:pt x="0" y="19"/>
                  <a:pt x="63" y="0"/>
                  <a:pt x="101" y="7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微软雅黑" panose="020B0503020204020204" charset="-122"/>
              <a:ea typeface="微软雅黑" panose="020B0503020204020204" charset="-122"/>
            </a:endParaRPr>
          </a:p>
        </p:txBody>
      </p:sp>
      <p:sp>
        <p:nvSpPr>
          <p:cNvPr id="16" name="Freeform: Shape 14"/>
          <p:cNvSpPr/>
          <p:nvPr/>
        </p:nvSpPr>
        <p:spPr bwMode="auto">
          <a:xfrm>
            <a:off x="4553606" y="2720637"/>
            <a:ext cx="846136" cy="1071233"/>
          </a:xfrm>
          <a:custGeom>
            <a:avLst/>
            <a:gdLst>
              <a:gd name="T0" fmla="*/ 113 w 117"/>
              <a:gd name="T1" fmla="*/ 148 h 148"/>
              <a:gd name="T2" fmla="*/ 19 w 117"/>
              <a:gd name="T3" fmla="*/ 0 h 148"/>
              <a:gd name="T4" fmla="*/ 113 w 117"/>
              <a:gd name="T5" fmla="*/ 148 h 148"/>
            </a:gdLst>
            <a:ahLst/>
            <a:cxnLst>
              <a:cxn ang="0">
                <a:pos x="T0" y="T1"/>
              </a:cxn>
              <a:cxn ang="0">
                <a:pos x="T2" y="T3"/>
              </a:cxn>
              <a:cxn ang="0">
                <a:pos x="T4" y="T5"/>
              </a:cxn>
            </a:cxnLst>
            <a:rect l="0" t="0" r="r" b="b"/>
            <a:pathLst>
              <a:path w="117" h="148">
                <a:moveTo>
                  <a:pt x="113" y="148"/>
                </a:moveTo>
                <a:cubicBezTo>
                  <a:pt x="113" y="148"/>
                  <a:pt x="0" y="116"/>
                  <a:pt x="19" y="0"/>
                </a:cubicBezTo>
                <a:cubicBezTo>
                  <a:pt x="19" y="0"/>
                  <a:pt x="117" y="22"/>
                  <a:pt x="113" y="148"/>
                </a:cubicBezTo>
                <a:close/>
              </a:path>
            </a:pathLst>
          </a:custGeom>
          <a:solidFill>
            <a:srgbClr val="768E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微软雅黑" panose="020B0503020204020204" charset="-122"/>
              <a:ea typeface="微软雅黑" panose="020B0503020204020204" charset="-122"/>
            </a:endParaRPr>
          </a:p>
        </p:txBody>
      </p:sp>
      <p:sp>
        <p:nvSpPr>
          <p:cNvPr id="17" name="Freeform: Shape 15"/>
          <p:cNvSpPr/>
          <p:nvPr/>
        </p:nvSpPr>
        <p:spPr bwMode="auto">
          <a:xfrm>
            <a:off x="4502814" y="3510210"/>
            <a:ext cx="832284" cy="715695"/>
          </a:xfrm>
          <a:custGeom>
            <a:avLst/>
            <a:gdLst>
              <a:gd name="T0" fmla="*/ 115 w 115"/>
              <a:gd name="T1" fmla="*/ 51 h 99"/>
              <a:gd name="T2" fmla="*/ 0 w 115"/>
              <a:gd name="T3" fmla="*/ 43 h 99"/>
              <a:gd name="T4" fmla="*/ 115 w 115"/>
              <a:gd name="T5" fmla="*/ 51 h 99"/>
            </a:gdLst>
            <a:ahLst/>
            <a:cxnLst>
              <a:cxn ang="0">
                <a:pos x="T0" y="T1"/>
              </a:cxn>
              <a:cxn ang="0">
                <a:pos x="T2" y="T3"/>
              </a:cxn>
              <a:cxn ang="0">
                <a:pos x="T4" y="T5"/>
              </a:cxn>
            </a:cxnLst>
            <a:rect l="0" t="0" r="r" b="b"/>
            <a:pathLst>
              <a:path w="115" h="99">
                <a:moveTo>
                  <a:pt x="115" y="51"/>
                </a:moveTo>
                <a:cubicBezTo>
                  <a:pt x="115" y="51"/>
                  <a:pt x="53" y="99"/>
                  <a:pt x="0" y="43"/>
                </a:cubicBezTo>
                <a:cubicBezTo>
                  <a:pt x="0" y="43"/>
                  <a:pt x="50" y="0"/>
                  <a:pt x="115"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微软雅黑" panose="020B0503020204020204" charset="-122"/>
              <a:ea typeface="微软雅黑" panose="020B0503020204020204" charset="-122"/>
            </a:endParaRPr>
          </a:p>
        </p:txBody>
      </p:sp>
      <p:sp>
        <p:nvSpPr>
          <p:cNvPr id="18" name="Freeform: Shape 16"/>
          <p:cNvSpPr/>
          <p:nvPr/>
        </p:nvSpPr>
        <p:spPr bwMode="auto">
          <a:xfrm>
            <a:off x="5306239" y="2706785"/>
            <a:ext cx="1005436" cy="1113944"/>
          </a:xfrm>
          <a:custGeom>
            <a:avLst/>
            <a:gdLst>
              <a:gd name="T0" fmla="*/ 113 w 139"/>
              <a:gd name="T1" fmla="*/ 0 h 154"/>
              <a:gd name="T2" fmla="*/ 28 w 139"/>
              <a:gd name="T3" fmla="*/ 154 h 154"/>
              <a:gd name="T4" fmla="*/ 113 w 139"/>
              <a:gd name="T5" fmla="*/ 0 h 154"/>
            </a:gdLst>
            <a:ahLst/>
            <a:cxnLst>
              <a:cxn ang="0">
                <a:pos x="T0" y="T1"/>
              </a:cxn>
              <a:cxn ang="0">
                <a:pos x="T2" y="T3"/>
              </a:cxn>
              <a:cxn ang="0">
                <a:pos x="T4" y="T5"/>
              </a:cxn>
            </a:cxnLst>
            <a:rect l="0" t="0" r="r" b="b"/>
            <a:pathLst>
              <a:path w="139" h="154">
                <a:moveTo>
                  <a:pt x="113" y="0"/>
                </a:moveTo>
                <a:cubicBezTo>
                  <a:pt x="113" y="0"/>
                  <a:pt x="139" y="116"/>
                  <a:pt x="28" y="154"/>
                </a:cubicBezTo>
                <a:cubicBezTo>
                  <a:pt x="28" y="154"/>
                  <a:pt x="0" y="57"/>
                  <a:pt x="11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latin typeface="微软雅黑" panose="020B0503020204020204" charset="-122"/>
              <a:ea typeface="微软雅黑" panose="020B0503020204020204" charset="-122"/>
            </a:endParaRPr>
          </a:p>
        </p:txBody>
      </p:sp>
      <p:grpSp>
        <p:nvGrpSpPr>
          <p:cNvPr id="19" name="Group 2"/>
          <p:cNvGrpSpPr/>
          <p:nvPr/>
        </p:nvGrpSpPr>
        <p:grpSpPr>
          <a:xfrm>
            <a:off x="2040915" y="2338162"/>
            <a:ext cx="2255802" cy="2864343"/>
            <a:chOff x="821835" y="1688415"/>
            <a:chExt cx="3007736" cy="3819123"/>
          </a:xfrm>
        </p:grpSpPr>
        <p:sp>
          <p:nvSpPr>
            <p:cNvPr id="20" name="Rectangle: Rounded Corners 17"/>
            <p:cNvSpPr/>
            <p:nvPr/>
          </p:nvSpPr>
          <p:spPr>
            <a:xfrm>
              <a:off x="821835" y="1688415"/>
              <a:ext cx="721040" cy="721040"/>
            </a:xfrm>
            <a:prstGeom prst="roundRect">
              <a:avLst/>
            </a:prstGeom>
            <a:solidFill>
              <a:srgbClr val="768EA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en-US" sz="2800" b="1" dirty="0">
                  <a:solidFill>
                    <a:schemeClr val="bg1"/>
                  </a:solidFill>
                  <a:latin typeface="微软雅黑" panose="020B0503020204020204" charset="-122"/>
                  <a:ea typeface="微软雅黑" panose="020B0503020204020204" charset="-122"/>
                </a:rPr>
                <a:t>01</a:t>
              </a:r>
              <a:endParaRPr lang="en-US" sz="2800" b="1" dirty="0">
                <a:solidFill>
                  <a:schemeClr val="bg1"/>
                </a:solidFill>
                <a:latin typeface="微软雅黑" panose="020B0503020204020204" charset="-122"/>
                <a:ea typeface="微软雅黑" panose="020B0503020204020204" charset="-122"/>
              </a:endParaRPr>
            </a:p>
          </p:txBody>
        </p:sp>
        <p:sp>
          <p:nvSpPr>
            <p:cNvPr id="21" name="TextBox 18"/>
            <p:cNvSpPr txBox="1"/>
            <p:nvPr/>
          </p:nvSpPr>
          <p:spPr>
            <a:xfrm>
              <a:off x="1662695" y="1726222"/>
              <a:ext cx="2166876" cy="572351"/>
            </a:xfrm>
            <a:prstGeom prst="rect">
              <a:avLst/>
            </a:prstGeom>
            <a:noFill/>
          </p:spPr>
          <p:txBody>
            <a:bodyPr wrap="none" lIns="144000" tIns="0" rIns="0" bIns="0" anchor="ctr" anchorCtr="0">
              <a:normAutofit/>
            </a:bodyPr>
            <a:lstStyle/>
            <a:p>
              <a:r>
                <a:rPr lang="zh-CN" altLang="en-US" sz="1600" b="1" dirty="0">
                  <a:solidFill>
                    <a:srgbClr val="768EA9"/>
                  </a:solidFill>
                  <a:latin typeface="微软雅黑" panose="020B0503020204020204" charset="-122"/>
                  <a:ea typeface="微软雅黑" panose="020B0503020204020204" charset="-122"/>
                </a:rPr>
                <a:t>进出口申报</a:t>
              </a:r>
              <a:endParaRPr lang="zh-CN" altLang="en-US" sz="1600" b="1" dirty="0">
                <a:solidFill>
                  <a:srgbClr val="768EA9"/>
                </a:solidFill>
                <a:latin typeface="微软雅黑" panose="020B0503020204020204" charset="-122"/>
                <a:ea typeface="微软雅黑" panose="020B0503020204020204" charset="-122"/>
              </a:endParaRPr>
            </a:p>
          </p:txBody>
        </p:sp>
        <p:sp>
          <p:nvSpPr>
            <p:cNvPr id="23" name="Rectangle: Rounded Corners 20"/>
            <p:cNvSpPr/>
            <p:nvPr/>
          </p:nvSpPr>
          <p:spPr>
            <a:xfrm>
              <a:off x="821835" y="3238559"/>
              <a:ext cx="721040" cy="721040"/>
            </a:xfrm>
            <a:prstGeom prst="round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en-US" sz="2800" b="1" dirty="0">
                  <a:solidFill>
                    <a:schemeClr val="bg1"/>
                  </a:solidFill>
                  <a:latin typeface="微软雅黑" panose="020B0503020204020204" charset="-122"/>
                  <a:ea typeface="微软雅黑" panose="020B0503020204020204" charset="-122"/>
                </a:rPr>
                <a:t>03</a:t>
              </a:r>
              <a:endParaRPr lang="en-US" sz="2800" b="1" dirty="0">
                <a:solidFill>
                  <a:schemeClr val="bg1"/>
                </a:solidFill>
                <a:latin typeface="微软雅黑" panose="020B0503020204020204" charset="-122"/>
                <a:ea typeface="微软雅黑" panose="020B0503020204020204" charset="-122"/>
              </a:endParaRPr>
            </a:p>
          </p:txBody>
        </p:sp>
        <p:sp>
          <p:nvSpPr>
            <p:cNvPr id="24" name="TextBox 21"/>
            <p:cNvSpPr txBox="1"/>
            <p:nvPr/>
          </p:nvSpPr>
          <p:spPr>
            <a:xfrm>
              <a:off x="1658003" y="3446021"/>
              <a:ext cx="2076659" cy="203389"/>
            </a:xfrm>
            <a:prstGeom prst="rect">
              <a:avLst/>
            </a:prstGeom>
            <a:noFill/>
          </p:spPr>
          <p:txBody>
            <a:bodyPr wrap="none" lIns="144000" tIns="0" rIns="0" bIns="0" anchor="ctr" anchorCtr="0">
              <a:noAutofit/>
            </a:bodyPr>
            <a:lstStyle/>
            <a:p>
              <a:r>
                <a:rPr lang="zh-CN" altLang="en-US" sz="1600" b="1" dirty="0">
                  <a:solidFill>
                    <a:schemeClr val="accent4"/>
                  </a:solidFill>
                  <a:latin typeface="微软雅黑" panose="020B0503020204020204" charset="-122"/>
                  <a:ea typeface="微软雅黑" panose="020B0503020204020204" charset="-122"/>
                </a:rPr>
                <a:t>保税货物</a:t>
              </a:r>
              <a:endParaRPr lang="en-US" altLang="zh-CN" sz="1600" b="1" dirty="0">
                <a:solidFill>
                  <a:schemeClr val="accent4"/>
                </a:solidFill>
                <a:latin typeface="微软雅黑" panose="020B0503020204020204" charset="-122"/>
                <a:ea typeface="微软雅黑" panose="020B0503020204020204" charset="-122"/>
              </a:endParaRPr>
            </a:p>
            <a:p>
              <a:r>
                <a:rPr lang="zh-CN" altLang="en-US" sz="1600" b="1" dirty="0">
                  <a:solidFill>
                    <a:schemeClr val="accent4"/>
                  </a:solidFill>
                  <a:latin typeface="微软雅黑" panose="020B0503020204020204" charset="-122"/>
                  <a:ea typeface="微软雅黑" panose="020B0503020204020204" charset="-122"/>
                </a:rPr>
                <a:t>管理和使用</a:t>
              </a:r>
              <a:endParaRPr lang="zh-CN" altLang="en-US" sz="1600" b="1" dirty="0">
                <a:solidFill>
                  <a:schemeClr val="accent4"/>
                </a:solidFill>
                <a:latin typeface="微软雅黑" panose="020B0503020204020204" charset="-122"/>
                <a:ea typeface="微软雅黑" panose="020B0503020204020204" charset="-122"/>
              </a:endParaRPr>
            </a:p>
          </p:txBody>
        </p:sp>
        <p:sp>
          <p:nvSpPr>
            <p:cNvPr id="26" name="Rectangle: Rounded Corners 23"/>
            <p:cNvSpPr/>
            <p:nvPr/>
          </p:nvSpPr>
          <p:spPr>
            <a:xfrm>
              <a:off x="821835" y="4786498"/>
              <a:ext cx="721040" cy="721040"/>
            </a:xfrm>
            <a:prstGeom prst="roundRect">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en-US" sz="2800" b="1" dirty="0">
                  <a:solidFill>
                    <a:schemeClr val="bg1"/>
                  </a:solidFill>
                  <a:latin typeface="微软雅黑" panose="020B0503020204020204" charset="-122"/>
                  <a:ea typeface="微软雅黑" panose="020B0503020204020204" charset="-122"/>
                </a:rPr>
                <a:t>05</a:t>
              </a:r>
              <a:endParaRPr lang="en-US" sz="2800" b="1" dirty="0">
                <a:solidFill>
                  <a:schemeClr val="bg1"/>
                </a:solidFill>
                <a:latin typeface="微软雅黑" panose="020B0503020204020204" charset="-122"/>
                <a:ea typeface="微软雅黑" panose="020B0503020204020204" charset="-122"/>
              </a:endParaRPr>
            </a:p>
          </p:txBody>
        </p:sp>
        <p:sp>
          <p:nvSpPr>
            <p:cNvPr id="27" name="TextBox 24"/>
            <p:cNvSpPr txBox="1"/>
            <p:nvPr/>
          </p:nvSpPr>
          <p:spPr>
            <a:xfrm>
              <a:off x="1658003" y="4998646"/>
              <a:ext cx="2076659" cy="203389"/>
            </a:xfrm>
            <a:prstGeom prst="rect">
              <a:avLst/>
            </a:prstGeom>
            <a:noFill/>
          </p:spPr>
          <p:txBody>
            <a:bodyPr wrap="none" lIns="144000" tIns="0" rIns="0" bIns="0" anchor="ctr" anchorCtr="0">
              <a:noAutofit/>
            </a:bodyPr>
            <a:lstStyle/>
            <a:p>
              <a:r>
                <a:rPr lang="zh-CN" altLang="en-US" sz="1600" b="1" dirty="0">
                  <a:solidFill>
                    <a:schemeClr val="accent5"/>
                  </a:solidFill>
                  <a:latin typeface="微软雅黑" panose="020B0503020204020204" charset="-122"/>
                  <a:ea typeface="微软雅黑" panose="020B0503020204020204" charset="-122"/>
                </a:rPr>
                <a:t>检疫审批</a:t>
              </a:r>
              <a:endParaRPr lang="zh-CN" altLang="en-US" sz="1600" b="1" dirty="0">
                <a:solidFill>
                  <a:schemeClr val="accent5"/>
                </a:solidFill>
                <a:latin typeface="微软雅黑" panose="020B0503020204020204" charset="-122"/>
                <a:ea typeface="微软雅黑" panose="020B0503020204020204" charset="-122"/>
              </a:endParaRPr>
            </a:p>
          </p:txBody>
        </p:sp>
      </p:grpSp>
      <p:grpSp>
        <p:nvGrpSpPr>
          <p:cNvPr id="32" name="Group 35"/>
          <p:cNvGrpSpPr/>
          <p:nvPr/>
        </p:nvGrpSpPr>
        <p:grpSpPr>
          <a:xfrm>
            <a:off x="7786679" y="2338162"/>
            <a:ext cx="2183413" cy="2864343"/>
            <a:chOff x="8482852" y="1688415"/>
            <a:chExt cx="2911217" cy="3819123"/>
          </a:xfrm>
        </p:grpSpPr>
        <p:sp>
          <p:nvSpPr>
            <p:cNvPr id="33" name="Rectangle: Rounded Corners 26"/>
            <p:cNvSpPr/>
            <p:nvPr/>
          </p:nvSpPr>
          <p:spPr>
            <a:xfrm flipH="1">
              <a:off x="10673029" y="1688415"/>
              <a:ext cx="721040" cy="721040"/>
            </a:xfrm>
            <a:prstGeom prst="round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r"/>
              <a:r>
                <a:rPr lang="en-US" sz="2800" b="1" dirty="0">
                  <a:solidFill>
                    <a:schemeClr val="bg1"/>
                  </a:solidFill>
                  <a:latin typeface="微软雅黑" panose="020B0503020204020204" charset="-122"/>
                  <a:ea typeface="微软雅黑" panose="020B0503020204020204" charset="-122"/>
                </a:rPr>
                <a:t>02</a:t>
              </a:r>
              <a:endParaRPr lang="en-US" sz="2800" b="1" dirty="0">
                <a:solidFill>
                  <a:schemeClr val="bg1"/>
                </a:solidFill>
                <a:latin typeface="微软雅黑" panose="020B0503020204020204" charset="-122"/>
                <a:ea typeface="微软雅黑" panose="020B0503020204020204" charset="-122"/>
              </a:endParaRPr>
            </a:p>
          </p:txBody>
        </p:sp>
        <p:sp>
          <p:nvSpPr>
            <p:cNvPr id="35" name="TextBox 27"/>
            <p:cNvSpPr txBox="1"/>
            <p:nvPr/>
          </p:nvSpPr>
          <p:spPr>
            <a:xfrm flipH="1">
              <a:off x="8482852" y="1921458"/>
              <a:ext cx="2076659" cy="203389"/>
            </a:xfrm>
            <a:prstGeom prst="rect">
              <a:avLst/>
            </a:prstGeom>
            <a:noFill/>
          </p:spPr>
          <p:txBody>
            <a:bodyPr wrap="none" lIns="0" tIns="0" rIns="144000" bIns="0" anchor="ctr" anchorCtr="0">
              <a:noAutofit/>
            </a:bodyPr>
            <a:lstStyle/>
            <a:p>
              <a:pPr algn="r"/>
              <a:r>
                <a:rPr lang="zh-CN" altLang="en-US" sz="1600" b="1" dirty="0">
                  <a:solidFill>
                    <a:schemeClr val="accent1"/>
                  </a:solidFill>
                  <a:latin typeface="微软雅黑" panose="020B0503020204020204" charset="-122"/>
                  <a:ea typeface="微软雅黑" panose="020B0503020204020204" charset="-122"/>
                </a:rPr>
                <a:t>特定减免税货物</a:t>
              </a:r>
              <a:endParaRPr lang="en-US" altLang="zh-CN" sz="1600" b="1" dirty="0">
                <a:solidFill>
                  <a:schemeClr val="accent1"/>
                </a:solidFill>
                <a:latin typeface="微软雅黑" panose="020B0503020204020204" charset="-122"/>
                <a:ea typeface="微软雅黑" panose="020B0503020204020204" charset="-122"/>
              </a:endParaRPr>
            </a:p>
            <a:p>
              <a:pPr algn="r"/>
              <a:r>
                <a:rPr lang="zh-CN" altLang="en-US" sz="1600" b="1" dirty="0">
                  <a:solidFill>
                    <a:schemeClr val="accent1"/>
                  </a:solidFill>
                  <a:latin typeface="微软雅黑" panose="020B0503020204020204" charset="-122"/>
                  <a:ea typeface="微软雅黑" panose="020B0503020204020204" charset="-122"/>
                </a:rPr>
                <a:t>管理和使用</a:t>
              </a:r>
              <a:endParaRPr lang="zh-CN" altLang="en-US" sz="1600" b="1" dirty="0">
                <a:solidFill>
                  <a:schemeClr val="accent1"/>
                </a:solidFill>
                <a:latin typeface="微软雅黑" panose="020B0503020204020204" charset="-122"/>
                <a:ea typeface="微软雅黑" panose="020B0503020204020204" charset="-122"/>
              </a:endParaRPr>
            </a:p>
          </p:txBody>
        </p:sp>
        <p:sp>
          <p:nvSpPr>
            <p:cNvPr id="37" name="Rectangle: Rounded Corners 29"/>
            <p:cNvSpPr/>
            <p:nvPr/>
          </p:nvSpPr>
          <p:spPr>
            <a:xfrm flipH="1">
              <a:off x="10673029" y="3238559"/>
              <a:ext cx="721040" cy="721040"/>
            </a:xfrm>
            <a:prstGeom prst="round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r"/>
              <a:r>
                <a:rPr lang="en-US" sz="2800" b="1" dirty="0">
                  <a:solidFill>
                    <a:schemeClr val="bg1"/>
                  </a:solidFill>
                  <a:latin typeface="微软雅黑" panose="020B0503020204020204" charset="-122"/>
                  <a:ea typeface="微软雅黑" panose="020B0503020204020204" charset="-122"/>
                </a:rPr>
                <a:t>04</a:t>
              </a:r>
              <a:endParaRPr lang="en-US" sz="2800" b="1" dirty="0">
                <a:solidFill>
                  <a:schemeClr val="bg1"/>
                </a:solidFill>
                <a:latin typeface="微软雅黑" panose="020B0503020204020204" charset="-122"/>
                <a:ea typeface="微软雅黑" panose="020B0503020204020204" charset="-122"/>
              </a:endParaRPr>
            </a:p>
          </p:txBody>
        </p:sp>
        <p:sp>
          <p:nvSpPr>
            <p:cNvPr id="38" name="TextBox 30"/>
            <p:cNvSpPr txBox="1"/>
            <p:nvPr/>
          </p:nvSpPr>
          <p:spPr>
            <a:xfrm flipH="1">
              <a:off x="8482852" y="3467921"/>
              <a:ext cx="2076659" cy="203389"/>
            </a:xfrm>
            <a:prstGeom prst="rect">
              <a:avLst/>
            </a:prstGeom>
            <a:noFill/>
          </p:spPr>
          <p:txBody>
            <a:bodyPr wrap="none" lIns="0" tIns="0" rIns="144000" bIns="0" anchor="ctr" anchorCtr="0">
              <a:noAutofit/>
            </a:bodyPr>
            <a:lstStyle/>
            <a:p>
              <a:pPr algn="r"/>
              <a:r>
                <a:rPr lang="zh-CN" altLang="en-US" sz="1600" b="1" dirty="0">
                  <a:solidFill>
                    <a:schemeClr val="accent4"/>
                  </a:solidFill>
                  <a:latin typeface="微软雅黑" panose="020B0503020204020204" charset="-122"/>
                  <a:ea typeface="微软雅黑" panose="020B0503020204020204" charset="-122"/>
                </a:rPr>
                <a:t>加工贸易</a:t>
              </a:r>
              <a:endParaRPr lang="en-US" altLang="zh-CN" sz="1600" b="1" dirty="0">
                <a:solidFill>
                  <a:schemeClr val="accent4"/>
                </a:solidFill>
                <a:latin typeface="微软雅黑" panose="020B0503020204020204" charset="-122"/>
                <a:ea typeface="微软雅黑" panose="020B0503020204020204" charset="-122"/>
              </a:endParaRPr>
            </a:p>
            <a:p>
              <a:pPr algn="r"/>
              <a:r>
                <a:rPr lang="zh-CN" altLang="en-US" sz="1600" b="1" dirty="0">
                  <a:solidFill>
                    <a:schemeClr val="accent4"/>
                  </a:solidFill>
                  <a:latin typeface="微软雅黑" panose="020B0503020204020204" charset="-122"/>
                  <a:ea typeface="微软雅黑" panose="020B0503020204020204" charset="-122"/>
                </a:rPr>
                <a:t>业务管理</a:t>
              </a:r>
              <a:endParaRPr lang="zh-CN" altLang="en-US" sz="1600" b="1" dirty="0">
                <a:solidFill>
                  <a:schemeClr val="accent4"/>
                </a:solidFill>
                <a:latin typeface="微软雅黑" panose="020B0503020204020204" charset="-122"/>
                <a:ea typeface="微软雅黑" panose="020B0503020204020204" charset="-122"/>
              </a:endParaRPr>
            </a:p>
          </p:txBody>
        </p:sp>
        <p:sp>
          <p:nvSpPr>
            <p:cNvPr id="40" name="Rectangle: Rounded Corners 32"/>
            <p:cNvSpPr/>
            <p:nvPr/>
          </p:nvSpPr>
          <p:spPr>
            <a:xfrm flipH="1">
              <a:off x="10673029" y="4786498"/>
              <a:ext cx="721040" cy="721040"/>
            </a:xfrm>
            <a:prstGeom prst="roundRect">
              <a:avLst/>
            </a:prstGeom>
            <a:solidFill>
              <a:schemeClr val="tx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r"/>
              <a:r>
                <a:rPr lang="en-US" sz="2800" b="1" dirty="0">
                  <a:solidFill>
                    <a:schemeClr val="bg1"/>
                  </a:solidFill>
                  <a:latin typeface="微软雅黑" panose="020B0503020204020204" charset="-122"/>
                  <a:ea typeface="微软雅黑" panose="020B0503020204020204" charset="-122"/>
                </a:rPr>
                <a:t>06</a:t>
              </a:r>
              <a:endParaRPr lang="en-US" sz="2800" b="1" dirty="0">
                <a:solidFill>
                  <a:schemeClr val="bg1"/>
                </a:solidFill>
                <a:latin typeface="微软雅黑" panose="020B0503020204020204" charset="-122"/>
                <a:ea typeface="微软雅黑" panose="020B0503020204020204" charset="-122"/>
              </a:endParaRPr>
            </a:p>
          </p:txBody>
        </p:sp>
        <p:sp>
          <p:nvSpPr>
            <p:cNvPr id="41" name="TextBox 33"/>
            <p:cNvSpPr txBox="1"/>
            <p:nvPr/>
          </p:nvSpPr>
          <p:spPr>
            <a:xfrm flipH="1">
              <a:off x="8482852" y="5104722"/>
              <a:ext cx="2076658" cy="203389"/>
            </a:xfrm>
            <a:prstGeom prst="rect">
              <a:avLst/>
            </a:prstGeom>
            <a:noFill/>
          </p:spPr>
          <p:txBody>
            <a:bodyPr wrap="none" lIns="0" tIns="0" rIns="144000" bIns="0" anchor="ctr" anchorCtr="0">
              <a:noAutofit/>
            </a:bodyPr>
            <a:lstStyle/>
            <a:p>
              <a:pPr algn="r"/>
              <a:r>
                <a:rPr lang="zh-CN" altLang="en-US" sz="1600" b="1" dirty="0">
                  <a:solidFill>
                    <a:schemeClr val="tx2">
                      <a:lumMod val="60000"/>
                      <a:lumOff val="40000"/>
                    </a:schemeClr>
                  </a:solidFill>
                  <a:latin typeface="微软雅黑" panose="020B0503020204020204" charset="-122"/>
                  <a:ea typeface="微软雅黑" panose="020B0503020204020204" charset="-122"/>
                </a:rPr>
                <a:t>检疫申报与监管</a:t>
              </a:r>
              <a:endParaRPr lang="zh-CN" altLang="en-US" sz="1600" b="1" dirty="0">
                <a:solidFill>
                  <a:schemeClr val="tx2">
                    <a:lumMod val="60000"/>
                    <a:lumOff val="40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500"/>
                            </p:stCondLst>
                            <p:childTnLst>
                              <p:par>
                                <p:cTn id="71" presetID="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par>
                          <p:cTn id="75" fill="hold">
                            <p:stCondLst>
                              <p:cond delay="1000"/>
                            </p:stCondLst>
                            <p:childTnLst>
                              <p:par>
                                <p:cTn id="76" presetID="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ppt_x"/>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海关预裁定</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29" name="图片 2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grpSp>
        <p:nvGrpSpPr>
          <p:cNvPr id="36" name="组合 35"/>
          <p:cNvGrpSpPr/>
          <p:nvPr/>
        </p:nvGrpSpPr>
        <p:grpSpPr>
          <a:xfrm>
            <a:off x="4325962" y="1994634"/>
            <a:ext cx="6928491" cy="3383794"/>
            <a:chOff x="3062940" y="1752194"/>
            <a:chExt cx="8292570" cy="3822528"/>
          </a:xfrm>
        </p:grpSpPr>
        <p:sp>
          <p:nvSpPr>
            <p:cNvPr id="39" name="矩形 64"/>
            <p:cNvSpPr/>
            <p:nvPr/>
          </p:nvSpPr>
          <p:spPr>
            <a:xfrm rot="1800000">
              <a:off x="6137096" y="4340064"/>
              <a:ext cx="1260575" cy="847628"/>
            </a:xfrm>
            <a:custGeom>
              <a:avLst/>
              <a:gdLst>
                <a:gd name="connsiteX0" fmla="*/ 0 w 1260575"/>
                <a:gd name="connsiteY0" fmla="*/ 0 h 840313"/>
                <a:gd name="connsiteX1" fmla="*/ 1260575 w 1260575"/>
                <a:gd name="connsiteY1" fmla="*/ 0 h 840313"/>
                <a:gd name="connsiteX2" fmla="*/ 1260575 w 1260575"/>
                <a:gd name="connsiteY2" fmla="*/ 840313 h 840313"/>
                <a:gd name="connsiteX3" fmla="*/ 0 w 1260575"/>
                <a:gd name="connsiteY3" fmla="*/ 840313 h 840313"/>
                <a:gd name="connsiteX4" fmla="*/ 0 w 1260575"/>
                <a:gd name="connsiteY4" fmla="*/ 0 h 840313"/>
                <a:gd name="connsiteX0-1" fmla="*/ 0 w 1260575"/>
                <a:gd name="connsiteY0-2" fmla="*/ 0 h 847628"/>
                <a:gd name="connsiteX1-3" fmla="*/ 1260575 w 1260575"/>
                <a:gd name="connsiteY1-4" fmla="*/ 0 h 847628"/>
                <a:gd name="connsiteX2-5" fmla="*/ 1260575 w 1260575"/>
                <a:gd name="connsiteY2-6" fmla="*/ 840313 h 847628"/>
                <a:gd name="connsiteX3-7" fmla="*/ 402472 w 1260575"/>
                <a:gd name="connsiteY3-8" fmla="*/ 847628 h 847628"/>
                <a:gd name="connsiteX4-9" fmla="*/ 0 w 1260575"/>
                <a:gd name="connsiteY4-10" fmla="*/ 840313 h 847628"/>
                <a:gd name="connsiteX5" fmla="*/ 0 w 1260575"/>
                <a:gd name="connsiteY5" fmla="*/ 0 h 847628"/>
                <a:gd name="connsiteX0-11" fmla="*/ 0 w 1260575"/>
                <a:gd name="connsiteY0-12" fmla="*/ 0 h 847628"/>
                <a:gd name="connsiteX1-13" fmla="*/ 1260575 w 1260575"/>
                <a:gd name="connsiteY1-14" fmla="*/ 0 h 847628"/>
                <a:gd name="connsiteX2-15" fmla="*/ 1260575 w 1260575"/>
                <a:gd name="connsiteY2-16" fmla="*/ 840313 h 847628"/>
                <a:gd name="connsiteX3-17" fmla="*/ 402472 w 1260575"/>
                <a:gd name="connsiteY3-18" fmla="*/ 847628 h 847628"/>
                <a:gd name="connsiteX4-19" fmla="*/ 0 w 1260575"/>
                <a:gd name="connsiteY4-20" fmla="*/ 0 h 847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60575" h="847628">
                  <a:moveTo>
                    <a:pt x="0" y="0"/>
                  </a:moveTo>
                  <a:lnTo>
                    <a:pt x="1260575" y="0"/>
                  </a:lnTo>
                  <a:lnTo>
                    <a:pt x="1260575" y="840313"/>
                  </a:lnTo>
                  <a:lnTo>
                    <a:pt x="402472" y="84762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印品黑体"/>
                <a:ea typeface="微软雅黑" panose="020B0503020204020204" charset="-122"/>
              </a:endParaRPr>
            </a:p>
          </p:txBody>
        </p:sp>
        <p:sp>
          <p:nvSpPr>
            <p:cNvPr id="42" name="矩形 65"/>
            <p:cNvSpPr/>
            <p:nvPr/>
          </p:nvSpPr>
          <p:spPr>
            <a:xfrm rot="1800000">
              <a:off x="6890499" y="2915159"/>
              <a:ext cx="2369774" cy="1894878"/>
            </a:xfrm>
            <a:custGeom>
              <a:avLst/>
              <a:gdLst>
                <a:gd name="connsiteX0" fmla="*/ 0 w 2369774"/>
                <a:gd name="connsiteY0" fmla="*/ 0 h 1888326"/>
                <a:gd name="connsiteX1" fmla="*/ 2369774 w 2369774"/>
                <a:gd name="connsiteY1" fmla="*/ 0 h 1888326"/>
                <a:gd name="connsiteX2" fmla="*/ 2369774 w 2369774"/>
                <a:gd name="connsiteY2" fmla="*/ 1888326 h 1888326"/>
                <a:gd name="connsiteX3" fmla="*/ 0 w 2369774"/>
                <a:gd name="connsiteY3" fmla="*/ 1888326 h 1888326"/>
                <a:gd name="connsiteX4" fmla="*/ 0 w 2369774"/>
                <a:gd name="connsiteY4" fmla="*/ 0 h 1888326"/>
                <a:gd name="connsiteX0-1" fmla="*/ 0 w 2369774"/>
                <a:gd name="connsiteY0-2" fmla="*/ 0 h 1894878"/>
                <a:gd name="connsiteX1-3" fmla="*/ 2369774 w 2369774"/>
                <a:gd name="connsiteY1-4" fmla="*/ 0 h 1894878"/>
                <a:gd name="connsiteX2-5" fmla="*/ 2369774 w 2369774"/>
                <a:gd name="connsiteY2-6" fmla="*/ 1888326 h 1894878"/>
                <a:gd name="connsiteX3-7" fmla="*/ 862086 w 2369774"/>
                <a:gd name="connsiteY3-8" fmla="*/ 1894878 h 1894878"/>
                <a:gd name="connsiteX4-9" fmla="*/ 0 w 2369774"/>
                <a:gd name="connsiteY4-10" fmla="*/ 1888326 h 1894878"/>
                <a:gd name="connsiteX5" fmla="*/ 0 w 2369774"/>
                <a:gd name="connsiteY5" fmla="*/ 0 h 1894878"/>
                <a:gd name="connsiteX0-11" fmla="*/ 0 w 2369774"/>
                <a:gd name="connsiteY0-12" fmla="*/ 0 h 1894878"/>
                <a:gd name="connsiteX1-13" fmla="*/ 2369774 w 2369774"/>
                <a:gd name="connsiteY1-14" fmla="*/ 0 h 1894878"/>
                <a:gd name="connsiteX2-15" fmla="*/ 2369774 w 2369774"/>
                <a:gd name="connsiteY2-16" fmla="*/ 1888326 h 1894878"/>
                <a:gd name="connsiteX3-17" fmla="*/ 862086 w 2369774"/>
                <a:gd name="connsiteY3-18" fmla="*/ 1894878 h 1894878"/>
                <a:gd name="connsiteX4-19" fmla="*/ 0 w 2369774"/>
                <a:gd name="connsiteY4-20" fmla="*/ 0 h 18948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69774" h="1894878">
                  <a:moveTo>
                    <a:pt x="0" y="0"/>
                  </a:moveTo>
                  <a:lnTo>
                    <a:pt x="2369774" y="0"/>
                  </a:lnTo>
                  <a:lnTo>
                    <a:pt x="2369774" y="1888326"/>
                  </a:lnTo>
                  <a:lnTo>
                    <a:pt x="862086" y="189487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印品黑体"/>
                <a:ea typeface="微软雅黑" panose="020B0503020204020204" charset="-122"/>
              </a:endParaRPr>
            </a:p>
          </p:txBody>
        </p:sp>
        <p:sp>
          <p:nvSpPr>
            <p:cNvPr id="43" name="矩形 64"/>
            <p:cNvSpPr/>
            <p:nvPr/>
          </p:nvSpPr>
          <p:spPr>
            <a:xfrm rot="1800000">
              <a:off x="8235013" y="4340065"/>
              <a:ext cx="1260575" cy="847628"/>
            </a:xfrm>
            <a:custGeom>
              <a:avLst/>
              <a:gdLst>
                <a:gd name="connsiteX0" fmla="*/ 0 w 1260575"/>
                <a:gd name="connsiteY0" fmla="*/ 0 h 840313"/>
                <a:gd name="connsiteX1" fmla="*/ 1260575 w 1260575"/>
                <a:gd name="connsiteY1" fmla="*/ 0 h 840313"/>
                <a:gd name="connsiteX2" fmla="*/ 1260575 w 1260575"/>
                <a:gd name="connsiteY2" fmla="*/ 840313 h 840313"/>
                <a:gd name="connsiteX3" fmla="*/ 0 w 1260575"/>
                <a:gd name="connsiteY3" fmla="*/ 840313 h 840313"/>
                <a:gd name="connsiteX4" fmla="*/ 0 w 1260575"/>
                <a:gd name="connsiteY4" fmla="*/ 0 h 840313"/>
                <a:gd name="connsiteX0-1" fmla="*/ 0 w 1260575"/>
                <a:gd name="connsiteY0-2" fmla="*/ 0 h 847628"/>
                <a:gd name="connsiteX1-3" fmla="*/ 1260575 w 1260575"/>
                <a:gd name="connsiteY1-4" fmla="*/ 0 h 847628"/>
                <a:gd name="connsiteX2-5" fmla="*/ 1260575 w 1260575"/>
                <a:gd name="connsiteY2-6" fmla="*/ 840313 h 847628"/>
                <a:gd name="connsiteX3-7" fmla="*/ 402472 w 1260575"/>
                <a:gd name="connsiteY3-8" fmla="*/ 847628 h 847628"/>
                <a:gd name="connsiteX4-9" fmla="*/ 0 w 1260575"/>
                <a:gd name="connsiteY4-10" fmla="*/ 840313 h 847628"/>
                <a:gd name="connsiteX5" fmla="*/ 0 w 1260575"/>
                <a:gd name="connsiteY5" fmla="*/ 0 h 847628"/>
                <a:gd name="connsiteX0-11" fmla="*/ 0 w 1260575"/>
                <a:gd name="connsiteY0-12" fmla="*/ 0 h 847628"/>
                <a:gd name="connsiteX1-13" fmla="*/ 1260575 w 1260575"/>
                <a:gd name="connsiteY1-14" fmla="*/ 0 h 847628"/>
                <a:gd name="connsiteX2-15" fmla="*/ 1260575 w 1260575"/>
                <a:gd name="connsiteY2-16" fmla="*/ 840313 h 847628"/>
                <a:gd name="connsiteX3-17" fmla="*/ 402472 w 1260575"/>
                <a:gd name="connsiteY3-18" fmla="*/ 847628 h 847628"/>
                <a:gd name="connsiteX4-19" fmla="*/ 0 w 1260575"/>
                <a:gd name="connsiteY4-20" fmla="*/ 0 h 847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60575" h="847628">
                  <a:moveTo>
                    <a:pt x="0" y="0"/>
                  </a:moveTo>
                  <a:lnTo>
                    <a:pt x="1260575" y="0"/>
                  </a:lnTo>
                  <a:lnTo>
                    <a:pt x="1260575" y="840313"/>
                  </a:lnTo>
                  <a:lnTo>
                    <a:pt x="402472" y="84762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印品黑体"/>
                <a:ea typeface="微软雅黑" panose="020B0503020204020204" charset="-122"/>
              </a:endParaRPr>
            </a:p>
          </p:txBody>
        </p:sp>
        <p:sp>
          <p:nvSpPr>
            <p:cNvPr id="44" name="矩形 64"/>
            <p:cNvSpPr/>
            <p:nvPr/>
          </p:nvSpPr>
          <p:spPr>
            <a:xfrm rot="1800000">
              <a:off x="6137096" y="2252997"/>
              <a:ext cx="1260575" cy="847628"/>
            </a:xfrm>
            <a:custGeom>
              <a:avLst/>
              <a:gdLst>
                <a:gd name="connsiteX0" fmla="*/ 0 w 1260575"/>
                <a:gd name="connsiteY0" fmla="*/ 0 h 840313"/>
                <a:gd name="connsiteX1" fmla="*/ 1260575 w 1260575"/>
                <a:gd name="connsiteY1" fmla="*/ 0 h 840313"/>
                <a:gd name="connsiteX2" fmla="*/ 1260575 w 1260575"/>
                <a:gd name="connsiteY2" fmla="*/ 840313 h 840313"/>
                <a:gd name="connsiteX3" fmla="*/ 0 w 1260575"/>
                <a:gd name="connsiteY3" fmla="*/ 840313 h 840313"/>
                <a:gd name="connsiteX4" fmla="*/ 0 w 1260575"/>
                <a:gd name="connsiteY4" fmla="*/ 0 h 840313"/>
                <a:gd name="connsiteX0-1" fmla="*/ 0 w 1260575"/>
                <a:gd name="connsiteY0-2" fmla="*/ 0 h 847628"/>
                <a:gd name="connsiteX1-3" fmla="*/ 1260575 w 1260575"/>
                <a:gd name="connsiteY1-4" fmla="*/ 0 h 847628"/>
                <a:gd name="connsiteX2-5" fmla="*/ 1260575 w 1260575"/>
                <a:gd name="connsiteY2-6" fmla="*/ 840313 h 847628"/>
                <a:gd name="connsiteX3-7" fmla="*/ 402472 w 1260575"/>
                <a:gd name="connsiteY3-8" fmla="*/ 847628 h 847628"/>
                <a:gd name="connsiteX4-9" fmla="*/ 0 w 1260575"/>
                <a:gd name="connsiteY4-10" fmla="*/ 840313 h 847628"/>
                <a:gd name="connsiteX5" fmla="*/ 0 w 1260575"/>
                <a:gd name="connsiteY5" fmla="*/ 0 h 847628"/>
                <a:gd name="connsiteX0-11" fmla="*/ 0 w 1260575"/>
                <a:gd name="connsiteY0-12" fmla="*/ 0 h 847628"/>
                <a:gd name="connsiteX1-13" fmla="*/ 1260575 w 1260575"/>
                <a:gd name="connsiteY1-14" fmla="*/ 0 h 847628"/>
                <a:gd name="connsiteX2-15" fmla="*/ 1260575 w 1260575"/>
                <a:gd name="connsiteY2-16" fmla="*/ 840313 h 847628"/>
                <a:gd name="connsiteX3-17" fmla="*/ 402472 w 1260575"/>
                <a:gd name="connsiteY3-18" fmla="*/ 847628 h 847628"/>
                <a:gd name="connsiteX4-19" fmla="*/ 0 w 1260575"/>
                <a:gd name="connsiteY4-20" fmla="*/ 0 h 847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60575" h="847628">
                  <a:moveTo>
                    <a:pt x="0" y="0"/>
                  </a:moveTo>
                  <a:lnTo>
                    <a:pt x="1260575" y="0"/>
                  </a:lnTo>
                  <a:lnTo>
                    <a:pt x="1260575" y="840313"/>
                  </a:lnTo>
                  <a:lnTo>
                    <a:pt x="402472" y="84762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印品黑体"/>
                <a:ea typeface="微软雅黑" panose="020B0503020204020204" charset="-122"/>
              </a:endParaRPr>
            </a:p>
          </p:txBody>
        </p:sp>
        <p:sp>
          <p:nvSpPr>
            <p:cNvPr id="45" name="矩形 64"/>
            <p:cNvSpPr/>
            <p:nvPr/>
          </p:nvSpPr>
          <p:spPr>
            <a:xfrm rot="1800000">
              <a:off x="8235013" y="2252998"/>
              <a:ext cx="1260575" cy="847628"/>
            </a:xfrm>
            <a:custGeom>
              <a:avLst/>
              <a:gdLst>
                <a:gd name="connsiteX0" fmla="*/ 0 w 1260575"/>
                <a:gd name="connsiteY0" fmla="*/ 0 h 840313"/>
                <a:gd name="connsiteX1" fmla="*/ 1260575 w 1260575"/>
                <a:gd name="connsiteY1" fmla="*/ 0 h 840313"/>
                <a:gd name="connsiteX2" fmla="*/ 1260575 w 1260575"/>
                <a:gd name="connsiteY2" fmla="*/ 840313 h 840313"/>
                <a:gd name="connsiteX3" fmla="*/ 0 w 1260575"/>
                <a:gd name="connsiteY3" fmla="*/ 840313 h 840313"/>
                <a:gd name="connsiteX4" fmla="*/ 0 w 1260575"/>
                <a:gd name="connsiteY4" fmla="*/ 0 h 840313"/>
                <a:gd name="connsiteX0-1" fmla="*/ 0 w 1260575"/>
                <a:gd name="connsiteY0-2" fmla="*/ 0 h 847628"/>
                <a:gd name="connsiteX1-3" fmla="*/ 1260575 w 1260575"/>
                <a:gd name="connsiteY1-4" fmla="*/ 0 h 847628"/>
                <a:gd name="connsiteX2-5" fmla="*/ 1260575 w 1260575"/>
                <a:gd name="connsiteY2-6" fmla="*/ 840313 h 847628"/>
                <a:gd name="connsiteX3-7" fmla="*/ 402472 w 1260575"/>
                <a:gd name="connsiteY3-8" fmla="*/ 847628 h 847628"/>
                <a:gd name="connsiteX4-9" fmla="*/ 0 w 1260575"/>
                <a:gd name="connsiteY4-10" fmla="*/ 840313 h 847628"/>
                <a:gd name="connsiteX5" fmla="*/ 0 w 1260575"/>
                <a:gd name="connsiteY5" fmla="*/ 0 h 847628"/>
                <a:gd name="connsiteX0-11" fmla="*/ 0 w 1260575"/>
                <a:gd name="connsiteY0-12" fmla="*/ 0 h 847628"/>
                <a:gd name="connsiteX1-13" fmla="*/ 1260575 w 1260575"/>
                <a:gd name="connsiteY1-14" fmla="*/ 0 h 847628"/>
                <a:gd name="connsiteX2-15" fmla="*/ 1260575 w 1260575"/>
                <a:gd name="connsiteY2-16" fmla="*/ 840313 h 847628"/>
                <a:gd name="connsiteX3-17" fmla="*/ 402472 w 1260575"/>
                <a:gd name="connsiteY3-18" fmla="*/ 847628 h 847628"/>
                <a:gd name="connsiteX4-19" fmla="*/ 0 w 1260575"/>
                <a:gd name="connsiteY4-20" fmla="*/ 0 h 847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60575" h="847628">
                  <a:moveTo>
                    <a:pt x="0" y="0"/>
                  </a:moveTo>
                  <a:lnTo>
                    <a:pt x="1260575" y="0"/>
                  </a:lnTo>
                  <a:lnTo>
                    <a:pt x="1260575" y="840313"/>
                  </a:lnTo>
                  <a:lnTo>
                    <a:pt x="402472" y="84762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印品黑体"/>
                <a:ea typeface="微软雅黑" panose="020B0503020204020204" charset="-122"/>
              </a:endParaRPr>
            </a:p>
          </p:txBody>
        </p:sp>
        <p:grpSp>
          <p:nvGrpSpPr>
            <p:cNvPr id="46" name="Group 34"/>
            <p:cNvGrpSpPr/>
            <p:nvPr/>
          </p:nvGrpSpPr>
          <p:grpSpPr>
            <a:xfrm>
              <a:off x="6034938" y="2092829"/>
              <a:ext cx="2835278" cy="2835276"/>
              <a:chOff x="3907251" y="1412776"/>
              <a:chExt cx="4356485" cy="4356484"/>
            </a:xfrm>
          </p:grpSpPr>
          <p:sp>
            <p:nvSpPr>
              <p:cNvPr id="59" name="ïṧḷïḓê-Straight Connector 4"/>
              <p:cNvSpPr/>
              <p:nvPr/>
            </p:nvSpPr>
            <p:spPr>
              <a:xfrm flipH="1" flipV="1">
                <a:off x="4883173" y="2389957"/>
                <a:ext cx="598975" cy="598975"/>
              </a:xfrm>
              <a:prstGeom prst="line">
                <a:avLst/>
              </a:prstGeom>
              <a:ln w="38100">
                <a:solidFill>
                  <a:srgbClr val="DCDEE0"/>
                </a:solidFill>
                <a:miter lim="400000"/>
              </a:ln>
            </p:spPr>
            <p:txBody>
              <a:bodyPr anchor="ctr"/>
              <a:lstStyle/>
              <a:p>
                <a:pPr algn="ctr"/>
                <a:endParaRPr>
                  <a:latin typeface="印品黑体"/>
                </a:endParaRPr>
              </a:p>
            </p:txBody>
          </p:sp>
          <p:sp>
            <p:nvSpPr>
              <p:cNvPr id="60" name="ïṧḷïḓê-Straight Connector 5"/>
              <p:cNvSpPr/>
              <p:nvPr/>
            </p:nvSpPr>
            <p:spPr>
              <a:xfrm flipV="1">
                <a:off x="6688837" y="2388698"/>
                <a:ext cx="598975" cy="598975"/>
              </a:xfrm>
              <a:prstGeom prst="line">
                <a:avLst/>
              </a:prstGeom>
              <a:ln w="38100">
                <a:solidFill>
                  <a:srgbClr val="DCDEE0"/>
                </a:solidFill>
                <a:miter lim="400000"/>
              </a:ln>
            </p:spPr>
            <p:txBody>
              <a:bodyPr anchor="ctr"/>
              <a:lstStyle/>
              <a:p>
                <a:pPr algn="ctr"/>
                <a:endParaRPr>
                  <a:latin typeface="印品黑体"/>
                </a:endParaRPr>
              </a:p>
            </p:txBody>
          </p:sp>
          <p:sp>
            <p:nvSpPr>
              <p:cNvPr id="61" name="i$liḋe-Straight Connector 6"/>
              <p:cNvSpPr/>
              <p:nvPr/>
            </p:nvSpPr>
            <p:spPr>
              <a:xfrm>
                <a:off x="6690095" y="4194363"/>
                <a:ext cx="598975" cy="598975"/>
              </a:xfrm>
              <a:prstGeom prst="line">
                <a:avLst/>
              </a:prstGeom>
              <a:ln w="38100">
                <a:solidFill>
                  <a:srgbClr val="DCDEE0"/>
                </a:solidFill>
                <a:miter lim="400000"/>
              </a:ln>
            </p:spPr>
            <p:txBody>
              <a:bodyPr anchor="ctr"/>
              <a:lstStyle/>
              <a:p>
                <a:pPr algn="ctr"/>
                <a:endParaRPr>
                  <a:latin typeface="印品黑体"/>
                </a:endParaRPr>
              </a:p>
            </p:txBody>
          </p:sp>
          <p:sp>
            <p:nvSpPr>
              <p:cNvPr id="62" name="i$liḋe-Straight Connector 7"/>
              <p:cNvSpPr/>
              <p:nvPr/>
            </p:nvSpPr>
            <p:spPr>
              <a:xfrm flipH="1">
                <a:off x="4884433" y="4195620"/>
                <a:ext cx="598975" cy="598975"/>
              </a:xfrm>
              <a:prstGeom prst="line">
                <a:avLst/>
              </a:prstGeom>
              <a:ln w="38100">
                <a:solidFill>
                  <a:srgbClr val="DCDEE0"/>
                </a:solidFill>
                <a:miter lim="400000"/>
              </a:ln>
            </p:spPr>
            <p:txBody>
              <a:bodyPr anchor="ctr"/>
              <a:lstStyle/>
              <a:p>
                <a:pPr algn="ctr"/>
                <a:endParaRPr>
                  <a:latin typeface="印品黑体"/>
                </a:endParaRPr>
              </a:p>
            </p:txBody>
          </p:sp>
          <p:grpSp>
            <p:nvGrpSpPr>
              <p:cNvPr id="63" name="Group 28"/>
              <p:cNvGrpSpPr/>
              <p:nvPr/>
            </p:nvGrpSpPr>
            <p:grpSpPr>
              <a:xfrm>
                <a:off x="3907251" y="1412778"/>
                <a:ext cx="1143366" cy="1143366"/>
                <a:chOff x="3907251" y="1412778"/>
                <a:chExt cx="1143366" cy="1143366"/>
              </a:xfrm>
            </p:grpSpPr>
            <p:sp>
              <p:nvSpPr>
                <p:cNvPr id="87" name="i$liḋe-Freeform: Shape 21"/>
                <p:cNvSpPr/>
                <p:nvPr/>
              </p:nvSpPr>
              <p:spPr>
                <a:xfrm rot="18900000">
                  <a:off x="3907251" y="1412778"/>
                  <a:ext cx="1143366" cy="114336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1"/>
                </a:solidFill>
                <a:ln w="12700" cap="flat">
                  <a:noFill/>
                  <a:miter lim="400000"/>
                </a:ln>
                <a:effectLst/>
              </p:spPr>
              <p:txBody>
                <a:bodyPr anchor="ctr"/>
                <a:lstStyle/>
                <a:p>
                  <a:pPr algn="ctr"/>
                  <a:endParaRPr dirty="0">
                    <a:latin typeface="印品黑体"/>
                  </a:endParaRPr>
                </a:p>
              </p:txBody>
            </p:sp>
            <p:grpSp>
              <p:nvGrpSpPr>
                <p:cNvPr id="88" name="Group 22"/>
                <p:cNvGrpSpPr/>
                <p:nvPr/>
              </p:nvGrpSpPr>
              <p:grpSpPr bwMode="auto">
                <a:xfrm>
                  <a:off x="4218196" y="1748966"/>
                  <a:ext cx="550134" cy="472704"/>
                  <a:chOff x="0" y="0"/>
                  <a:chExt cx="576" cy="495"/>
                </a:xfrm>
                <a:solidFill>
                  <a:schemeClr val="bg1"/>
                </a:solidFill>
              </p:grpSpPr>
              <p:sp>
                <p:nvSpPr>
                  <p:cNvPr id="89" name="i$liḋe-Freeform: Shape 23"/>
                  <p:cNvSpPr/>
                  <p:nvPr/>
                </p:nvSpPr>
                <p:spPr bwMode="auto">
                  <a:xfrm>
                    <a:off x="0" y="0"/>
                    <a:ext cx="495" cy="4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4" y="18901"/>
                          <a:pt x="17999" y="18901"/>
                        </a:cubicBezTo>
                        <a:lnTo>
                          <a:pt x="3601" y="18901"/>
                        </a:lnTo>
                        <a:cubicBezTo>
                          <a:pt x="3105" y="18901"/>
                          <a:pt x="2701" y="18497"/>
                          <a:pt x="2701" y="18001"/>
                        </a:cubicBezTo>
                        <a:lnTo>
                          <a:pt x="2701" y="3598"/>
                        </a:lnTo>
                        <a:cubicBezTo>
                          <a:pt x="2701" y="3102"/>
                          <a:pt x="3105" y="2699"/>
                          <a:pt x="3601" y="2699"/>
                        </a:cubicBezTo>
                        <a:lnTo>
                          <a:pt x="16077" y="2699"/>
                        </a:lnTo>
                        <a:lnTo>
                          <a:pt x="18707" y="70"/>
                        </a:lnTo>
                        <a:cubicBezTo>
                          <a:pt x="18478" y="25"/>
                          <a:pt x="18241" y="0"/>
                          <a:pt x="17999" y="0"/>
                        </a:cubicBezTo>
                        <a:lnTo>
                          <a:pt x="3601" y="0"/>
                        </a:lnTo>
                        <a:cubicBezTo>
                          <a:pt x="1612" y="0"/>
                          <a:pt x="0" y="1611"/>
                          <a:pt x="0" y="3598"/>
                        </a:cubicBezTo>
                        <a:lnTo>
                          <a:pt x="0" y="18001"/>
                        </a:lnTo>
                        <a:cubicBezTo>
                          <a:pt x="0" y="19989"/>
                          <a:pt x="1612" y="21600"/>
                          <a:pt x="3601" y="21600"/>
                        </a:cubicBezTo>
                        <a:lnTo>
                          <a:pt x="17999" y="21600"/>
                        </a:lnTo>
                        <a:cubicBezTo>
                          <a:pt x="19988" y="21600"/>
                          <a:pt x="21600" y="19989"/>
                          <a:pt x="21600" y="18001"/>
                        </a:cubicBezTo>
                        <a:lnTo>
                          <a:pt x="21600" y="10014"/>
                        </a:lnTo>
                        <a:lnTo>
                          <a:pt x="18899" y="12712"/>
                        </a:lnTo>
                        <a:lnTo>
                          <a:pt x="18899" y="18001"/>
                        </a:lnTo>
                        <a:close/>
                        <a:moveTo>
                          <a:pt x="18899" y="18001"/>
                        </a:moveTo>
                      </a:path>
                    </a:pathLst>
                  </a:custGeom>
                  <a:grpFill/>
                  <a:ln>
                    <a:noFill/>
                  </a:ln>
                </p:spPr>
                <p:txBody>
                  <a:bodyPr anchor="ctr"/>
                  <a:lstStyle/>
                  <a:p>
                    <a:pPr algn="ctr"/>
                    <a:endParaRPr>
                      <a:latin typeface="印品黑体"/>
                    </a:endParaRPr>
                  </a:p>
                </p:txBody>
              </p:sp>
              <p:sp>
                <p:nvSpPr>
                  <p:cNvPr id="90" name="i$liḋe-Freeform: Shape 24"/>
                  <p:cNvSpPr/>
                  <p:nvPr/>
                </p:nvSpPr>
                <p:spPr bwMode="auto">
                  <a:xfrm>
                    <a:off x="208" y="0"/>
                    <a:ext cx="368" cy="3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496" y="13916"/>
                        </a:moveTo>
                        <a:lnTo>
                          <a:pt x="2496" y="13917"/>
                        </a:lnTo>
                        <a:lnTo>
                          <a:pt x="2495" y="13919"/>
                        </a:lnTo>
                        <a:lnTo>
                          <a:pt x="2496" y="13919"/>
                        </a:lnTo>
                        <a:lnTo>
                          <a:pt x="0" y="21600"/>
                        </a:lnTo>
                        <a:lnTo>
                          <a:pt x="7681" y="19104"/>
                        </a:lnTo>
                        <a:lnTo>
                          <a:pt x="7684" y="19103"/>
                        </a:lnTo>
                        <a:lnTo>
                          <a:pt x="7683" y="19102"/>
                        </a:lnTo>
                        <a:lnTo>
                          <a:pt x="21600" y="5186"/>
                        </a:lnTo>
                        <a:lnTo>
                          <a:pt x="16414" y="0"/>
                        </a:lnTo>
                        <a:lnTo>
                          <a:pt x="2498" y="13916"/>
                        </a:lnTo>
                        <a:lnTo>
                          <a:pt x="2496" y="13916"/>
                        </a:lnTo>
                        <a:close/>
                        <a:moveTo>
                          <a:pt x="7041" y="18061"/>
                        </a:moveTo>
                        <a:lnTo>
                          <a:pt x="1855" y="19745"/>
                        </a:lnTo>
                        <a:lnTo>
                          <a:pt x="3540" y="14559"/>
                        </a:lnTo>
                        <a:lnTo>
                          <a:pt x="7041" y="18061"/>
                        </a:lnTo>
                        <a:close/>
                        <a:moveTo>
                          <a:pt x="7041" y="18061"/>
                        </a:moveTo>
                      </a:path>
                    </a:pathLst>
                  </a:custGeom>
                  <a:grpFill/>
                  <a:ln>
                    <a:noFill/>
                  </a:ln>
                </p:spPr>
                <p:txBody>
                  <a:bodyPr anchor="ctr"/>
                  <a:lstStyle/>
                  <a:p>
                    <a:pPr algn="ctr"/>
                    <a:endParaRPr>
                      <a:latin typeface="印品黑体"/>
                    </a:endParaRPr>
                  </a:p>
                </p:txBody>
              </p:sp>
            </p:grpSp>
          </p:grpSp>
          <p:grpSp>
            <p:nvGrpSpPr>
              <p:cNvPr id="64" name="Group 25"/>
              <p:cNvGrpSpPr/>
              <p:nvPr/>
            </p:nvGrpSpPr>
            <p:grpSpPr>
              <a:xfrm>
                <a:off x="7120370" y="1412776"/>
                <a:ext cx="1143366" cy="1143366"/>
                <a:chOff x="7120370" y="1412776"/>
                <a:chExt cx="1143366" cy="1143366"/>
              </a:xfrm>
            </p:grpSpPr>
            <p:sp>
              <p:nvSpPr>
                <p:cNvPr id="85" name="i$liḋe-Freeform: Shape 26"/>
                <p:cNvSpPr/>
                <p:nvPr/>
              </p:nvSpPr>
              <p:spPr>
                <a:xfrm rot="18900000">
                  <a:off x="7120370" y="1412776"/>
                  <a:ext cx="1143366" cy="114336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3"/>
                </a:solidFill>
                <a:ln w="12700" cap="flat">
                  <a:noFill/>
                  <a:miter lim="400000"/>
                </a:ln>
                <a:effectLst/>
              </p:spPr>
              <p:txBody>
                <a:bodyPr anchor="ctr"/>
                <a:lstStyle/>
                <a:p>
                  <a:pPr algn="ctr"/>
                  <a:endParaRPr>
                    <a:latin typeface="印品黑体"/>
                  </a:endParaRPr>
                </a:p>
              </p:txBody>
            </p:sp>
            <p:sp>
              <p:nvSpPr>
                <p:cNvPr id="86" name="i$liḋe-Freeform: Shape 27"/>
                <p:cNvSpPr/>
                <p:nvPr/>
              </p:nvSpPr>
              <p:spPr bwMode="auto">
                <a:xfrm>
                  <a:off x="7471491" y="1748967"/>
                  <a:ext cx="510203" cy="508163"/>
                </a:xfrm>
                <a:custGeom>
                  <a:avLst/>
                  <a:gdLst>
                    <a:gd name="T0" fmla="*/ 198438 w 21542"/>
                    <a:gd name="T1" fmla="*/ 197644 h 21600"/>
                    <a:gd name="T2" fmla="*/ 198438 w 21542"/>
                    <a:gd name="T3" fmla="*/ 197644 h 21600"/>
                    <a:gd name="T4" fmla="*/ 198438 w 21542"/>
                    <a:gd name="T5" fmla="*/ 197644 h 21600"/>
                    <a:gd name="T6" fmla="*/ 198438 w 21542"/>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lnTo>
                        <a:pt x="11685" y="1798"/>
                      </a:lnTo>
                      <a:close/>
                    </a:path>
                  </a:pathLst>
                </a:custGeom>
                <a:solidFill>
                  <a:schemeClr val="bg1"/>
                </a:solidFill>
                <a:ln>
                  <a:noFill/>
                </a:ln>
                <a:effectLst/>
              </p:spPr>
              <p:txBody>
                <a:bodyPr anchor="ctr"/>
                <a:lstStyle/>
                <a:p>
                  <a:pPr algn="ctr"/>
                  <a:endParaRPr>
                    <a:latin typeface="印品黑体"/>
                  </a:endParaRPr>
                </a:p>
              </p:txBody>
            </p:sp>
          </p:grpSp>
          <p:grpSp>
            <p:nvGrpSpPr>
              <p:cNvPr id="65" name="Group 20"/>
              <p:cNvGrpSpPr/>
              <p:nvPr/>
            </p:nvGrpSpPr>
            <p:grpSpPr>
              <a:xfrm>
                <a:off x="7120370" y="4625893"/>
                <a:ext cx="1143366" cy="1143366"/>
                <a:chOff x="7120370" y="4625893"/>
                <a:chExt cx="1143366" cy="1143366"/>
              </a:xfrm>
            </p:grpSpPr>
            <p:sp>
              <p:nvSpPr>
                <p:cNvPr id="83" name="i$liḋe-Freeform: Shape 29"/>
                <p:cNvSpPr/>
                <p:nvPr/>
              </p:nvSpPr>
              <p:spPr>
                <a:xfrm rot="18900000">
                  <a:off x="7120370" y="4625893"/>
                  <a:ext cx="1143366" cy="114336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5"/>
                </a:solidFill>
                <a:ln w="12700" cap="flat">
                  <a:noFill/>
                  <a:miter lim="400000"/>
                </a:ln>
                <a:effectLst/>
              </p:spPr>
              <p:txBody>
                <a:bodyPr anchor="ctr"/>
                <a:lstStyle/>
                <a:p>
                  <a:pPr algn="ctr"/>
                  <a:endParaRPr>
                    <a:latin typeface="印品黑体"/>
                  </a:endParaRPr>
                </a:p>
              </p:txBody>
            </p:sp>
            <p:sp>
              <p:nvSpPr>
                <p:cNvPr id="84" name="i$liḋe-Freeform: Shape 30"/>
                <p:cNvSpPr>
                  <a:spLocks noChangeAspect="1"/>
                </p:cNvSpPr>
                <p:nvPr/>
              </p:nvSpPr>
              <p:spPr bwMode="auto">
                <a:xfrm>
                  <a:off x="7487194" y="4952660"/>
                  <a:ext cx="436936" cy="522947"/>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p:spPr>
              <p:txBody>
                <a:bodyPr anchor="ctr"/>
                <a:lstStyle/>
                <a:p>
                  <a:pPr algn="ctr"/>
                  <a:endParaRPr>
                    <a:latin typeface="印品黑体"/>
                  </a:endParaRPr>
                </a:p>
              </p:txBody>
            </p:sp>
          </p:grpSp>
          <p:grpSp>
            <p:nvGrpSpPr>
              <p:cNvPr id="66" name="Group 1"/>
              <p:cNvGrpSpPr/>
              <p:nvPr/>
            </p:nvGrpSpPr>
            <p:grpSpPr>
              <a:xfrm>
                <a:off x="3907253" y="4625894"/>
                <a:ext cx="1143366" cy="1143366"/>
                <a:chOff x="3907253" y="4625894"/>
                <a:chExt cx="1143366" cy="1143366"/>
              </a:xfrm>
            </p:grpSpPr>
            <p:sp>
              <p:nvSpPr>
                <p:cNvPr id="81" name="i$liḋe-Freeform: Shape 32"/>
                <p:cNvSpPr/>
                <p:nvPr/>
              </p:nvSpPr>
              <p:spPr>
                <a:xfrm rot="18900000">
                  <a:off x="3907253" y="4625894"/>
                  <a:ext cx="1143366" cy="114336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1"/>
                </a:solidFill>
                <a:ln w="12700" cap="flat">
                  <a:noFill/>
                  <a:miter lim="400000"/>
                </a:ln>
                <a:effectLst/>
              </p:spPr>
              <p:txBody>
                <a:bodyPr anchor="ctr"/>
                <a:lstStyle/>
                <a:p>
                  <a:pPr algn="ctr"/>
                  <a:endParaRPr>
                    <a:latin typeface="印品黑体"/>
                  </a:endParaRPr>
                </a:p>
              </p:txBody>
            </p:sp>
            <p:sp>
              <p:nvSpPr>
                <p:cNvPr id="82" name="i$liḋe-Freeform: Shape 33"/>
                <p:cNvSpPr>
                  <a:spLocks noChangeAspect="1"/>
                </p:cNvSpPr>
                <p:nvPr/>
              </p:nvSpPr>
              <p:spPr bwMode="auto">
                <a:xfrm>
                  <a:off x="4222517" y="4938331"/>
                  <a:ext cx="464130" cy="510675"/>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anchor="ctr"/>
                <a:lstStyle/>
                <a:p>
                  <a:pPr algn="ctr"/>
                  <a:endParaRPr>
                    <a:latin typeface="印品黑体"/>
                  </a:endParaRPr>
                </a:p>
              </p:txBody>
            </p:sp>
          </p:grpSp>
          <p:grpSp>
            <p:nvGrpSpPr>
              <p:cNvPr id="67" name="Group 31"/>
              <p:cNvGrpSpPr/>
              <p:nvPr/>
            </p:nvGrpSpPr>
            <p:grpSpPr>
              <a:xfrm>
                <a:off x="4804040" y="2309565"/>
                <a:ext cx="2562906" cy="2562906"/>
                <a:chOff x="4804040" y="2309565"/>
                <a:chExt cx="2562906" cy="2562906"/>
              </a:xfrm>
            </p:grpSpPr>
            <p:sp>
              <p:nvSpPr>
                <p:cNvPr id="68" name="i$liḋe-Freeform: Shape 35"/>
                <p:cNvSpPr/>
                <p:nvPr/>
              </p:nvSpPr>
              <p:spPr>
                <a:xfrm rot="18900000">
                  <a:off x="4804040" y="2309565"/>
                  <a:ext cx="2562906" cy="256290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1"/>
                </a:solidFill>
                <a:ln w="12700" cap="flat">
                  <a:noFill/>
                  <a:miter lim="400000"/>
                </a:ln>
                <a:effectLst/>
              </p:spPr>
              <p:txBody>
                <a:bodyPr anchor="ctr"/>
                <a:lstStyle/>
                <a:p>
                  <a:pPr algn="ctr"/>
                  <a:endParaRPr dirty="0">
                    <a:latin typeface="印品黑体"/>
                  </a:endParaRPr>
                </a:p>
              </p:txBody>
            </p:sp>
            <p:grpSp>
              <p:nvGrpSpPr>
                <p:cNvPr id="69" name="Group 36"/>
                <p:cNvGrpSpPr/>
                <p:nvPr/>
              </p:nvGrpSpPr>
              <p:grpSpPr>
                <a:xfrm>
                  <a:off x="5285178" y="3018962"/>
                  <a:ext cx="1582763" cy="1222632"/>
                  <a:chOff x="5059339" y="4704186"/>
                  <a:chExt cx="1660525" cy="1282700"/>
                </a:xfrm>
                <a:solidFill>
                  <a:schemeClr val="bg1"/>
                </a:solidFill>
              </p:grpSpPr>
              <p:sp>
                <p:nvSpPr>
                  <p:cNvPr id="70" name="i$liḋe-Freeform: Shape 37"/>
                  <p:cNvSpPr/>
                  <p:nvPr/>
                </p:nvSpPr>
                <p:spPr bwMode="auto">
                  <a:xfrm>
                    <a:off x="5059339" y="4704186"/>
                    <a:ext cx="1660525" cy="895350"/>
                  </a:xfrm>
                  <a:custGeom>
                    <a:avLst/>
                    <a:gdLst>
                      <a:gd name="T0" fmla="*/ 862 w 1061"/>
                      <a:gd name="T1" fmla="*/ 572 h 572"/>
                      <a:gd name="T2" fmla="*/ 320 w 1061"/>
                      <a:gd name="T3" fmla="*/ 572 h 572"/>
                      <a:gd name="T4" fmla="*/ 290 w 1061"/>
                      <a:gd name="T5" fmla="*/ 548 h 572"/>
                      <a:gd name="T6" fmla="*/ 176 w 1061"/>
                      <a:gd name="T7" fmla="*/ 186 h 572"/>
                      <a:gd name="T8" fmla="*/ 16 w 1061"/>
                      <a:gd name="T9" fmla="*/ 58 h 572"/>
                      <a:gd name="T10" fmla="*/ 11 w 1061"/>
                      <a:gd name="T11" fmla="*/ 14 h 572"/>
                      <a:gd name="T12" fmla="*/ 55 w 1061"/>
                      <a:gd name="T13" fmla="*/ 17 h 572"/>
                      <a:gd name="T14" fmla="*/ 205 w 1061"/>
                      <a:gd name="T15" fmla="*/ 144 h 572"/>
                      <a:gd name="T16" fmla="*/ 1028 w 1061"/>
                      <a:gd name="T17" fmla="*/ 144 h 572"/>
                      <a:gd name="T18" fmla="*/ 1054 w 1061"/>
                      <a:gd name="T19" fmla="*/ 150 h 572"/>
                      <a:gd name="T20" fmla="*/ 1057 w 1061"/>
                      <a:gd name="T21" fmla="*/ 176 h 572"/>
                      <a:gd name="T22" fmla="*/ 891 w 1061"/>
                      <a:gd name="T23" fmla="*/ 553 h 572"/>
                      <a:gd name="T24" fmla="*/ 862 w 1061"/>
                      <a:gd name="T25" fmla="*/ 572 h 572"/>
                      <a:gd name="T26" fmla="*/ 343 w 1061"/>
                      <a:gd name="T27" fmla="*/ 501 h 572"/>
                      <a:gd name="T28" fmla="*/ 842 w 1061"/>
                      <a:gd name="T29" fmla="*/ 501 h 572"/>
                      <a:gd name="T30" fmla="*/ 980 w 1061"/>
                      <a:gd name="T31" fmla="*/ 180 h 572"/>
                      <a:gd name="T32" fmla="*/ 244 w 1061"/>
                      <a:gd name="T33" fmla="*/ 180 h 572"/>
                      <a:gd name="T34" fmla="*/ 343 w 1061"/>
                      <a:gd name="T35" fmla="*/ 5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1" h="572">
                        <a:moveTo>
                          <a:pt x="862" y="572"/>
                        </a:moveTo>
                        <a:cubicBezTo>
                          <a:pt x="320" y="572"/>
                          <a:pt x="320" y="572"/>
                          <a:pt x="320" y="572"/>
                        </a:cubicBezTo>
                        <a:cubicBezTo>
                          <a:pt x="307" y="572"/>
                          <a:pt x="295" y="561"/>
                          <a:pt x="290" y="548"/>
                        </a:cubicBezTo>
                        <a:cubicBezTo>
                          <a:pt x="176" y="186"/>
                          <a:pt x="176" y="186"/>
                          <a:pt x="176" y="186"/>
                        </a:cubicBezTo>
                        <a:cubicBezTo>
                          <a:pt x="16" y="58"/>
                          <a:pt x="16" y="58"/>
                          <a:pt x="16" y="58"/>
                        </a:cubicBezTo>
                        <a:cubicBezTo>
                          <a:pt x="2" y="48"/>
                          <a:pt x="0" y="28"/>
                          <a:pt x="11" y="14"/>
                        </a:cubicBezTo>
                        <a:cubicBezTo>
                          <a:pt x="21" y="0"/>
                          <a:pt x="41" y="6"/>
                          <a:pt x="55" y="17"/>
                        </a:cubicBezTo>
                        <a:cubicBezTo>
                          <a:pt x="205" y="144"/>
                          <a:pt x="205" y="144"/>
                          <a:pt x="205" y="144"/>
                        </a:cubicBezTo>
                        <a:cubicBezTo>
                          <a:pt x="1028" y="144"/>
                          <a:pt x="1028" y="144"/>
                          <a:pt x="1028" y="144"/>
                        </a:cubicBezTo>
                        <a:cubicBezTo>
                          <a:pt x="1039" y="144"/>
                          <a:pt x="1049" y="141"/>
                          <a:pt x="1054" y="150"/>
                        </a:cubicBezTo>
                        <a:cubicBezTo>
                          <a:pt x="1060" y="159"/>
                          <a:pt x="1061" y="166"/>
                          <a:pt x="1057" y="176"/>
                        </a:cubicBezTo>
                        <a:cubicBezTo>
                          <a:pt x="891" y="553"/>
                          <a:pt x="891" y="553"/>
                          <a:pt x="891" y="553"/>
                        </a:cubicBezTo>
                        <a:cubicBezTo>
                          <a:pt x="886" y="565"/>
                          <a:pt x="874" y="572"/>
                          <a:pt x="862" y="572"/>
                        </a:cubicBezTo>
                        <a:close/>
                        <a:moveTo>
                          <a:pt x="343" y="501"/>
                        </a:moveTo>
                        <a:cubicBezTo>
                          <a:pt x="842" y="501"/>
                          <a:pt x="842" y="501"/>
                          <a:pt x="842" y="501"/>
                        </a:cubicBezTo>
                        <a:cubicBezTo>
                          <a:pt x="980" y="180"/>
                          <a:pt x="980" y="180"/>
                          <a:pt x="980" y="180"/>
                        </a:cubicBezTo>
                        <a:cubicBezTo>
                          <a:pt x="244" y="180"/>
                          <a:pt x="244" y="180"/>
                          <a:pt x="244" y="180"/>
                        </a:cubicBezTo>
                        <a:lnTo>
                          <a:pt x="343" y="501"/>
                        </a:lnTo>
                        <a:close/>
                      </a:path>
                    </a:pathLst>
                  </a:custGeom>
                  <a:grpFill/>
                  <a:ln>
                    <a:noFill/>
                  </a:ln>
                </p:spPr>
                <p:txBody>
                  <a:bodyPr anchor="ctr"/>
                  <a:lstStyle/>
                  <a:p>
                    <a:pPr algn="ctr"/>
                    <a:endParaRPr>
                      <a:latin typeface="印品黑体"/>
                    </a:endParaRPr>
                  </a:p>
                </p:txBody>
              </p:sp>
              <p:sp>
                <p:nvSpPr>
                  <p:cNvPr id="71" name="i$liḋe-Freeform: Shape 38"/>
                  <p:cNvSpPr/>
                  <p:nvPr/>
                </p:nvSpPr>
                <p:spPr bwMode="auto">
                  <a:xfrm>
                    <a:off x="5599089" y="4926436"/>
                    <a:ext cx="153987" cy="641350"/>
                  </a:xfrm>
                  <a:custGeom>
                    <a:avLst/>
                    <a:gdLst>
                      <a:gd name="T0" fmla="*/ 81 w 98"/>
                      <a:gd name="T1" fmla="*/ 410 h 410"/>
                      <a:gd name="T2" fmla="*/ 65 w 98"/>
                      <a:gd name="T3" fmla="*/ 397 h 410"/>
                      <a:gd name="T4" fmla="*/ 1 w 98"/>
                      <a:gd name="T5" fmla="*/ 20 h 410"/>
                      <a:gd name="T6" fmla="*/ 14 w 98"/>
                      <a:gd name="T7" fmla="*/ 1 h 410"/>
                      <a:gd name="T8" fmla="*/ 32 w 98"/>
                      <a:gd name="T9" fmla="*/ 14 h 410"/>
                      <a:gd name="T10" fmla="*/ 96 w 98"/>
                      <a:gd name="T11" fmla="*/ 392 h 410"/>
                      <a:gd name="T12" fmla="*/ 84 w 98"/>
                      <a:gd name="T13" fmla="*/ 410 h 410"/>
                      <a:gd name="T14" fmla="*/ 81 w 98"/>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0">
                        <a:moveTo>
                          <a:pt x="81" y="410"/>
                        </a:moveTo>
                        <a:cubicBezTo>
                          <a:pt x="73" y="410"/>
                          <a:pt x="67" y="405"/>
                          <a:pt x="65" y="397"/>
                        </a:cubicBezTo>
                        <a:cubicBezTo>
                          <a:pt x="1" y="20"/>
                          <a:pt x="1" y="20"/>
                          <a:pt x="1" y="20"/>
                        </a:cubicBezTo>
                        <a:cubicBezTo>
                          <a:pt x="0" y="11"/>
                          <a:pt x="5" y="3"/>
                          <a:pt x="14" y="1"/>
                        </a:cubicBezTo>
                        <a:cubicBezTo>
                          <a:pt x="22" y="0"/>
                          <a:pt x="30" y="6"/>
                          <a:pt x="32" y="14"/>
                        </a:cubicBezTo>
                        <a:cubicBezTo>
                          <a:pt x="96" y="392"/>
                          <a:pt x="96" y="392"/>
                          <a:pt x="96" y="392"/>
                        </a:cubicBezTo>
                        <a:cubicBezTo>
                          <a:pt x="98" y="400"/>
                          <a:pt x="92" y="408"/>
                          <a:pt x="84" y="410"/>
                        </a:cubicBezTo>
                        <a:cubicBezTo>
                          <a:pt x="83" y="410"/>
                          <a:pt x="82" y="410"/>
                          <a:pt x="81" y="410"/>
                        </a:cubicBezTo>
                        <a:close/>
                      </a:path>
                    </a:pathLst>
                  </a:custGeom>
                  <a:grpFill/>
                  <a:ln>
                    <a:noFill/>
                  </a:ln>
                </p:spPr>
                <p:txBody>
                  <a:bodyPr anchor="ctr"/>
                  <a:lstStyle/>
                  <a:p>
                    <a:pPr algn="ctr"/>
                    <a:endParaRPr>
                      <a:latin typeface="印品黑体"/>
                    </a:endParaRPr>
                  </a:p>
                </p:txBody>
              </p:sp>
              <p:sp>
                <p:nvSpPr>
                  <p:cNvPr id="72" name="i$liḋe-Freeform: Shape 39"/>
                  <p:cNvSpPr/>
                  <p:nvPr/>
                </p:nvSpPr>
                <p:spPr bwMode="auto">
                  <a:xfrm>
                    <a:off x="5843564" y="4926436"/>
                    <a:ext cx="122237" cy="641350"/>
                  </a:xfrm>
                  <a:custGeom>
                    <a:avLst/>
                    <a:gdLst>
                      <a:gd name="T0" fmla="*/ 62 w 78"/>
                      <a:gd name="T1" fmla="*/ 410 h 410"/>
                      <a:gd name="T2" fmla="*/ 46 w 78"/>
                      <a:gd name="T3" fmla="*/ 396 h 410"/>
                      <a:gd name="T4" fmla="*/ 1 w 78"/>
                      <a:gd name="T5" fmla="*/ 19 h 410"/>
                      <a:gd name="T6" fmla="*/ 15 w 78"/>
                      <a:gd name="T7" fmla="*/ 1 h 410"/>
                      <a:gd name="T8" fmla="*/ 32 w 78"/>
                      <a:gd name="T9" fmla="*/ 15 h 410"/>
                      <a:gd name="T10" fmla="*/ 77 w 78"/>
                      <a:gd name="T11" fmla="*/ 392 h 410"/>
                      <a:gd name="T12" fmla="*/ 64 w 78"/>
                      <a:gd name="T13" fmla="*/ 410 h 410"/>
                      <a:gd name="T14" fmla="*/ 62 w 78"/>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410">
                        <a:moveTo>
                          <a:pt x="62" y="410"/>
                        </a:moveTo>
                        <a:cubicBezTo>
                          <a:pt x="54" y="410"/>
                          <a:pt x="47" y="404"/>
                          <a:pt x="46" y="396"/>
                        </a:cubicBezTo>
                        <a:cubicBezTo>
                          <a:pt x="1" y="19"/>
                          <a:pt x="1" y="19"/>
                          <a:pt x="1" y="19"/>
                        </a:cubicBezTo>
                        <a:cubicBezTo>
                          <a:pt x="0" y="10"/>
                          <a:pt x="6" y="2"/>
                          <a:pt x="15" y="1"/>
                        </a:cubicBezTo>
                        <a:cubicBezTo>
                          <a:pt x="23" y="0"/>
                          <a:pt x="31" y="6"/>
                          <a:pt x="32" y="15"/>
                        </a:cubicBezTo>
                        <a:cubicBezTo>
                          <a:pt x="77" y="392"/>
                          <a:pt x="77" y="392"/>
                          <a:pt x="77" y="392"/>
                        </a:cubicBezTo>
                        <a:cubicBezTo>
                          <a:pt x="78" y="401"/>
                          <a:pt x="72" y="409"/>
                          <a:pt x="64" y="410"/>
                        </a:cubicBezTo>
                        <a:cubicBezTo>
                          <a:pt x="63" y="410"/>
                          <a:pt x="62" y="410"/>
                          <a:pt x="62" y="410"/>
                        </a:cubicBezTo>
                        <a:close/>
                      </a:path>
                    </a:pathLst>
                  </a:custGeom>
                  <a:grpFill/>
                  <a:ln>
                    <a:noFill/>
                  </a:ln>
                </p:spPr>
                <p:txBody>
                  <a:bodyPr anchor="ctr"/>
                  <a:lstStyle/>
                  <a:p>
                    <a:pPr algn="ctr"/>
                    <a:endParaRPr>
                      <a:latin typeface="印品黑体"/>
                    </a:endParaRPr>
                  </a:p>
                </p:txBody>
              </p:sp>
              <p:sp>
                <p:nvSpPr>
                  <p:cNvPr id="73" name="i$liḋe-Freeform: Shape 40"/>
                  <p:cNvSpPr/>
                  <p:nvPr/>
                </p:nvSpPr>
                <p:spPr bwMode="auto">
                  <a:xfrm>
                    <a:off x="6089627" y="4932786"/>
                    <a:ext cx="109537" cy="628650"/>
                  </a:xfrm>
                  <a:custGeom>
                    <a:avLst/>
                    <a:gdLst>
                      <a:gd name="T0" fmla="*/ 16 w 70"/>
                      <a:gd name="T1" fmla="*/ 402 h 402"/>
                      <a:gd name="T2" fmla="*/ 15 w 70"/>
                      <a:gd name="T3" fmla="*/ 402 h 402"/>
                      <a:gd name="T4" fmla="*/ 1 w 70"/>
                      <a:gd name="T5" fmla="*/ 385 h 402"/>
                      <a:gd name="T6" fmla="*/ 38 w 70"/>
                      <a:gd name="T7" fmla="*/ 15 h 402"/>
                      <a:gd name="T8" fmla="*/ 55 w 70"/>
                      <a:gd name="T9" fmla="*/ 1 h 402"/>
                      <a:gd name="T10" fmla="*/ 69 w 70"/>
                      <a:gd name="T11" fmla="*/ 18 h 402"/>
                      <a:gd name="T12" fmla="*/ 32 w 70"/>
                      <a:gd name="T13" fmla="*/ 388 h 402"/>
                      <a:gd name="T14" fmla="*/ 16 w 70"/>
                      <a:gd name="T15" fmla="*/ 402 h 4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2">
                        <a:moveTo>
                          <a:pt x="16" y="402"/>
                        </a:moveTo>
                        <a:cubicBezTo>
                          <a:pt x="16" y="402"/>
                          <a:pt x="15" y="402"/>
                          <a:pt x="15" y="402"/>
                        </a:cubicBezTo>
                        <a:cubicBezTo>
                          <a:pt x="6" y="401"/>
                          <a:pt x="0" y="393"/>
                          <a:pt x="1" y="385"/>
                        </a:cubicBezTo>
                        <a:cubicBezTo>
                          <a:pt x="38" y="15"/>
                          <a:pt x="38" y="15"/>
                          <a:pt x="38" y="15"/>
                        </a:cubicBezTo>
                        <a:cubicBezTo>
                          <a:pt x="39" y="7"/>
                          <a:pt x="47" y="0"/>
                          <a:pt x="55" y="1"/>
                        </a:cubicBezTo>
                        <a:cubicBezTo>
                          <a:pt x="64" y="2"/>
                          <a:pt x="70" y="10"/>
                          <a:pt x="69" y="18"/>
                        </a:cubicBezTo>
                        <a:cubicBezTo>
                          <a:pt x="32" y="388"/>
                          <a:pt x="32" y="388"/>
                          <a:pt x="32" y="388"/>
                        </a:cubicBezTo>
                        <a:cubicBezTo>
                          <a:pt x="31" y="396"/>
                          <a:pt x="24" y="402"/>
                          <a:pt x="16" y="402"/>
                        </a:cubicBezTo>
                        <a:close/>
                      </a:path>
                    </a:pathLst>
                  </a:custGeom>
                  <a:grpFill/>
                  <a:ln>
                    <a:noFill/>
                  </a:ln>
                </p:spPr>
                <p:txBody>
                  <a:bodyPr anchor="ctr"/>
                  <a:lstStyle/>
                  <a:p>
                    <a:pPr algn="ctr"/>
                    <a:endParaRPr>
                      <a:latin typeface="印品黑体"/>
                    </a:endParaRPr>
                  </a:p>
                </p:txBody>
              </p:sp>
              <p:sp>
                <p:nvSpPr>
                  <p:cNvPr id="74" name="i$liḋe-Freeform: Shape 41"/>
                  <p:cNvSpPr/>
                  <p:nvPr/>
                </p:nvSpPr>
                <p:spPr bwMode="auto">
                  <a:xfrm>
                    <a:off x="6238852" y="4943898"/>
                    <a:ext cx="271462" cy="614362"/>
                  </a:xfrm>
                  <a:custGeom>
                    <a:avLst/>
                    <a:gdLst>
                      <a:gd name="T0" fmla="*/ 18 w 173"/>
                      <a:gd name="T1" fmla="*/ 393 h 393"/>
                      <a:gd name="T2" fmla="*/ 12 w 173"/>
                      <a:gd name="T3" fmla="*/ 392 h 393"/>
                      <a:gd name="T4" fmla="*/ 3 w 173"/>
                      <a:gd name="T5" fmla="*/ 372 h 393"/>
                      <a:gd name="T6" fmla="*/ 140 w 173"/>
                      <a:gd name="T7" fmla="*/ 12 h 393"/>
                      <a:gd name="T8" fmla="*/ 160 w 173"/>
                      <a:gd name="T9" fmla="*/ 3 h 393"/>
                      <a:gd name="T10" fmla="*/ 169 w 173"/>
                      <a:gd name="T11" fmla="*/ 23 h 393"/>
                      <a:gd name="T12" fmla="*/ 33 w 173"/>
                      <a:gd name="T13" fmla="*/ 383 h 393"/>
                      <a:gd name="T14" fmla="*/ 18 w 173"/>
                      <a:gd name="T15" fmla="*/ 393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93">
                        <a:moveTo>
                          <a:pt x="18" y="393"/>
                        </a:moveTo>
                        <a:cubicBezTo>
                          <a:pt x="16" y="393"/>
                          <a:pt x="14" y="393"/>
                          <a:pt x="12" y="392"/>
                        </a:cubicBezTo>
                        <a:cubicBezTo>
                          <a:pt x="4" y="389"/>
                          <a:pt x="0" y="380"/>
                          <a:pt x="3" y="372"/>
                        </a:cubicBezTo>
                        <a:cubicBezTo>
                          <a:pt x="140" y="12"/>
                          <a:pt x="140" y="12"/>
                          <a:pt x="140" y="12"/>
                        </a:cubicBezTo>
                        <a:cubicBezTo>
                          <a:pt x="143" y="4"/>
                          <a:pt x="152" y="0"/>
                          <a:pt x="160" y="3"/>
                        </a:cubicBezTo>
                        <a:cubicBezTo>
                          <a:pt x="169" y="6"/>
                          <a:pt x="173" y="15"/>
                          <a:pt x="169" y="23"/>
                        </a:cubicBezTo>
                        <a:cubicBezTo>
                          <a:pt x="33" y="383"/>
                          <a:pt x="33" y="383"/>
                          <a:pt x="33" y="383"/>
                        </a:cubicBezTo>
                        <a:cubicBezTo>
                          <a:pt x="30" y="389"/>
                          <a:pt x="24" y="393"/>
                          <a:pt x="18" y="393"/>
                        </a:cubicBezTo>
                        <a:close/>
                      </a:path>
                    </a:pathLst>
                  </a:custGeom>
                  <a:grpFill/>
                  <a:ln>
                    <a:noFill/>
                  </a:ln>
                </p:spPr>
                <p:txBody>
                  <a:bodyPr anchor="ctr"/>
                  <a:lstStyle/>
                  <a:p>
                    <a:pPr algn="ctr"/>
                    <a:endParaRPr>
                      <a:latin typeface="印品黑体"/>
                    </a:endParaRPr>
                  </a:p>
                </p:txBody>
              </p:sp>
              <p:sp>
                <p:nvSpPr>
                  <p:cNvPr id="75" name="i$liḋe-Freeform: Shape 42"/>
                  <p:cNvSpPr/>
                  <p:nvPr/>
                </p:nvSpPr>
                <p:spPr bwMode="auto">
                  <a:xfrm>
                    <a:off x="5405414" y="5097886"/>
                    <a:ext cx="1223962" cy="55562"/>
                  </a:xfrm>
                  <a:custGeom>
                    <a:avLst/>
                    <a:gdLst>
                      <a:gd name="T0" fmla="*/ 766 w 782"/>
                      <a:gd name="T1" fmla="*/ 36 h 36"/>
                      <a:gd name="T2" fmla="*/ 15 w 782"/>
                      <a:gd name="T3" fmla="*/ 36 h 36"/>
                      <a:gd name="T4" fmla="*/ 0 w 782"/>
                      <a:gd name="T5" fmla="*/ 18 h 36"/>
                      <a:gd name="T6" fmla="*/ 15 w 782"/>
                      <a:gd name="T7" fmla="*/ 0 h 36"/>
                      <a:gd name="T8" fmla="*/ 766 w 782"/>
                      <a:gd name="T9" fmla="*/ 0 h 36"/>
                      <a:gd name="T10" fmla="*/ 782 w 782"/>
                      <a:gd name="T11" fmla="*/ 18 h 36"/>
                      <a:gd name="T12" fmla="*/ 766 w 7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82" h="36">
                        <a:moveTo>
                          <a:pt x="766" y="36"/>
                        </a:moveTo>
                        <a:cubicBezTo>
                          <a:pt x="15" y="36"/>
                          <a:pt x="15" y="36"/>
                          <a:pt x="15" y="36"/>
                        </a:cubicBezTo>
                        <a:cubicBezTo>
                          <a:pt x="7" y="36"/>
                          <a:pt x="0" y="27"/>
                          <a:pt x="0" y="18"/>
                        </a:cubicBezTo>
                        <a:cubicBezTo>
                          <a:pt x="0" y="9"/>
                          <a:pt x="7" y="0"/>
                          <a:pt x="15" y="0"/>
                        </a:cubicBezTo>
                        <a:cubicBezTo>
                          <a:pt x="766" y="0"/>
                          <a:pt x="766" y="0"/>
                          <a:pt x="766" y="0"/>
                        </a:cubicBezTo>
                        <a:cubicBezTo>
                          <a:pt x="775" y="0"/>
                          <a:pt x="782" y="9"/>
                          <a:pt x="782" y="18"/>
                        </a:cubicBezTo>
                        <a:cubicBezTo>
                          <a:pt x="782" y="27"/>
                          <a:pt x="775" y="36"/>
                          <a:pt x="766" y="36"/>
                        </a:cubicBezTo>
                        <a:close/>
                      </a:path>
                    </a:pathLst>
                  </a:custGeom>
                  <a:grpFill/>
                  <a:ln>
                    <a:noFill/>
                  </a:ln>
                </p:spPr>
                <p:txBody>
                  <a:bodyPr anchor="ctr"/>
                  <a:lstStyle/>
                  <a:p>
                    <a:pPr algn="ctr"/>
                    <a:endParaRPr>
                      <a:latin typeface="印品黑体"/>
                    </a:endParaRPr>
                  </a:p>
                </p:txBody>
              </p:sp>
              <p:sp>
                <p:nvSpPr>
                  <p:cNvPr id="76" name="i$liḋe-Freeform: Shape 43"/>
                  <p:cNvSpPr/>
                  <p:nvPr/>
                </p:nvSpPr>
                <p:spPr bwMode="auto">
                  <a:xfrm>
                    <a:off x="5453039" y="5264573"/>
                    <a:ext cx="1077912" cy="55562"/>
                  </a:xfrm>
                  <a:custGeom>
                    <a:avLst/>
                    <a:gdLst>
                      <a:gd name="T0" fmla="*/ 673 w 688"/>
                      <a:gd name="T1" fmla="*/ 36 h 36"/>
                      <a:gd name="T2" fmla="*/ 16 w 688"/>
                      <a:gd name="T3" fmla="*/ 36 h 36"/>
                      <a:gd name="T4" fmla="*/ 0 w 688"/>
                      <a:gd name="T5" fmla="*/ 18 h 36"/>
                      <a:gd name="T6" fmla="*/ 16 w 688"/>
                      <a:gd name="T7" fmla="*/ 0 h 36"/>
                      <a:gd name="T8" fmla="*/ 673 w 688"/>
                      <a:gd name="T9" fmla="*/ 0 h 36"/>
                      <a:gd name="T10" fmla="*/ 688 w 688"/>
                      <a:gd name="T11" fmla="*/ 18 h 36"/>
                      <a:gd name="T12" fmla="*/ 673 w 68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88" h="36">
                        <a:moveTo>
                          <a:pt x="673" y="36"/>
                        </a:moveTo>
                        <a:cubicBezTo>
                          <a:pt x="16" y="36"/>
                          <a:pt x="16" y="36"/>
                          <a:pt x="16" y="36"/>
                        </a:cubicBezTo>
                        <a:cubicBezTo>
                          <a:pt x="7" y="36"/>
                          <a:pt x="0" y="27"/>
                          <a:pt x="0" y="18"/>
                        </a:cubicBezTo>
                        <a:cubicBezTo>
                          <a:pt x="0" y="9"/>
                          <a:pt x="7" y="0"/>
                          <a:pt x="16" y="0"/>
                        </a:cubicBezTo>
                        <a:cubicBezTo>
                          <a:pt x="673" y="0"/>
                          <a:pt x="673" y="0"/>
                          <a:pt x="673" y="0"/>
                        </a:cubicBezTo>
                        <a:cubicBezTo>
                          <a:pt x="681" y="0"/>
                          <a:pt x="688" y="9"/>
                          <a:pt x="688" y="18"/>
                        </a:cubicBezTo>
                        <a:cubicBezTo>
                          <a:pt x="688" y="27"/>
                          <a:pt x="681" y="36"/>
                          <a:pt x="673" y="36"/>
                        </a:cubicBezTo>
                        <a:close/>
                      </a:path>
                    </a:pathLst>
                  </a:custGeom>
                  <a:grpFill/>
                  <a:ln>
                    <a:noFill/>
                  </a:ln>
                </p:spPr>
                <p:txBody>
                  <a:bodyPr anchor="ctr"/>
                  <a:lstStyle/>
                  <a:p>
                    <a:pPr algn="ctr"/>
                    <a:endParaRPr>
                      <a:latin typeface="印品黑体"/>
                    </a:endParaRPr>
                  </a:p>
                </p:txBody>
              </p:sp>
              <p:sp>
                <p:nvSpPr>
                  <p:cNvPr id="77" name="i$liḋe-Freeform: Shape 44"/>
                  <p:cNvSpPr/>
                  <p:nvPr/>
                </p:nvSpPr>
                <p:spPr bwMode="auto">
                  <a:xfrm>
                    <a:off x="5502252" y="5377286"/>
                    <a:ext cx="979487" cy="53975"/>
                  </a:xfrm>
                  <a:custGeom>
                    <a:avLst/>
                    <a:gdLst>
                      <a:gd name="T0" fmla="*/ 610 w 626"/>
                      <a:gd name="T1" fmla="*/ 35 h 35"/>
                      <a:gd name="T2" fmla="*/ 16 w 626"/>
                      <a:gd name="T3" fmla="*/ 35 h 35"/>
                      <a:gd name="T4" fmla="*/ 0 w 626"/>
                      <a:gd name="T5" fmla="*/ 17 h 35"/>
                      <a:gd name="T6" fmla="*/ 16 w 626"/>
                      <a:gd name="T7" fmla="*/ 0 h 35"/>
                      <a:gd name="T8" fmla="*/ 610 w 626"/>
                      <a:gd name="T9" fmla="*/ 0 h 35"/>
                      <a:gd name="T10" fmla="*/ 626 w 626"/>
                      <a:gd name="T11" fmla="*/ 17 h 35"/>
                      <a:gd name="T12" fmla="*/ 610 w 62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626" h="35">
                        <a:moveTo>
                          <a:pt x="610" y="35"/>
                        </a:moveTo>
                        <a:cubicBezTo>
                          <a:pt x="16" y="35"/>
                          <a:pt x="16" y="35"/>
                          <a:pt x="16" y="35"/>
                        </a:cubicBezTo>
                        <a:cubicBezTo>
                          <a:pt x="7" y="35"/>
                          <a:pt x="0" y="26"/>
                          <a:pt x="0" y="17"/>
                        </a:cubicBezTo>
                        <a:cubicBezTo>
                          <a:pt x="0" y="9"/>
                          <a:pt x="7" y="0"/>
                          <a:pt x="16" y="0"/>
                        </a:cubicBezTo>
                        <a:cubicBezTo>
                          <a:pt x="610" y="0"/>
                          <a:pt x="610" y="0"/>
                          <a:pt x="610" y="0"/>
                        </a:cubicBezTo>
                        <a:cubicBezTo>
                          <a:pt x="619" y="0"/>
                          <a:pt x="626" y="9"/>
                          <a:pt x="626" y="17"/>
                        </a:cubicBezTo>
                        <a:cubicBezTo>
                          <a:pt x="626" y="26"/>
                          <a:pt x="619" y="35"/>
                          <a:pt x="610" y="35"/>
                        </a:cubicBezTo>
                        <a:close/>
                      </a:path>
                    </a:pathLst>
                  </a:custGeom>
                  <a:grpFill/>
                  <a:ln>
                    <a:noFill/>
                  </a:ln>
                </p:spPr>
                <p:txBody>
                  <a:bodyPr anchor="ctr"/>
                  <a:lstStyle/>
                  <a:p>
                    <a:pPr algn="ctr"/>
                    <a:endParaRPr>
                      <a:latin typeface="印品黑体"/>
                    </a:endParaRPr>
                  </a:p>
                </p:txBody>
              </p:sp>
              <p:sp>
                <p:nvSpPr>
                  <p:cNvPr id="78" name="i$liḋe-Freeform: Shape 45"/>
                  <p:cNvSpPr/>
                  <p:nvPr/>
                </p:nvSpPr>
                <p:spPr bwMode="auto">
                  <a:xfrm>
                    <a:off x="5516539" y="5526511"/>
                    <a:ext cx="931862" cy="407987"/>
                  </a:xfrm>
                  <a:custGeom>
                    <a:avLst/>
                    <a:gdLst>
                      <a:gd name="T0" fmla="*/ 579 w 596"/>
                      <a:gd name="T1" fmla="*/ 261 h 261"/>
                      <a:gd name="T2" fmla="*/ 18 w 596"/>
                      <a:gd name="T3" fmla="*/ 261 h 261"/>
                      <a:gd name="T4" fmla="*/ 5 w 596"/>
                      <a:gd name="T5" fmla="*/ 256 h 261"/>
                      <a:gd name="T6" fmla="*/ 0 w 596"/>
                      <a:gd name="T7" fmla="*/ 243 h 261"/>
                      <a:gd name="T8" fmla="*/ 9 w 596"/>
                      <a:gd name="T9" fmla="*/ 18 h 261"/>
                      <a:gd name="T10" fmla="*/ 27 w 596"/>
                      <a:gd name="T11" fmla="*/ 0 h 261"/>
                      <a:gd name="T12" fmla="*/ 44 w 596"/>
                      <a:gd name="T13" fmla="*/ 19 h 261"/>
                      <a:gd name="T14" fmla="*/ 36 w 596"/>
                      <a:gd name="T15" fmla="*/ 226 h 261"/>
                      <a:gd name="T16" fmla="*/ 579 w 596"/>
                      <a:gd name="T17" fmla="*/ 226 h 261"/>
                      <a:gd name="T18" fmla="*/ 596 w 596"/>
                      <a:gd name="T19" fmla="*/ 243 h 261"/>
                      <a:gd name="T20" fmla="*/ 579 w 596"/>
                      <a:gd name="T21"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261">
                        <a:moveTo>
                          <a:pt x="579" y="261"/>
                        </a:moveTo>
                        <a:cubicBezTo>
                          <a:pt x="18" y="261"/>
                          <a:pt x="18" y="261"/>
                          <a:pt x="18" y="261"/>
                        </a:cubicBezTo>
                        <a:cubicBezTo>
                          <a:pt x="13" y="261"/>
                          <a:pt x="8" y="259"/>
                          <a:pt x="5" y="256"/>
                        </a:cubicBezTo>
                        <a:cubicBezTo>
                          <a:pt x="2" y="252"/>
                          <a:pt x="0" y="248"/>
                          <a:pt x="0" y="243"/>
                        </a:cubicBezTo>
                        <a:cubicBezTo>
                          <a:pt x="9" y="18"/>
                          <a:pt x="9" y="18"/>
                          <a:pt x="9" y="18"/>
                        </a:cubicBezTo>
                        <a:cubicBezTo>
                          <a:pt x="9" y="8"/>
                          <a:pt x="18" y="1"/>
                          <a:pt x="27" y="0"/>
                        </a:cubicBezTo>
                        <a:cubicBezTo>
                          <a:pt x="37" y="1"/>
                          <a:pt x="45" y="9"/>
                          <a:pt x="44" y="19"/>
                        </a:cubicBezTo>
                        <a:cubicBezTo>
                          <a:pt x="36" y="226"/>
                          <a:pt x="36" y="226"/>
                          <a:pt x="36" y="226"/>
                        </a:cubicBezTo>
                        <a:cubicBezTo>
                          <a:pt x="579" y="226"/>
                          <a:pt x="579" y="226"/>
                          <a:pt x="579" y="226"/>
                        </a:cubicBezTo>
                        <a:cubicBezTo>
                          <a:pt x="589" y="226"/>
                          <a:pt x="596" y="234"/>
                          <a:pt x="596" y="243"/>
                        </a:cubicBezTo>
                        <a:cubicBezTo>
                          <a:pt x="596" y="253"/>
                          <a:pt x="589" y="261"/>
                          <a:pt x="579" y="261"/>
                        </a:cubicBezTo>
                        <a:close/>
                      </a:path>
                    </a:pathLst>
                  </a:custGeom>
                  <a:grpFill/>
                  <a:ln>
                    <a:noFill/>
                  </a:ln>
                </p:spPr>
                <p:txBody>
                  <a:bodyPr anchor="ctr"/>
                  <a:lstStyle/>
                  <a:p>
                    <a:pPr algn="ctr"/>
                    <a:endParaRPr>
                      <a:latin typeface="印品黑体"/>
                    </a:endParaRPr>
                  </a:p>
                </p:txBody>
              </p:sp>
              <p:sp>
                <p:nvSpPr>
                  <p:cNvPr id="79" name="i$liḋe-Oval 46"/>
                  <p:cNvSpPr/>
                  <p:nvPr/>
                </p:nvSpPr>
                <p:spPr bwMode="auto">
                  <a:xfrm>
                    <a:off x="5437164" y="5783686"/>
                    <a:ext cx="206375" cy="203200"/>
                  </a:xfrm>
                  <a:prstGeom prst="ellipse">
                    <a:avLst/>
                  </a:prstGeom>
                  <a:grpFill/>
                  <a:ln>
                    <a:noFill/>
                  </a:ln>
                </p:spPr>
                <p:txBody>
                  <a:bodyPr anchor="ctr"/>
                  <a:lstStyle/>
                  <a:p>
                    <a:pPr algn="ctr"/>
                    <a:endParaRPr>
                      <a:latin typeface="印品黑体"/>
                    </a:endParaRPr>
                  </a:p>
                </p:txBody>
              </p:sp>
              <p:sp>
                <p:nvSpPr>
                  <p:cNvPr id="80" name="i$liḋe-Oval 47"/>
                  <p:cNvSpPr/>
                  <p:nvPr/>
                </p:nvSpPr>
                <p:spPr bwMode="auto">
                  <a:xfrm>
                    <a:off x="6272189" y="5783686"/>
                    <a:ext cx="203200" cy="203200"/>
                  </a:xfrm>
                  <a:prstGeom prst="ellipse">
                    <a:avLst/>
                  </a:prstGeom>
                  <a:grpFill/>
                  <a:ln>
                    <a:noFill/>
                  </a:ln>
                </p:spPr>
                <p:txBody>
                  <a:bodyPr anchor="ctr"/>
                  <a:lstStyle/>
                  <a:p>
                    <a:pPr algn="ctr"/>
                    <a:endParaRPr>
                      <a:latin typeface="印品黑体"/>
                    </a:endParaRPr>
                  </a:p>
                </p:txBody>
              </p:sp>
            </p:grpSp>
          </p:grpSp>
        </p:grpSp>
        <p:grpSp>
          <p:nvGrpSpPr>
            <p:cNvPr id="47" name="组合 46"/>
            <p:cNvGrpSpPr/>
            <p:nvPr/>
          </p:nvGrpSpPr>
          <p:grpSpPr>
            <a:xfrm>
              <a:off x="9150996" y="1813424"/>
              <a:ext cx="2204514" cy="1327193"/>
              <a:chOff x="7449747" y="3245329"/>
              <a:chExt cx="2204514" cy="1327193"/>
            </a:xfrm>
          </p:grpSpPr>
          <p:sp>
            <p:nvSpPr>
              <p:cNvPr id="57" name="矩形 56"/>
              <p:cNvSpPr/>
              <p:nvPr/>
            </p:nvSpPr>
            <p:spPr>
              <a:xfrm>
                <a:off x="7483990" y="3827466"/>
                <a:ext cx="2170271" cy="74505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rgbClr val="FF0000"/>
                    </a:solidFill>
                    <a:latin typeface="印品黑体"/>
                  </a:rPr>
                  <a:t>海关在</a:t>
                </a:r>
                <a:r>
                  <a:rPr lang="en-US" altLang="zh-CN" sz="1600" b="1" dirty="0">
                    <a:solidFill>
                      <a:srgbClr val="FF0000"/>
                    </a:solidFill>
                    <a:latin typeface="印品黑体"/>
                  </a:rPr>
                  <a:t>60</a:t>
                </a:r>
                <a:r>
                  <a:rPr lang="zh-CN" altLang="en-US" sz="1600" b="1" dirty="0">
                    <a:solidFill>
                      <a:srgbClr val="FF0000"/>
                    </a:solidFill>
                    <a:latin typeface="印品黑体"/>
                  </a:rPr>
                  <a:t>天内做出决定</a:t>
                </a:r>
                <a:endParaRPr lang="zh-CN" altLang="en-US" sz="1600" b="1" dirty="0">
                  <a:solidFill>
                    <a:srgbClr val="FF0000"/>
                  </a:solidFill>
                  <a:latin typeface="印品黑体"/>
                </a:endParaRPr>
              </a:p>
            </p:txBody>
          </p:sp>
          <p:sp>
            <p:nvSpPr>
              <p:cNvPr id="58" name="矩形 57"/>
              <p:cNvSpPr/>
              <p:nvPr/>
            </p:nvSpPr>
            <p:spPr>
              <a:xfrm>
                <a:off x="7449747" y="3245329"/>
                <a:ext cx="2050552" cy="72738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3200" dirty="0">
                    <a:latin typeface="印品黑体"/>
                  </a:rPr>
                  <a:t>60</a:t>
                </a:r>
                <a:endParaRPr lang="zh-CN" altLang="en-US" sz="3200" dirty="0">
                  <a:latin typeface="印品黑体"/>
                </a:endParaRPr>
              </a:p>
            </p:txBody>
          </p:sp>
        </p:grpSp>
        <p:grpSp>
          <p:nvGrpSpPr>
            <p:cNvPr id="48" name="组合 47"/>
            <p:cNvGrpSpPr/>
            <p:nvPr/>
          </p:nvGrpSpPr>
          <p:grpSpPr>
            <a:xfrm>
              <a:off x="9183962" y="3870846"/>
              <a:ext cx="2050552" cy="1703876"/>
              <a:chOff x="7482713" y="3154670"/>
              <a:chExt cx="2050552" cy="1703876"/>
            </a:xfrm>
          </p:grpSpPr>
          <p:sp>
            <p:nvSpPr>
              <p:cNvPr id="55" name="矩形 54"/>
              <p:cNvSpPr/>
              <p:nvPr/>
            </p:nvSpPr>
            <p:spPr>
              <a:xfrm>
                <a:off x="7516956" y="3779718"/>
                <a:ext cx="2016309" cy="107882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rgbClr val="FF0000"/>
                    </a:solidFill>
                    <a:latin typeface="印品黑体"/>
                  </a:rPr>
                  <a:t>针对申请人，在全国范围内统一适用。</a:t>
                </a:r>
                <a:endParaRPr lang="zh-CN" altLang="en-US" sz="1600" b="1" dirty="0">
                  <a:solidFill>
                    <a:srgbClr val="FF0000"/>
                  </a:solidFill>
                  <a:latin typeface="印品黑体"/>
                </a:endParaRPr>
              </a:p>
            </p:txBody>
          </p:sp>
          <p:sp>
            <p:nvSpPr>
              <p:cNvPr id="56" name="矩形 55"/>
              <p:cNvSpPr/>
              <p:nvPr/>
            </p:nvSpPr>
            <p:spPr>
              <a:xfrm>
                <a:off x="7482713" y="3154670"/>
                <a:ext cx="2050552" cy="72738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3200" dirty="0">
                    <a:latin typeface="印品黑体"/>
                  </a:rPr>
                  <a:t>1</a:t>
                </a:r>
                <a:endParaRPr lang="zh-CN" altLang="en-US" sz="3200" dirty="0">
                  <a:latin typeface="印品黑体"/>
                </a:endParaRPr>
              </a:p>
            </p:txBody>
          </p:sp>
        </p:grpSp>
        <p:grpSp>
          <p:nvGrpSpPr>
            <p:cNvPr id="49" name="组合 48"/>
            <p:cNvGrpSpPr/>
            <p:nvPr/>
          </p:nvGrpSpPr>
          <p:grpSpPr>
            <a:xfrm>
              <a:off x="3062940" y="1752194"/>
              <a:ext cx="2710053" cy="1088620"/>
              <a:chOff x="7751558" y="3184099"/>
              <a:chExt cx="2710053" cy="1088620"/>
            </a:xfrm>
          </p:grpSpPr>
          <p:sp>
            <p:nvSpPr>
              <p:cNvPr id="53" name="矩形 52"/>
              <p:cNvSpPr/>
              <p:nvPr/>
            </p:nvSpPr>
            <p:spPr>
              <a:xfrm>
                <a:off x="7751558" y="3861440"/>
                <a:ext cx="2710053" cy="41127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rgbClr val="FF0000"/>
                    </a:solidFill>
                    <a:latin typeface="印品黑体"/>
                  </a:rPr>
                  <a:t>货物进口前</a:t>
                </a:r>
                <a:r>
                  <a:rPr lang="en-US" altLang="zh-CN" sz="1600" b="1" dirty="0">
                    <a:solidFill>
                      <a:srgbClr val="FF0000"/>
                    </a:solidFill>
                    <a:latin typeface="印品黑体"/>
                  </a:rPr>
                  <a:t>3</a:t>
                </a:r>
                <a:r>
                  <a:rPr lang="zh-CN" altLang="en-US" sz="1600" b="1" dirty="0">
                    <a:solidFill>
                      <a:srgbClr val="FF0000"/>
                    </a:solidFill>
                    <a:latin typeface="印品黑体"/>
                  </a:rPr>
                  <a:t>个月申请</a:t>
                </a:r>
                <a:endParaRPr lang="zh-CN" altLang="en-US" sz="1600" b="1" dirty="0">
                  <a:solidFill>
                    <a:srgbClr val="FF0000"/>
                  </a:solidFill>
                  <a:latin typeface="印品黑体"/>
                </a:endParaRPr>
              </a:p>
            </p:txBody>
          </p:sp>
          <p:sp>
            <p:nvSpPr>
              <p:cNvPr id="54" name="矩形 53"/>
              <p:cNvSpPr/>
              <p:nvPr/>
            </p:nvSpPr>
            <p:spPr>
              <a:xfrm>
                <a:off x="8395361" y="3184099"/>
                <a:ext cx="2050552" cy="108331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3200" dirty="0">
                    <a:latin typeface="印品黑体"/>
                  </a:rPr>
                  <a:t>3</a:t>
                </a:r>
                <a:endParaRPr lang="en-US" altLang="zh-CN" sz="3200" dirty="0">
                  <a:latin typeface="印品黑体"/>
                </a:endParaRPr>
              </a:p>
              <a:p>
                <a:pPr algn="r">
                  <a:lnSpc>
                    <a:spcPct val="120000"/>
                  </a:lnSpc>
                </a:pPr>
                <a:endParaRPr lang="zh-CN" altLang="en-US" sz="1600" dirty="0">
                  <a:latin typeface="印品黑体"/>
                </a:endParaRPr>
              </a:p>
            </p:txBody>
          </p:sp>
        </p:grpSp>
        <p:grpSp>
          <p:nvGrpSpPr>
            <p:cNvPr id="50" name="组合 49"/>
            <p:cNvGrpSpPr/>
            <p:nvPr/>
          </p:nvGrpSpPr>
          <p:grpSpPr>
            <a:xfrm>
              <a:off x="3288166" y="4010155"/>
              <a:ext cx="2469129" cy="1310657"/>
              <a:chOff x="7976784" y="3293979"/>
              <a:chExt cx="2469129" cy="1310657"/>
            </a:xfrm>
          </p:grpSpPr>
          <p:sp>
            <p:nvSpPr>
              <p:cNvPr id="51" name="矩形 50"/>
              <p:cNvSpPr/>
              <p:nvPr/>
            </p:nvSpPr>
            <p:spPr>
              <a:xfrm>
                <a:off x="7976784" y="3859582"/>
                <a:ext cx="2430261" cy="74505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rgbClr val="FF0000"/>
                    </a:solidFill>
                    <a:latin typeface="印品黑体"/>
                  </a:rPr>
                  <a:t>做出决定以后</a:t>
                </a:r>
                <a:r>
                  <a:rPr lang="en-US" altLang="zh-CN" sz="1600" b="1" dirty="0">
                    <a:solidFill>
                      <a:srgbClr val="FF0000"/>
                    </a:solidFill>
                    <a:latin typeface="印品黑体"/>
                  </a:rPr>
                  <a:t>3</a:t>
                </a:r>
                <a:r>
                  <a:rPr lang="zh-CN" altLang="en-US" sz="1600" b="1" dirty="0">
                    <a:solidFill>
                      <a:srgbClr val="FF0000"/>
                    </a:solidFill>
                    <a:latin typeface="印品黑体"/>
                  </a:rPr>
                  <a:t>年内有效</a:t>
                </a:r>
                <a:endParaRPr lang="zh-CN" altLang="en-US" sz="1600" dirty="0">
                  <a:solidFill>
                    <a:srgbClr val="FF0000"/>
                  </a:solidFill>
                  <a:latin typeface="印品黑体"/>
                </a:endParaRPr>
              </a:p>
            </p:txBody>
          </p:sp>
          <p:sp>
            <p:nvSpPr>
              <p:cNvPr id="52" name="矩形 51"/>
              <p:cNvSpPr/>
              <p:nvPr/>
            </p:nvSpPr>
            <p:spPr>
              <a:xfrm>
                <a:off x="8395362" y="3293979"/>
                <a:ext cx="2050551" cy="64944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2800" dirty="0">
                    <a:latin typeface="印品黑体"/>
                  </a:rPr>
                  <a:t>3</a:t>
                </a:r>
                <a:endParaRPr lang="zh-CN" altLang="en-US" sz="2800" dirty="0">
                  <a:latin typeface="印品黑体"/>
                </a:endParaRPr>
              </a:p>
            </p:txBody>
          </p:sp>
        </p:grpSp>
      </p:grpSp>
      <p:grpSp>
        <p:nvGrpSpPr>
          <p:cNvPr id="2" name="组合 1"/>
          <p:cNvGrpSpPr/>
          <p:nvPr/>
        </p:nvGrpSpPr>
        <p:grpSpPr>
          <a:xfrm>
            <a:off x="1043732" y="1917966"/>
            <a:ext cx="3192100" cy="3888652"/>
            <a:chOff x="1043732" y="1917966"/>
            <a:chExt cx="3192100" cy="3888652"/>
          </a:xfrm>
        </p:grpSpPr>
        <p:sp>
          <p:nvSpPr>
            <p:cNvPr id="91" name="ïšḻïďê-Oval 6"/>
            <p:cNvSpPr/>
            <p:nvPr/>
          </p:nvSpPr>
          <p:spPr>
            <a:xfrm>
              <a:off x="3201959" y="2207426"/>
              <a:ext cx="560894" cy="6633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印品黑体"/>
              </a:endParaRPr>
            </a:p>
          </p:txBody>
        </p:sp>
        <p:sp>
          <p:nvSpPr>
            <p:cNvPr id="92" name="ïšḻïďê-Oval 10"/>
            <p:cNvSpPr/>
            <p:nvPr/>
          </p:nvSpPr>
          <p:spPr>
            <a:xfrm>
              <a:off x="3201959" y="3157260"/>
              <a:ext cx="560894" cy="663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印品黑体"/>
              </a:endParaRPr>
            </a:p>
          </p:txBody>
        </p:sp>
        <p:sp>
          <p:nvSpPr>
            <p:cNvPr id="93" name="ïšḻïďê-Oval 14"/>
            <p:cNvSpPr/>
            <p:nvPr/>
          </p:nvSpPr>
          <p:spPr>
            <a:xfrm>
              <a:off x="3201959" y="4108446"/>
              <a:ext cx="560894" cy="663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印品黑体"/>
              </a:endParaRPr>
            </a:p>
          </p:txBody>
        </p:sp>
        <p:cxnSp>
          <p:nvCxnSpPr>
            <p:cNvPr id="94" name="ïšḻïďê-Straight Connector 27"/>
            <p:cNvCxnSpPr/>
            <p:nvPr/>
          </p:nvCxnSpPr>
          <p:spPr>
            <a:xfrm flipV="1">
              <a:off x="4235832" y="1917966"/>
              <a:ext cx="0" cy="3488554"/>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95" name="ïšḻïďê-Freeform: Shape 29"/>
            <p:cNvSpPr/>
            <p:nvPr/>
          </p:nvSpPr>
          <p:spPr bwMode="auto">
            <a:xfrm>
              <a:off x="3338899" y="2364382"/>
              <a:ext cx="287012" cy="349452"/>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ctr"/>
            <a:lstStyle/>
            <a:p>
              <a:pPr algn="ctr"/>
              <a:endParaRPr>
                <a:latin typeface="印品黑体"/>
              </a:endParaRPr>
            </a:p>
          </p:txBody>
        </p:sp>
        <p:sp>
          <p:nvSpPr>
            <p:cNvPr id="96" name="ïšḻïďê-Freeform: Shape 30"/>
            <p:cNvSpPr/>
            <p:nvPr/>
          </p:nvSpPr>
          <p:spPr bwMode="auto">
            <a:xfrm>
              <a:off x="3353917" y="3332502"/>
              <a:ext cx="256977" cy="31288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anchor="ctr"/>
            <a:lstStyle/>
            <a:p>
              <a:pPr algn="ctr"/>
              <a:endParaRPr>
                <a:latin typeface="印品黑体"/>
              </a:endParaRPr>
            </a:p>
          </p:txBody>
        </p:sp>
        <p:sp>
          <p:nvSpPr>
            <p:cNvPr id="97" name="ïšḻïďê-Freeform: Shape 31"/>
            <p:cNvSpPr/>
            <p:nvPr/>
          </p:nvSpPr>
          <p:spPr bwMode="auto">
            <a:xfrm>
              <a:off x="3367467" y="4235680"/>
              <a:ext cx="229876" cy="40889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anchor="ctr"/>
            <a:lstStyle/>
            <a:p>
              <a:pPr algn="ctr"/>
              <a:endParaRPr>
                <a:latin typeface="印品黑体"/>
              </a:endParaRPr>
            </a:p>
          </p:txBody>
        </p:sp>
        <p:sp>
          <p:nvSpPr>
            <p:cNvPr id="98" name="矩形 97"/>
            <p:cNvSpPr/>
            <p:nvPr/>
          </p:nvSpPr>
          <p:spPr>
            <a:xfrm>
              <a:off x="1043732" y="2340141"/>
              <a:ext cx="1858118" cy="3640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latin typeface="印品黑体"/>
                </a:rPr>
                <a:t>进口价格</a:t>
              </a:r>
              <a:endParaRPr lang="zh-CN" altLang="en-US" sz="1600" dirty="0">
                <a:latin typeface="印品黑体"/>
              </a:endParaRPr>
            </a:p>
          </p:txBody>
        </p:sp>
        <p:sp>
          <p:nvSpPr>
            <p:cNvPr id="99" name="矩形 98"/>
            <p:cNvSpPr/>
            <p:nvPr/>
          </p:nvSpPr>
          <p:spPr>
            <a:xfrm>
              <a:off x="1165105" y="3180748"/>
              <a:ext cx="1762422" cy="3640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latin typeface="印品黑体"/>
                </a:rPr>
                <a:t>商品归类</a:t>
              </a:r>
              <a:endParaRPr lang="zh-CN" altLang="en-US" sz="1600" dirty="0">
                <a:latin typeface="印品黑体"/>
              </a:endParaRPr>
            </a:p>
          </p:txBody>
        </p:sp>
        <p:sp>
          <p:nvSpPr>
            <p:cNvPr id="100" name="矩形 99"/>
            <p:cNvSpPr/>
            <p:nvPr/>
          </p:nvSpPr>
          <p:spPr>
            <a:xfrm>
              <a:off x="1101817" y="4203974"/>
              <a:ext cx="1741273" cy="3640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latin typeface="印品黑体"/>
                </a:rPr>
                <a:t>原产地</a:t>
              </a:r>
              <a:endParaRPr lang="zh-CN" altLang="en-US" sz="1600" dirty="0">
                <a:latin typeface="印品黑体"/>
              </a:endParaRPr>
            </a:p>
          </p:txBody>
        </p:sp>
        <p:sp>
          <p:nvSpPr>
            <p:cNvPr id="101" name="ïšḻïďê-Oval 14"/>
            <p:cNvSpPr/>
            <p:nvPr/>
          </p:nvSpPr>
          <p:spPr>
            <a:xfrm>
              <a:off x="3189731" y="5143249"/>
              <a:ext cx="560894" cy="663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印品黑体"/>
              </a:endParaRPr>
            </a:p>
          </p:txBody>
        </p:sp>
        <p:sp>
          <p:nvSpPr>
            <p:cNvPr id="102" name="矩形 101"/>
            <p:cNvSpPr/>
            <p:nvPr/>
          </p:nvSpPr>
          <p:spPr>
            <a:xfrm>
              <a:off x="1089589" y="5238777"/>
              <a:ext cx="1741273" cy="3640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latin typeface="印品黑体"/>
                </a:rPr>
                <a:t>其他</a:t>
              </a:r>
              <a:endParaRPr lang="zh-CN" altLang="en-US" sz="1600" dirty="0">
                <a:latin typeface="印品黑体"/>
              </a:endParaRPr>
            </a:p>
          </p:txBody>
        </p:sp>
        <p:sp>
          <p:nvSpPr>
            <p:cNvPr id="103" name="i$liḋe-Freeform: Shape 27"/>
            <p:cNvSpPr/>
            <p:nvPr/>
          </p:nvSpPr>
          <p:spPr bwMode="auto">
            <a:xfrm>
              <a:off x="3348482" y="5301760"/>
              <a:ext cx="277429" cy="292762"/>
            </a:xfrm>
            <a:custGeom>
              <a:avLst/>
              <a:gdLst>
                <a:gd name="T0" fmla="*/ 198438 w 21542"/>
                <a:gd name="T1" fmla="*/ 197644 h 21600"/>
                <a:gd name="T2" fmla="*/ 198438 w 21542"/>
                <a:gd name="T3" fmla="*/ 197644 h 21600"/>
                <a:gd name="T4" fmla="*/ 198438 w 21542"/>
                <a:gd name="T5" fmla="*/ 197644 h 21600"/>
                <a:gd name="T6" fmla="*/ 198438 w 21542"/>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lnTo>
                    <a:pt x="11685" y="1798"/>
                  </a:lnTo>
                  <a:close/>
                </a:path>
              </a:pathLst>
            </a:custGeom>
            <a:solidFill>
              <a:schemeClr val="bg1"/>
            </a:solidFill>
            <a:ln>
              <a:noFill/>
            </a:ln>
            <a:effectLst/>
          </p:spPr>
          <p:txBody>
            <a:bodyPr anchor="ctr"/>
            <a:lstStyle/>
            <a:p>
              <a:pPr algn="ctr"/>
              <a:endParaRPr>
                <a:latin typeface="印品黑体"/>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应对稽查</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29" name="图片 2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sp>
        <p:nvSpPr>
          <p:cNvPr id="25" name="内容占位符 3"/>
          <p:cNvSpPr txBox="1"/>
          <p:nvPr/>
        </p:nvSpPr>
        <p:spPr>
          <a:xfrm>
            <a:off x="1427827" y="1551404"/>
            <a:ext cx="9884020" cy="43457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None/>
            </a:pPr>
            <a:r>
              <a:rPr lang="en-US" altLang="zh-CN" sz="1600" b="1" dirty="0">
                <a:solidFill>
                  <a:schemeClr val="accent1"/>
                </a:solidFill>
                <a:latin typeface="印品黑体"/>
                <a:ea typeface="字魂36号-正文宋楷" panose="02000000000000000000" pitchFamily="2" charset="-122"/>
              </a:rPr>
              <a:t>1</a:t>
            </a:r>
            <a:r>
              <a:rPr lang="zh-CN" altLang="en-US" sz="1600" b="1" dirty="0">
                <a:solidFill>
                  <a:schemeClr val="accent1"/>
                </a:solidFill>
                <a:latin typeface="印品黑体"/>
                <a:ea typeface="字魂36号-正文宋楷" panose="02000000000000000000" pitchFamily="2" charset="-122"/>
              </a:rPr>
              <a:t>）海关稽查目的</a:t>
            </a:r>
            <a:endParaRPr lang="en-US" altLang="zh-CN" sz="1600" b="1" dirty="0">
              <a:solidFill>
                <a:schemeClr val="accent1"/>
              </a:solidFill>
              <a:latin typeface="印品黑体"/>
              <a:ea typeface="字魂36号-正文宋楷" panose="02000000000000000000" pitchFamily="2" charset="-122"/>
            </a:endParaRPr>
          </a:p>
          <a:p>
            <a:pPr marL="0" indent="-285750">
              <a:lnSpc>
                <a:spcPct val="120000"/>
              </a:lnSpc>
              <a:spcAft>
                <a:spcPts val="600"/>
              </a:spcAft>
              <a:buFont typeface="Wingdings" panose="05000000000000000000" pitchFamily="2" charset="2"/>
              <a:buChar char="l"/>
            </a:pPr>
            <a:r>
              <a:rPr lang="zh-CN" altLang="en-US" sz="1600" b="1" dirty="0">
                <a:solidFill>
                  <a:schemeClr val="accent4"/>
                </a:solidFill>
                <a:latin typeface="印品黑体"/>
                <a:ea typeface="字魂36号-正文宋楷" panose="02000000000000000000" pitchFamily="2" charset="-122"/>
              </a:rPr>
              <a:t>    </a:t>
            </a:r>
            <a:r>
              <a:rPr lang="zh-CN" altLang="en-US" sz="1600" dirty="0">
                <a:solidFill>
                  <a:schemeClr val="accent4"/>
                </a:solidFill>
                <a:latin typeface="印品黑体"/>
                <a:ea typeface="字魂36号-正文宋楷" panose="02000000000000000000" pitchFamily="2" charset="-122"/>
              </a:rPr>
              <a:t>监督被稽查人进出口活动的真实性、合法性和规范性</a:t>
            </a:r>
            <a:endParaRPr lang="zh-CN" altLang="en-US" sz="1600" dirty="0">
              <a:solidFill>
                <a:schemeClr val="accent4"/>
              </a:solidFill>
              <a:latin typeface="印品黑体"/>
              <a:ea typeface="字魂36号-正文宋楷" panose="02000000000000000000" pitchFamily="2" charset="-122"/>
            </a:endParaRPr>
          </a:p>
          <a:p>
            <a:pPr marL="0" indent="0">
              <a:lnSpc>
                <a:spcPct val="120000"/>
              </a:lnSpc>
              <a:spcAft>
                <a:spcPts val="600"/>
              </a:spcAft>
              <a:buNone/>
            </a:pPr>
            <a:r>
              <a:rPr lang="en-US" altLang="zh-CN" sz="1600" b="1" dirty="0">
                <a:solidFill>
                  <a:schemeClr val="accent1"/>
                </a:solidFill>
                <a:latin typeface="印品黑体"/>
                <a:ea typeface="字魂36号-正文宋楷" panose="02000000000000000000" pitchFamily="2" charset="-122"/>
              </a:rPr>
              <a:t>2</a:t>
            </a:r>
            <a:r>
              <a:rPr lang="zh-CN" altLang="en-US" sz="1600" b="1" dirty="0">
                <a:solidFill>
                  <a:schemeClr val="accent1"/>
                </a:solidFill>
                <a:latin typeface="印品黑体"/>
                <a:ea typeface="字魂36号-正文宋楷" panose="02000000000000000000" pitchFamily="2" charset="-122"/>
              </a:rPr>
              <a:t>）海关稽查时间</a:t>
            </a:r>
            <a:endParaRPr lang="zh-CN" altLang="en-US" sz="1600" b="1" dirty="0">
              <a:solidFill>
                <a:schemeClr val="accent1"/>
              </a:solidFill>
              <a:latin typeface="印品黑体"/>
              <a:ea typeface="字魂36号-正文宋楷" panose="02000000000000000000" pitchFamily="2" charset="-122"/>
            </a:endParaRPr>
          </a:p>
          <a:p>
            <a:pPr marL="0" indent="-285750">
              <a:lnSpc>
                <a:spcPct val="120000"/>
              </a:lnSpc>
              <a:spcAft>
                <a:spcPts val="600"/>
              </a:spcAft>
              <a:buFont typeface="Wingdings" panose="05000000000000000000" pitchFamily="2" charset="2"/>
              <a:buChar char="l"/>
            </a:pPr>
            <a:r>
              <a:rPr lang="zh-CN" altLang="en-US" sz="1600" dirty="0">
                <a:solidFill>
                  <a:schemeClr val="accent4"/>
                </a:solidFill>
                <a:latin typeface="印品黑体"/>
                <a:ea typeface="字魂36号-正文宋楷" panose="02000000000000000000" pitchFamily="2" charset="-122"/>
              </a:rPr>
              <a:t>一般贸易和其他进出口货物自货物放行之日起</a:t>
            </a:r>
            <a:r>
              <a:rPr lang="en-US" altLang="zh-CN" sz="1600" dirty="0">
                <a:solidFill>
                  <a:schemeClr val="accent4"/>
                </a:solidFill>
                <a:latin typeface="印品黑体"/>
                <a:ea typeface="字魂36号-正文宋楷" panose="02000000000000000000" pitchFamily="2" charset="-122"/>
              </a:rPr>
              <a:t>3</a:t>
            </a:r>
            <a:r>
              <a:rPr lang="zh-CN" altLang="en-US" sz="1600" dirty="0">
                <a:solidFill>
                  <a:schemeClr val="accent4"/>
                </a:solidFill>
                <a:latin typeface="印品黑体"/>
                <a:ea typeface="字魂36号-正文宋楷" panose="02000000000000000000" pitchFamily="2" charset="-122"/>
              </a:rPr>
              <a:t>年内</a:t>
            </a:r>
            <a:endParaRPr lang="zh-CN" altLang="en-US" sz="1600" dirty="0">
              <a:solidFill>
                <a:schemeClr val="accent4"/>
              </a:solidFill>
              <a:latin typeface="印品黑体"/>
              <a:ea typeface="字魂36号-正文宋楷" panose="02000000000000000000" pitchFamily="2" charset="-122"/>
            </a:endParaRPr>
          </a:p>
          <a:p>
            <a:pPr marL="0" indent="-285750">
              <a:lnSpc>
                <a:spcPct val="120000"/>
              </a:lnSpc>
              <a:spcAft>
                <a:spcPts val="600"/>
              </a:spcAft>
              <a:buFont typeface="Wingdings" panose="05000000000000000000" pitchFamily="2" charset="2"/>
              <a:buChar char="l"/>
            </a:pPr>
            <a:r>
              <a:rPr lang="zh-CN" altLang="en-US" sz="1600" dirty="0">
                <a:solidFill>
                  <a:schemeClr val="accent4"/>
                </a:solidFill>
                <a:latin typeface="印品黑体"/>
                <a:ea typeface="字魂36号-正文宋楷" panose="02000000000000000000" pitchFamily="2" charset="-122"/>
              </a:rPr>
              <a:t>保税货物、减免税货物的监管期内及其后的３年内</a:t>
            </a:r>
            <a:endParaRPr lang="zh-CN" altLang="en-US" sz="1600" dirty="0">
              <a:solidFill>
                <a:schemeClr val="accent4"/>
              </a:solidFill>
              <a:latin typeface="印品黑体"/>
              <a:ea typeface="字魂36号-正文宋楷" panose="02000000000000000000" pitchFamily="2" charset="-122"/>
            </a:endParaRPr>
          </a:p>
          <a:p>
            <a:pPr marL="0" indent="0">
              <a:lnSpc>
                <a:spcPct val="120000"/>
              </a:lnSpc>
              <a:spcAft>
                <a:spcPts val="600"/>
              </a:spcAft>
              <a:buNone/>
            </a:pPr>
            <a:r>
              <a:rPr lang="en-US" altLang="zh-CN" sz="1600" b="1" dirty="0">
                <a:solidFill>
                  <a:schemeClr val="accent1"/>
                </a:solidFill>
                <a:latin typeface="印品黑体"/>
                <a:ea typeface="字魂36号-正文宋楷" panose="02000000000000000000" pitchFamily="2" charset="-122"/>
              </a:rPr>
              <a:t>3</a:t>
            </a:r>
            <a:r>
              <a:rPr lang="zh-CN" altLang="en-US" sz="1600" b="1" dirty="0">
                <a:solidFill>
                  <a:schemeClr val="accent1"/>
                </a:solidFill>
                <a:latin typeface="印品黑体"/>
                <a:ea typeface="字魂36号-正文宋楷" panose="02000000000000000000" pitchFamily="2" charset="-122"/>
              </a:rPr>
              <a:t>）海关稽查审核范围</a:t>
            </a:r>
            <a:endParaRPr lang="en-US" altLang="zh-CN" sz="1600" b="1" dirty="0">
              <a:solidFill>
                <a:schemeClr val="accent1"/>
              </a:solidFill>
              <a:latin typeface="印品黑体"/>
              <a:ea typeface="字魂36号-正文宋楷" panose="02000000000000000000" pitchFamily="2" charset="-122"/>
            </a:endParaRPr>
          </a:p>
          <a:p>
            <a:pPr marL="0" indent="-285750">
              <a:lnSpc>
                <a:spcPct val="120000"/>
              </a:lnSpc>
              <a:spcAft>
                <a:spcPts val="600"/>
              </a:spcAft>
              <a:buFont typeface="Wingdings" panose="05000000000000000000" pitchFamily="2" charset="2"/>
              <a:buChar char="l"/>
            </a:pPr>
            <a:r>
              <a:rPr lang="zh-CN" altLang="en-US" sz="1600" dirty="0">
                <a:solidFill>
                  <a:schemeClr val="accent4"/>
                </a:solidFill>
                <a:latin typeface="印品黑体"/>
                <a:ea typeface="字魂36号-正文宋楷" panose="02000000000000000000" pitchFamily="2" charset="-122"/>
              </a:rPr>
              <a:t>会计帐簿、会计凭证</a:t>
            </a:r>
            <a:endParaRPr lang="zh-CN" altLang="en-US" sz="1600" dirty="0">
              <a:solidFill>
                <a:schemeClr val="accent4"/>
              </a:solidFill>
              <a:latin typeface="印品黑体"/>
              <a:ea typeface="字魂36号-正文宋楷" panose="02000000000000000000" pitchFamily="2" charset="-122"/>
            </a:endParaRPr>
          </a:p>
          <a:p>
            <a:pPr marL="0" indent="-285750">
              <a:lnSpc>
                <a:spcPct val="120000"/>
              </a:lnSpc>
              <a:spcAft>
                <a:spcPts val="600"/>
              </a:spcAft>
              <a:buFont typeface="Wingdings" panose="05000000000000000000" pitchFamily="2" charset="2"/>
              <a:buChar char="l"/>
            </a:pPr>
            <a:r>
              <a:rPr lang="zh-CN" altLang="en-US" sz="1600" dirty="0">
                <a:solidFill>
                  <a:schemeClr val="accent4"/>
                </a:solidFill>
                <a:latin typeface="印品黑体"/>
                <a:ea typeface="字魂36号-正文宋楷" panose="02000000000000000000" pitchFamily="2" charset="-122"/>
              </a:rPr>
              <a:t>报关单证以及其他有关资料（合同、发票、许可证件等）</a:t>
            </a:r>
            <a:endParaRPr lang="zh-CN" altLang="en-US" sz="1600" dirty="0">
              <a:solidFill>
                <a:schemeClr val="accent4"/>
              </a:solidFill>
              <a:latin typeface="印品黑体"/>
              <a:ea typeface="字魂36号-正文宋楷" panose="02000000000000000000" pitchFamily="2" charset="-122"/>
            </a:endParaRPr>
          </a:p>
          <a:p>
            <a:pPr marL="0" indent="-285750">
              <a:lnSpc>
                <a:spcPct val="120000"/>
              </a:lnSpc>
              <a:spcAft>
                <a:spcPts val="600"/>
              </a:spcAft>
              <a:buFont typeface="Wingdings" panose="05000000000000000000" pitchFamily="2" charset="2"/>
              <a:buChar char="l"/>
            </a:pPr>
            <a:r>
              <a:rPr lang="zh-CN" altLang="en-US" sz="1600" dirty="0">
                <a:solidFill>
                  <a:schemeClr val="accent4"/>
                </a:solidFill>
                <a:latin typeface="印品黑体"/>
                <a:ea typeface="字魂36号-正文宋楷" panose="02000000000000000000" pitchFamily="2" charset="-122"/>
              </a:rPr>
              <a:t>其他与进出口活动有关的资料（审计报告、进出口商品的说明、交易相关的书面记录、电子邮件等） </a:t>
            </a:r>
            <a:endParaRPr lang="zh-CN" altLang="en-US" sz="1600" dirty="0">
              <a:solidFill>
                <a:schemeClr val="accent4"/>
              </a:solidFill>
              <a:latin typeface="印品黑体"/>
              <a:ea typeface="字魂36号-正文宋楷" panose="02000000000000000000" pitchFamily="2" charset="-122"/>
            </a:endParaRPr>
          </a:p>
          <a:p>
            <a:pPr marL="0" indent="-285750">
              <a:lnSpc>
                <a:spcPct val="120000"/>
              </a:lnSpc>
              <a:spcAft>
                <a:spcPts val="600"/>
              </a:spcAft>
              <a:buFont typeface="Wingdings" panose="05000000000000000000" pitchFamily="2" charset="2"/>
              <a:buChar char="l"/>
            </a:pPr>
            <a:r>
              <a:rPr lang="zh-CN" altLang="en-US" sz="1600" dirty="0">
                <a:solidFill>
                  <a:schemeClr val="accent4"/>
                </a:solidFill>
                <a:latin typeface="印品黑体"/>
                <a:ea typeface="字魂36号-正文宋楷" panose="02000000000000000000" pitchFamily="2" charset="-122"/>
              </a:rPr>
              <a:t>海关监管货物的实物核查。</a:t>
            </a:r>
            <a:endParaRPr lang="zh-CN" altLang="en-US" sz="1600" dirty="0">
              <a:solidFill>
                <a:schemeClr val="accent4"/>
              </a:solidFill>
              <a:latin typeface="印品黑体"/>
              <a:ea typeface="字魂36号-正文宋楷"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应对稽查</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29" name="图片 2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cxnSp>
        <p:nvCxnSpPr>
          <p:cNvPr id="7" name="直接连接符 6"/>
          <p:cNvCxnSpPr/>
          <p:nvPr/>
        </p:nvCxnSpPr>
        <p:spPr>
          <a:xfrm flipV="1">
            <a:off x="8583074" y="6457468"/>
            <a:ext cx="158257" cy="22124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椭圆 4"/>
          <p:cNvSpPr/>
          <p:nvPr/>
        </p:nvSpPr>
        <p:spPr>
          <a:xfrm rot="197558">
            <a:off x="5875767" y="1550310"/>
            <a:ext cx="4945435" cy="5007368"/>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solidFill>
            <a:srgbClr val="FFC000"/>
          </a:solidFill>
          <a:ln w="317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en-US" sz="1865" kern="0" dirty="0">
              <a:solidFill>
                <a:sysClr val="window" lastClr="FFFFFF"/>
              </a:solidFill>
              <a:latin typeface="Calibri" panose="020F0502020204030204"/>
            </a:endParaRPr>
          </a:p>
        </p:txBody>
      </p:sp>
      <p:sp>
        <p:nvSpPr>
          <p:cNvPr id="9" name="TextBox 75"/>
          <p:cNvSpPr txBox="1"/>
          <p:nvPr/>
        </p:nvSpPr>
        <p:spPr>
          <a:xfrm>
            <a:off x="2368821" y="1336816"/>
            <a:ext cx="3187899" cy="10665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465"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端正态度 </a:t>
            </a:r>
            <a:r>
              <a:rPr lang="en-US" altLang="zh-CN" sz="1465"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 Upright attitude</a:t>
            </a:r>
            <a:endParaRPr lang="en-US" altLang="zh-CN" sz="1465"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465"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积极配合、释放善意、取得信任</a:t>
            </a:r>
            <a:endParaRPr lang="en-US" altLang="zh-CN" sz="1465"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en-US" altLang="zh-CN" sz="1465"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Cooperate, goodwill, trust</a:t>
            </a:r>
            <a:endParaRPr lang="en-US" altLang="zh-CN" sz="1465"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10" name="直接连接符 9"/>
          <p:cNvCxnSpPr/>
          <p:nvPr/>
        </p:nvCxnSpPr>
        <p:spPr>
          <a:xfrm flipH="1">
            <a:off x="2367967" y="2455620"/>
            <a:ext cx="4519216"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315713" y="3902857"/>
            <a:ext cx="4449057" cy="1176"/>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706081" y="5418296"/>
            <a:ext cx="4893972"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3638346" y="6695569"/>
            <a:ext cx="4920389" cy="1"/>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8672360" y="2578878"/>
            <a:ext cx="2074600" cy="2023671"/>
            <a:chOff x="2840196" y="1860029"/>
            <a:chExt cx="3903324" cy="3807502"/>
          </a:xfrm>
        </p:grpSpPr>
        <p:sp>
          <p:nvSpPr>
            <p:cNvPr id="15" name="椭圆 14"/>
            <p:cNvSpPr/>
            <p:nvPr/>
          </p:nvSpPr>
          <p:spPr>
            <a:xfrm>
              <a:off x="2848131" y="1860029"/>
              <a:ext cx="3807501" cy="3807502"/>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94"/>
            <p:cNvSpPr txBox="1"/>
            <p:nvPr/>
          </p:nvSpPr>
          <p:spPr>
            <a:xfrm>
              <a:off x="2840196" y="2554650"/>
              <a:ext cx="3903324" cy="2258398"/>
            </a:xfrm>
            <a:prstGeom prst="rect">
              <a:avLst/>
            </a:prstGeom>
            <a:noFill/>
          </p:spPr>
          <p:txBody>
            <a:bodyPr wrap="square" rtlCol="0">
              <a:spAutoFit/>
            </a:bodyPr>
            <a:lstStyle/>
            <a:p>
              <a:pPr algn="ctr"/>
              <a:r>
                <a:rPr lang="zh-CN" altLang="en-US" sz="2400" b="1" dirty="0">
                  <a:solidFill>
                    <a:srgbClr val="0070C0"/>
                  </a:solidFill>
                  <a:latin typeface="微软雅黑" panose="020B0503020204020204" charset="-122"/>
                  <a:ea typeface="微软雅黑" panose="020B0503020204020204" charset="-122"/>
                </a:rPr>
                <a:t>基本原则</a:t>
              </a:r>
              <a:endParaRPr lang="en-US" altLang="zh-CN" sz="2400" b="1" dirty="0">
                <a:solidFill>
                  <a:srgbClr val="0070C0"/>
                </a:solidFill>
                <a:latin typeface="微软雅黑" panose="020B0503020204020204" charset="-122"/>
                <a:ea typeface="微软雅黑" panose="020B0503020204020204" charset="-122"/>
              </a:endParaRPr>
            </a:p>
            <a:p>
              <a:pPr algn="ctr"/>
              <a:r>
                <a:rPr lang="en-US" altLang="zh-CN" sz="2400" b="1" dirty="0">
                  <a:solidFill>
                    <a:srgbClr val="0070C0"/>
                  </a:solidFill>
                  <a:latin typeface="+mj-lt"/>
                  <a:ea typeface="微软雅黑" panose="020B0503020204020204" charset="-122"/>
                </a:rPr>
                <a:t>Basic principle</a:t>
              </a:r>
              <a:endParaRPr lang="en-US" altLang="zh-CN" sz="2400" b="1" dirty="0">
                <a:solidFill>
                  <a:srgbClr val="0070C0"/>
                </a:solidFill>
                <a:latin typeface="+mj-lt"/>
                <a:ea typeface="微软雅黑" panose="020B0503020204020204" charset="-122"/>
              </a:endParaRPr>
            </a:p>
          </p:txBody>
        </p:sp>
      </p:grpSp>
      <p:grpSp>
        <p:nvGrpSpPr>
          <p:cNvPr id="17" name="组合 16"/>
          <p:cNvGrpSpPr/>
          <p:nvPr/>
        </p:nvGrpSpPr>
        <p:grpSpPr>
          <a:xfrm>
            <a:off x="6968350" y="1618345"/>
            <a:ext cx="857244" cy="857245"/>
            <a:chOff x="6962369" y="1155522"/>
            <a:chExt cx="928603" cy="928603"/>
          </a:xfrm>
        </p:grpSpPr>
        <p:sp>
          <p:nvSpPr>
            <p:cNvPr id="18" name="椭圆 17"/>
            <p:cNvSpPr/>
            <p:nvPr/>
          </p:nvSpPr>
          <p:spPr>
            <a:xfrm>
              <a:off x="6962369" y="1155522"/>
              <a:ext cx="928603" cy="928603"/>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文本框 2"/>
            <p:cNvSpPr txBox="1"/>
            <p:nvPr/>
          </p:nvSpPr>
          <p:spPr>
            <a:xfrm>
              <a:off x="7108091" y="1353105"/>
              <a:ext cx="609838" cy="500094"/>
            </a:xfrm>
            <a:prstGeom prst="rect">
              <a:avLst/>
            </a:prstGeom>
            <a:noFill/>
          </p:spPr>
          <p:txBody>
            <a:bodyPr wrap="none" rtlCol="0">
              <a:spAutoFit/>
            </a:bodyPr>
            <a:lstStyle/>
            <a:p>
              <a:r>
                <a:rPr lang="en-US" altLang="zh-CN" sz="2400" b="1" dirty="0">
                  <a:solidFill>
                    <a:srgbClr val="0070C0"/>
                  </a:solidFill>
                  <a:latin typeface="微软雅黑" panose="020B0503020204020204" charset="-122"/>
                  <a:ea typeface="微软雅黑" panose="020B0503020204020204" charset="-122"/>
                </a:rPr>
                <a:t>01</a:t>
              </a:r>
              <a:endParaRPr lang="zh-CN" altLang="en-US" sz="2400" b="1" dirty="0">
                <a:solidFill>
                  <a:srgbClr val="0070C0"/>
                </a:solidFill>
                <a:latin typeface="微软雅黑" panose="020B0503020204020204" charset="-122"/>
                <a:ea typeface="微软雅黑" panose="020B0503020204020204" charset="-122"/>
              </a:endParaRPr>
            </a:p>
          </p:txBody>
        </p:sp>
      </p:grpSp>
      <p:grpSp>
        <p:nvGrpSpPr>
          <p:cNvPr id="20" name="组合 19"/>
          <p:cNvGrpSpPr/>
          <p:nvPr/>
        </p:nvGrpSpPr>
        <p:grpSpPr>
          <a:xfrm>
            <a:off x="6049907" y="3045612"/>
            <a:ext cx="857244" cy="857244"/>
            <a:chOff x="6962369" y="1155522"/>
            <a:chExt cx="928602" cy="928602"/>
          </a:xfrm>
        </p:grpSpPr>
        <p:sp>
          <p:nvSpPr>
            <p:cNvPr id="21" name="椭圆 20"/>
            <p:cNvSpPr/>
            <p:nvPr/>
          </p:nvSpPr>
          <p:spPr>
            <a:xfrm>
              <a:off x="6962369" y="1155522"/>
              <a:ext cx="928602" cy="928602"/>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文本框 124"/>
            <p:cNvSpPr txBox="1"/>
            <p:nvPr/>
          </p:nvSpPr>
          <p:spPr>
            <a:xfrm>
              <a:off x="7108091" y="1353105"/>
              <a:ext cx="609838" cy="500095"/>
            </a:xfrm>
            <a:prstGeom prst="rect">
              <a:avLst/>
            </a:prstGeom>
            <a:noFill/>
          </p:spPr>
          <p:txBody>
            <a:bodyPr wrap="none" rtlCol="0">
              <a:spAutoFit/>
            </a:bodyPr>
            <a:lstStyle/>
            <a:p>
              <a:r>
                <a:rPr lang="en-US" altLang="zh-CN" sz="2400" b="1" dirty="0">
                  <a:solidFill>
                    <a:srgbClr val="0070C0"/>
                  </a:solidFill>
                  <a:latin typeface="微软雅黑" panose="020B0503020204020204" charset="-122"/>
                  <a:ea typeface="微软雅黑" panose="020B0503020204020204" charset="-122"/>
                </a:rPr>
                <a:t>02</a:t>
              </a:r>
              <a:endParaRPr lang="zh-CN" altLang="en-US" sz="2400" b="1" dirty="0">
                <a:solidFill>
                  <a:srgbClr val="0070C0"/>
                </a:solidFill>
                <a:latin typeface="微软雅黑" panose="020B0503020204020204" charset="-122"/>
                <a:ea typeface="微软雅黑" panose="020B0503020204020204" charset="-122"/>
              </a:endParaRPr>
            </a:p>
          </p:txBody>
        </p:sp>
      </p:grpSp>
      <p:grpSp>
        <p:nvGrpSpPr>
          <p:cNvPr id="23" name="组合 22"/>
          <p:cNvGrpSpPr/>
          <p:nvPr/>
        </p:nvGrpSpPr>
        <p:grpSpPr>
          <a:xfrm>
            <a:off x="6580081" y="4840528"/>
            <a:ext cx="857244" cy="857244"/>
            <a:chOff x="6962369" y="1155522"/>
            <a:chExt cx="928602" cy="928602"/>
          </a:xfrm>
        </p:grpSpPr>
        <p:sp>
          <p:nvSpPr>
            <p:cNvPr id="24" name="椭圆 23"/>
            <p:cNvSpPr/>
            <p:nvPr/>
          </p:nvSpPr>
          <p:spPr>
            <a:xfrm>
              <a:off x="6962369" y="1155522"/>
              <a:ext cx="928602" cy="928602"/>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文本框 130"/>
            <p:cNvSpPr txBox="1"/>
            <p:nvPr/>
          </p:nvSpPr>
          <p:spPr>
            <a:xfrm>
              <a:off x="7108091" y="1353105"/>
              <a:ext cx="609838" cy="500095"/>
            </a:xfrm>
            <a:prstGeom prst="rect">
              <a:avLst/>
            </a:prstGeom>
            <a:noFill/>
          </p:spPr>
          <p:txBody>
            <a:bodyPr wrap="none" rtlCol="0">
              <a:spAutoFit/>
            </a:bodyPr>
            <a:lstStyle/>
            <a:p>
              <a:r>
                <a:rPr lang="en-US" altLang="zh-CN" sz="2400" b="1" dirty="0">
                  <a:solidFill>
                    <a:srgbClr val="0070C0"/>
                  </a:solidFill>
                  <a:latin typeface="微软雅黑" panose="020B0503020204020204" charset="-122"/>
                  <a:ea typeface="微软雅黑" panose="020B0503020204020204" charset="-122"/>
                </a:rPr>
                <a:t>03</a:t>
              </a:r>
              <a:endParaRPr lang="zh-CN" altLang="en-US" sz="2400" b="1" dirty="0">
                <a:solidFill>
                  <a:srgbClr val="0070C0"/>
                </a:solidFill>
                <a:latin typeface="微软雅黑" panose="020B0503020204020204" charset="-122"/>
                <a:ea typeface="微软雅黑" panose="020B0503020204020204" charset="-122"/>
              </a:endParaRPr>
            </a:p>
          </p:txBody>
        </p:sp>
      </p:grpSp>
      <p:grpSp>
        <p:nvGrpSpPr>
          <p:cNvPr id="27" name="组合 26"/>
          <p:cNvGrpSpPr/>
          <p:nvPr/>
        </p:nvGrpSpPr>
        <p:grpSpPr>
          <a:xfrm>
            <a:off x="8424811" y="5600224"/>
            <a:ext cx="857244" cy="857244"/>
            <a:chOff x="6962369" y="1155522"/>
            <a:chExt cx="928602" cy="928602"/>
          </a:xfrm>
        </p:grpSpPr>
        <p:sp>
          <p:nvSpPr>
            <p:cNvPr id="31" name="椭圆 30"/>
            <p:cNvSpPr/>
            <p:nvPr/>
          </p:nvSpPr>
          <p:spPr>
            <a:xfrm>
              <a:off x="6962369" y="1155522"/>
              <a:ext cx="928602" cy="928602"/>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文本框 136"/>
            <p:cNvSpPr txBox="1"/>
            <p:nvPr/>
          </p:nvSpPr>
          <p:spPr>
            <a:xfrm>
              <a:off x="7108091" y="1399149"/>
              <a:ext cx="609838" cy="500095"/>
            </a:xfrm>
            <a:prstGeom prst="rect">
              <a:avLst/>
            </a:prstGeom>
            <a:noFill/>
          </p:spPr>
          <p:txBody>
            <a:bodyPr wrap="none" rtlCol="0">
              <a:spAutoFit/>
            </a:bodyPr>
            <a:lstStyle/>
            <a:p>
              <a:r>
                <a:rPr lang="en-US" altLang="zh-CN" sz="2400" b="1" dirty="0">
                  <a:solidFill>
                    <a:srgbClr val="0070C0"/>
                  </a:solidFill>
                  <a:latin typeface="微软雅黑" panose="020B0503020204020204" charset="-122"/>
                  <a:ea typeface="微软雅黑" panose="020B0503020204020204" charset="-122"/>
                </a:rPr>
                <a:t>04</a:t>
              </a:r>
              <a:endParaRPr lang="zh-CN" altLang="en-US" sz="2400" b="1" dirty="0">
                <a:solidFill>
                  <a:srgbClr val="0070C0"/>
                </a:solidFill>
                <a:latin typeface="微软雅黑" panose="020B0503020204020204" charset="-122"/>
                <a:ea typeface="微软雅黑" panose="020B0503020204020204" charset="-122"/>
              </a:endParaRPr>
            </a:p>
          </p:txBody>
        </p:sp>
      </p:grpSp>
      <p:sp>
        <p:nvSpPr>
          <p:cNvPr id="33" name="TextBox 75"/>
          <p:cNvSpPr txBox="1"/>
          <p:nvPr/>
        </p:nvSpPr>
        <p:spPr>
          <a:xfrm>
            <a:off x="1153764" y="2765260"/>
            <a:ext cx="4969163" cy="10665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465"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妥善组织</a:t>
            </a:r>
            <a:r>
              <a:rPr lang="en-US" altLang="zh-CN" sz="1465"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 Good organizing</a:t>
            </a:r>
            <a:endParaRPr lang="en-US" altLang="zh-CN" sz="1465"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465"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人员、 场所、办公用品、证据资料</a:t>
            </a:r>
            <a:endParaRPr lang="en-US" altLang="zh-CN" sz="1465"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en-US" altLang="zh-CN" sz="1465"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People, place, office supplies, documentations</a:t>
            </a:r>
            <a:endParaRPr lang="en-US" altLang="zh-CN" sz="1465"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p:txBody>
      </p:sp>
      <p:sp>
        <p:nvSpPr>
          <p:cNvPr id="35" name="TextBox 75"/>
          <p:cNvSpPr txBox="1"/>
          <p:nvPr/>
        </p:nvSpPr>
        <p:spPr>
          <a:xfrm>
            <a:off x="1675600" y="4270838"/>
            <a:ext cx="5663227" cy="10665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465"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实事求是 </a:t>
            </a:r>
            <a:r>
              <a:rPr lang="en-US" altLang="zh-CN" sz="1465"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 Seek truth from facts</a:t>
            </a:r>
            <a:endParaRPr lang="en-US" altLang="zh-CN" sz="1465"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465"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不欺骗、不推诿、不包揽</a:t>
            </a:r>
            <a:endParaRPr lang="en-US" altLang="zh-CN" sz="1465"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en-US" altLang="zh-CN" sz="1465"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No cheating, no shirking, no taking the blame recklessly</a:t>
            </a:r>
            <a:endParaRPr lang="en-US" altLang="zh-CN" sz="1465"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p:txBody>
      </p:sp>
      <p:sp>
        <p:nvSpPr>
          <p:cNvPr id="36" name="TextBox 75"/>
          <p:cNvSpPr txBox="1"/>
          <p:nvPr/>
        </p:nvSpPr>
        <p:spPr>
          <a:xfrm>
            <a:off x="3638345" y="5539934"/>
            <a:ext cx="4007880" cy="10665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465"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据理力争 </a:t>
            </a:r>
            <a:r>
              <a:rPr lang="en-US" altLang="zh-CN" sz="1465"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 Argue</a:t>
            </a:r>
            <a:endParaRPr lang="en-US" altLang="zh-CN" sz="1465"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465"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依法申辩、提出主张</a:t>
            </a:r>
            <a:endParaRPr lang="en-US" altLang="zh-CN" sz="1465"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en-US" altLang="zh-CN" sz="1465"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Claim and defend according to law</a:t>
            </a:r>
            <a:endParaRPr lang="en-US" altLang="zh-CN" sz="1465"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53" presetClass="entr" presetSubtype="16"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500"/>
                                        <p:tgtEl>
                                          <p:spTgt spid="10"/>
                                        </p:tgtEl>
                                      </p:cBhvr>
                                    </p:animEffect>
                                  </p:childTnLst>
                                </p:cTn>
                              </p:par>
                              <p:par>
                                <p:cTn id="40" presetID="22" presetClass="entr" presetSubtype="2"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par>
                                <p:cTn id="43" presetID="22" presetClass="entr" presetSubtype="2"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par>
                                <p:cTn id="46" presetID="22" presetClass="entr" presetSubtype="2"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500"/>
                                        <p:tgtEl>
                                          <p:spTgt spid="13"/>
                                        </p:tgtEl>
                                      </p:cBhvr>
                                    </p:animEffect>
                                  </p:childTnLst>
                                </p:cTn>
                              </p:par>
                            </p:childTnLst>
                          </p:cTn>
                        </p:par>
                        <p:par>
                          <p:cTn id="49" fill="hold">
                            <p:stCondLst>
                              <p:cond delay="2000"/>
                            </p:stCondLst>
                            <p:childTnLst>
                              <p:par>
                                <p:cTn id="50" presetID="2" presetClass="entr" presetSubtype="8"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0-#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0-#ppt_w/2"/>
                                          </p:val>
                                        </p:tav>
                                        <p:tav tm="100000">
                                          <p:val>
                                            <p:strVal val="#ppt_x"/>
                                          </p:val>
                                        </p:tav>
                                      </p:tavLst>
                                    </p:anim>
                                    <p:anim calcmode="lin" valueType="num">
                                      <p:cBhvr additive="base">
                                        <p:cTn id="61" dur="500" fill="hold"/>
                                        <p:tgtEl>
                                          <p:spTgt spid="35"/>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0-#ppt_w/2"/>
                                          </p:val>
                                        </p:tav>
                                        <p:tav tm="100000">
                                          <p:val>
                                            <p:strVal val="#ppt_x"/>
                                          </p:val>
                                        </p:tav>
                                      </p:tavLst>
                                    </p:anim>
                                    <p:anim calcmode="lin" valueType="num">
                                      <p:cBhvr additive="base">
                                        <p:cTn id="6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3"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p:cNvSpPr txBox="1"/>
          <p:nvPr/>
        </p:nvSpPr>
        <p:spPr>
          <a:xfrm>
            <a:off x="1427826" y="612023"/>
            <a:ext cx="5877099"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出口</a:t>
            </a:r>
            <a:r>
              <a:rPr lang="zh-CN" altLang="en-US" sz="2800" b="1" dirty="0">
                <a:solidFill>
                  <a:prstClr val="black">
                    <a:lumMod val="65000"/>
                    <a:lumOff val="35000"/>
                  </a:prstClr>
                </a:solidFill>
                <a:latin typeface="Arial" panose="020B0604020202020204"/>
                <a:ea typeface="微软雅黑" panose="020B0503020204020204" charset="-122"/>
              </a:rPr>
              <a:t>管制物项咨询程序</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29" name="图片 2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grpSp>
        <p:nvGrpSpPr>
          <p:cNvPr id="10" name="Group 35"/>
          <p:cNvGrpSpPr/>
          <p:nvPr/>
        </p:nvGrpSpPr>
        <p:grpSpPr>
          <a:xfrm flipH="1">
            <a:off x="1250027" y="2362209"/>
            <a:ext cx="247456" cy="246719"/>
            <a:chOff x="2138511" y="2464802"/>
            <a:chExt cx="354012" cy="352956"/>
          </a:xfrm>
          <a:solidFill>
            <a:srgbClr val="22374C"/>
          </a:solidFill>
        </p:grpSpPr>
        <p:sp>
          <p:nvSpPr>
            <p:cNvPr id="11" name="Oval 3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effectLst/>
                <a:uLnTx/>
                <a:uFillTx/>
                <a:latin typeface="+mn-ea"/>
                <a:cs typeface="+mn-cs"/>
                <a:sym typeface="Arial" panose="020B0604020202020204" pitchFamily="34" charset="0"/>
              </a:endParaRPr>
            </a:p>
          </p:txBody>
        </p:sp>
        <p:sp>
          <p:nvSpPr>
            <p:cNvPr id="12" name="Freeform 3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effectLst/>
                <a:uLnTx/>
                <a:uFillTx/>
                <a:latin typeface="+mn-ea"/>
                <a:cs typeface="+mn-cs"/>
                <a:sym typeface="Arial" panose="020B0604020202020204" pitchFamily="34" charset="0"/>
              </a:endParaRPr>
            </a:p>
          </p:txBody>
        </p:sp>
      </p:grpSp>
      <p:grpSp>
        <p:nvGrpSpPr>
          <p:cNvPr id="13" name="Group 38"/>
          <p:cNvGrpSpPr/>
          <p:nvPr/>
        </p:nvGrpSpPr>
        <p:grpSpPr>
          <a:xfrm>
            <a:off x="1554244" y="2301666"/>
            <a:ext cx="2422796" cy="363211"/>
            <a:chOff x="8508023" y="2153776"/>
            <a:chExt cx="1927058" cy="407524"/>
          </a:xfrm>
        </p:grpSpPr>
        <p:sp>
          <p:nvSpPr>
            <p:cNvPr id="14" name="TextBox 39"/>
            <p:cNvSpPr txBox="1"/>
            <p:nvPr/>
          </p:nvSpPr>
          <p:spPr>
            <a:xfrm>
              <a:off x="8513646" y="2153776"/>
              <a:ext cx="1921435" cy="323241"/>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1705" b="1" dirty="0">
                  <a:latin typeface="+mn-ea"/>
                  <a:sym typeface="Arial" panose="020B0604020202020204" pitchFamily="34" charset="0"/>
                </a:rPr>
                <a:t>《</a:t>
              </a:r>
              <a:r>
                <a:rPr lang="zh-CN" altLang="en-US" sz="1705" b="1" dirty="0">
                  <a:latin typeface="+mn-ea"/>
                  <a:sym typeface="Arial" panose="020B0604020202020204" pitchFamily="34" charset="0"/>
                </a:rPr>
                <a:t>出口管制法</a:t>
              </a:r>
              <a:r>
                <a:rPr lang="en-US" altLang="zh-CN" sz="1705" b="1" dirty="0">
                  <a:latin typeface="+mn-ea"/>
                  <a:sym typeface="Arial" panose="020B0604020202020204" pitchFamily="34" charset="0"/>
                </a:rPr>
                <a:t>》</a:t>
              </a:r>
              <a:r>
                <a:rPr lang="zh-CN" altLang="en-US" sz="1705" b="1" dirty="0">
                  <a:latin typeface="+mn-ea"/>
                  <a:sym typeface="Arial" panose="020B0604020202020204" pitchFamily="34" charset="0"/>
                </a:rPr>
                <a:t>第十二条</a:t>
              </a:r>
              <a:endParaRPr kumimoji="0" lang="en-GB" sz="1705" b="1" i="0" u="none" strike="noStrike" kern="1200" cap="none" spc="0" normalizeH="0" baseline="0" noProof="0" dirty="0">
                <a:ln>
                  <a:noFill/>
                </a:ln>
                <a:effectLst/>
                <a:uLnTx/>
                <a:uFillTx/>
                <a:latin typeface="+mn-ea"/>
                <a:sym typeface="Arial" panose="020B0604020202020204" pitchFamily="34" charset="0"/>
              </a:endParaRPr>
            </a:p>
          </p:txBody>
        </p:sp>
        <p:sp>
          <p:nvSpPr>
            <p:cNvPr id="15" name="Rectangle 40"/>
            <p:cNvSpPr/>
            <p:nvPr/>
          </p:nvSpPr>
          <p:spPr>
            <a:xfrm>
              <a:off x="8508023" y="2365039"/>
              <a:ext cx="1920590" cy="196261"/>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GB" sz="1045" b="0" i="0" u="none" strike="noStrike" kern="1200" cap="none" spc="0" normalizeH="0" baseline="0" noProof="0" dirty="0">
                <a:ln>
                  <a:noFill/>
                </a:ln>
                <a:effectLst/>
                <a:uLnTx/>
                <a:uFillTx/>
                <a:latin typeface="+mn-ea"/>
                <a:cs typeface="+mn-cs"/>
                <a:sym typeface="Arial" panose="020B0604020202020204" pitchFamily="34" charset="0"/>
              </a:endParaRPr>
            </a:p>
          </p:txBody>
        </p:sp>
      </p:grpSp>
      <p:grpSp>
        <p:nvGrpSpPr>
          <p:cNvPr id="16" name="Group 43"/>
          <p:cNvGrpSpPr/>
          <p:nvPr/>
        </p:nvGrpSpPr>
        <p:grpSpPr>
          <a:xfrm flipH="1">
            <a:off x="1248712" y="3649066"/>
            <a:ext cx="247456" cy="246719"/>
            <a:chOff x="2138511" y="2464802"/>
            <a:chExt cx="354012" cy="352956"/>
          </a:xfrm>
          <a:solidFill>
            <a:srgbClr val="22374C"/>
          </a:solidFill>
        </p:grpSpPr>
        <p:sp>
          <p:nvSpPr>
            <p:cNvPr id="17" name="Oval 47"/>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effectLst/>
                <a:uLnTx/>
                <a:uFillTx/>
                <a:latin typeface="+mn-ea"/>
                <a:cs typeface="+mn-cs"/>
                <a:sym typeface="Arial" panose="020B0604020202020204" pitchFamily="34" charset="0"/>
              </a:endParaRPr>
            </a:p>
          </p:txBody>
        </p:sp>
        <p:sp>
          <p:nvSpPr>
            <p:cNvPr id="18" name="Freeform 4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effectLst/>
                <a:uLnTx/>
                <a:uFillTx/>
                <a:latin typeface="+mn-ea"/>
                <a:cs typeface="+mn-cs"/>
                <a:sym typeface="Arial" panose="020B0604020202020204" pitchFamily="34" charset="0"/>
              </a:endParaRPr>
            </a:p>
          </p:txBody>
        </p:sp>
      </p:grpSp>
      <p:grpSp>
        <p:nvGrpSpPr>
          <p:cNvPr id="22" name="Group 57"/>
          <p:cNvGrpSpPr/>
          <p:nvPr/>
        </p:nvGrpSpPr>
        <p:grpSpPr>
          <a:xfrm flipH="1">
            <a:off x="1248712" y="4935923"/>
            <a:ext cx="247456" cy="246719"/>
            <a:chOff x="2138511" y="2464802"/>
            <a:chExt cx="354012" cy="352956"/>
          </a:xfrm>
          <a:solidFill>
            <a:srgbClr val="22374C"/>
          </a:solidFill>
        </p:grpSpPr>
        <p:sp>
          <p:nvSpPr>
            <p:cNvPr id="23" name="Oval 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effectLst/>
                <a:uLnTx/>
                <a:uFillTx/>
                <a:latin typeface="+mn-ea"/>
                <a:cs typeface="+mn-cs"/>
                <a:sym typeface="Arial" panose="020B0604020202020204" pitchFamily="34" charset="0"/>
              </a:endParaRPr>
            </a:p>
          </p:txBody>
        </p:sp>
        <p:sp>
          <p:nvSpPr>
            <p:cNvPr id="24" name="Freeform 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effectLst/>
                <a:uLnTx/>
                <a:uFillTx/>
                <a:latin typeface="+mn-ea"/>
                <a:cs typeface="+mn-cs"/>
                <a:sym typeface="Arial" panose="020B0604020202020204" pitchFamily="34" charset="0"/>
              </a:endParaRPr>
            </a:p>
          </p:txBody>
        </p:sp>
      </p:grpSp>
      <p:grpSp>
        <p:nvGrpSpPr>
          <p:cNvPr id="31" name="Group 38"/>
          <p:cNvGrpSpPr/>
          <p:nvPr/>
        </p:nvGrpSpPr>
        <p:grpSpPr>
          <a:xfrm>
            <a:off x="1693561" y="3584330"/>
            <a:ext cx="2414664" cy="363211"/>
            <a:chOff x="8508023" y="2153776"/>
            <a:chExt cx="1920590" cy="407524"/>
          </a:xfrm>
        </p:grpSpPr>
        <p:sp>
          <p:nvSpPr>
            <p:cNvPr id="32" name="TextBox 39"/>
            <p:cNvSpPr txBox="1"/>
            <p:nvPr/>
          </p:nvSpPr>
          <p:spPr>
            <a:xfrm>
              <a:off x="8513646" y="2153776"/>
              <a:ext cx="1572083"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1705" b="1" dirty="0">
                  <a:latin typeface="+mn-ea"/>
                  <a:sym typeface="Arial" panose="020B0604020202020204" pitchFamily="34" charset="0"/>
                </a:rPr>
                <a:t>出口经营者主动提出</a:t>
              </a:r>
              <a:endParaRPr kumimoji="0" lang="en-GB" sz="1705" b="1" i="0" u="none" strike="noStrike" kern="1200" cap="none" spc="0" normalizeH="0" baseline="0" noProof="0" dirty="0">
                <a:ln>
                  <a:noFill/>
                </a:ln>
                <a:effectLst/>
                <a:uLnTx/>
                <a:uFillTx/>
                <a:latin typeface="+mn-ea"/>
                <a:sym typeface="Arial" panose="020B0604020202020204" pitchFamily="34" charset="0"/>
              </a:endParaRPr>
            </a:p>
          </p:txBody>
        </p:sp>
        <p:sp>
          <p:nvSpPr>
            <p:cNvPr id="33" name="Rectangle 40"/>
            <p:cNvSpPr/>
            <p:nvPr/>
          </p:nvSpPr>
          <p:spPr>
            <a:xfrm>
              <a:off x="8508023" y="2365039"/>
              <a:ext cx="1920590" cy="196261"/>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GB" sz="1045" b="0" i="0" u="none" strike="noStrike" kern="1200" cap="none" spc="0" normalizeH="0" baseline="0" noProof="0" dirty="0">
                <a:ln>
                  <a:noFill/>
                </a:ln>
                <a:effectLst/>
                <a:uLnTx/>
                <a:uFillTx/>
                <a:latin typeface="+mn-ea"/>
                <a:cs typeface="+mn-cs"/>
                <a:sym typeface="Arial" panose="020B0604020202020204" pitchFamily="34" charset="0"/>
              </a:endParaRPr>
            </a:p>
          </p:txBody>
        </p:sp>
      </p:grpSp>
      <p:grpSp>
        <p:nvGrpSpPr>
          <p:cNvPr id="35" name="Group 38"/>
          <p:cNvGrpSpPr/>
          <p:nvPr/>
        </p:nvGrpSpPr>
        <p:grpSpPr>
          <a:xfrm>
            <a:off x="1693561" y="4960184"/>
            <a:ext cx="2414664" cy="363211"/>
            <a:chOff x="8508023" y="2153776"/>
            <a:chExt cx="1920590" cy="407524"/>
          </a:xfrm>
        </p:grpSpPr>
        <p:sp>
          <p:nvSpPr>
            <p:cNvPr id="36" name="TextBox 39"/>
            <p:cNvSpPr txBox="1"/>
            <p:nvPr/>
          </p:nvSpPr>
          <p:spPr>
            <a:xfrm>
              <a:off x="8513646" y="2153776"/>
              <a:ext cx="1746758"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1705" b="1" dirty="0">
                  <a:latin typeface="+mn-ea"/>
                  <a:sym typeface="Arial" panose="020B0604020202020204" pitchFamily="34" charset="0"/>
                </a:rPr>
                <a:t>管理部门应当及时答复</a:t>
              </a:r>
              <a:endParaRPr kumimoji="0" lang="en-GB" sz="1705" b="1" i="0" u="none" strike="noStrike" kern="1200" cap="none" spc="0" normalizeH="0" baseline="0" noProof="0" dirty="0">
                <a:ln>
                  <a:noFill/>
                </a:ln>
                <a:effectLst/>
                <a:uLnTx/>
                <a:uFillTx/>
                <a:latin typeface="+mn-ea"/>
                <a:sym typeface="Arial" panose="020B0604020202020204" pitchFamily="34" charset="0"/>
              </a:endParaRPr>
            </a:p>
          </p:txBody>
        </p:sp>
        <p:sp>
          <p:nvSpPr>
            <p:cNvPr id="37" name="Rectangle 40"/>
            <p:cNvSpPr/>
            <p:nvPr/>
          </p:nvSpPr>
          <p:spPr>
            <a:xfrm>
              <a:off x="8508023" y="2365039"/>
              <a:ext cx="1920590" cy="196261"/>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GB" sz="1045" b="0" i="0" u="none" strike="noStrike" kern="1200" cap="none" spc="0" normalizeH="0" baseline="0" noProof="0" dirty="0">
                <a:ln>
                  <a:noFill/>
                </a:ln>
                <a:effectLst/>
                <a:uLnTx/>
                <a:uFillTx/>
                <a:latin typeface="+mn-ea"/>
                <a:cs typeface="+mn-cs"/>
                <a:sym typeface="Arial" panose="020B0604020202020204" pitchFamily="34" charset="0"/>
              </a:endParaRPr>
            </a:p>
          </p:txBody>
        </p:sp>
      </p:grpSp>
      <p:grpSp>
        <p:nvGrpSpPr>
          <p:cNvPr id="38" name="Group 35"/>
          <p:cNvGrpSpPr/>
          <p:nvPr/>
        </p:nvGrpSpPr>
        <p:grpSpPr>
          <a:xfrm flipH="1">
            <a:off x="8328050" y="2328286"/>
            <a:ext cx="247456" cy="246719"/>
            <a:chOff x="2138511" y="2464802"/>
            <a:chExt cx="354012" cy="352956"/>
          </a:xfrm>
          <a:solidFill>
            <a:srgbClr val="FF0000"/>
          </a:solidFill>
        </p:grpSpPr>
        <p:sp>
          <p:nvSpPr>
            <p:cNvPr id="39" name="Oval 3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effectLst/>
                <a:uLnTx/>
                <a:uFillTx/>
                <a:latin typeface="+mn-ea"/>
                <a:cs typeface="+mn-cs"/>
                <a:sym typeface="Arial" panose="020B0604020202020204" pitchFamily="34" charset="0"/>
              </a:endParaRPr>
            </a:p>
          </p:txBody>
        </p:sp>
        <p:sp>
          <p:nvSpPr>
            <p:cNvPr id="40" name="Freeform 3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effectLst/>
                <a:uLnTx/>
                <a:uFillTx/>
                <a:latin typeface="+mn-ea"/>
                <a:cs typeface="+mn-cs"/>
                <a:sym typeface="Arial" panose="020B0604020202020204" pitchFamily="34" charset="0"/>
              </a:endParaRPr>
            </a:p>
          </p:txBody>
        </p:sp>
      </p:grpSp>
      <p:grpSp>
        <p:nvGrpSpPr>
          <p:cNvPr id="41" name="Group 38"/>
          <p:cNvGrpSpPr/>
          <p:nvPr/>
        </p:nvGrpSpPr>
        <p:grpSpPr>
          <a:xfrm>
            <a:off x="8632267" y="2267743"/>
            <a:ext cx="2422796" cy="363211"/>
            <a:chOff x="8508023" y="2153776"/>
            <a:chExt cx="1927058" cy="407524"/>
          </a:xfrm>
        </p:grpSpPr>
        <p:sp>
          <p:nvSpPr>
            <p:cNvPr id="42" name="TextBox 39"/>
            <p:cNvSpPr txBox="1"/>
            <p:nvPr/>
          </p:nvSpPr>
          <p:spPr>
            <a:xfrm>
              <a:off x="8513646" y="2153776"/>
              <a:ext cx="1921435" cy="323241"/>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1705" b="1" dirty="0">
                  <a:latin typeface="+mn-ea"/>
                  <a:sym typeface="Arial" panose="020B0604020202020204" pitchFamily="34" charset="0"/>
                </a:rPr>
                <a:t>《</a:t>
              </a:r>
              <a:r>
                <a:rPr lang="zh-CN" altLang="en-US" sz="1705" b="1" dirty="0">
                  <a:latin typeface="+mn-ea"/>
                  <a:sym typeface="Arial" panose="020B0604020202020204" pitchFamily="34" charset="0"/>
                </a:rPr>
                <a:t>出口管制法</a:t>
              </a:r>
              <a:r>
                <a:rPr lang="en-US" altLang="zh-CN" sz="1705" b="1" dirty="0">
                  <a:latin typeface="+mn-ea"/>
                  <a:sym typeface="Arial" panose="020B0604020202020204" pitchFamily="34" charset="0"/>
                </a:rPr>
                <a:t>》</a:t>
              </a:r>
              <a:r>
                <a:rPr lang="zh-CN" altLang="en-US" sz="1705" b="1" dirty="0">
                  <a:latin typeface="+mn-ea"/>
                  <a:sym typeface="Arial" panose="020B0604020202020204" pitchFamily="34" charset="0"/>
                </a:rPr>
                <a:t>第十九条</a:t>
              </a:r>
              <a:endParaRPr kumimoji="0" lang="en-GB" sz="1705" b="1" i="0" u="none" strike="noStrike" kern="1200" cap="none" spc="0" normalizeH="0" baseline="0" noProof="0" dirty="0">
                <a:ln>
                  <a:noFill/>
                </a:ln>
                <a:effectLst/>
                <a:uLnTx/>
                <a:uFillTx/>
                <a:latin typeface="+mn-ea"/>
                <a:sym typeface="Arial" panose="020B0604020202020204" pitchFamily="34" charset="0"/>
              </a:endParaRPr>
            </a:p>
          </p:txBody>
        </p:sp>
        <p:sp>
          <p:nvSpPr>
            <p:cNvPr id="43" name="Rectangle 40"/>
            <p:cNvSpPr/>
            <p:nvPr/>
          </p:nvSpPr>
          <p:spPr>
            <a:xfrm>
              <a:off x="8508023" y="2365039"/>
              <a:ext cx="1920590" cy="196261"/>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GB" sz="1045" b="0" i="0" u="none" strike="noStrike" kern="1200" cap="none" spc="0" normalizeH="0" baseline="0" noProof="0" dirty="0">
                <a:ln>
                  <a:noFill/>
                </a:ln>
                <a:effectLst/>
                <a:uLnTx/>
                <a:uFillTx/>
                <a:latin typeface="+mn-ea"/>
                <a:cs typeface="+mn-cs"/>
                <a:sym typeface="Arial" panose="020B0604020202020204" pitchFamily="34" charset="0"/>
              </a:endParaRPr>
            </a:p>
          </p:txBody>
        </p:sp>
      </p:grpSp>
      <p:grpSp>
        <p:nvGrpSpPr>
          <p:cNvPr id="44" name="Group 43"/>
          <p:cNvGrpSpPr/>
          <p:nvPr/>
        </p:nvGrpSpPr>
        <p:grpSpPr>
          <a:xfrm flipH="1">
            <a:off x="8326735" y="3615143"/>
            <a:ext cx="247456" cy="246719"/>
            <a:chOff x="2138511" y="2464802"/>
            <a:chExt cx="354012" cy="352956"/>
          </a:xfrm>
          <a:solidFill>
            <a:srgbClr val="FF0000"/>
          </a:solidFill>
        </p:grpSpPr>
        <p:sp>
          <p:nvSpPr>
            <p:cNvPr id="45" name="Oval 47"/>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effectLst/>
                <a:uLnTx/>
                <a:uFillTx/>
                <a:latin typeface="+mn-ea"/>
                <a:cs typeface="+mn-cs"/>
                <a:sym typeface="Arial" panose="020B0604020202020204" pitchFamily="34" charset="0"/>
              </a:endParaRPr>
            </a:p>
          </p:txBody>
        </p:sp>
        <p:sp>
          <p:nvSpPr>
            <p:cNvPr id="46" name="Freeform 4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effectLst/>
                <a:uLnTx/>
                <a:uFillTx/>
                <a:latin typeface="+mn-ea"/>
                <a:cs typeface="+mn-cs"/>
                <a:sym typeface="Arial" panose="020B0604020202020204" pitchFamily="34" charset="0"/>
              </a:endParaRPr>
            </a:p>
          </p:txBody>
        </p:sp>
      </p:grpSp>
      <p:grpSp>
        <p:nvGrpSpPr>
          <p:cNvPr id="47" name="Group 57"/>
          <p:cNvGrpSpPr/>
          <p:nvPr/>
        </p:nvGrpSpPr>
        <p:grpSpPr>
          <a:xfrm flipH="1">
            <a:off x="8326735" y="4902000"/>
            <a:ext cx="247456" cy="246719"/>
            <a:chOff x="2138511" y="2464802"/>
            <a:chExt cx="354012" cy="352956"/>
          </a:xfrm>
          <a:solidFill>
            <a:srgbClr val="FF0000"/>
          </a:solidFill>
        </p:grpSpPr>
        <p:sp>
          <p:nvSpPr>
            <p:cNvPr id="48" name="Oval 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effectLst/>
                <a:uLnTx/>
                <a:uFillTx/>
                <a:latin typeface="+mn-ea"/>
                <a:cs typeface="+mn-cs"/>
                <a:sym typeface="Arial" panose="020B0604020202020204" pitchFamily="34" charset="0"/>
              </a:endParaRPr>
            </a:p>
          </p:txBody>
        </p:sp>
        <p:sp>
          <p:nvSpPr>
            <p:cNvPr id="49" name="Freeform 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effectLst/>
                <a:uLnTx/>
                <a:uFillTx/>
                <a:latin typeface="+mn-ea"/>
                <a:cs typeface="+mn-cs"/>
                <a:sym typeface="Arial" panose="020B0604020202020204" pitchFamily="34" charset="0"/>
              </a:endParaRPr>
            </a:p>
          </p:txBody>
        </p:sp>
      </p:grpSp>
      <p:grpSp>
        <p:nvGrpSpPr>
          <p:cNvPr id="50" name="Group 38"/>
          <p:cNvGrpSpPr/>
          <p:nvPr/>
        </p:nvGrpSpPr>
        <p:grpSpPr>
          <a:xfrm>
            <a:off x="8771584" y="3550407"/>
            <a:ext cx="2422796" cy="363211"/>
            <a:chOff x="8508023" y="2153776"/>
            <a:chExt cx="1927058" cy="407524"/>
          </a:xfrm>
        </p:grpSpPr>
        <p:sp>
          <p:nvSpPr>
            <p:cNvPr id="51" name="TextBox 39"/>
            <p:cNvSpPr txBox="1"/>
            <p:nvPr/>
          </p:nvSpPr>
          <p:spPr>
            <a:xfrm>
              <a:off x="8513646" y="2153776"/>
              <a:ext cx="1921435"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1705" b="1" dirty="0">
                  <a:latin typeface="+mn-ea"/>
                  <a:sym typeface="Arial" panose="020B0604020202020204" pitchFamily="34" charset="0"/>
                </a:rPr>
                <a:t>海关提出质疑，要求鉴别</a:t>
              </a:r>
              <a:endParaRPr kumimoji="0" lang="en-GB" sz="1705" b="1" i="0" u="none" strike="noStrike" kern="1200" cap="none" spc="0" normalizeH="0" baseline="0" noProof="0" dirty="0">
                <a:ln>
                  <a:noFill/>
                </a:ln>
                <a:effectLst/>
                <a:uLnTx/>
                <a:uFillTx/>
                <a:latin typeface="+mn-ea"/>
                <a:sym typeface="Arial" panose="020B0604020202020204" pitchFamily="34" charset="0"/>
              </a:endParaRPr>
            </a:p>
          </p:txBody>
        </p:sp>
        <p:sp>
          <p:nvSpPr>
            <p:cNvPr id="52" name="Rectangle 40"/>
            <p:cNvSpPr/>
            <p:nvPr/>
          </p:nvSpPr>
          <p:spPr>
            <a:xfrm>
              <a:off x="8508023" y="2365039"/>
              <a:ext cx="1920590" cy="196261"/>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GB" sz="1045" b="0" i="0" u="none" strike="noStrike" kern="1200" cap="none" spc="0" normalizeH="0" baseline="0" noProof="0" dirty="0">
                <a:ln>
                  <a:noFill/>
                </a:ln>
                <a:effectLst/>
                <a:uLnTx/>
                <a:uFillTx/>
                <a:latin typeface="+mn-ea"/>
                <a:cs typeface="+mn-cs"/>
                <a:sym typeface="Arial" panose="020B0604020202020204" pitchFamily="34" charset="0"/>
              </a:endParaRPr>
            </a:p>
          </p:txBody>
        </p:sp>
      </p:grpSp>
      <p:grpSp>
        <p:nvGrpSpPr>
          <p:cNvPr id="53" name="Group 38"/>
          <p:cNvGrpSpPr/>
          <p:nvPr/>
        </p:nvGrpSpPr>
        <p:grpSpPr>
          <a:xfrm>
            <a:off x="8771584" y="4926261"/>
            <a:ext cx="2414664" cy="363211"/>
            <a:chOff x="8508023" y="2153776"/>
            <a:chExt cx="1920590" cy="407524"/>
          </a:xfrm>
        </p:grpSpPr>
        <p:sp>
          <p:nvSpPr>
            <p:cNvPr id="54" name="TextBox 39"/>
            <p:cNvSpPr txBox="1"/>
            <p:nvPr/>
          </p:nvSpPr>
          <p:spPr>
            <a:xfrm>
              <a:off x="8513646" y="2153776"/>
              <a:ext cx="1397407"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1705" b="1" dirty="0">
                  <a:latin typeface="+mn-ea"/>
                  <a:sym typeface="Arial" panose="020B0604020202020204" pitchFamily="34" charset="0"/>
                </a:rPr>
                <a:t>管理部门做出结论</a:t>
              </a:r>
              <a:endParaRPr kumimoji="0" lang="en-GB" sz="1705" b="1" i="0" u="none" strike="noStrike" kern="1200" cap="none" spc="0" normalizeH="0" baseline="0" noProof="0" dirty="0">
                <a:ln>
                  <a:noFill/>
                </a:ln>
                <a:effectLst/>
                <a:uLnTx/>
                <a:uFillTx/>
                <a:latin typeface="+mn-ea"/>
                <a:sym typeface="Arial" panose="020B0604020202020204" pitchFamily="34" charset="0"/>
              </a:endParaRPr>
            </a:p>
          </p:txBody>
        </p:sp>
        <p:sp>
          <p:nvSpPr>
            <p:cNvPr id="55" name="Rectangle 40"/>
            <p:cNvSpPr/>
            <p:nvPr/>
          </p:nvSpPr>
          <p:spPr>
            <a:xfrm>
              <a:off x="8508023" y="2365039"/>
              <a:ext cx="1920590" cy="196261"/>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GB" sz="1045" b="0" i="0" u="none" strike="noStrike" kern="1200" cap="none" spc="0" normalizeH="0" baseline="0" noProof="0" dirty="0">
                <a:ln>
                  <a:noFill/>
                </a:ln>
                <a:effectLst/>
                <a:uLnTx/>
                <a:uFillTx/>
                <a:latin typeface="+mn-ea"/>
                <a:cs typeface="+mn-cs"/>
                <a:sym typeface="Arial" panose="020B0604020202020204" pitchFamily="34" charset="0"/>
              </a:endParaRPr>
            </a:p>
          </p:txBody>
        </p:sp>
      </p:grpSp>
      <p:grpSp>
        <p:nvGrpSpPr>
          <p:cNvPr id="81" name="Group 4"/>
          <p:cNvGrpSpPr/>
          <p:nvPr/>
        </p:nvGrpSpPr>
        <p:grpSpPr>
          <a:xfrm>
            <a:off x="4259006" y="1934371"/>
            <a:ext cx="3676500" cy="3676500"/>
            <a:chOff x="4031112" y="1829957"/>
            <a:chExt cx="4125053" cy="4125053"/>
          </a:xfrm>
        </p:grpSpPr>
        <p:sp>
          <p:nvSpPr>
            <p:cNvPr id="82" name="Freeform 5"/>
            <p:cNvSpPr/>
            <p:nvPr/>
          </p:nvSpPr>
          <p:spPr bwMode="auto">
            <a:xfrm>
              <a:off x="4315598" y="2638497"/>
              <a:ext cx="1014419" cy="1253986"/>
            </a:xfrm>
            <a:custGeom>
              <a:avLst/>
              <a:gdLst>
                <a:gd name="T0" fmla="*/ 114 w 114"/>
                <a:gd name="T1" fmla="*/ 55 h 141"/>
                <a:gd name="T2" fmla="*/ 59 w 114"/>
                <a:gd name="T3" fmla="*/ 0 h 141"/>
                <a:gd name="T4" fmla="*/ 0 w 114"/>
                <a:gd name="T5" fmla="*/ 141 h 141"/>
                <a:gd name="T6" fmla="*/ 78 w 114"/>
                <a:gd name="T7" fmla="*/ 141 h 141"/>
                <a:gd name="T8" fmla="*/ 114 w 114"/>
                <a:gd name="T9" fmla="*/ 55 h 141"/>
              </a:gdLst>
              <a:ahLst/>
              <a:cxnLst>
                <a:cxn ang="0">
                  <a:pos x="T0" y="T1"/>
                </a:cxn>
                <a:cxn ang="0">
                  <a:pos x="T2" y="T3"/>
                </a:cxn>
                <a:cxn ang="0">
                  <a:pos x="T4" y="T5"/>
                </a:cxn>
                <a:cxn ang="0">
                  <a:pos x="T6" y="T7"/>
                </a:cxn>
                <a:cxn ang="0">
                  <a:pos x="T8" y="T9"/>
                </a:cxn>
              </a:cxnLst>
              <a:rect l="0" t="0" r="r" b="b"/>
              <a:pathLst>
                <a:path w="114" h="141">
                  <a:moveTo>
                    <a:pt x="114" y="55"/>
                  </a:moveTo>
                  <a:cubicBezTo>
                    <a:pt x="59" y="0"/>
                    <a:pt x="59" y="0"/>
                    <a:pt x="59" y="0"/>
                  </a:cubicBezTo>
                  <a:cubicBezTo>
                    <a:pt x="23" y="36"/>
                    <a:pt x="0" y="86"/>
                    <a:pt x="0" y="141"/>
                  </a:cubicBezTo>
                  <a:cubicBezTo>
                    <a:pt x="78" y="141"/>
                    <a:pt x="78" y="141"/>
                    <a:pt x="78" y="141"/>
                  </a:cubicBezTo>
                  <a:cubicBezTo>
                    <a:pt x="78" y="107"/>
                    <a:pt x="92" y="77"/>
                    <a:pt x="114" y="55"/>
                  </a:cubicBezTo>
                  <a:close/>
                </a:path>
              </a:pathLst>
            </a:custGeom>
            <a:solidFill>
              <a:schemeClr val="accent4"/>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3" name="Freeform 6"/>
            <p:cNvSpPr/>
            <p:nvPr/>
          </p:nvSpPr>
          <p:spPr bwMode="auto">
            <a:xfrm>
              <a:off x="4633774" y="1829957"/>
              <a:ext cx="1459864" cy="1171635"/>
            </a:xfrm>
            <a:custGeom>
              <a:avLst/>
              <a:gdLst>
                <a:gd name="T0" fmla="*/ 164 w 164"/>
                <a:gd name="T1" fmla="*/ 90 h 132"/>
                <a:gd name="T2" fmla="*/ 164 w 164"/>
                <a:gd name="T3" fmla="*/ 0 h 132"/>
                <a:gd name="T4" fmla="*/ 0 w 164"/>
                <a:gd name="T5" fmla="*/ 68 h 132"/>
                <a:gd name="T6" fmla="*/ 64 w 164"/>
                <a:gd name="T7" fmla="*/ 132 h 132"/>
                <a:gd name="T8" fmla="*/ 164 w 164"/>
                <a:gd name="T9" fmla="*/ 90 h 132"/>
              </a:gdLst>
              <a:ahLst/>
              <a:cxnLst>
                <a:cxn ang="0">
                  <a:pos x="T0" y="T1"/>
                </a:cxn>
                <a:cxn ang="0">
                  <a:pos x="T2" y="T3"/>
                </a:cxn>
                <a:cxn ang="0">
                  <a:pos x="T4" y="T5"/>
                </a:cxn>
                <a:cxn ang="0">
                  <a:pos x="T6" y="T7"/>
                </a:cxn>
                <a:cxn ang="0">
                  <a:pos x="T8" y="T9"/>
                </a:cxn>
              </a:cxnLst>
              <a:rect l="0" t="0" r="r" b="b"/>
              <a:pathLst>
                <a:path w="164" h="132">
                  <a:moveTo>
                    <a:pt x="164" y="90"/>
                  </a:moveTo>
                  <a:cubicBezTo>
                    <a:pt x="164" y="0"/>
                    <a:pt x="164" y="0"/>
                    <a:pt x="164" y="0"/>
                  </a:cubicBezTo>
                  <a:cubicBezTo>
                    <a:pt x="100" y="0"/>
                    <a:pt x="42" y="26"/>
                    <a:pt x="0" y="68"/>
                  </a:cubicBezTo>
                  <a:cubicBezTo>
                    <a:pt x="64" y="132"/>
                    <a:pt x="64" y="132"/>
                    <a:pt x="64" y="132"/>
                  </a:cubicBezTo>
                  <a:cubicBezTo>
                    <a:pt x="89" y="106"/>
                    <a:pt x="125" y="90"/>
                    <a:pt x="164" y="90"/>
                  </a:cubicBezTo>
                  <a:close/>
                </a:path>
              </a:pathLst>
            </a:custGeom>
            <a:solidFill>
              <a:schemeClr val="accent1"/>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4" name="Freeform 7"/>
            <p:cNvSpPr/>
            <p:nvPr/>
          </p:nvSpPr>
          <p:spPr bwMode="auto">
            <a:xfrm>
              <a:off x="6093638" y="2114443"/>
              <a:ext cx="1253986" cy="1014419"/>
            </a:xfrm>
            <a:custGeom>
              <a:avLst/>
              <a:gdLst>
                <a:gd name="T0" fmla="*/ 86 w 141"/>
                <a:gd name="T1" fmla="*/ 114 h 114"/>
                <a:gd name="T2" fmla="*/ 141 w 141"/>
                <a:gd name="T3" fmla="*/ 59 h 114"/>
                <a:gd name="T4" fmla="*/ 0 w 141"/>
                <a:gd name="T5" fmla="*/ 0 h 114"/>
                <a:gd name="T6" fmla="*/ 0 w 141"/>
                <a:gd name="T7" fmla="*/ 78 h 114"/>
                <a:gd name="T8" fmla="*/ 86 w 141"/>
                <a:gd name="T9" fmla="*/ 114 h 114"/>
              </a:gdLst>
              <a:ahLst/>
              <a:cxnLst>
                <a:cxn ang="0">
                  <a:pos x="T0" y="T1"/>
                </a:cxn>
                <a:cxn ang="0">
                  <a:pos x="T2" y="T3"/>
                </a:cxn>
                <a:cxn ang="0">
                  <a:pos x="T4" y="T5"/>
                </a:cxn>
                <a:cxn ang="0">
                  <a:pos x="T6" y="T7"/>
                </a:cxn>
                <a:cxn ang="0">
                  <a:pos x="T8" y="T9"/>
                </a:cxn>
              </a:cxnLst>
              <a:rect l="0" t="0" r="r" b="b"/>
              <a:pathLst>
                <a:path w="141" h="114">
                  <a:moveTo>
                    <a:pt x="86" y="114"/>
                  </a:moveTo>
                  <a:cubicBezTo>
                    <a:pt x="141" y="59"/>
                    <a:pt x="141" y="59"/>
                    <a:pt x="141" y="59"/>
                  </a:cubicBezTo>
                  <a:cubicBezTo>
                    <a:pt x="105" y="23"/>
                    <a:pt x="55" y="0"/>
                    <a:pt x="0" y="0"/>
                  </a:cubicBezTo>
                  <a:cubicBezTo>
                    <a:pt x="0" y="78"/>
                    <a:pt x="0" y="78"/>
                    <a:pt x="0" y="78"/>
                  </a:cubicBezTo>
                  <a:cubicBezTo>
                    <a:pt x="34" y="78"/>
                    <a:pt x="64" y="92"/>
                    <a:pt x="86" y="114"/>
                  </a:cubicBezTo>
                  <a:close/>
                </a:path>
              </a:pathLst>
            </a:custGeom>
            <a:solidFill>
              <a:schemeClr val="accent2"/>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5" name="Freeform 8"/>
            <p:cNvSpPr/>
            <p:nvPr/>
          </p:nvSpPr>
          <p:spPr bwMode="auto">
            <a:xfrm>
              <a:off x="6984530" y="2432619"/>
              <a:ext cx="1171635" cy="1459864"/>
            </a:xfrm>
            <a:custGeom>
              <a:avLst/>
              <a:gdLst>
                <a:gd name="T0" fmla="*/ 42 w 132"/>
                <a:gd name="T1" fmla="*/ 164 h 164"/>
                <a:gd name="T2" fmla="*/ 132 w 132"/>
                <a:gd name="T3" fmla="*/ 164 h 164"/>
                <a:gd name="T4" fmla="*/ 64 w 132"/>
                <a:gd name="T5" fmla="*/ 0 h 164"/>
                <a:gd name="T6" fmla="*/ 0 w 132"/>
                <a:gd name="T7" fmla="*/ 64 h 164"/>
                <a:gd name="T8" fmla="*/ 42 w 132"/>
                <a:gd name="T9" fmla="*/ 164 h 164"/>
              </a:gdLst>
              <a:ahLst/>
              <a:cxnLst>
                <a:cxn ang="0">
                  <a:pos x="T0" y="T1"/>
                </a:cxn>
                <a:cxn ang="0">
                  <a:pos x="T2" y="T3"/>
                </a:cxn>
                <a:cxn ang="0">
                  <a:pos x="T4" y="T5"/>
                </a:cxn>
                <a:cxn ang="0">
                  <a:pos x="T6" y="T7"/>
                </a:cxn>
                <a:cxn ang="0">
                  <a:pos x="T8" y="T9"/>
                </a:cxn>
              </a:cxnLst>
              <a:rect l="0" t="0" r="r" b="b"/>
              <a:pathLst>
                <a:path w="132" h="164">
                  <a:moveTo>
                    <a:pt x="42" y="164"/>
                  </a:moveTo>
                  <a:cubicBezTo>
                    <a:pt x="132" y="164"/>
                    <a:pt x="132" y="164"/>
                    <a:pt x="132" y="164"/>
                  </a:cubicBezTo>
                  <a:cubicBezTo>
                    <a:pt x="132" y="100"/>
                    <a:pt x="106" y="42"/>
                    <a:pt x="64" y="0"/>
                  </a:cubicBezTo>
                  <a:cubicBezTo>
                    <a:pt x="0" y="64"/>
                    <a:pt x="0" y="64"/>
                    <a:pt x="0" y="64"/>
                  </a:cubicBezTo>
                  <a:cubicBezTo>
                    <a:pt x="26" y="89"/>
                    <a:pt x="42" y="125"/>
                    <a:pt x="42" y="164"/>
                  </a:cubicBezTo>
                  <a:close/>
                </a:path>
              </a:pathLst>
            </a:custGeom>
            <a:solidFill>
              <a:schemeClr val="accent3"/>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6" name="Freeform 9"/>
            <p:cNvSpPr/>
            <p:nvPr/>
          </p:nvSpPr>
          <p:spPr bwMode="auto">
            <a:xfrm>
              <a:off x="6857259" y="3892483"/>
              <a:ext cx="1014419" cy="1253986"/>
            </a:xfrm>
            <a:custGeom>
              <a:avLst/>
              <a:gdLst>
                <a:gd name="T0" fmla="*/ 36 w 114"/>
                <a:gd name="T1" fmla="*/ 0 h 141"/>
                <a:gd name="T2" fmla="*/ 0 w 114"/>
                <a:gd name="T3" fmla="*/ 86 h 141"/>
                <a:gd name="T4" fmla="*/ 55 w 114"/>
                <a:gd name="T5" fmla="*/ 141 h 141"/>
                <a:gd name="T6" fmla="*/ 114 w 114"/>
                <a:gd name="T7" fmla="*/ 0 h 141"/>
                <a:gd name="T8" fmla="*/ 36 w 114"/>
                <a:gd name="T9" fmla="*/ 0 h 141"/>
              </a:gdLst>
              <a:ahLst/>
              <a:cxnLst>
                <a:cxn ang="0">
                  <a:pos x="T0" y="T1"/>
                </a:cxn>
                <a:cxn ang="0">
                  <a:pos x="T2" y="T3"/>
                </a:cxn>
                <a:cxn ang="0">
                  <a:pos x="T4" y="T5"/>
                </a:cxn>
                <a:cxn ang="0">
                  <a:pos x="T6" y="T7"/>
                </a:cxn>
                <a:cxn ang="0">
                  <a:pos x="T8" y="T9"/>
                </a:cxn>
              </a:cxnLst>
              <a:rect l="0" t="0" r="r" b="b"/>
              <a:pathLst>
                <a:path w="114" h="141">
                  <a:moveTo>
                    <a:pt x="36" y="0"/>
                  </a:moveTo>
                  <a:cubicBezTo>
                    <a:pt x="36" y="34"/>
                    <a:pt x="22" y="64"/>
                    <a:pt x="0" y="86"/>
                  </a:cubicBezTo>
                  <a:cubicBezTo>
                    <a:pt x="55" y="141"/>
                    <a:pt x="55" y="141"/>
                    <a:pt x="55" y="141"/>
                  </a:cubicBezTo>
                  <a:cubicBezTo>
                    <a:pt x="91" y="105"/>
                    <a:pt x="114" y="55"/>
                    <a:pt x="114" y="0"/>
                  </a:cubicBezTo>
                  <a:lnTo>
                    <a:pt x="36" y="0"/>
                  </a:lnTo>
                  <a:close/>
                </a:path>
              </a:pathLst>
            </a:custGeom>
            <a:solidFill>
              <a:schemeClr val="accent4"/>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7" name="Freeform 10"/>
            <p:cNvSpPr/>
            <p:nvPr/>
          </p:nvSpPr>
          <p:spPr bwMode="auto">
            <a:xfrm>
              <a:off x="6093638" y="4783375"/>
              <a:ext cx="1459864" cy="1171635"/>
            </a:xfrm>
            <a:custGeom>
              <a:avLst/>
              <a:gdLst>
                <a:gd name="T0" fmla="*/ 0 w 164"/>
                <a:gd name="T1" fmla="*/ 42 h 132"/>
                <a:gd name="T2" fmla="*/ 0 w 164"/>
                <a:gd name="T3" fmla="*/ 132 h 132"/>
                <a:gd name="T4" fmla="*/ 164 w 164"/>
                <a:gd name="T5" fmla="*/ 64 h 132"/>
                <a:gd name="T6" fmla="*/ 100 w 164"/>
                <a:gd name="T7" fmla="*/ 0 h 132"/>
                <a:gd name="T8" fmla="*/ 0 w 164"/>
                <a:gd name="T9" fmla="*/ 42 h 132"/>
              </a:gdLst>
              <a:ahLst/>
              <a:cxnLst>
                <a:cxn ang="0">
                  <a:pos x="T0" y="T1"/>
                </a:cxn>
                <a:cxn ang="0">
                  <a:pos x="T2" y="T3"/>
                </a:cxn>
                <a:cxn ang="0">
                  <a:pos x="T4" y="T5"/>
                </a:cxn>
                <a:cxn ang="0">
                  <a:pos x="T6" y="T7"/>
                </a:cxn>
                <a:cxn ang="0">
                  <a:pos x="T8" y="T9"/>
                </a:cxn>
              </a:cxnLst>
              <a:rect l="0" t="0" r="r" b="b"/>
              <a:pathLst>
                <a:path w="164" h="132">
                  <a:moveTo>
                    <a:pt x="0" y="42"/>
                  </a:moveTo>
                  <a:cubicBezTo>
                    <a:pt x="0" y="132"/>
                    <a:pt x="0" y="132"/>
                    <a:pt x="0" y="132"/>
                  </a:cubicBezTo>
                  <a:cubicBezTo>
                    <a:pt x="64" y="132"/>
                    <a:pt x="122" y="106"/>
                    <a:pt x="164" y="64"/>
                  </a:cubicBezTo>
                  <a:cubicBezTo>
                    <a:pt x="100" y="0"/>
                    <a:pt x="100" y="0"/>
                    <a:pt x="100" y="0"/>
                  </a:cubicBezTo>
                  <a:cubicBezTo>
                    <a:pt x="75" y="26"/>
                    <a:pt x="39" y="42"/>
                    <a:pt x="0" y="42"/>
                  </a:cubicBezTo>
                  <a:close/>
                </a:path>
              </a:pathLst>
            </a:custGeom>
            <a:solidFill>
              <a:schemeClr val="accent5"/>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8" name="Freeform 11"/>
            <p:cNvSpPr/>
            <p:nvPr/>
          </p:nvSpPr>
          <p:spPr bwMode="auto">
            <a:xfrm>
              <a:off x="4031112" y="3892483"/>
              <a:ext cx="1171635" cy="1459864"/>
            </a:xfrm>
            <a:custGeom>
              <a:avLst/>
              <a:gdLst>
                <a:gd name="T0" fmla="*/ 90 w 132"/>
                <a:gd name="T1" fmla="*/ 0 h 164"/>
                <a:gd name="T2" fmla="*/ 0 w 132"/>
                <a:gd name="T3" fmla="*/ 0 h 164"/>
                <a:gd name="T4" fmla="*/ 68 w 132"/>
                <a:gd name="T5" fmla="*/ 164 h 164"/>
                <a:gd name="T6" fmla="*/ 132 w 132"/>
                <a:gd name="T7" fmla="*/ 100 h 164"/>
                <a:gd name="T8" fmla="*/ 90 w 132"/>
                <a:gd name="T9" fmla="*/ 0 h 164"/>
              </a:gdLst>
              <a:ahLst/>
              <a:cxnLst>
                <a:cxn ang="0">
                  <a:pos x="T0" y="T1"/>
                </a:cxn>
                <a:cxn ang="0">
                  <a:pos x="T2" y="T3"/>
                </a:cxn>
                <a:cxn ang="0">
                  <a:pos x="T4" y="T5"/>
                </a:cxn>
                <a:cxn ang="0">
                  <a:pos x="T6" y="T7"/>
                </a:cxn>
                <a:cxn ang="0">
                  <a:pos x="T8" y="T9"/>
                </a:cxn>
              </a:cxnLst>
              <a:rect l="0" t="0" r="r" b="b"/>
              <a:pathLst>
                <a:path w="132" h="164">
                  <a:moveTo>
                    <a:pt x="90" y="0"/>
                  </a:moveTo>
                  <a:cubicBezTo>
                    <a:pt x="0" y="0"/>
                    <a:pt x="0" y="0"/>
                    <a:pt x="0" y="0"/>
                  </a:cubicBezTo>
                  <a:cubicBezTo>
                    <a:pt x="0" y="64"/>
                    <a:pt x="26" y="122"/>
                    <a:pt x="68" y="164"/>
                  </a:cubicBezTo>
                  <a:cubicBezTo>
                    <a:pt x="132" y="100"/>
                    <a:pt x="132" y="100"/>
                    <a:pt x="132" y="100"/>
                  </a:cubicBezTo>
                  <a:cubicBezTo>
                    <a:pt x="106" y="75"/>
                    <a:pt x="90" y="39"/>
                    <a:pt x="90" y="0"/>
                  </a:cubicBezTo>
                  <a:close/>
                </a:path>
              </a:pathLst>
            </a:custGeom>
            <a:solidFill>
              <a:schemeClr val="accent2"/>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9" name="Freeform 12"/>
            <p:cNvSpPr/>
            <p:nvPr/>
          </p:nvSpPr>
          <p:spPr bwMode="auto">
            <a:xfrm>
              <a:off x="4839652" y="4656104"/>
              <a:ext cx="1253986" cy="1014419"/>
            </a:xfrm>
            <a:custGeom>
              <a:avLst/>
              <a:gdLst>
                <a:gd name="T0" fmla="*/ 55 w 141"/>
                <a:gd name="T1" fmla="*/ 0 h 114"/>
                <a:gd name="T2" fmla="*/ 0 w 141"/>
                <a:gd name="T3" fmla="*/ 55 h 114"/>
                <a:gd name="T4" fmla="*/ 141 w 141"/>
                <a:gd name="T5" fmla="*/ 114 h 114"/>
                <a:gd name="T6" fmla="*/ 141 w 141"/>
                <a:gd name="T7" fmla="*/ 36 h 114"/>
                <a:gd name="T8" fmla="*/ 55 w 141"/>
                <a:gd name="T9" fmla="*/ 0 h 114"/>
              </a:gdLst>
              <a:ahLst/>
              <a:cxnLst>
                <a:cxn ang="0">
                  <a:pos x="T0" y="T1"/>
                </a:cxn>
                <a:cxn ang="0">
                  <a:pos x="T2" y="T3"/>
                </a:cxn>
                <a:cxn ang="0">
                  <a:pos x="T4" y="T5"/>
                </a:cxn>
                <a:cxn ang="0">
                  <a:pos x="T6" y="T7"/>
                </a:cxn>
                <a:cxn ang="0">
                  <a:pos x="T8" y="T9"/>
                </a:cxn>
              </a:cxnLst>
              <a:rect l="0" t="0" r="r" b="b"/>
              <a:pathLst>
                <a:path w="141" h="114">
                  <a:moveTo>
                    <a:pt x="55" y="0"/>
                  </a:moveTo>
                  <a:cubicBezTo>
                    <a:pt x="0" y="55"/>
                    <a:pt x="0" y="55"/>
                    <a:pt x="0" y="55"/>
                  </a:cubicBezTo>
                  <a:cubicBezTo>
                    <a:pt x="36" y="91"/>
                    <a:pt x="86" y="114"/>
                    <a:pt x="141" y="114"/>
                  </a:cubicBezTo>
                  <a:cubicBezTo>
                    <a:pt x="141" y="36"/>
                    <a:pt x="141" y="36"/>
                    <a:pt x="141" y="36"/>
                  </a:cubicBezTo>
                  <a:cubicBezTo>
                    <a:pt x="107" y="36"/>
                    <a:pt x="77" y="22"/>
                    <a:pt x="55" y="0"/>
                  </a:cubicBezTo>
                  <a:close/>
                </a:path>
              </a:pathLst>
            </a:custGeom>
            <a:solidFill>
              <a:schemeClr val="accent6"/>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90" name="Freeform 13"/>
            <p:cNvSpPr/>
            <p:nvPr/>
          </p:nvSpPr>
          <p:spPr bwMode="auto">
            <a:xfrm>
              <a:off x="5008098" y="3128862"/>
              <a:ext cx="452932" cy="763621"/>
            </a:xfrm>
            <a:custGeom>
              <a:avLst/>
              <a:gdLst>
                <a:gd name="T0" fmla="*/ 51 w 51"/>
                <a:gd name="T1" fmla="*/ 15 h 86"/>
                <a:gd name="T2" fmla="*/ 36 w 51"/>
                <a:gd name="T3" fmla="*/ 0 h 86"/>
                <a:gd name="T4" fmla="*/ 0 w 51"/>
                <a:gd name="T5" fmla="*/ 86 h 86"/>
                <a:gd name="T6" fmla="*/ 22 w 51"/>
                <a:gd name="T7" fmla="*/ 86 h 86"/>
                <a:gd name="T8" fmla="*/ 51 w 51"/>
                <a:gd name="T9" fmla="*/ 15 h 86"/>
              </a:gdLst>
              <a:ahLst/>
              <a:cxnLst>
                <a:cxn ang="0">
                  <a:pos x="T0" y="T1"/>
                </a:cxn>
                <a:cxn ang="0">
                  <a:pos x="T2" y="T3"/>
                </a:cxn>
                <a:cxn ang="0">
                  <a:pos x="T4" y="T5"/>
                </a:cxn>
                <a:cxn ang="0">
                  <a:pos x="T6" y="T7"/>
                </a:cxn>
                <a:cxn ang="0">
                  <a:pos x="T8" y="T9"/>
                </a:cxn>
              </a:cxnLst>
              <a:rect l="0" t="0" r="r" b="b"/>
              <a:pathLst>
                <a:path w="51" h="86">
                  <a:moveTo>
                    <a:pt x="51" y="15"/>
                  </a:moveTo>
                  <a:cubicBezTo>
                    <a:pt x="36" y="0"/>
                    <a:pt x="36" y="0"/>
                    <a:pt x="36" y="0"/>
                  </a:cubicBezTo>
                  <a:cubicBezTo>
                    <a:pt x="14" y="22"/>
                    <a:pt x="0" y="52"/>
                    <a:pt x="0" y="86"/>
                  </a:cubicBezTo>
                  <a:cubicBezTo>
                    <a:pt x="22" y="86"/>
                    <a:pt x="22" y="86"/>
                    <a:pt x="22" y="86"/>
                  </a:cubicBezTo>
                  <a:cubicBezTo>
                    <a:pt x="22" y="58"/>
                    <a:pt x="33" y="33"/>
                    <a:pt x="51" y="15"/>
                  </a:cubicBezTo>
                  <a:close/>
                </a:path>
              </a:pathLst>
            </a:custGeom>
            <a:solidFill>
              <a:schemeClr val="accent4">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91" name="Freeform 14"/>
            <p:cNvSpPr/>
            <p:nvPr/>
          </p:nvSpPr>
          <p:spPr bwMode="auto">
            <a:xfrm>
              <a:off x="6093638" y="2806943"/>
              <a:ext cx="763621" cy="452932"/>
            </a:xfrm>
            <a:custGeom>
              <a:avLst/>
              <a:gdLst>
                <a:gd name="T0" fmla="*/ 71 w 86"/>
                <a:gd name="T1" fmla="*/ 51 h 51"/>
                <a:gd name="T2" fmla="*/ 86 w 86"/>
                <a:gd name="T3" fmla="*/ 36 h 51"/>
                <a:gd name="T4" fmla="*/ 0 w 86"/>
                <a:gd name="T5" fmla="*/ 0 h 51"/>
                <a:gd name="T6" fmla="*/ 0 w 86"/>
                <a:gd name="T7" fmla="*/ 22 h 51"/>
                <a:gd name="T8" fmla="*/ 71 w 86"/>
                <a:gd name="T9" fmla="*/ 51 h 51"/>
              </a:gdLst>
              <a:ahLst/>
              <a:cxnLst>
                <a:cxn ang="0">
                  <a:pos x="T0" y="T1"/>
                </a:cxn>
                <a:cxn ang="0">
                  <a:pos x="T2" y="T3"/>
                </a:cxn>
                <a:cxn ang="0">
                  <a:pos x="T4" y="T5"/>
                </a:cxn>
                <a:cxn ang="0">
                  <a:pos x="T6" y="T7"/>
                </a:cxn>
                <a:cxn ang="0">
                  <a:pos x="T8" y="T9"/>
                </a:cxn>
              </a:cxnLst>
              <a:rect l="0" t="0" r="r" b="b"/>
              <a:pathLst>
                <a:path w="86" h="51">
                  <a:moveTo>
                    <a:pt x="71" y="51"/>
                  </a:moveTo>
                  <a:cubicBezTo>
                    <a:pt x="86" y="36"/>
                    <a:pt x="86" y="36"/>
                    <a:pt x="86" y="36"/>
                  </a:cubicBezTo>
                  <a:cubicBezTo>
                    <a:pt x="64" y="14"/>
                    <a:pt x="34" y="0"/>
                    <a:pt x="0" y="0"/>
                  </a:cubicBezTo>
                  <a:cubicBezTo>
                    <a:pt x="0" y="22"/>
                    <a:pt x="0" y="22"/>
                    <a:pt x="0" y="22"/>
                  </a:cubicBezTo>
                  <a:cubicBezTo>
                    <a:pt x="28" y="22"/>
                    <a:pt x="53" y="33"/>
                    <a:pt x="71" y="51"/>
                  </a:cubicBezTo>
                  <a:close/>
                </a:path>
              </a:pathLst>
            </a:custGeom>
            <a:solidFill>
              <a:schemeClr val="accent2">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92" name="Freeform 15"/>
            <p:cNvSpPr/>
            <p:nvPr/>
          </p:nvSpPr>
          <p:spPr bwMode="auto">
            <a:xfrm>
              <a:off x="4828422" y="3892483"/>
              <a:ext cx="535284" cy="890892"/>
            </a:xfrm>
            <a:custGeom>
              <a:avLst/>
              <a:gdLst>
                <a:gd name="T0" fmla="*/ 26 w 60"/>
                <a:gd name="T1" fmla="*/ 0 h 100"/>
                <a:gd name="T2" fmla="*/ 0 w 60"/>
                <a:gd name="T3" fmla="*/ 0 h 100"/>
                <a:gd name="T4" fmla="*/ 42 w 60"/>
                <a:gd name="T5" fmla="*/ 100 h 100"/>
                <a:gd name="T6" fmla="*/ 60 w 60"/>
                <a:gd name="T7" fmla="*/ 82 h 100"/>
                <a:gd name="T8" fmla="*/ 26 w 60"/>
                <a:gd name="T9" fmla="*/ 0 h 100"/>
              </a:gdLst>
              <a:ahLst/>
              <a:cxnLst>
                <a:cxn ang="0">
                  <a:pos x="T0" y="T1"/>
                </a:cxn>
                <a:cxn ang="0">
                  <a:pos x="T2" y="T3"/>
                </a:cxn>
                <a:cxn ang="0">
                  <a:pos x="T4" y="T5"/>
                </a:cxn>
                <a:cxn ang="0">
                  <a:pos x="T6" y="T7"/>
                </a:cxn>
                <a:cxn ang="0">
                  <a:pos x="T8" y="T9"/>
                </a:cxn>
              </a:cxnLst>
              <a:rect l="0" t="0" r="r" b="b"/>
              <a:pathLst>
                <a:path w="60" h="100">
                  <a:moveTo>
                    <a:pt x="26" y="0"/>
                  </a:moveTo>
                  <a:cubicBezTo>
                    <a:pt x="0" y="0"/>
                    <a:pt x="0" y="0"/>
                    <a:pt x="0" y="0"/>
                  </a:cubicBezTo>
                  <a:cubicBezTo>
                    <a:pt x="0" y="39"/>
                    <a:pt x="16" y="75"/>
                    <a:pt x="42" y="100"/>
                  </a:cubicBezTo>
                  <a:cubicBezTo>
                    <a:pt x="60" y="82"/>
                    <a:pt x="60" y="82"/>
                    <a:pt x="60" y="82"/>
                  </a:cubicBezTo>
                  <a:cubicBezTo>
                    <a:pt x="39" y="61"/>
                    <a:pt x="26" y="32"/>
                    <a:pt x="26" y="0"/>
                  </a:cubicBezTo>
                  <a:close/>
                </a:path>
              </a:pathLst>
            </a:custGeom>
            <a:solidFill>
              <a:schemeClr val="accent2">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93" name="Freeform 16"/>
            <p:cNvSpPr/>
            <p:nvPr/>
          </p:nvSpPr>
          <p:spPr bwMode="auto">
            <a:xfrm>
              <a:off x="5202746" y="2627267"/>
              <a:ext cx="890892" cy="535284"/>
            </a:xfrm>
            <a:custGeom>
              <a:avLst/>
              <a:gdLst>
                <a:gd name="T0" fmla="*/ 100 w 100"/>
                <a:gd name="T1" fmla="*/ 26 h 60"/>
                <a:gd name="T2" fmla="*/ 100 w 100"/>
                <a:gd name="T3" fmla="*/ 0 h 60"/>
                <a:gd name="T4" fmla="*/ 0 w 100"/>
                <a:gd name="T5" fmla="*/ 42 h 60"/>
                <a:gd name="T6" fmla="*/ 18 w 100"/>
                <a:gd name="T7" fmla="*/ 60 h 60"/>
                <a:gd name="T8" fmla="*/ 100 w 100"/>
                <a:gd name="T9" fmla="*/ 26 h 60"/>
              </a:gdLst>
              <a:ahLst/>
              <a:cxnLst>
                <a:cxn ang="0">
                  <a:pos x="T0" y="T1"/>
                </a:cxn>
                <a:cxn ang="0">
                  <a:pos x="T2" y="T3"/>
                </a:cxn>
                <a:cxn ang="0">
                  <a:pos x="T4" y="T5"/>
                </a:cxn>
                <a:cxn ang="0">
                  <a:pos x="T6" y="T7"/>
                </a:cxn>
                <a:cxn ang="0">
                  <a:pos x="T8" y="T9"/>
                </a:cxn>
              </a:cxnLst>
              <a:rect l="0" t="0" r="r" b="b"/>
              <a:pathLst>
                <a:path w="100" h="60">
                  <a:moveTo>
                    <a:pt x="100" y="26"/>
                  </a:moveTo>
                  <a:cubicBezTo>
                    <a:pt x="100" y="0"/>
                    <a:pt x="100" y="0"/>
                    <a:pt x="100" y="0"/>
                  </a:cubicBezTo>
                  <a:cubicBezTo>
                    <a:pt x="61" y="0"/>
                    <a:pt x="25" y="16"/>
                    <a:pt x="0" y="42"/>
                  </a:cubicBezTo>
                  <a:cubicBezTo>
                    <a:pt x="18" y="60"/>
                    <a:pt x="18" y="60"/>
                    <a:pt x="18" y="60"/>
                  </a:cubicBezTo>
                  <a:cubicBezTo>
                    <a:pt x="39" y="39"/>
                    <a:pt x="68" y="26"/>
                    <a:pt x="100" y="26"/>
                  </a:cubicBezTo>
                  <a:close/>
                </a:path>
              </a:pathLst>
            </a:custGeom>
            <a:solidFill>
              <a:schemeClr val="accent1">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94" name="Freeform 17"/>
            <p:cNvSpPr/>
            <p:nvPr/>
          </p:nvSpPr>
          <p:spPr bwMode="auto">
            <a:xfrm>
              <a:off x="6726246" y="3892483"/>
              <a:ext cx="452932" cy="763621"/>
            </a:xfrm>
            <a:custGeom>
              <a:avLst/>
              <a:gdLst>
                <a:gd name="T0" fmla="*/ 0 w 51"/>
                <a:gd name="T1" fmla="*/ 71 h 86"/>
                <a:gd name="T2" fmla="*/ 15 w 51"/>
                <a:gd name="T3" fmla="*/ 86 h 86"/>
                <a:gd name="T4" fmla="*/ 51 w 51"/>
                <a:gd name="T5" fmla="*/ 0 h 86"/>
                <a:gd name="T6" fmla="*/ 29 w 51"/>
                <a:gd name="T7" fmla="*/ 0 h 86"/>
                <a:gd name="T8" fmla="*/ 0 w 51"/>
                <a:gd name="T9" fmla="*/ 71 h 86"/>
              </a:gdLst>
              <a:ahLst/>
              <a:cxnLst>
                <a:cxn ang="0">
                  <a:pos x="T0" y="T1"/>
                </a:cxn>
                <a:cxn ang="0">
                  <a:pos x="T2" y="T3"/>
                </a:cxn>
                <a:cxn ang="0">
                  <a:pos x="T4" y="T5"/>
                </a:cxn>
                <a:cxn ang="0">
                  <a:pos x="T6" y="T7"/>
                </a:cxn>
                <a:cxn ang="0">
                  <a:pos x="T8" y="T9"/>
                </a:cxn>
              </a:cxnLst>
              <a:rect l="0" t="0" r="r" b="b"/>
              <a:pathLst>
                <a:path w="51" h="86">
                  <a:moveTo>
                    <a:pt x="0" y="71"/>
                  </a:moveTo>
                  <a:cubicBezTo>
                    <a:pt x="15" y="86"/>
                    <a:pt x="15" y="86"/>
                    <a:pt x="15" y="86"/>
                  </a:cubicBezTo>
                  <a:cubicBezTo>
                    <a:pt x="37" y="64"/>
                    <a:pt x="51" y="34"/>
                    <a:pt x="51" y="0"/>
                  </a:cubicBezTo>
                  <a:cubicBezTo>
                    <a:pt x="29" y="0"/>
                    <a:pt x="29" y="0"/>
                    <a:pt x="29" y="0"/>
                  </a:cubicBezTo>
                  <a:cubicBezTo>
                    <a:pt x="29" y="28"/>
                    <a:pt x="18" y="53"/>
                    <a:pt x="0" y="71"/>
                  </a:cubicBezTo>
                  <a:close/>
                </a:path>
              </a:pathLst>
            </a:custGeom>
            <a:solidFill>
              <a:schemeClr val="accent4">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95" name="Freeform 18"/>
            <p:cNvSpPr/>
            <p:nvPr/>
          </p:nvSpPr>
          <p:spPr bwMode="auto">
            <a:xfrm>
              <a:off x="5330017" y="4525091"/>
              <a:ext cx="763621" cy="452932"/>
            </a:xfrm>
            <a:custGeom>
              <a:avLst/>
              <a:gdLst>
                <a:gd name="T0" fmla="*/ 15 w 86"/>
                <a:gd name="T1" fmla="*/ 0 h 51"/>
                <a:gd name="T2" fmla="*/ 0 w 86"/>
                <a:gd name="T3" fmla="*/ 15 h 51"/>
                <a:gd name="T4" fmla="*/ 86 w 86"/>
                <a:gd name="T5" fmla="*/ 51 h 51"/>
                <a:gd name="T6" fmla="*/ 86 w 86"/>
                <a:gd name="T7" fmla="*/ 29 h 51"/>
                <a:gd name="T8" fmla="*/ 15 w 86"/>
                <a:gd name="T9" fmla="*/ 0 h 51"/>
              </a:gdLst>
              <a:ahLst/>
              <a:cxnLst>
                <a:cxn ang="0">
                  <a:pos x="T0" y="T1"/>
                </a:cxn>
                <a:cxn ang="0">
                  <a:pos x="T2" y="T3"/>
                </a:cxn>
                <a:cxn ang="0">
                  <a:pos x="T4" y="T5"/>
                </a:cxn>
                <a:cxn ang="0">
                  <a:pos x="T6" y="T7"/>
                </a:cxn>
                <a:cxn ang="0">
                  <a:pos x="T8" y="T9"/>
                </a:cxn>
              </a:cxnLst>
              <a:rect l="0" t="0" r="r" b="b"/>
              <a:pathLst>
                <a:path w="86" h="51">
                  <a:moveTo>
                    <a:pt x="15" y="0"/>
                  </a:moveTo>
                  <a:cubicBezTo>
                    <a:pt x="0" y="15"/>
                    <a:pt x="0" y="15"/>
                    <a:pt x="0" y="15"/>
                  </a:cubicBezTo>
                  <a:cubicBezTo>
                    <a:pt x="22" y="37"/>
                    <a:pt x="52" y="51"/>
                    <a:pt x="86" y="51"/>
                  </a:cubicBezTo>
                  <a:cubicBezTo>
                    <a:pt x="86" y="29"/>
                    <a:pt x="86" y="29"/>
                    <a:pt x="86" y="29"/>
                  </a:cubicBezTo>
                  <a:cubicBezTo>
                    <a:pt x="58" y="29"/>
                    <a:pt x="33" y="18"/>
                    <a:pt x="15" y="0"/>
                  </a:cubicBezTo>
                  <a:close/>
                </a:path>
              </a:pathLst>
            </a:custGeom>
            <a:solidFill>
              <a:schemeClr val="accent6">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96" name="Freeform 19"/>
            <p:cNvSpPr/>
            <p:nvPr/>
          </p:nvSpPr>
          <p:spPr bwMode="auto">
            <a:xfrm>
              <a:off x="6823570" y="3001591"/>
              <a:ext cx="535284" cy="890892"/>
            </a:xfrm>
            <a:custGeom>
              <a:avLst/>
              <a:gdLst>
                <a:gd name="T0" fmla="*/ 0 w 60"/>
                <a:gd name="T1" fmla="*/ 18 h 100"/>
                <a:gd name="T2" fmla="*/ 34 w 60"/>
                <a:gd name="T3" fmla="*/ 100 h 100"/>
                <a:gd name="T4" fmla="*/ 60 w 60"/>
                <a:gd name="T5" fmla="*/ 100 h 100"/>
                <a:gd name="T6" fmla="*/ 18 w 60"/>
                <a:gd name="T7" fmla="*/ 0 h 100"/>
                <a:gd name="T8" fmla="*/ 0 w 60"/>
                <a:gd name="T9" fmla="*/ 18 h 100"/>
              </a:gdLst>
              <a:ahLst/>
              <a:cxnLst>
                <a:cxn ang="0">
                  <a:pos x="T0" y="T1"/>
                </a:cxn>
                <a:cxn ang="0">
                  <a:pos x="T2" y="T3"/>
                </a:cxn>
                <a:cxn ang="0">
                  <a:pos x="T4" y="T5"/>
                </a:cxn>
                <a:cxn ang="0">
                  <a:pos x="T6" y="T7"/>
                </a:cxn>
                <a:cxn ang="0">
                  <a:pos x="T8" y="T9"/>
                </a:cxn>
              </a:cxnLst>
              <a:rect l="0" t="0" r="r" b="b"/>
              <a:pathLst>
                <a:path w="60" h="100">
                  <a:moveTo>
                    <a:pt x="0" y="18"/>
                  </a:moveTo>
                  <a:cubicBezTo>
                    <a:pt x="21" y="39"/>
                    <a:pt x="34" y="68"/>
                    <a:pt x="34" y="100"/>
                  </a:cubicBezTo>
                  <a:cubicBezTo>
                    <a:pt x="60" y="100"/>
                    <a:pt x="60" y="100"/>
                    <a:pt x="60" y="100"/>
                  </a:cubicBezTo>
                  <a:cubicBezTo>
                    <a:pt x="60" y="61"/>
                    <a:pt x="44" y="25"/>
                    <a:pt x="18" y="0"/>
                  </a:cubicBezTo>
                  <a:lnTo>
                    <a:pt x="0" y="18"/>
                  </a:lnTo>
                  <a:close/>
                </a:path>
              </a:pathLst>
            </a:custGeom>
            <a:solidFill>
              <a:schemeClr val="accent3">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97" name="Freeform 20"/>
            <p:cNvSpPr/>
            <p:nvPr/>
          </p:nvSpPr>
          <p:spPr bwMode="auto">
            <a:xfrm>
              <a:off x="6093638" y="4622415"/>
              <a:ext cx="890892" cy="535284"/>
            </a:xfrm>
            <a:custGeom>
              <a:avLst/>
              <a:gdLst>
                <a:gd name="T0" fmla="*/ 0 w 100"/>
                <a:gd name="T1" fmla="*/ 34 h 60"/>
                <a:gd name="T2" fmla="*/ 0 w 100"/>
                <a:gd name="T3" fmla="*/ 60 h 60"/>
                <a:gd name="T4" fmla="*/ 100 w 100"/>
                <a:gd name="T5" fmla="*/ 18 h 60"/>
                <a:gd name="T6" fmla="*/ 82 w 100"/>
                <a:gd name="T7" fmla="*/ 0 h 60"/>
                <a:gd name="T8" fmla="*/ 0 w 100"/>
                <a:gd name="T9" fmla="*/ 34 h 60"/>
              </a:gdLst>
              <a:ahLst/>
              <a:cxnLst>
                <a:cxn ang="0">
                  <a:pos x="T0" y="T1"/>
                </a:cxn>
                <a:cxn ang="0">
                  <a:pos x="T2" y="T3"/>
                </a:cxn>
                <a:cxn ang="0">
                  <a:pos x="T4" y="T5"/>
                </a:cxn>
                <a:cxn ang="0">
                  <a:pos x="T6" y="T7"/>
                </a:cxn>
                <a:cxn ang="0">
                  <a:pos x="T8" y="T9"/>
                </a:cxn>
              </a:cxnLst>
              <a:rect l="0" t="0" r="r" b="b"/>
              <a:pathLst>
                <a:path w="100" h="60">
                  <a:moveTo>
                    <a:pt x="0" y="34"/>
                  </a:moveTo>
                  <a:cubicBezTo>
                    <a:pt x="0" y="60"/>
                    <a:pt x="0" y="60"/>
                    <a:pt x="0" y="60"/>
                  </a:cubicBezTo>
                  <a:cubicBezTo>
                    <a:pt x="39" y="60"/>
                    <a:pt x="75" y="44"/>
                    <a:pt x="100" y="18"/>
                  </a:cubicBezTo>
                  <a:cubicBezTo>
                    <a:pt x="82" y="0"/>
                    <a:pt x="82" y="0"/>
                    <a:pt x="82" y="0"/>
                  </a:cubicBezTo>
                  <a:cubicBezTo>
                    <a:pt x="61" y="21"/>
                    <a:pt x="32" y="34"/>
                    <a:pt x="0" y="34"/>
                  </a:cubicBezTo>
                  <a:close/>
                </a:path>
              </a:pathLst>
            </a:custGeom>
            <a:solidFill>
              <a:schemeClr val="accent5">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98" name="Freeform 26"/>
            <p:cNvSpPr>
              <a:spLocks noEditPoints="1"/>
            </p:cNvSpPr>
            <p:nvPr/>
          </p:nvSpPr>
          <p:spPr bwMode="auto">
            <a:xfrm>
              <a:off x="5285097" y="2220100"/>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99" name="Freeform 27"/>
            <p:cNvSpPr>
              <a:spLocks noEditPoints="1"/>
            </p:cNvSpPr>
            <p:nvPr/>
          </p:nvSpPr>
          <p:spPr bwMode="auto">
            <a:xfrm>
              <a:off x="7214347" y="4238847"/>
              <a:ext cx="374026" cy="383568"/>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00" name="Freeform 28"/>
            <p:cNvSpPr>
              <a:spLocks noEditPoints="1"/>
            </p:cNvSpPr>
            <p:nvPr/>
          </p:nvSpPr>
          <p:spPr bwMode="auto">
            <a:xfrm>
              <a:off x="4397401" y="4268378"/>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01" name="Freeform 29"/>
            <p:cNvSpPr>
              <a:spLocks noEditPoints="1"/>
            </p:cNvSpPr>
            <p:nvPr/>
          </p:nvSpPr>
          <p:spPr bwMode="auto">
            <a:xfrm>
              <a:off x="7474895" y="3083942"/>
              <a:ext cx="328227" cy="379752"/>
            </a:xfrm>
            <a:custGeom>
              <a:avLst/>
              <a:gdLst>
                <a:gd name="T0" fmla="*/ 62 w 80"/>
                <a:gd name="T1" fmla="*/ 22 h 92"/>
                <a:gd name="T2" fmla="*/ 37 w 80"/>
                <a:gd name="T3" fmla="*/ 43 h 92"/>
                <a:gd name="T4" fmla="*/ 37 w 80"/>
                <a:gd name="T5" fmla="*/ 33 h 92"/>
                <a:gd name="T6" fmla="*/ 5 w 80"/>
                <a:gd name="T7" fmla="*/ 58 h 92"/>
                <a:gd name="T8" fmla="*/ 0 w 80"/>
                <a:gd name="T9" fmla="*/ 58 h 92"/>
                <a:gd name="T10" fmla="*/ 37 w 80"/>
                <a:gd name="T11" fmla="*/ 10 h 92"/>
                <a:gd name="T12" fmla="*/ 37 w 80"/>
                <a:gd name="T13" fmla="*/ 0 h 92"/>
                <a:gd name="T14" fmla="*/ 62 w 80"/>
                <a:gd name="T15" fmla="*/ 22 h 92"/>
                <a:gd name="T16" fmla="*/ 44 w 80"/>
                <a:gd name="T17" fmla="*/ 59 h 92"/>
                <a:gd name="T18" fmla="*/ 44 w 80"/>
                <a:gd name="T19" fmla="*/ 49 h 92"/>
                <a:gd name="T20" fmla="*/ 16 w 80"/>
                <a:gd name="T21" fmla="*/ 71 h 92"/>
                <a:gd name="T22" fmla="*/ 44 w 80"/>
                <a:gd name="T23" fmla="*/ 92 h 92"/>
                <a:gd name="T24" fmla="*/ 44 w 80"/>
                <a:gd name="T25" fmla="*/ 82 h 92"/>
                <a:gd name="T26" fmla="*/ 80 w 80"/>
                <a:gd name="T27" fmla="*/ 37 h 92"/>
                <a:gd name="T28" fmla="*/ 75 w 80"/>
                <a:gd name="T29" fmla="*/ 37 h 92"/>
                <a:gd name="T30" fmla="*/ 44 w 80"/>
                <a:gd name="T31"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92">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02" name="Freeform 31"/>
            <p:cNvSpPr>
              <a:spLocks noEditPoints="1"/>
            </p:cNvSpPr>
            <p:nvPr/>
          </p:nvSpPr>
          <p:spPr bwMode="auto">
            <a:xfrm>
              <a:off x="5414134" y="4962724"/>
              <a:ext cx="395017" cy="406468"/>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03" name="Freeform 32"/>
            <p:cNvSpPr>
              <a:spLocks noEditPoints="1"/>
            </p:cNvSpPr>
            <p:nvPr/>
          </p:nvSpPr>
          <p:spPr bwMode="auto">
            <a:xfrm>
              <a:off x="4616929" y="321833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04" name="Freeform 33"/>
            <p:cNvSpPr>
              <a:spLocks noEditPoints="1"/>
            </p:cNvSpPr>
            <p:nvPr/>
          </p:nvSpPr>
          <p:spPr bwMode="auto">
            <a:xfrm>
              <a:off x="6473104" y="2343453"/>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05" name="Freeform 34"/>
            <p:cNvSpPr>
              <a:spLocks noEditPoints="1"/>
            </p:cNvSpPr>
            <p:nvPr/>
          </p:nvSpPr>
          <p:spPr bwMode="auto">
            <a:xfrm>
              <a:off x="6536081" y="5137371"/>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par>
                                <p:cTn id="9" presetID="1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childTnLst>
                          </p:cTn>
                        </p:par>
                        <p:par>
                          <p:cTn id="13" fill="hold">
                            <p:stCondLst>
                              <p:cond delay="500"/>
                            </p:stCondLst>
                            <p:childTnLst>
                              <p:par>
                                <p:cTn id="14" presetID="12" presetClass="entr" presetSubtype="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ppt_x</p:attrName>
                                        </p:attrNameLst>
                                      </p:cBhvr>
                                      <p:tavLst>
                                        <p:tav tm="0">
                                          <p:val>
                                            <p:strVal val="#ppt_x+#ppt_w*1.125000"/>
                                          </p:val>
                                        </p:tav>
                                        <p:tav tm="100000">
                                          <p:val>
                                            <p:strVal val="#ppt_x"/>
                                          </p:val>
                                        </p:tav>
                                      </p:tavLst>
                                    </p:anim>
                                    <p:animEffect transition="in" filter="wipe(left)">
                                      <p:cBhvr>
                                        <p:cTn id="17" dur="500"/>
                                        <p:tgtEl>
                                          <p:spTgt spid="16"/>
                                        </p:tgtEl>
                                      </p:cBhvr>
                                    </p:animEffect>
                                  </p:childTnLst>
                                </p:cTn>
                              </p:par>
                            </p:childTnLst>
                          </p:cTn>
                        </p:par>
                        <p:par>
                          <p:cTn id="18" fill="hold">
                            <p:stCondLst>
                              <p:cond delay="1000"/>
                            </p:stCondLst>
                            <p:childTnLst>
                              <p:par>
                                <p:cTn id="19" presetID="12" presetClass="entr" presetSubtype="2"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ppt_x</p:attrName>
                                        </p:attrNameLst>
                                      </p:cBhvr>
                                      <p:tavLst>
                                        <p:tav tm="0">
                                          <p:val>
                                            <p:strVal val="#ppt_x+#ppt_w*1.125000"/>
                                          </p:val>
                                        </p:tav>
                                        <p:tav tm="100000">
                                          <p:val>
                                            <p:strVal val="#ppt_x"/>
                                          </p:val>
                                        </p:tav>
                                      </p:tavLst>
                                    </p:anim>
                                    <p:animEffect transition="in" filter="wipe(left)">
                                      <p:cBhvr>
                                        <p:cTn id="22" dur="500"/>
                                        <p:tgtEl>
                                          <p:spTgt spid="22"/>
                                        </p:tgtEl>
                                      </p:cBhvr>
                                    </p:animEffect>
                                  </p:childTnLst>
                                </p:cTn>
                              </p:par>
                              <p:par>
                                <p:cTn id="23" presetID="12" presetClass="entr" presetSubtype="8"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p:tgtEl>
                                          <p:spTgt spid="31"/>
                                        </p:tgtEl>
                                        <p:attrNameLst>
                                          <p:attrName>ppt_x</p:attrName>
                                        </p:attrNameLst>
                                      </p:cBhvr>
                                      <p:tavLst>
                                        <p:tav tm="0">
                                          <p:val>
                                            <p:strVal val="#ppt_x-#ppt_w*1.125000"/>
                                          </p:val>
                                        </p:tav>
                                        <p:tav tm="100000">
                                          <p:val>
                                            <p:strVal val="#ppt_x"/>
                                          </p:val>
                                        </p:tav>
                                      </p:tavLst>
                                    </p:anim>
                                    <p:animEffect transition="in" filter="wipe(right)">
                                      <p:cBhvr>
                                        <p:cTn id="26" dur="500"/>
                                        <p:tgtEl>
                                          <p:spTgt spid="31"/>
                                        </p:tgtEl>
                                      </p:cBhvr>
                                    </p:animEffect>
                                  </p:childTnLst>
                                </p:cTn>
                              </p:par>
                              <p:par>
                                <p:cTn id="27" presetID="12" presetClass="entr" presetSubtype="8"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p:tgtEl>
                                          <p:spTgt spid="35"/>
                                        </p:tgtEl>
                                        <p:attrNameLst>
                                          <p:attrName>ppt_x</p:attrName>
                                        </p:attrNameLst>
                                      </p:cBhvr>
                                      <p:tavLst>
                                        <p:tav tm="0">
                                          <p:val>
                                            <p:strVal val="#ppt_x-#ppt_w*1.125000"/>
                                          </p:val>
                                        </p:tav>
                                        <p:tav tm="100000">
                                          <p:val>
                                            <p:strVal val="#ppt_x"/>
                                          </p:val>
                                        </p:tav>
                                      </p:tavLst>
                                    </p:anim>
                                    <p:animEffect transition="in" filter="wipe(right)">
                                      <p:cBhvr>
                                        <p:cTn id="30" dur="500"/>
                                        <p:tgtEl>
                                          <p:spTgt spid="35"/>
                                        </p:tgtEl>
                                      </p:cBhvr>
                                    </p:animEffect>
                                  </p:childTnLst>
                                </p:cTn>
                              </p:par>
                            </p:childTnLst>
                          </p:cTn>
                        </p:par>
                        <p:par>
                          <p:cTn id="31" fill="hold">
                            <p:stCondLst>
                              <p:cond delay="1500"/>
                            </p:stCondLst>
                            <p:childTnLst>
                              <p:par>
                                <p:cTn id="32" presetID="12" presetClass="entr" presetSubtype="2"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p:tgtEl>
                                          <p:spTgt spid="38"/>
                                        </p:tgtEl>
                                        <p:attrNameLst>
                                          <p:attrName>ppt_x</p:attrName>
                                        </p:attrNameLst>
                                      </p:cBhvr>
                                      <p:tavLst>
                                        <p:tav tm="0">
                                          <p:val>
                                            <p:strVal val="#ppt_x+#ppt_w*1.125000"/>
                                          </p:val>
                                        </p:tav>
                                        <p:tav tm="100000">
                                          <p:val>
                                            <p:strVal val="#ppt_x"/>
                                          </p:val>
                                        </p:tav>
                                      </p:tavLst>
                                    </p:anim>
                                    <p:animEffect transition="in" filter="wipe(left)">
                                      <p:cBhvr>
                                        <p:cTn id="35" dur="500"/>
                                        <p:tgtEl>
                                          <p:spTgt spid="38"/>
                                        </p:tgtEl>
                                      </p:cBhvr>
                                    </p:animEffect>
                                  </p:childTnLst>
                                </p:cTn>
                              </p:par>
                              <p:par>
                                <p:cTn id="36" presetID="12" presetClass="entr" presetSubtype="8"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p:tgtEl>
                                          <p:spTgt spid="41"/>
                                        </p:tgtEl>
                                        <p:attrNameLst>
                                          <p:attrName>ppt_x</p:attrName>
                                        </p:attrNameLst>
                                      </p:cBhvr>
                                      <p:tavLst>
                                        <p:tav tm="0">
                                          <p:val>
                                            <p:strVal val="#ppt_x-#ppt_w*1.125000"/>
                                          </p:val>
                                        </p:tav>
                                        <p:tav tm="100000">
                                          <p:val>
                                            <p:strVal val="#ppt_x"/>
                                          </p:val>
                                        </p:tav>
                                      </p:tavLst>
                                    </p:anim>
                                    <p:animEffect transition="in" filter="wipe(right)">
                                      <p:cBhvr>
                                        <p:cTn id="39" dur="500"/>
                                        <p:tgtEl>
                                          <p:spTgt spid="41"/>
                                        </p:tgtEl>
                                      </p:cBhvr>
                                    </p:animEffect>
                                  </p:childTnLst>
                                </p:cTn>
                              </p:par>
                            </p:childTnLst>
                          </p:cTn>
                        </p:par>
                        <p:par>
                          <p:cTn id="40" fill="hold">
                            <p:stCondLst>
                              <p:cond delay="2000"/>
                            </p:stCondLst>
                            <p:childTnLst>
                              <p:par>
                                <p:cTn id="41" presetID="12" presetClass="entr" presetSubtype="2"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p:tgtEl>
                                          <p:spTgt spid="44"/>
                                        </p:tgtEl>
                                        <p:attrNameLst>
                                          <p:attrName>ppt_x</p:attrName>
                                        </p:attrNameLst>
                                      </p:cBhvr>
                                      <p:tavLst>
                                        <p:tav tm="0">
                                          <p:val>
                                            <p:strVal val="#ppt_x+#ppt_w*1.125000"/>
                                          </p:val>
                                        </p:tav>
                                        <p:tav tm="100000">
                                          <p:val>
                                            <p:strVal val="#ppt_x"/>
                                          </p:val>
                                        </p:tav>
                                      </p:tavLst>
                                    </p:anim>
                                    <p:animEffect transition="in" filter="wipe(left)">
                                      <p:cBhvr>
                                        <p:cTn id="44" dur="500"/>
                                        <p:tgtEl>
                                          <p:spTgt spid="44"/>
                                        </p:tgtEl>
                                      </p:cBhvr>
                                    </p:animEffect>
                                  </p:childTnLst>
                                </p:cTn>
                              </p:par>
                            </p:childTnLst>
                          </p:cTn>
                        </p:par>
                        <p:par>
                          <p:cTn id="45" fill="hold">
                            <p:stCondLst>
                              <p:cond delay="2500"/>
                            </p:stCondLst>
                            <p:childTnLst>
                              <p:par>
                                <p:cTn id="46" presetID="1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p:tgtEl>
                                          <p:spTgt spid="47"/>
                                        </p:tgtEl>
                                        <p:attrNameLst>
                                          <p:attrName>ppt_x</p:attrName>
                                        </p:attrNameLst>
                                      </p:cBhvr>
                                      <p:tavLst>
                                        <p:tav tm="0">
                                          <p:val>
                                            <p:strVal val="#ppt_x+#ppt_w*1.125000"/>
                                          </p:val>
                                        </p:tav>
                                        <p:tav tm="100000">
                                          <p:val>
                                            <p:strVal val="#ppt_x"/>
                                          </p:val>
                                        </p:tav>
                                      </p:tavLst>
                                    </p:anim>
                                    <p:animEffect transition="in" filter="wipe(left)">
                                      <p:cBhvr>
                                        <p:cTn id="49" dur="500"/>
                                        <p:tgtEl>
                                          <p:spTgt spid="47"/>
                                        </p:tgtEl>
                                      </p:cBhvr>
                                    </p:animEffect>
                                  </p:childTnLst>
                                </p:cTn>
                              </p:par>
                              <p:par>
                                <p:cTn id="50" presetID="12" presetClass="entr" presetSubtype="8"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500"/>
                                        <p:tgtEl>
                                          <p:spTgt spid="50"/>
                                        </p:tgtEl>
                                        <p:attrNameLst>
                                          <p:attrName>ppt_x</p:attrName>
                                        </p:attrNameLst>
                                      </p:cBhvr>
                                      <p:tavLst>
                                        <p:tav tm="0">
                                          <p:val>
                                            <p:strVal val="#ppt_x-#ppt_w*1.125000"/>
                                          </p:val>
                                        </p:tav>
                                        <p:tav tm="100000">
                                          <p:val>
                                            <p:strVal val="#ppt_x"/>
                                          </p:val>
                                        </p:tav>
                                      </p:tavLst>
                                    </p:anim>
                                    <p:animEffect transition="in" filter="wipe(right)">
                                      <p:cBhvr>
                                        <p:cTn id="53" dur="500"/>
                                        <p:tgtEl>
                                          <p:spTgt spid="50"/>
                                        </p:tgtEl>
                                      </p:cBhvr>
                                    </p:animEffect>
                                  </p:childTnLst>
                                </p:cTn>
                              </p:par>
                              <p:par>
                                <p:cTn id="54" presetID="12" presetClass="entr" presetSubtype="8"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p:tgtEl>
                                          <p:spTgt spid="53"/>
                                        </p:tgtEl>
                                        <p:attrNameLst>
                                          <p:attrName>ppt_x</p:attrName>
                                        </p:attrNameLst>
                                      </p:cBhvr>
                                      <p:tavLst>
                                        <p:tav tm="0">
                                          <p:val>
                                            <p:strVal val="#ppt_x-#ppt_w*1.125000"/>
                                          </p:val>
                                        </p:tav>
                                        <p:tav tm="100000">
                                          <p:val>
                                            <p:strVal val="#ppt_x"/>
                                          </p:val>
                                        </p:tav>
                                      </p:tavLst>
                                    </p:anim>
                                    <p:animEffect transition="in" filter="wipe(right)">
                                      <p:cBhvr>
                                        <p:cTn id="57" dur="500"/>
                                        <p:tgtEl>
                                          <p:spTgt spid="53"/>
                                        </p:tgtEl>
                                      </p:cBhvr>
                                    </p:animEffect>
                                  </p:childTnLst>
                                </p:cTn>
                              </p:par>
                            </p:childTnLst>
                          </p:cTn>
                        </p:par>
                        <p:par>
                          <p:cTn id="58" fill="hold">
                            <p:stCondLst>
                              <p:cond delay="3000"/>
                            </p:stCondLst>
                            <p:childTnLst>
                              <p:par>
                                <p:cTn id="59" presetID="3" presetClass="entr" presetSubtype="10" fill="hold"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blinds(horizontal)">
                                      <p:cBhvr>
                                        <p:cTn id="6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73709" y="2166396"/>
            <a:ext cx="3676500" cy="3676500"/>
            <a:chOff x="4031112" y="1829957"/>
            <a:chExt cx="4125053" cy="4125053"/>
          </a:xfrm>
        </p:grpSpPr>
        <p:sp>
          <p:nvSpPr>
            <p:cNvPr id="7" name="Freeform 5"/>
            <p:cNvSpPr/>
            <p:nvPr/>
          </p:nvSpPr>
          <p:spPr bwMode="auto">
            <a:xfrm>
              <a:off x="4315598" y="2638497"/>
              <a:ext cx="1014419" cy="1253986"/>
            </a:xfrm>
            <a:custGeom>
              <a:avLst/>
              <a:gdLst>
                <a:gd name="T0" fmla="*/ 114 w 114"/>
                <a:gd name="T1" fmla="*/ 55 h 141"/>
                <a:gd name="T2" fmla="*/ 59 w 114"/>
                <a:gd name="T3" fmla="*/ 0 h 141"/>
                <a:gd name="T4" fmla="*/ 0 w 114"/>
                <a:gd name="T5" fmla="*/ 141 h 141"/>
                <a:gd name="T6" fmla="*/ 78 w 114"/>
                <a:gd name="T7" fmla="*/ 141 h 141"/>
                <a:gd name="T8" fmla="*/ 114 w 114"/>
                <a:gd name="T9" fmla="*/ 55 h 141"/>
              </a:gdLst>
              <a:ahLst/>
              <a:cxnLst>
                <a:cxn ang="0">
                  <a:pos x="T0" y="T1"/>
                </a:cxn>
                <a:cxn ang="0">
                  <a:pos x="T2" y="T3"/>
                </a:cxn>
                <a:cxn ang="0">
                  <a:pos x="T4" y="T5"/>
                </a:cxn>
                <a:cxn ang="0">
                  <a:pos x="T6" y="T7"/>
                </a:cxn>
                <a:cxn ang="0">
                  <a:pos x="T8" y="T9"/>
                </a:cxn>
              </a:cxnLst>
              <a:rect l="0" t="0" r="r" b="b"/>
              <a:pathLst>
                <a:path w="114" h="141">
                  <a:moveTo>
                    <a:pt x="114" y="55"/>
                  </a:moveTo>
                  <a:cubicBezTo>
                    <a:pt x="59" y="0"/>
                    <a:pt x="59" y="0"/>
                    <a:pt x="59" y="0"/>
                  </a:cubicBezTo>
                  <a:cubicBezTo>
                    <a:pt x="23" y="36"/>
                    <a:pt x="0" y="86"/>
                    <a:pt x="0" y="141"/>
                  </a:cubicBezTo>
                  <a:cubicBezTo>
                    <a:pt x="78" y="141"/>
                    <a:pt x="78" y="141"/>
                    <a:pt x="78" y="141"/>
                  </a:cubicBezTo>
                  <a:cubicBezTo>
                    <a:pt x="78" y="107"/>
                    <a:pt x="92" y="77"/>
                    <a:pt x="114" y="55"/>
                  </a:cubicBezTo>
                  <a:close/>
                </a:path>
              </a:pathLst>
            </a:custGeom>
            <a:solidFill>
              <a:schemeClr val="accent4"/>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 name="Freeform 6"/>
            <p:cNvSpPr/>
            <p:nvPr/>
          </p:nvSpPr>
          <p:spPr bwMode="auto">
            <a:xfrm>
              <a:off x="4633774" y="1829957"/>
              <a:ext cx="1459864" cy="1171635"/>
            </a:xfrm>
            <a:custGeom>
              <a:avLst/>
              <a:gdLst>
                <a:gd name="T0" fmla="*/ 164 w 164"/>
                <a:gd name="T1" fmla="*/ 90 h 132"/>
                <a:gd name="T2" fmla="*/ 164 w 164"/>
                <a:gd name="T3" fmla="*/ 0 h 132"/>
                <a:gd name="T4" fmla="*/ 0 w 164"/>
                <a:gd name="T5" fmla="*/ 68 h 132"/>
                <a:gd name="T6" fmla="*/ 64 w 164"/>
                <a:gd name="T7" fmla="*/ 132 h 132"/>
                <a:gd name="T8" fmla="*/ 164 w 164"/>
                <a:gd name="T9" fmla="*/ 90 h 132"/>
              </a:gdLst>
              <a:ahLst/>
              <a:cxnLst>
                <a:cxn ang="0">
                  <a:pos x="T0" y="T1"/>
                </a:cxn>
                <a:cxn ang="0">
                  <a:pos x="T2" y="T3"/>
                </a:cxn>
                <a:cxn ang="0">
                  <a:pos x="T4" y="T5"/>
                </a:cxn>
                <a:cxn ang="0">
                  <a:pos x="T6" y="T7"/>
                </a:cxn>
                <a:cxn ang="0">
                  <a:pos x="T8" y="T9"/>
                </a:cxn>
              </a:cxnLst>
              <a:rect l="0" t="0" r="r" b="b"/>
              <a:pathLst>
                <a:path w="164" h="132">
                  <a:moveTo>
                    <a:pt x="164" y="90"/>
                  </a:moveTo>
                  <a:cubicBezTo>
                    <a:pt x="164" y="0"/>
                    <a:pt x="164" y="0"/>
                    <a:pt x="164" y="0"/>
                  </a:cubicBezTo>
                  <a:cubicBezTo>
                    <a:pt x="100" y="0"/>
                    <a:pt x="42" y="26"/>
                    <a:pt x="0" y="68"/>
                  </a:cubicBezTo>
                  <a:cubicBezTo>
                    <a:pt x="64" y="132"/>
                    <a:pt x="64" y="132"/>
                    <a:pt x="64" y="132"/>
                  </a:cubicBezTo>
                  <a:cubicBezTo>
                    <a:pt x="89" y="106"/>
                    <a:pt x="125" y="90"/>
                    <a:pt x="164" y="90"/>
                  </a:cubicBezTo>
                  <a:close/>
                </a:path>
              </a:pathLst>
            </a:custGeom>
            <a:solidFill>
              <a:schemeClr val="accent1"/>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9" name="Freeform 7"/>
            <p:cNvSpPr/>
            <p:nvPr/>
          </p:nvSpPr>
          <p:spPr bwMode="auto">
            <a:xfrm>
              <a:off x="6093638" y="2114443"/>
              <a:ext cx="1253986" cy="1014419"/>
            </a:xfrm>
            <a:custGeom>
              <a:avLst/>
              <a:gdLst>
                <a:gd name="T0" fmla="*/ 86 w 141"/>
                <a:gd name="T1" fmla="*/ 114 h 114"/>
                <a:gd name="T2" fmla="*/ 141 w 141"/>
                <a:gd name="T3" fmla="*/ 59 h 114"/>
                <a:gd name="T4" fmla="*/ 0 w 141"/>
                <a:gd name="T5" fmla="*/ 0 h 114"/>
                <a:gd name="T6" fmla="*/ 0 w 141"/>
                <a:gd name="T7" fmla="*/ 78 h 114"/>
                <a:gd name="T8" fmla="*/ 86 w 141"/>
                <a:gd name="T9" fmla="*/ 114 h 114"/>
              </a:gdLst>
              <a:ahLst/>
              <a:cxnLst>
                <a:cxn ang="0">
                  <a:pos x="T0" y="T1"/>
                </a:cxn>
                <a:cxn ang="0">
                  <a:pos x="T2" y="T3"/>
                </a:cxn>
                <a:cxn ang="0">
                  <a:pos x="T4" y="T5"/>
                </a:cxn>
                <a:cxn ang="0">
                  <a:pos x="T6" y="T7"/>
                </a:cxn>
                <a:cxn ang="0">
                  <a:pos x="T8" y="T9"/>
                </a:cxn>
              </a:cxnLst>
              <a:rect l="0" t="0" r="r" b="b"/>
              <a:pathLst>
                <a:path w="141" h="114">
                  <a:moveTo>
                    <a:pt x="86" y="114"/>
                  </a:moveTo>
                  <a:cubicBezTo>
                    <a:pt x="141" y="59"/>
                    <a:pt x="141" y="59"/>
                    <a:pt x="141" y="59"/>
                  </a:cubicBezTo>
                  <a:cubicBezTo>
                    <a:pt x="105" y="23"/>
                    <a:pt x="55" y="0"/>
                    <a:pt x="0" y="0"/>
                  </a:cubicBezTo>
                  <a:cubicBezTo>
                    <a:pt x="0" y="78"/>
                    <a:pt x="0" y="78"/>
                    <a:pt x="0" y="78"/>
                  </a:cubicBezTo>
                  <a:cubicBezTo>
                    <a:pt x="34" y="78"/>
                    <a:pt x="64" y="92"/>
                    <a:pt x="86" y="114"/>
                  </a:cubicBezTo>
                  <a:close/>
                </a:path>
              </a:pathLst>
            </a:custGeom>
            <a:solidFill>
              <a:schemeClr val="accent2"/>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0" name="Freeform 8"/>
            <p:cNvSpPr/>
            <p:nvPr/>
          </p:nvSpPr>
          <p:spPr bwMode="auto">
            <a:xfrm>
              <a:off x="6984530" y="2432619"/>
              <a:ext cx="1171635" cy="1459864"/>
            </a:xfrm>
            <a:custGeom>
              <a:avLst/>
              <a:gdLst>
                <a:gd name="T0" fmla="*/ 42 w 132"/>
                <a:gd name="T1" fmla="*/ 164 h 164"/>
                <a:gd name="T2" fmla="*/ 132 w 132"/>
                <a:gd name="T3" fmla="*/ 164 h 164"/>
                <a:gd name="T4" fmla="*/ 64 w 132"/>
                <a:gd name="T5" fmla="*/ 0 h 164"/>
                <a:gd name="T6" fmla="*/ 0 w 132"/>
                <a:gd name="T7" fmla="*/ 64 h 164"/>
                <a:gd name="T8" fmla="*/ 42 w 132"/>
                <a:gd name="T9" fmla="*/ 164 h 164"/>
              </a:gdLst>
              <a:ahLst/>
              <a:cxnLst>
                <a:cxn ang="0">
                  <a:pos x="T0" y="T1"/>
                </a:cxn>
                <a:cxn ang="0">
                  <a:pos x="T2" y="T3"/>
                </a:cxn>
                <a:cxn ang="0">
                  <a:pos x="T4" y="T5"/>
                </a:cxn>
                <a:cxn ang="0">
                  <a:pos x="T6" y="T7"/>
                </a:cxn>
                <a:cxn ang="0">
                  <a:pos x="T8" y="T9"/>
                </a:cxn>
              </a:cxnLst>
              <a:rect l="0" t="0" r="r" b="b"/>
              <a:pathLst>
                <a:path w="132" h="164">
                  <a:moveTo>
                    <a:pt x="42" y="164"/>
                  </a:moveTo>
                  <a:cubicBezTo>
                    <a:pt x="132" y="164"/>
                    <a:pt x="132" y="164"/>
                    <a:pt x="132" y="164"/>
                  </a:cubicBezTo>
                  <a:cubicBezTo>
                    <a:pt x="132" y="100"/>
                    <a:pt x="106" y="42"/>
                    <a:pt x="64" y="0"/>
                  </a:cubicBezTo>
                  <a:cubicBezTo>
                    <a:pt x="0" y="64"/>
                    <a:pt x="0" y="64"/>
                    <a:pt x="0" y="64"/>
                  </a:cubicBezTo>
                  <a:cubicBezTo>
                    <a:pt x="26" y="89"/>
                    <a:pt x="42" y="125"/>
                    <a:pt x="42" y="164"/>
                  </a:cubicBezTo>
                  <a:close/>
                </a:path>
              </a:pathLst>
            </a:custGeom>
            <a:solidFill>
              <a:schemeClr val="accent3"/>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1" name="Freeform 9"/>
            <p:cNvSpPr/>
            <p:nvPr/>
          </p:nvSpPr>
          <p:spPr bwMode="auto">
            <a:xfrm>
              <a:off x="6857259" y="3892483"/>
              <a:ext cx="1014419" cy="1253986"/>
            </a:xfrm>
            <a:custGeom>
              <a:avLst/>
              <a:gdLst>
                <a:gd name="T0" fmla="*/ 36 w 114"/>
                <a:gd name="T1" fmla="*/ 0 h 141"/>
                <a:gd name="T2" fmla="*/ 0 w 114"/>
                <a:gd name="T3" fmla="*/ 86 h 141"/>
                <a:gd name="T4" fmla="*/ 55 w 114"/>
                <a:gd name="T5" fmla="*/ 141 h 141"/>
                <a:gd name="T6" fmla="*/ 114 w 114"/>
                <a:gd name="T7" fmla="*/ 0 h 141"/>
                <a:gd name="T8" fmla="*/ 36 w 114"/>
                <a:gd name="T9" fmla="*/ 0 h 141"/>
              </a:gdLst>
              <a:ahLst/>
              <a:cxnLst>
                <a:cxn ang="0">
                  <a:pos x="T0" y="T1"/>
                </a:cxn>
                <a:cxn ang="0">
                  <a:pos x="T2" y="T3"/>
                </a:cxn>
                <a:cxn ang="0">
                  <a:pos x="T4" y="T5"/>
                </a:cxn>
                <a:cxn ang="0">
                  <a:pos x="T6" y="T7"/>
                </a:cxn>
                <a:cxn ang="0">
                  <a:pos x="T8" y="T9"/>
                </a:cxn>
              </a:cxnLst>
              <a:rect l="0" t="0" r="r" b="b"/>
              <a:pathLst>
                <a:path w="114" h="141">
                  <a:moveTo>
                    <a:pt x="36" y="0"/>
                  </a:moveTo>
                  <a:cubicBezTo>
                    <a:pt x="36" y="34"/>
                    <a:pt x="22" y="64"/>
                    <a:pt x="0" y="86"/>
                  </a:cubicBezTo>
                  <a:cubicBezTo>
                    <a:pt x="55" y="141"/>
                    <a:pt x="55" y="141"/>
                    <a:pt x="55" y="141"/>
                  </a:cubicBezTo>
                  <a:cubicBezTo>
                    <a:pt x="91" y="105"/>
                    <a:pt x="114" y="55"/>
                    <a:pt x="114" y="0"/>
                  </a:cubicBezTo>
                  <a:lnTo>
                    <a:pt x="36" y="0"/>
                  </a:lnTo>
                  <a:close/>
                </a:path>
              </a:pathLst>
            </a:custGeom>
            <a:solidFill>
              <a:schemeClr val="accent4"/>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2" name="Freeform 10"/>
            <p:cNvSpPr/>
            <p:nvPr/>
          </p:nvSpPr>
          <p:spPr bwMode="auto">
            <a:xfrm>
              <a:off x="6093638" y="4783375"/>
              <a:ext cx="1459864" cy="1171635"/>
            </a:xfrm>
            <a:custGeom>
              <a:avLst/>
              <a:gdLst>
                <a:gd name="T0" fmla="*/ 0 w 164"/>
                <a:gd name="T1" fmla="*/ 42 h 132"/>
                <a:gd name="T2" fmla="*/ 0 w 164"/>
                <a:gd name="T3" fmla="*/ 132 h 132"/>
                <a:gd name="T4" fmla="*/ 164 w 164"/>
                <a:gd name="T5" fmla="*/ 64 h 132"/>
                <a:gd name="T6" fmla="*/ 100 w 164"/>
                <a:gd name="T7" fmla="*/ 0 h 132"/>
                <a:gd name="T8" fmla="*/ 0 w 164"/>
                <a:gd name="T9" fmla="*/ 42 h 132"/>
              </a:gdLst>
              <a:ahLst/>
              <a:cxnLst>
                <a:cxn ang="0">
                  <a:pos x="T0" y="T1"/>
                </a:cxn>
                <a:cxn ang="0">
                  <a:pos x="T2" y="T3"/>
                </a:cxn>
                <a:cxn ang="0">
                  <a:pos x="T4" y="T5"/>
                </a:cxn>
                <a:cxn ang="0">
                  <a:pos x="T6" y="T7"/>
                </a:cxn>
                <a:cxn ang="0">
                  <a:pos x="T8" y="T9"/>
                </a:cxn>
              </a:cxnLst>
              <a:rect l="0" t="0" r="r" b="b"/>
              <a:pathLst>
                <a:path w="164" h="132">
                  <a:moveTo>
                    <a:pt x="0" y="42"/>
                  </a:moveTo>
                  <a:cubicBezTo>
                    <a:pt x="0" y="132"/>
                    <a:pt x="0" y="132"/>
                    <a:pt x="0" y="132"/>
                  </a:cubicBezTo>
                  <a:cubicBezTo>
                    <a:pt x="64" y="132"/>
                    <a:pt x="122" y="106"/>
                    <a:pt x="164" y="64"/>
                  </a:cubicBezTo>
                  <a:cubicBezTo>
                    <a:pt x="100" y="0"/>
                    <a:pt x="100" y="0"/>
                    <a:pt x="100" y="0"/>
                  </a:cubicBezTo>
                  <a:cubicBezTo>
                    <a:pt x="75" y="26"/>
                    <a:pt x="39" y="42"/>
                    <a:pt x="0" y="42"/>
                  </a:cubicBezTo>
                  <a:close/>
                </a:path>
              </a:pathLst>
            </a:custGeom>
            <a:solidFill>
              <a:schemeClr val="accent5"/>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3" name="Freeform 11"/>
            <p:cNvSpPr/>
            <p:nvPr/>
          </p:nvSpPr>
          <p:spPr bwMode="auto">
            <a:xfrm>
              <a:off x="4031112" y="3892483"/>
              <a:ext cx="1171635" cy="1459864"/>
            </a:xfrm>
            <a:custGeom>
              <a:avLst/>
              <a:gdLst>
                <a:gd name="T0" fmla="*/ 90 w 132"/>
                <a:gd name="T1" fmla="*/ 0 h 164"/>
                <a:gd name="T2" fmla="*/ 0 w 132"/>
                <a:gd name="T3" fmla="*/ 0 h 164"/>
                <a:gd name="T4" fmla="*/ 68 w 132"/>
                <a:gd name="T5" fmla="*/ 164 h 164"/>
                <a:gd name="T6" fmla="*/ 132 w 132"/>
                <a:gd name="T7" fmla="*/ 100 h 164"/>
                <a:gd name="T8" fmla="*/ 90 w 132"/>
                <a:gd name="T9" fmla="*/ 0 h 164"/>
              </a:gdLst>
              <a:ahLst/>
              <a:cxnLst>
                <a:cxn ang="0">
                  <a:pos x="T0" y="T1"/>
                </a:cxn>
                <a:cxn ang="0">
                  <a:pos x="T2" y="T3"/>
                </a:cxn>
                <a:cxn ang="0">
                  <a:pos x="T4" y="T5"/>
                </a:cxn>
                <a:cxn ang="0">
                  <a:pos x="T6" y="T7"/>
                </a:cxn>
                <a:cxn ang="0">
                  <a:pos x="T8" y="T9"/>
                </a:cxn>
              </a:cxnLst>
              <a:rect l="0" t="0" r="r" b="b"/>
              <a:pathLst>
                <a:path w="132" h="164">
                  <a:moveTo>
                    <a:pt x="90" y="0"/>
                  </a:moveTo>
                  <a:cubicBezTo>
                    <a:pt x="0" y="0"/>
                    <a:pt x="0" y="0"/>
                    <a:pt x="0" y="0"/>
                  </a:cubicBezTo>
                  <a:cubicBezTo>
                    <a:pt x="0" y="64"/>
                    <a:pt x="26" y="122"/>
                    <a:pt x="68" y="164"/>
                  </a:cubicBezTo>
                  <a:cubicBezTo>
                    <a:pt x="132" y="100"/>
                    <a:pt x="132" y="100"/>
                    <a:pt x="132" y="100"/>
                  </a:cubicBezTo>
                  <a:cubicBezTo>
                    <a:pt x="106" y="75"/>
                    <a:pt x="90" y="39"/>
                    <a:pt x="90" y="0"/>
                  </a:cubicBezTo>
                  <a:close/>
                </a:path>
              </a:pathLst>
            </a:custGeom>
            <a:solidFill>
              <a:schemeClr val="accent2"/>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 name="Freeform 12"/>
            <p:cNvSpPr/>
            <p:nvPr/>
          </p:nvSpPr>
          <p:spPr bwMode="auto">
            <a:xfrm>
              <a:off x="4839652" y="4656104"/>
              <a:ext cx="1253986" cy="1014419"/>
            </a:xfrm>
            <a:custGeom>
              <a:avLst/>
              <a:gdLst>
                <a:gd name="T0" fmla="*/ 55 w 141"/>
                <a:gd name="T1" fmla="*/ 0 h 114"/>
                <a:gd name="T2" fmla="*/ 0 w 141"/>
                <a:gd name="T3" fmla="*/ 55 h 114"/>
                <a:gd name="T4" fmla="*/ 141 w 141"/>
                <a:gd name="T5" fmla="*/ 114 h 114"/>
                <a:gd name="T6" fmla="*/ 141 w 141"/>
                <a:gd name="T7" fmla="*/ 36 h 114"/>
                <a:gd name="T8" fmla="*/ 55 w 141"/>
                <a:gd name="T9" fmla="*/ 0 h 114"/>
              </a:gdLst>
              <a:ahLst/>
              <a:cxnLst>
                <a:cxn ang="0">
                  <a:pos x="T0" y="T1"/>
                </a:cxn>
                <a:cxn ang="0">
                  <a:pos x="T2" y="T3"/>
                </a:cxn>
                <a:cxn ang="0">
                  <a:pos x="T4" y="T5"/>
                </a:cxn>
                <a:cxn ang="0">
                  <a:pos x="T6" y="T7"/>
                </a:cxn>
                <a:cxn ang="0">
                  <a:pos x="T8" y="T9"/>
                </a:cxn>
              </a:cxnLst>
              <a:rect l="0" t="0" r="r" b="b"/>
              <a:pathLst>
                <a:path w="141" h="114">
                  <a:moveTo>
                    <a:pt x="55" y="0"/>
                  </a:moveTo>
                  <a:cubicBezTo>
                    <a:pt x="0" y="55"/>
                    <a:pt x="0" y="55"/>
                    <a:pt x="0" y="55"/>
                  </a:cubicBezTo>
                  <a:cubicBezTo>
                    <a:pt x="36" y="91"/>
                    <a:pt x="86" y="114"/>
                    <a:pt x="141" y="114"/>
                  </a:cubicBezTo>
                  <a:cubicBezTo>
                    <a:pt x="141" y="36"/>
                    <a:pt x="141" y="36"/>
                    <a:pt x="141" y="36"/>
                  </a:cubicBezTo>
                  <a:cubicBezTo>
                    <a:pt x="107" y="36"/>
                    <a:pt x="77" y="22"/>
                    <a:pt x="55" y="0"/>
                  </a:cubicBezTo>
                  <a:close/>
                </a:path>
              </a:pathLst>
            </a:custGeom>
            <a:solidFill>
              <a:schemeClr val="accent6"/>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5" name="Freeform 13"/>
            <p:cNvSpPr/>
            <p:nvPr/>
          </p:nvSpPr>
          <p:spPr bwMode="auto">
            <a:xfrm>
              <a:off x="5008098" y="3128862"/>
              <a:ext cx="452932" cy="763621"/>
            </a:xfrm>
            <a:custGeom>
              <a:avLst/>
              <a:gdLst>
                <a:gd name="T0" fmla="*/ 51 w 51"/>
                <a:gd name="T1" fmla="*/ 15 h 86"/>
                <a:gd name="T2" fmla="*/ 36 w 51"/>
                <a:gd name="T3" fmla="*/ 0 h 86"/>
                <a:gd name="T4" fmla="*/ 0 w 51"/>
                <a:gd name="T5" fmla="*/ 86 h 86"/>
                <a:gd name="T6" fmla="*/ 22 w 51"/>
                <a:gd name="T7" fmla="*/ 86 h 86"/>
                <a:gd name="T8" fmla="*/ 51 w 51"/>
                <a:gd name="T9" fmla="*/ 15 h 86"/>
              </a:gdLst>
              <a:ahLst/>
              <a:cxnLst>
                <a:cxn ang="0">
                  <a:pos x="T0" y="T1"/>
                </a:cxn>
                <a:cxn ang="0">
                  <a:pos x="T2" y="T3"/>
                </a:cxn>
                <a:cxn ang="0">
                  <a:pos x="T4" y="T5"/>
                </a:cxn>
                <a:cxn ang="0">
                  <a:pos x="T6" y="T7"/>
                </a:cxn>
                <a:cxn ang="0">
                  <a:pos x="T8" y="T9"/>
                </a:cxn>
              </a:cxnLst>
              <a:rect l="0" t="0" r="r" b="b"/>
              <a:pathLst>
                <a:path w="51" h="86">
                  <a:moveTo>
                    <a:pt x="51" y="15"/>
                  </a:moveTo>
                  <a:cubicBezTo>
                    <a:pt x="36" y="0"/>
                    <a:pt x="36" y="0"/>
                    <a:pt x="36" y="0"/>
                  </a:cubicBezTo>
                  <a:cubicBezTo>
                    <a:pt x="14" y="22"/>
                    <a:pt x="0" y="52"/>
                    <a:pt x="0" y="86"/>
                  </a:cubicBezTo>
                  <a:cubicBezTo>
                    <a:pt x="22" y="86"/>
                    <a:pt x="22" y="86"/>
                    <a:pt x="22" y="86"/>
                  </a:cubicBezTo>
                  <a:cubicBezTo>
                    <a:pt x="22" y="58"/>
                    <a:pt x="33" y="33"/>
                    <a:pt x="51" y="15"/>
                  </a:cubicBezTo>
                  <a:close/>
                </a:path>
              </a:pathLst>
            </a:custGeom>
            <a:solidFill>
              <a:schemeClr val="accent4">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6" name="Freeform 14"/>
            <p:cNvSpPr/>
            <p:nvPr/>
          </p:nvSpPr>
          <p:spPr bwMode="auto">
            <a:xfrm>
              <a:off x="6093638" y="2806943"/>
              <a:ext cx="763621" cy="452932"/>
            </a:xfrm>
            <a:custGeom>
              <a:avLst/>
              <a:gdLst>
                <a:gd name="T0" fmla="*/ 71 w 86"/>
                <a:gd name="T1" fmla="*/ 51 h 51"/>
                <a:gd name="T2" fmla="*/ 86 w 86"/>
                <a:gd name="T3" fmla="*/ 36 h 51"/>
                <a:gd name="T4" fmla="*/ 0 w 86"/>
                <a:gd name="T5" fmla="*/ 0 h 51"/>
                <a:gd name="T6" fmla="*/ 0 w 86"/>
                <a:gd name="T7" fmla="*/ 22 h 51"/>
                <a:gd name="T8" fmla="*/ 71 w 86"/>
                <a:gd name="T9" fmla="*/ 51 h 51"/>
              </a:gdLst>
              <a:ahLst/>
              <a:cxnLst>
                <a:cxn ang="0">
                  <a:pos x="T0" y="T1"/>
                </a:cxn>
                <a:cxn ang="0">
                  <a:pos x="T2" y="T3"/>
                </a:cxn>
                <a:cxn ang="0">
                  <a:pos x="T4" y="T5"/>
                </a:cxn>
                <a:cxn ang="0">
                  <a:pos x="T6" y="T7"/>
                </a:cxn>
                <a:cxn ang="0">
                  <a:pos x="T8" y="T9"/>
                </a:cxn>
              </a:cxnLst>
              <a:rect l="0" t="0" r="r" b="b"/>
              <a:pathLst>
                <a:path w="86" h="51">
                  <a:moveTo>
                    <a:pt x="71" y="51"/>
                  </a:moveTo>
                  <a:cubicBezTo>
                    <a:pt x="86" y="36"/>
                    <a:pt x="86" y="36"/>
                    <a:pt x="86" y="36"/>
                  </a:cubicBezTo>
                  <a:cubicBezTo>
                    <a:pt x="64" y="14"/>
                    <a:pt x="34" y="0"/>
                    <a:pt x="0" y="0"/>
                  </a:cubicBezTo>
                  <a:cubicBezTo>
                    <a:pt x="0" y="22"/>
                    <a:pt x="0" y="22"/>
                    <a:pt x="0" y="22"/>
                  </a:cubicBezTo>
                  <a:cubicBezTo>
                    <a:pt x="28" y="22"/>
                    <a:pt x="53" y="33"/>
                    <a:pt x="71" y="51"/>
                  </a:cubicBezTo>
                  <a:close/>
                </a:path>
              </a:pathLst>
            </a:custGeom>
            <a:solidFill>
              <a:schemeClr val="accent2">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7" name="Freeform 15"/>
            <p:cNvSpPr/>
            <p:nvPr/>
          </p:nvSpPr>
          <p:spPr bwMode="auto">
            <a:xfrm>
              <a:off x="4828422" y="3892483"/>
              <a:ext cx="535284" cy="890892"/>
            </a:xfrm>
            <a:custGeom>
              <a:avLst/>
              <a:gdLst>
                <a:gd name="T0" fmla="*/ 26 w 60"/>
                <a:gd name="T1" fmla="*/ 0 h 100"/>
                <a:gd name="T2" fmla="*/ 0 w 60"/>
                <a:gd name="T3" fmla="*/ 0 h 100"/>
                <a:gd name="T4" fmla="*/ 42 w 60"/>
                <a:gd name="T5" fmla="*/ 100 h 100"/>
                <a:gd name="T6" fmla="*/ 60 w 60"/>
                <a:gd name="T7" fmla="*/ 82 h 100"/>
                <a:gd name="T8" fmla="*/ 26 w 60"/>
                <a:gd name="T9" fmla="*/ 0 h 100"/>
              </a:gdLst>
              <a:ahLst/>
              <a:cxnLst>
                <a:cxn ang="0">
                  <a:pos x="T0" y="T1"/>
                </a:cxn>
                <a:cxn ang="0">
                  <a:pos x="T2" y="T3"/>
                </a:cxn>
                <a:cxn ang="0">
                  <a:pos x="T4" y="T5"/>
                </a:cxn>
                <a:cxn ang="0">
                  <a:pos x="T6" y="T7"/>
                </a:cxn>
                <a:cxn ang="0">
                  <a:pos x="T8" y="T9"/>
                </a:cxn>
              </a:cxnLst>
              <a:rect l="0" t="0" r="r" b="b"/>
              <a:pathLst>
                <a:path w="60" h="100">
                  <a:moveTo>
                    <a:pt x="26" y="0"/>
                  </a:moveTo>
                  <a:cubicBezTo>
                    <a:pt x="0" y="0"/>
                    <a:pt x="0" y="0"/>
                    <a:pt x="0" y="0"/>
                  </a:cubicBezTo>
                  <a:cubicBezTo>
                    <a:pt x="0" y="39"/>
                    <a:pt x="16" y="75"/>
                    <a:pt x="42" y="100"/>
                  </a:cubicBezTo>
                  <a:cubicBezTo>
                    <a:pt x="60" y="82"/>
                    <a:pt x="60" y="82"/>
                    <a:pt x="60" y="82"/>
                  </a:cubicBezTo>
                  <a:cubicBezTo>
                    <a:pt x="39" y="61"/>
                    <a:pt x="26" y="32"/>
                    <a:pt x="26" y="0"/>
                  </a:cubicBezTo>
                  <a:close/>
                </a:path>
              </a:pathLst>
            </a:custGeom>
            <a:solidFill>
              <a:schemeClr val="accent2">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8" name="Freeform 16"/>
            <p:cNvSpPr/>
            <p:nvPr/>
          </p:nvSpPr>
          <p:spPr bwMode="auto">
            <a:xfrm>
              <a:off x="5202746" y="2627267"/>
              <a:ext cx="890892" cy="535284"/>
            </a:xfrm>
            <a:custGeom>
              <a:avLst/>
              <a:gdLst>
                <a:gd name="T0" fmla="*/ 100 w 100"/>
                <a:gd name="T1" fmla="*/ 26 h 60"/>
                <a:gd name="T2" fmla="*/ 100 w 100"/>
                <a:gd name="T3" fmla="*/ 0 h 60"/>
                <a:gd name="T4" fmla="*/ 0 w 100"/>
                <a:gd name="T5" fmla="*/ 42 h 60"/>
                <a:gd name="T6" fmla="*/ 18 w 100"/>
                <a:gd name="T7" fmla="*/ 60 h 60"/>
                <a:gd name="T8" fmla="*/ 100 w 100"/>
                <a:gd name="T9" fmla="*/ 26 h 60"/>
              </a:gdLst>
              <a:ahLst/>
              <a:cxnLst>
                <a:cxn ang="0">
                  <a:pos x="T0" y="T1"/>
                </a:cxn>
                <a:cxn ang="0">
                  <a:pos x="T2" y="T3"/>
                </a:cxn>
                <a:cxn ang="0">
                  <a:pos x="T4" y="T5"/>
                </a:cxn>
                <a:cxn ang="0">
                  <a:pos x="T6" y="T7"/>
                </a:cxn>
                <a:cxn ang="0">
                  <a:pos x="T8" y="T9"/>
                </a:cxn>
              </a:cxnLst>
              <a:rect l="0" t="0" r="r" b="b"/>
              <a:pathLst>
                <a:path w="100" h="60">
                  <a:moveTo>
                    <a:pt x="100" y="26"/>
                  </a:moveTo>
                  <a:cubicBezTo>
                    <a:pt x="100" y="0"/>
                    <a:pt x="100" y="0"/>
                    <a:pt x="100" y="0"/>
                  </a:cubicBezTo>
                  <a:cubicBezTo>
                    <a:pt x="61" y="0"/>
                    <a:pt x="25" y="16"/>
                    <a:pt x="0" y="42"/>
                  </a:cubicBezTo>
                  <a:cubicBezTo>
                    <a:pt x="18" y="60"/>
                    <a:pt x="18" y="60"/>
                    <a:pt x="18" y="60"/>
                  </a:cubicBezTo>
                  <a:cubicBezTo>
                    <a:pt x="39" y="39"/>
                    <a:pt x="68" y="26"/>
                    <a:pt x="100" y="26"/>
                  </a:cubicBezTo>
                  <a:close/>
                </a:path>
              </a:pathLst>
            </a:custGeom>
            <a:solidFill>
              <a:schemeClr val="accent1">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9" name="Freeform 17"/>
            <p:cNvSpPr/>
            <p:nvPr/>
          </p:nvSpPr>
          <p:spPr bwMode="auto">
            <a:xfrm>
              <a:off x="6726246" y="3892483"/>
              <a:ext cx="452932" cy="763621"/>
            </a:xfrm>
            <a:custGeom>
              <a:avLst/>
              <a:gdLst>
                <a:gd name="T0" fmla="*/ 0 w 51"/>
                <a:gd name="T1" fmla="*/ 71 h 86"/>
                <a:gd name="T2" fmla="*/ 15 w 51"/>
                <a:gd name="T3" fmla="*/ 86 h 86"/>
                <a:gd name="T4" fmla="*/ 51 w 51"/>
                <a:gd name="T5" fmla="*/ 0 h 86"/>
                <a:gd name="T6" fmla="*/ 29 w 51"/>
                <a:gd name="T7" fmla="*/ 0 h 86"/>
                <a:gd name="T8" fmla="*/ 0 w 51"/>
                <a:gd name="T9" fmla="*/ 71 h 86"/>
              </a:gdLst>
              <a:ahLst/>
              <a:cxnLst>
                <a:cxn ang="0">
                  <a:pos x="T0" y="T1"/>
                </a:cxn>
                <a:cxn ang="0">
                  <a:pos x="T2" y="T3"/>
                </a:cxn>
                <a:cxn ang="0">
                  <a:pos x="T4" y="T5"/>
                </a:cxn>
                <a:cxn ang="0">
                  <a:pos x="T6" y="T7"/>
                </a:cxn>
                <a:cxn ang="0">
                  <a:pos x="T8" y="T9"/>
                </a:cxn>
              </a:cxnLst>
              <a:rect l="0" t="0" r="r" b="b"/>
              <a:pathLst>
                <a:path w="51" h="86">
                  <a:moveTo>
                    <a:pt x="0" y="71"/>
                  </a:moveTo>
                  <a:cubicBezTo>
                    <a:pt x="15" y="86"/>
                    <a:pt x="15" y="86"/>
                    <a:pt x="15" y="86"/>
                  </a:cubicBezTo>
                  <a:cubicBezTo>
                    <a:pt x="37" y="64"/>
                    <a:pt x="51" y="34"/>
                    <a:pt x="51" y="0"/>
                  </a:cubicBezTo>
                  <a:cubicBezTo>
                    <a:pt x="29" y="0"/>
                    <a:pt x="29" y="0"/>
                    <a:pt x="29" y="0"/>
                  </a:cubicBezTo>
                  <a:cubicBezTo>
                    <a:pt x="29" y="28"/>
                    <a:pt x="18" y="53"/>
                    <a:pt x="0" y="71"/>
                  </a:cubicBezTo>
                  <a:close/>
                </a:path>
              </a:pathLst>
            </a:custGeom>
            <a:solidFill>
              <a:schemeClr val="accent4">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0" name="Freeform 18"/>
            <p:cNvSpPr/>
            <p:nvPr/>
          </p:nvSpPr>
          <p:spPr bwMode="auto">
            <a:xfrm>
              <a:off x="5330017" y="4525091"/>
              <a:ext cx="763621" cy="452932"/>
            </a:xfrm>
            <a:custGeom>
              <a:avLst/>
              <a:gdLst>
                <a:gd name="T0" fmla="*/ 15 w 86"/>
                <a:gd name="T1" fmla="*/ 0 h 51"/>
                <a:gd name="T2" fmla="*/ 0 w 86"/>
                <a:gd name="T3" fmla="*/ 15 h 51"/>
                <a:gd name="T4" fmla="*/ 86 w 86"/>
                <a:gd name="T5" fmla="*/ 51 h 51"/>
                <a:gd name="T6" fmla="*/ 86 w 86"/>
                <a:gd name="T7" fmla="*/ 29 h 51"/>
                <a:gd name="T8" fmla="*/ 15 w 86"/>
                <a:gd name="T9" fmla="*/ 0 h 51"/>
              </a:gdLst>
              <a:ahLst/>
              <a:cxnLst>
                <a:cxn ang="0">
                  <a:pos x="T0" y="T1"/>
                </a:cxn>
                <a:cxn ang="0">
                  <a:pos x="T2" y="T3"/>
                </a:cxn>
                <a:cxn ang="0">
                  <a:pos x="T4" y="T5"/>
                </a:cxn>
                <a:cxn ang="0">
                  <a:pos x="T6" y="T7"/>
                </a:cxn>
                <a:cxn ang="0">
                  <a:pos x="T8" y="T9"/>
                </a:cxn>
              </a:cxnLst>
              <a:rect l="0" t="0" r="r" b="b"/>
              <a:pathLst>
                <a:path w="86" h="51">
                  <a:moveTo>
                    <a:pt x="15" y="0"/>
                  </a:moveTo>
                  <a:cubicBezTo>
                    <a:pt x="0" y="15"/>
                    <a:pt x="0" y="15"/>
                    <a:pt x="0" y="15"/>
                  </a:cubicBezTo>
                  <a:cubicBezTo>
                    <a:pt x="22" y="37"/>
                    <a:pt x="52" y="51"/>
                    <a:pt x="86" y="51"/>
                  </a:cubicBezTo>
                  <a:cubicBezTo>
                    <a:pt x="86" y="29"/>
                    <a:pt x="86" y="29"/>
                    <a:pt x="86" y="29"/>
                  </a:cubicBezTo>
                  <a:cubicBezTo>
                    <a:pt x="58" y="29"/>
                    <a:pt x="33" y="18"/>
                    <a:pt x="15" y="0"/>
                  </a:cubicBezTo>
                  <a:close/>
                </a:path>
              </a:pathLst>
            </a:custGeom>
            <a:solidFill>
              <a:schemeClr val="accent6">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1" name="Freeform 19"/>
            <p:cNvSpPr/>
            <p:nvPr/>
          </p:nvSpPr>
          <p:spPr bwMode="auto">
            <a:xfrm>
              <a:off x="6823570" y="3001591"/>
              <a:ext cx="535284" cy="890892"/>
            </a:xfrm>
            <a:custGeom>
              <a:avLst/>
              <a:gdLst>
                <a:gd name="T0" fmla="*/ 0 w 60"/>
                <a:gd name="T1" fmla="*/ 18 h 100"/>
                <a:gd name="T2" fmla="*/ 34 w 60"/>
                <a:gd name="T3" fmla="*/ 100 h 100"/>
                <a:gd name="T4" fmla="*/ 60 w 60"/>
                <a:gd name="T5" fmla="*/ 100 h 100"/>
                <a:gd name="T6" fmla="*/ 18 w 60"/>
                <a:gd name="T7" fmla="*/ 0 h 100"/>
                <a:gd name="T8" fmla="*/ 0 w 60"/>
                <a:gd name="T9" fmla="*/ 18 h 100"/>
              </a:gdLst>
              <a:ahLst/>
              <a:cxnLst>
                <a:cxn ang="0">
                  <a:pos x="T0" y="T1"/>
                </a:cxn>
                <a:cxn ang="0">
                  <a:pos x="T2" y="T3"/>
                </a:cxn>
                <a:cxn ang="0">
                  <a:pos x="T4" y="T5"/>
                </a:cxn>
                <a:cxn ang="0">
                  <a:pos x="T6" y="T7"/>
                </a:cxn>
                <a:cxn ang="0">
                  <a:pos x="T8" y="T9"/>
                </a:cxn>
              </a:cxnLst>
              <a:rect l="0" t="0" r="r" b="b"/>
              <a:pathLst>
                <a:path w="60" h="100">
                  <a:moveTo>
                    <a:pt x="0" y="18"/>
                  </a:moveTo>
                  <a:cubicBezTo>
                    <a:pt x="21" y="39"/>
                    <a:pt x="34" y="68"/>
                    <a:pt x="34" y="100"/>
                  </a:cubicBezTo>
                  <a:cubicBezTo>
                    <a:pt x="60" y="100"/>
                    <a:pt x="60" y="100"/>
                    <a:pt x="60" y="100"/>
                  </a:cubicBezTo>
                  <a:cubicBezTo>
                    <a:pt x="60" y="61"/>
                    <a:pt x="44" y="25"/>
                    <a:pt x="18" y="0"/>
                  </a:cubicBezTo>
                  <a:lnTo>
                    <a:pt x="0" y="18"/>
                  </a:lnTo>
                  <a:close/>
                </a:path>
              </a:pathLst>
            </a:custGeom>
            <a:solidFill>
              <a:schemeClr val="accent3">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2" name="Freeform 20"/>
            <p:cNvSpPr/>
            <p:nvPr/>
          </p:nvSpPr>
          <p:spPr bwMode="auto">
            <a:xfrm>
              <a:off x="6093638" y="4622415"/>
              <a:ext cx="890892" cy="535284"/>
            </a:xfrm>
            <a:custGeom>
              <a:avLst/>
              <a:gdLst>
                <a:gd name="T0" fmla="*/ 0 w 100"/>
                <a:gd name="T1" fmla="*/ 34 h 60"/>
                <a:gd name="T2" fmla="*/ 0 w 100"/>
                <a:gd name="T3" fmla="*/ 60 h 60"/>
                <a:gd name="T4" fmla="*/ 100 w 100"/>
                <a:gd name="T5" fmla="*/ 18 h 60"/>
                <a:gd name="T6" fmla="*/ 82 w 100"/>
                <a:gd name="T7" fmla="*/ 0 h 60"/>
                <a:gd name="T8" fmla="*/ 0 w 100"/>
                <a:gd name="T9" fmla="*/ 34 h 60"/>
              </a:gdLst>
              <a:ahLst/>
              <a:cxnLst>
                <a:cxn ang="0">
                  <a:pos x="T0" y="T1"/>
                </a:cxn>
                <a:cxn ang="0">
                  <a:pos x="T2" y="T3"/>
                </a:cxn>
                <a:cxn ang="0">
                  <a:pos x="T4" y="T5"/>
                </a:cxn>
                <a:cxn ang="0">
                  <a:pos x="T6" y="T7"/>
                </a:cxn>
                <a:cxn ang="0">
                  <a:pos x="T8" y="T9"/>
                </a:cxn>
              </a:cxnLst>
              <a:rect l="0" t="0" r="r" b="b"/>
              <a:pathLst>
                <a:path w="100" h="60">
                  <a:moveTo>
                    <a:pt x="0" y="34"/>
                  </a:moveTo>
                  <a:cubicBezTo>
                    <a:pt x="0" y="60"/>
                    <a:pt x="0" y="60"/>
                    <a:pt x="0" y="60"/>
                  </a:cubicBezTo>
                  <a:cubicBezTo>
                    <a:pt x="39" y="60"/>
                    <a:pt x="75" y="44"/>
                    <a:pt x="100" y="18"/>
                  </a:cubicBezTo>
                  <a:cubicBezTo>
                    <a:pt x="82" y="0"/>
                    <a:pt x="82" y="0"/>
                    <a:pt x="82" y="0"/>
                  </a:cubicBezTo>
                  <a:cubicBezTo>
                    <a:pt x="61" y="21"/>
                    <a:pt x="32" y="34"/>
                    <a:pt x="0" y="34"/>
                  </a:cubicBezTo>
                  <a:close/>
                </a:path>
              </a:pathLst>
            </a:custGeom>
            <a:solidFill>
              <a:schemeClr val="accent5">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7" name="Freeform 26"/>
            <p:cNvSpPr>
              <a:spLocks noEditPoints="1"/>
            </p:cNvSpPr>
            <p:nvPr/>
          </p:nvSpPr>
          <p:spPr bwMode="auto">
            <a:xfrm>
              <a:off x="5285097" y="2220100"/>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8" name="Freeform 27"/>
            <p:cNvSpPr>
              <a:spLocks noEditPoints="1"/>
            </p:cNvSpPr>
            <p:nvPr/>
          </p:nvSpPr>
          <p:spPr bwMode="auto">
            <a:xfrm>
              <a:off x="7214347" y="4238847"/>
              <a:ext cx="374026" cy="383568"/>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9" name="Freeform 28"/>
            <p:cNvSpPr>
              <a:spLocks noEditPoints="1"/>
            </p:cNvSpPr>
            <p:nvPr/>
          </p:nvSpPr>
          <p:spPr bwMode="auto">
            <a:xfrm>
              <a:off x="4397401" y="4268378"/>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0" name="Freeform 29"/>
            <p:cNvSpPr>
              <a:spLocks noEditPoints="1"/>
            </p:cNvSpPr>
            <p:nvPr/>
          </p:nvSpPr>
          <p:spPr bwMode="auto">
            <a:xfrm>
              <a:off x="7474895" y="3083942"/>
              <a:ext cx="328227" cy="379752"/>
            </a:xfrm>
            <a:custGeom>
              <a:avLst/>
              <a:gdLst>
                <a:gd name="T0" fmla="*/ 62 w 80"/>
                <a:gd name="T1" fmla="*/ 22 h 92"/>
                <a:gd name="T2" fmla="*/ 37 w 80"/>
                <a:gd name="T3" fmla="*/ 43 h 92"/>
                <a:gd name="T4" fmla="*/ 37 w 80"/>
                <a:gd name="T5" fmla="*/ 33 h 92"/>
                <a:gd name="T6" fmla="*/ 5 w 80"/>
                <a:gd name="T7" fmla="*/ 58 h 92"/>
                <a:gd name="T8" fmla="*/ 0 w 80"/>
                <a:gd name="T9" fmla="*/ 58 h 92"/>
                <a:gd name="T10" fmla="*/ 37 w 80"/>
                <a:gd name="T11" fmla="*/ 10 h 92"/>
                <a:gd name="T12" fmla="*/ 37 w 80"/>
                <a:gd name="T13" fmla="*/ 0 h 92"/>
                <a:gd name="T14" fmla="*/ 62 w 80"/>
                <a:gd name="T15" fmla="*/ 22 h 92"/>
                <a:gd name="T16" fmla="*/ 44 w 80"/>
                <a:gd name="T17" fmla="*/ 59 h 92"/>
                <a:gd name="T18" fmla="*/ 44 w 80"/>
                <a:gd name="T19" fmla="*/ 49 h 92"/>
                <a:gd name="T20" fmla="*/ 16 w 80"/>
                <a:gd name="T21" fmla="*/ 71 h 92"/>
                <a:gd name="T22" fmla="*/ 44 w 80"/>
                <a:gd name="T23" fmla="*/ 92 h 92"/>
                <a:gd name="T24" fmla="*/ 44 w 80"/>
                <a:gd name="T25" fmla="*/ 82 h 92"/>
                <a:gd name="T26" fmla="*/ 80 w 80"/>
                <a:gd name="T27" fmla="*/ 37 h 92"/>
                <a:gd name="T28" fmla="*/ 75 w 80"/>
                <a:gd name="T29" fmla="*/ 37 h 92"/>
                <a:gd name="T30" fmla="*/ 44 w 80"/>
                <a:gd name="T31"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92">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2" name="Freeform 31"/>
            <p:cNvSpPr>
              <a:spLocks noEditPoints="1"/>
            </p:cNvSpPr>
            <p:nvPr/>
          </p:nvSpPr>
          <p:spPr bwMode="auto">
            <a:xfrm>
              <a:off x="5414134" y="4962724"/>
              <a:ext cx="395017" cy="406468"/>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3" name="Freeform 32"/>
            <p:cNvSpPr>
              <a:spLocks noEditPoints="1"/>
            </p:cNvSpPr>
            <p:nvPr/>
          </p:nvSpPr>
          <p:spPr bwMode="auto">
            <a:xfrm>
              <a:off x="4616929" y="321833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4" name="Freeform 33"/>
            <p:cNvSpPr>
              <a:spLocks noEditPoints="1"/>
            </p:cNvSpPr>
            <p:nvPr/>
          </p:nvSpPr>
          <p:spPr bwMode="auto">
            <a:xfrm>
              <a:off x="6473104" y="2343453"/>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5" name="Freeform 34"/>
            <p:cNvSpPr>
              <a:spLocks noEditPoints="1"/>
            </p:cNvSpPr>
            <p:nvPr/>
          </p:nvSpPr>
          <p:spPr bwMode="auto">
            <a:xfrm>
              <a:off x="6536081" y="5137371"/>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36" name="Group 35"/>
          <p:cNvGrpSpPr/>
          <p:nvPr/>
        </p:nvGrpSpPr>
        <p:grpSpPr>
          <a:xfrm flipH="1">
            <a:off x="1054482" y="2383821"/>
            <a:ext cx="247456" cy="246719"/>
            <a:chOff x="2138511" y="2464802"/>
            <a:chExt cx="354012" cy="352956"/>
          </a:xfrm>
          <a:solidFill>
            <a:schemeClr val="accent1"/>
          </a:solidFill>
        </p:grpSpPr>
        <p:sp>
          <p:nvSpPr>
            <p:cNvPr id="37" name="Oval 3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8" name="Freeform 3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39" name="Group 38"/>
          <p:cNvGrpSpPr/>
          <p:nvPr/>
        </p:nvGrpSpPr>
        <p:grpSpPr>
          <a:xfrm>
            <a:off x="1358698" y="2292834"/>
            <a:ext cx="2414664" cy="831346"/>
            <a:chOff x="8508023" y="2061983"/>
            <a:chExt cx="1920590" cy="932774"/>
          </a:xfrm>
        </p:grpSpPr>
        <p:sp>
          <p:nvSpPr>
            <p:cNvPr id="40" name="TextBox 39"/>
            <p:cNvSpPr txBox="1"/>
            <p:nvPr/>
          </p:nvSpPr>
          <p:spPr>
            <a:xfrm>
              <a:off x="8508024" y="2061983"/>
              <a:ext cx="873380"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rPr>
                <a:t>管理层承诺</a:t>
              </a:r>
              <a:endParaRPr kumimoji="0" lang="en-GB"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1" name="Rectangle 40"/>
            <p:cNvSpPr/>
            <p:nvPr/>
          </p:nvSpPr>
          <p:spPr>
            <a:xfrm>
              <a:off x="8508023" y="2365039"/>
              <a:ext cx="1920590" cy="629718"/>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rPr>
                <a:t>企业应确保其管理层积极参与合规机制的建设工作，提供必要的资源以建立、实施和维护其合规机制</a:t>
              </a:r>
              <a:endParaRPr kumimoji="0" lang="en-GB"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44" name="Group 43"/>
          <p:cNvGrpSpPr/>
          <p:nvPr/>
        </p:nvGrpSpPr>
        <p:grpSpPr>
          <a:xfrm flipH="1">
            <a:off x="1053167" y="3670678"/>
            <a:ext cx="247456" cy="246719"/>
            <a:chOff x="2138511" y="2464802"/>
            <a:chExt cx="354012" cy="352956"/>
          </a:xfrm>
          <a:solidFill>
            <a:schemeClr val="accent3"/>
          </a:solidFill>
        </p:grpSpPr>
        <p:sp>
          <p:nvSpPr>
            <p:cNvPr id="48" name="Oval 47"/>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9" name="Freeform 4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45" name="Group 44"/>
          <p:cNvGrpSpPr/>
          <p:nvPr/>
        </p:nvGrpSpPr>
        <p:grpSpPr>
          <a:xfrm>
            <a:off x="1357382" y="3579695"/>
            <a:ext cx="2415980" cy="831346"/>
            <a:chOff x="8508023" y="2061983"/>
            <a:chExt cx="1920590" cy="932772"/>
          </a:xfrm>
        </p:grpSpPr>
        <p:sp>
          <p:nvSpPr>
            <p:cNvPr id="46" name="TextBox 45"/>
            <p:cNvSpPr txBox="1"/>
            <p:nvPr/>
          </p:nvSpPr>
          <p:spPr>
            <a:xfrm>
              <a:off x="8508024" y="2061983"/>
              <a:ext cx="1396645"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全面审查出口风险</a:t>
              </a:r>
              <a:endParaRPr kumimoji="0" lang="en-GB"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7" name="Rectangle 46"/>
            <p:cNvSpPr/>
            <p:nvPr/>
          </p:nvSpPr>
          <p:spPr>
            <a:xfrm>
              <a:off x="8508023" y="2365038"/>
              <a:ext cx="1920590" cy="629717"/>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rPr>
                <a:t>对交易流程各环节审核和评估，确定责任人，评估违规风险点，设立暂停或终止交易机制，及后续决策机制</a:t>
              </a:r>
              <a:endParaRPr kumimoji="0" lang="en-GB"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58" name="Group 57"/>
          <p:cNvGrpSpPr/>
          <p:nvPr/>
        </p:nvGrpSpPr>
        <p:grpSpPr>
          <a:xfrm flipH="1">
            <a:off x="1053167" y="4957535"/>
            <a:ext cx="247456" cy="246719"/>
            <a:chOff x="2138511" y="2464802"/>
            <a:chExt cx="354012" cy="352956"/>
          </a:xfrm>
          <a:solidFill>
            <a:schemeClr val="accent5"/>
          </a:solidFill>
        </p:grpSpPr>
        <p:sp>
          <p:nvSpPr>
            <p:cNvPr id="62" name="Oval 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3" name="Freeform 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59" name="Group 58"/>
          <p:cNvGrpSpPr/>
          <p:nvPr/>
        </p:nvGrpSpPr>
        <p:grpSpPr>
          <a:xfrm>
            <a:off x="1357381" y="4866550"/>
            <a:ext cx="2415730" cy="1023964"/>
            <a:chOff x="8508023" y="2061983"/>
            <a:chExt cx="2004307" cy="1148890"/>
          </a:xfrm>
        </p:grpSpPr>
        <p:sp>
          <p:nvSpPr>
            <p:cNvPr id="60" name="TextBox 59"/>
            <p:cNvSpPr txBox="1"/>
            <p:nvPr/>
          </p:nvSpPr>
          <p:spPr>
            <a:xfrm>
              <a:off x="8508026" y="2061983"/>
              <a:ext cx="2004304"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rPr>
                <a:t>了解最终用途和最终用户</a:t>
              </a:r>
              <a:endParaRPr kumimoji="0" lang="en-GB"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1" name="Rectangle 60"/>
            <p:cNvSpPr/>
            <p:nvPr/>
          </p:nvSpPr>
          <p:spPr>
            <a:xfrm>
              <a:off x="8508023" y="2365039"/>
              <a:ext cx="1997476" cy="845834"/>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rPr>
                <a:t>拒绝出口可能被用于发展或制造</a:t>
              </a:r>
              <a:r>
                <a:rPr kumimoji="0" lang="en-US" altLang="zh-CN"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rPr>
                <a:t>WMDs</a:t>
              </a:r>
              <a:r>
                <a:rPr kumimoji="0" lang="zh-CN" altLang="en-US"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rPr>
                <a:t>、运载工具或未经授权的常规军事装备；危及目的地和平与稳定；或可落入恐怖组织的物项</a:t>
              </a:r>
              <a:endParaRPr kumimoji="0" lang="en-GB"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65" name="Group 64"/>
          <p:cNvGrpSpPr/>
          <p:nvPr/>
        </p:nvGrpSpPr>
        <p:grpSpPr>
          <a:xfrm flipH="1">
            <a:off x="8443968" y="2383821"/>
            <a:ext cx="247456" cy="246719"/>
            <a:chOff x="2138511" y="2464802"/>
            <a:chExt cx="354012" cy="352956"/>
          </a:xfrm>
          <a:solidFill>
            <a:schemeClr val="accent2"/>
          </a:solidFill>
        </p:grpSpPr>
        <p:sp>
          <p:nvSpPr>
            <p:cNvPr id="69" name="Oval 68"/>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0" name="Freeform 6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66" name="Group 65"/>
          <p:cNvGrpSpPr/>
          <p:nvPr/>
        </p:nvGrpSpPr>
        <p:grpSpPr>
          <a:xfrm>
            <a:off x="8748182" y="2292835"/>
            <a:ext cx="2604934" cy="638729"/>
            <a:chOff x="8508022" y="2061983"/>
            <a:chExt cx="2144314" cy="716656"/>
          </a:xfrm>
        </p:grpSpPr>
        <p:sp>
          <p:nvSpPr>
            <p:cNvPr id="67" name="TextBox 66"/>
            <p:cNvSpPr txBox="1"/>
            <p:nvPr/>
          </p:nvSpPr>
          <p:spPr>
            <a:xfrm>
              <a:off x="8508024" y="2061983"/>
              <a:ext cx="1446227"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加强内部流程监控</a:t>
              </a:r>
              <a:endParaRPr kumimoji="0" lang="en-GB"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8" name="Rectangle 67"/>
            <p:cNvSpPr/>
            <p:nvPr/>
          </p:nvSpPr>
          <p:spPr>
            <a:xfrm>
              <a:off x="8508022" y="2365038"/>
              <a:ext cx="2144314" cy="413601"/>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rPr>
                <a:t>本着“视同”出口管制的原则，认真进行内部监控和规范</a:t>
              </a:r>
              <a:endParaRPr kumimoji="0" lang="en-GB"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72" name="Group 71"/>
          <p:cNvGrpSpPr/>
          <p:nvPr/>
        </p:nvGrpSpPr>
        <p:grpSpPr>
          <a:xfrm flipH="1">
            <a:off x="8442652" y="3670678"/>
            <a:ext cx="247456" cy="246719"/>
            <a:chOff x="2138511" y="2464802"/>
            <a:chExt cx="354012" cy="352956"/>
          </a:xfrm>
          <a:solidFill>
            <a:schemeClr val="accent4"/>
          </a:solidFill>
        </p:grpSpPr>
        <p:sp>
          <p:nvSpPr>
            <p:cNvPr id="76" name="Oval 75"/>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7" name="Freeform 7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73" name="Group 72"/>
          <p:cNvGrpSpPr/>
          <p:nvPr/>
        </p:nvGrpSpPr>
        <p:grpSpPr>
          <a:xfrm>
            <a:off x="8746866" y="3579692"/>
            <a:ext cx="2604934" cy="638730"/>
            <a:chOff x="8508021" y="2061983"/>
            <a:chExt cx="2144314" cy="716657"/>
          </a:xfrm>
        </p:grpSpPr>
        <p:sp>
          <p:nvSpPr>
            <p:cNvPr id="74" name="TextBox 73"/>
            <p:cNvSpPr txBox="1"/>
            <p:nvPr/>
          </p:nvSpPr>
          <p:spPr>
            <a:xfrm>
              <a:off x="8508024" y="2061983"/>
              <a:ext cx="1627006"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外部合作中介的核实</a:t>
              </a:r>
              <a:endParaRPr kumimoji="0" lang="en-GB"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5" name="Rectangle 74"/>
            <p:cNvSpPr/>
            <p:nvPr/>
          </p:nvSpPr>
          <p:spPr>
            <a:xfrm>
              <a:off x="8508021" y="2365039"/>
              <a:ext cx="2144314" cy="413601"/>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rPr>
                <a:t>对业务运作过程中可能使用的中介，如报关行或货运代理人等进行核实</a:t>
              </a:r>
              <a:endParaRPr kumimoji="0" lang="en-GB"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79" name="Group 78"/>
          <p:cNvGrpSpPr/>
          <p:nvPr/>
        </p:nvGrpSpPr>
        <p:grpSpPr>
          <a:xfrm flipH="1">
            <a:off x="8442652" y="4957535"/>
            <a:ext cx="247456" cy="246719"/>
            <a:chOff x="2138511" y="2464802"/>
            <a:chExt cx="354012" cy="352956"/>
          </a:xfrm>
          <a:solidFill>
            <a:schemeClr val="accent6"/>
          </a:solidFill>
        </p:grpSpPr>
        <p:sp>
          <p:nvSpPr>
            <p:cNvPr id="83" name="Oval 8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4" name="Freeform 8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80" name="Group 79"/>
          <p:cNvGrpSpPr/>
          <p:nvPr/>
        </p:nvGrpSpPr>
        <p:grpSpPr>
          <a:xfrm>
            <a:off x="8746868" y="4866553"/>
            <a:ext cx="2606250" cy="831346"/>
            <a:chOff x="8508022" y="2061983"/>
            <a:chExt cx="2145397" cy="932772"/>
          </a:xfrm>
        </p:grpSpPr>
        <p:sp>
          <p:nvSpPr>
            <p:cNvPr id="81" name="TextBox 80"/>
            <p:cNvSpPr txBox="1"/>
            <p:nvPr/>
          </p:nvSpPr>
          <p:spPr>
            <a:xfrm>
              <a:off x="8508024" y="2061983"/>
              <a:ext cx="1988563"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rPr>
                <a:t>获取专家咨询和科学分类</a:t>
              </a:r>
              <a:endParaRPr kumimoji="0" lang="en-GB"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2" name="Rectangle 81"/>
            <p:cNvSpPr/>
            <p:nvPr/>
          </p:nvSpPr>
          <p:spPr>
            <a:xfrm>
              <a:off x="8508022" y="2365038"/>
              <a:ext cx="2145397" cy="629717"/>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rPr>
                <a:t>按照国际、国家标准区别产品编码、产品最终用途；与中国政府相关主管部门、非政府组织以及出口管制专家保持密切联系</a:t>
              </a:r>
              <a:endParaRPr kumimoji="0" lang="en-GB"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
        <p:nvSpPr>
          <p:cNvPr id="71"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3" name="灯片编号占位符 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54AC5126-18D1-4E75-B7A8-6AB63669E97A}"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85"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A60E0E0D-F2C9-49D4-B8B0-C4B3CC0FB418}" type="slidenum">
              <a:rPr kumimoji="0" lang="zh-CN" altLang="en-US" sz="1800" b="0" i="0" u="none" strike="noStrike" kern="1200" cap="none" spc="0" normalizeH="0" baseline="0" noProof="0" smtClean="0">
                <a:ln>
                  <a:noFill/>
                </a:ln>
                <a:solidFill>
                  <a:prstClr val="black"/>
                </a:solidFill>
                <a:effectLst/>
                <a:uLnTx/>
                <a:uFillTx/>
                <a:latin typeface="Arial" panose="020B0604020202020204"/>
                <a:ea typeface="微软雅黑" panose="020B0503020204020204" charset="-122"/>
                <a:cs typeface="+mn-cs"/>
              </a:rPr>
            </a:fld>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89" name="矩形 88"/>
          <p:cNvSpPr/>
          <p:nvPr/>
        </p:nvSpPr>
        <p:spPr>
          <a:xfrm>
            <a:off x="1230306" y="1303408"/>
            <a:ext cx="3393878" cy="555665"/>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
                <a:srgbClr val="FF9933"/>
              </a:buClr>
              <a:buSzPct val="200000"/>
              <a:buFontTx/>
              <a:buNone/>
              <a:defRPr/>
            </a:pPr>
            <a:r>
              <a:rPr kumimoji="0" lang="zh-CN" altLang="en-US"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rPr>
              <a:t>合规体系建设：十二原则</a:t>
            </a:r>
            <a:endParaRPr kumimoji="0" lang="en-US" altLang="zh-CN"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endParaRPr>
          </a:p>
        </p:txBody>
      </p:sp>
      <p:sp>
        <p:nvSpPr>
          <p:cNvPr id="90" name="TextBox 11"/>
          <p:cNvSpPr txBox="1"/>
          <p:nvPr/>
        </p:nvSpPr>
        <p:spPr>
          <a:xfrm>
            <a:off x="1348433" y="591888"/>
            <a:ext cx="7834236" cy="430887"/>
          </a:xfrm>
          <a:prstGeom prst="rect">
            <a:avLst/>
          </a:prstGeom>
          <a:noFill/>
        </p:spPr>
        <p:txBody>
          <a:bodyPr wrap="square" lIns="0" tIns="0" rIns="0" bIns="0"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合规体系建设</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91" name="图片 90"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92"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93" name="图片 92"/>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sp>
        <p:nvSpPr>
          <p:cNvPr id="94" name="KSO_Shape"/>
          <p:cNvSpPr/>
          <p:nvPr/>
        </p:nvSpPr>
        <p:spPr>
          <a:xfrm>
            <a:off x="855554" y="1460842"/>
            <a:ext cx="309397" cy="332653"/>
          </a:xfrm>
          <a:prstGeom prst="homePlate">
            <a:avLst>
              <a:gd name="adj" fmla="val 32249"/>
            </a:avLst>
          </a:prstGeom>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wipe(left)">
                                      <p:cBhvr>
                                        <p:cTn id="10" dur="500"/>
                                        <p:tgtEl>
                                          <p:spTgt spid="94"/>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par>
                          <p:cTn id="15" fill="hold">
                            <p:stCondLst>
                              <p:cond delay="1000"/>
                            </p:stCondLst>
                            <p:childTnLst>
                              <p:par>
                                <p:cTn id="16" presetID="12" presetClass="entr" presetSubtype="2"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p:tgtEl>
                                          <p:spTgt spid="36"/>
                                        </p:tgtEl>
                                        <p:attrNameLst>
                                          <p:attrName>ppt_x</p:attrName>
                                        </p:attrNameLst>
                                      </p:cBhvr>
                                      <p:tavLst>
                                        <p:tav tm="0">
                                          <p:val>
                                            <p:strVal val="#ppt_x+#ppt_w*1.125000"/>
                                          </p:val>
                                        </p:tav>
                                        <p:tav tm="100000">
                                          <p:val>
                                            <p:strVal val="#ppt_x"/>
                                          </p:val>
                                        </p:tav>
                                      </p:tavLst>
                                    </p:anim>
                                    <p:animEffect transition="in" filter="wipe(left)">
                                      <p:cBhvr>
                                        <p:cTn id="19" dur="500"/>
                                        <p:tgtEl>
                                          <p:spTgt spid="36"/>
                                        </p:tgtEl>
                                      </p:cBhvr>
                                    </p:animEffect>
                                  </p:childTnLst>
                                </p:cTn>
                              </p:par>
                              <p:par>
                                <p:cTn id="20" presetID="1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p:tgtEl>
                                          <p:spTgt spid="39"/>
                                        </p:tgtEl>
                                        <p:attrNameLst>
                                          <p:attrName>ppt_x</p:attrName>
                                        </p:attrNameLst>
                                      </p:cBhvr>
                                      <p:tavLst>
                                        <p:tav tm="0">
                                          <p:val>
                                            <p:strVal val="#ppt_x-#ppt_w*1.125000"/>
                                          </p:val>
                                        </p:tav>
                                        <p:tav tm="100000">
                                          <p:val>
                                            <p:strVal val="#ppt_x"/>
                                          </p:val>
                                        </p:tav>
                                      </p:tavLst>
                                    </p:anim>
                                    <p:animEffect transition="in" filter="wipe(right)">
                                      <p:cBhvr>
                                        <p:cTn id="23" dur="500"/>
                                        <p:tgtEl>
                                          <p:spTgt spid="39"/>
                                        </p:tgtEl>
                                      </p:cBhvr>
                                    </p:animEffect>
                                  </p:childTnLst>
                                </p:cTn>
                              </p:par>
                            </p:childTnLst>
                          </p:cTn>
                        </p:par>
                        <p:par>
                          <p:cTn id="24" fill="hold">
                            <p:stCondLst>
                              <p:cond delay="1500"/>
                            </p:stCondLst>
                            <p:childTnLst>
                              <p:par>
                                <p:cTn id="25" presetID="12" presetClass="entr" presetSubtype="2"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p:tgtEl>
                                          <p:spTgt spid="44"/>
                                        </p:tgtEl>
                                        <p:attrNameLst>
                                          <p:attrName>ppt_x</p:attrName>
                                        </p:attrNameLst>
                                      </p:cBhvr>
                                      <p:tavLst>
                                        <p:tav tm="0">
                                          <p:val>
                                            <p:strVal val="#ppt_x+#ppt_w*1.125000"/>
                                          </p:val>
                                        </p:tav>
                                        <p:tav tm="100000">
                                          <p:val>
                                            <p:strVal val="#ppt_x"/>
                                          </p:val>
                                        </p:tav>
                                      </p:tavLst>
                                    </p:anim>
                                    <p:animEffect transition="in" filter="wipe(left)">
                                      <p:cBhvr>
                                        <p:cTn id="28" dur="500"/>
                                        <p:tgtEl>
                                          <p:spTgt spid="44"/>
                                        </p:tgtEl>
                                      </p:cBhvr>
                                    </p:animEffect>
                                  </p:childTnLst>
                                </p:cTn>
                              </p:par>
                              <p:par>
                                <p:cTn id="29" presetID="12" presetClass="entr" presetSubtype="8"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p:tgtEl>
                                          <p:spTgt spid="45"/>
                                        </p:tgtEl>
                                        <p:attrNameLst>
                                          <p:attrName>ppt_x</p:attrName>
                                        </p:attrNameLst>
                                      </p:cBhvr>
                                      <p:tavLst>
                                        <p:tav tm="0">
                                          <p:val>
                                            <p:strVal val="#ppt_x-#ppt_w*1.125000"/>
                                          </p:val>
                                        </p:tav>
                                        <p:tav tm="100000">
                                          <p:val>
                                            <p:strVal val="#ppt_x"/>
                                          </p:val>
                                        </p:tav>
                                      </p:tavLst>
                                    </p:anim>
                                    <p:animEffect transition="in" filter="wipe(right)">
                                      <p:cBhvr>
                                        <p:cTn id="32" dur="500"/>
                                        <p:tgtEl>
                                          <p:spTgt spid="45"/>
                                        </p:tgtEl>
                                      </p:cBhvr>
                                    </p:animEffect>
                                  </p:childTnLst>
                                </p:cTn>
                              </p:par>
                            </p:childTnLst>
                          </p:cTn>
                        </p:par>
                        <p:par>
                          <p:cTn id="33" fill="hold">
                            <p:stCondLst>
                              <p:cond delay="2000"/>
                            </p:stCondLst>
                            <p:childTnLst>
                              <p:par>
                                <p:cTn id="34" presetID="12" presetClass="entr" presetSubtype="2"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p:tgtEl>
                                          <p:spTgt spid="58"/>
                                        </p:tgtEl>
                                        <p:attrNameLst>
                                          <p:attrName>ppt_x</p:attrName>
                                        </p:attrNameLst>
                                      </p:cBhvr>
                                      <p:tavLst>
                                        <p:tav tm="0">
                                          <p:val>
                                            <p:strVal val="#ppt_x+#ppt_w*1.125000"/>
                                          </p:val>
                                        </p:tav>
                                        <p:tav tm="100000">
                                          <p:val>
                                            <p:strVal val="#ppt_x"/>
                                          </p:val>
                                        </p:tav>
                                      </p:tavLst>
                                    </p:anim>
                                    <p:animEffect transition="in" filter="wipe(left)">
                                      <p:cBhvr>
                                        <p:cTn id="37" dur="500"/>
                                        <p:tgtEl>
                                          <p:spTgt spid="58"/>
                                        </p:tgtEl>
                                      </p:cBhvr>
                                    </p:animEffect>
                                  </p:childTnLst>
                                </p:cTn>
                              </p:par>
                              <p:par>
                                <p:cTn id="38" presetID="12" presetClass="entr" presetSubtype="8"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p:tgtEl>
                                          <p:spTgt spid="59"/>
                                        </p:tgtEl>
                                        <p:attrNameLst>
                                          <p:attrName>ppt_x</p:attrName>
                                        </p:attrNameLst>
                                      </p:cBhvr>
                                      <p:tavLst>
                                        <p:tav tm="0">
                                          <p:val>
                                            <p:strVal val="#ppt_x-#ppt_w*1.125000"/>
                                          </p:val>
                                        </p:tav>
                                        <p:tav tm="100000">
                                          <p:val>
                                            <p:strVal val="#ppt_x"/>
                                          </p:val>
                                        </p:tav>
                                      </p:tavLst>
                                    </p:anim>
                                    <p:animEffect transition="in" filter="wipe(right)">
                                      <p:cBhvr>
                                        <p:cTn id="41" dur="500"/>
                                        <p:tgtEl>
                                          <p:spTgt spid="59"/>
                                        </p:tgtEl>
                                      </p:cBhvr>
                                    </p:animEffect>
                                  </p:childTnLst>
                                </p:cTn>
                              </p:par>
                            </p:childTnLst>
                          </p:cTn>
                        </p:par>
                        <p:par>
                          <p:cTn id="42" fill="hold">
                            <p:stCondLst>
                              <p:cond delay="2500"/>
                            </p:stCondLst>
                            <p:childTnLst>
                              <p:par>
                                <p:cTn id="43" presetID="12" presetClass="entr" presetSubtype="2"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p:tgtEl>
                                          <p:spTgt spid="65"/>
                                        </p:tgtEl>
                                        <p:attrNameLst>
                                          <p:attrName>ppt_x</p:attrName>
                                        </p:attrNameLst>
                                      </p:cBhvr>
                                      <p:tavLst>
                                        <p:tav tm="0">
                                          <p:val>
                                            <p:strVal val="#ppt_x+#ppt_w*1.125000"/>
                                          </p:val>
                                        </p:tav>
                                        <p:tav tm="100000">
                                          <p:val>
                                            <p:strVal val="#ppt_x"/>
                                          </p:val>
                                        </p:tav>
                                      </p:tavLst>
                                    </p:anim>
                                    <p:animEffect transition="in" filter="wipe(left)">
                                      <p:cBhvr>
                                        <p:cTn id="46" dur="500"/>
                                        <p:tgtEl>
                                          <p:spTgt spid="65"/>
                                        </p:tgtEl>
                                      </p:cBhvr>
                                    </p:animEffect>
                                  </p:childTnLst>
                                </p:cTn>
                              </p:par>
                              <p:par>
                                <p:cTn id="47" presetID="12" presetClass="entr" presetSubtype="8"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500"/>
                                        <p:tgtEl>
                                          <p:spTgt spid="66"/>
                                        </p:tgtEl>
                                        <p:attrNameLst>
                                          <p:attrName>ppt_x</p:attrName>
                                        </p:attrNameLst>
                                      </p:cBhvr>
                                      <p:tavLst>
                                        <p:tav tm="0">
                                          <p:val>
                                            <p:strVal val="#ppt_x-#ppt_w*1.125000"/>
                                          </p:val>
                                        </p:tav>
                                        <p:tav tm="100000">
                                          <p:val>
                                            <p:strVal val="#ppt_x"/>
                                          </p:val>
                                        </p:tav>
                                      </p:tavLst>
                                    </p:anim>
                                    <p:animEffect transition="in" filter="wipe(right)">
                                      <p:cBhvr>
                                        <p:cTn id="50" dur="500"/>
                                        <p:tgtEl>
                                          <p:spTgt spid="66"/>
                                        </p:tgtEl>
                                      </p:cBhvr>
                                    </p:animEffect>
                                  </p:childTnLst>
                                </p:cTn>
                              </p:par>
                            </p:childTnLst>
                          </p:cTn>
                        </p:par>
                        <p:par>
                          <p:cTn id="51" fill="hold">
                            <p:stCondLst>
                              <p:cond delay="3000"/>
                            </p:stCondLst>
                            <p:childTnLst>
                              <p:par>
                                <p:cTn id="52" presetID="1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p:tgtEl>
                                          <p:spTgt spid="72"/>
                                        </p:tgtEl>
                                        <p:attrNameLst>
                                          <p:attrName>ppt_x</p:attrName>
                                        </p:attrNameLst>
                                      </p:cBhvr>
                                      <p:tavLst>
                                        <p:tav tm="0">
                                          <p:val>
                                            <p:strVal val="#ppt_x+#ppt_w*1.125000"/>
                                          </p:val>
                                        </p:tav>
                                        <p:tav tm="100000">
                                          <p:val>
                                            <p:strVal val="#ppt_x"/>
                                          </p:val>
                                        </p:tav>
                                      </p:tavLst>
                                    </p:anim>
                                    <p:animEffect transition="in" filter="wipe(left)">
                                      <p:cBhvr>
                                        <p:cTn id="55" dur="500"/>
                                        <p:tgtEl>
                                          <p:spTgt spid="72"/>
                                        </p:tgtEl>
                                      </p:cBhvr>
                                    </p:animEffect>
                                  </p:childTnLst>
                                </p:cTn>
                              </p:par>
                              <p:par>
                                <p:cTn id="56" presetID="12" presetClass="entr" presetSubtype="8"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 calcmode="lin" valueType="num">
                                      <p:cBhvr additive="base">
                                        <p:cTn id="58" dur="500"/>
                                        <p:tgtEl>
                                          <p:spTgt spid="73"/>
                                        </p:tgtEl>
                                        <p:attrNameLst>
                                          <p:attrName>ppt_x</p:attrName>
                                        </p:attrNameLst>
                                      </p:cBhvr>
                                      <p:tavLst>
                                        <p:tav tm="0">
                                          <p:val>
                                            <p:strVal val="#ppt_x-#ppt_w*1.125000"/>
                                          </p:val>
                                        </p:tav>
                                        <p:tav tm="100000">
                                          <p:val>
                                            <p:strVal val="#ppt_x"/>
                                          </p:val>
                                        </p:tav>
                                      </p:tavLst>
                                    </p:anim>
                                    <p:animEffect transition="in" filter="wipe(right)">
                                      <p:cBhvr>
                                        <p:cTn id="59" dur="500"/>
                                        <p:tgtEl>
                                          <p:spTgt spid="73"/>
                                        </p:tgtEl>
                                      </p:cBhvr>
                                    </p:animEffect>
                                  </p:childTnLst>
                                </p:cTn>
                              </p:par>
                            </p:childTnLst>
                          </p:cTn>
                        </p:par>
                        <p:par>
                          <p:cTn id="60" fill="hold">
                            <p:stCondLst>
                              <p:cond delay="3500"/>
                            </p:stCondLst>
                            <p:childTnLst>
                              <p:par>
                                <p:cTn id="61" presetID="12" presetClass="entr" presetSubtype="2"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additive="base">
                                        <p:cTn id="63" dur="500"/>
                                        <p:tgtEl>
                                          <p:spTgt spid="79"/>
                                        </p:tgtEl>
                                        <p:attrNameLst>
                                          <p:attrName>ppt_x</p:attrName>
                                        </p:attrNameLst>
                                      </p:cBhvr>
                                      <p:tavLst>
                                        <p:tav tm="0">
                                          <p:val>
                                            <p:strVal val="#ppt_x+#ppt_w*1.125000"/>
                                          </p:val>
                                        </p:tav>
                                        <p:tav tm="100000">
                                          <p:val>
                                            <p:strVal val="#ppt_x"/>
                                          </p:val>
                                        </p:tav>
                                      </p:tavLst>
                                    </p:anim>
                                    <p:animEffect transition="in" filter="wipe(left)">
                                      <p:cBhvr>
                                        <p:cTn id="64" dur="500"/>
                                        <p:tgtEl>
                                          <p:spTgt spid="79"/>
                                        </p:tgtEl>
                                      </p:cBhvr>
                                    </p:animEffect>
                                  </p:childTnLst>
                                </p:cTn>
                              </p:par>
                              <p:par>
                                <p:cTn id="65" presetID="12" presetClass="entr" presetSubtype="8"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additive="base">
                                        <p:cTn id="67" dur="500"/>
                                        <p:tgtEl>
                                          <p:spTgt spid="80"/>
                                        </p:tgtEl>
                                        <p:attrNameLst>
                                          <p:attrName>ppt_x</p:attrName>
                                        </p:attrNameLst>
                                      </p:cBhvr>
                                      <p:tavLst>
                                        <p:tav tm="0">
                                          <p:val>
                                            <p:strVal val="#ppt_x-#ppt_w*1.125000"/>
                                          </p:val>
                                        </p:tav>
                                        <p:tav tm="100000">
                                          <p:val>
                                            <p:strVal val="#ppt_x"/>
                                          </p:val>
                                        </p:tav>
                                      </p:tavLst>
                                    </p:anim>
                                    <p:animEffect transition="in" filter="wipe(right)">
                                      <p:cBhvr>
                                        <p:cTn id="6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p:cNvSpPr>
            <a:spLocks noChangeArrowheads="1"/>
          </p:cNvSpPr>
          <p:nvPr/>
        </p:nvSpPr>
        <p:spPr bwMode="auto">
          <a:xfrm>
            <a:off x="815414" y="189681"/>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spAutoFit/>
          </a:bodyPr>
          <a:lstStyle/>
          <a:p>
            <a:endParaRPr lang="zh-CN" altLang="en-US" sz="2400"/>
          </a:p>
        </p:txBody>
      </p:sp>
      <p:sp>
        <p:nvSpPr>
          <p:cNvPr id="22" name="Rectangle 13"/>
          <p:cNvSpPr>
            <a:spLocks noChangeArrowheads="1"/>
          </p:cNvSpPr>
          <p:nvPr/>
        </p:nvSpPr>
        <p:spPr bwMode="auto">
          <a:xfrm>
            <a:off x="5327915" y="77303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spAutoFit/>
          </a:bodyPr>
          <a:lstStyle/>
          <a:p>
            <a:endParaRPr lang="zh-CN" altLang="en-US" sz="2400"/>
          </a:p>
        </p:txBody>
      </p:sp>
      <p:sp>
        <p:nvSpPr>
          <p:cNvPr id="24" name="Rectangle 14"/>
          <p:cNvSpPr>
            <a:spLocks noChangeArrowheads="1"/>
          </p:cNvSpPr>
          <p:nvPr/>
        </p:nvSpPr>
        <p:spPr bwMode="auto">
          <a:xfrm>
            <a:off x="815414" y="3249449"/>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spAutoFit/>
          </a:bodyPr>
          <a:lstStyle/>
          <a:p>
            <a:endParaRPr lang="zh-CN" altLang="en-US" sz="2400"/>
          </a:p>
        </p:txBody>
      </p:sp>
      <p:pic>
        <p:nvPicPr>
          <p:cNvPr id="4098" name="图片 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403" y="600410"/>
            <a:ext cx="1540933" cy="23029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719403" y="49389"/>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spAutoFit/>
          </a:bodyPr>
          <a:lstStyle/>
          <a:p>
            <a:endParaRPr lang="zh-CN" altLang="en-US" sz="2400"/>
          </a:p>
        </p:txBody>
      </p:sp>
      <p:sp>
        <p:nvSpPr>
          <p:cNvPr id="3" name="Rectangle 4"/>
          <p:cNvSpPr>
            <a:spLocks noChangeArrowheads="1"/>
          </p:cNvSpPr>
          <p:nvPr/>
        </p:nvSpPr>
        <p:spPr bwMode="auto">
          <a:xfrm>
            <a:off x="719403" y="600409"/>
            <a:ext cx="0" cy="0"/>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lstStyle/>
          <a:p>
            <a:endParaRPr lang="zh-CN" altLang="en-US" sz="2400"/>
          </a:p>
        </p:txBody>
      </p:sp>
      <p:sp>
        <p:nvSpPr>
          <p:cNvPr id="4" name="Rectangle 6"/>
          <p:cNvSpPr>
            <a:spLocks noChangeArrowheads="1"/>
          </p:cNvSpPr>
          <p:nvPr/>
        </p:nvSpPr>
        <p:spPr bwMode="auto">
          <a:xfrm>
            <a:off x="2831638" y="553438"/>
            <a:ext cx="1272143" cy="90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spAutoFit/>
          </a:bodyPr>
          <a:lstStyle/>
          <a:p>
            <a:pPr defTabSz="1219200" eaLnBrk="0" fontAlgn="base" hangingPunct="0">
              <a:spcBef>
                <a:spcPct val="0"/>
              </a:spcBef>
              <a:spcAft>
                <a:spcPct val="0"/>
              </a:spcAft>
            </a:pPr>
            <a:r>
              <a:rPr lang="zh-CN" altLang="zh-CN" sz="1865" b="1" dirty="0">
                <a:latin typeface="Arial" panose="020B0604020202020204" pitchFamily="34" charset="0"/>
                <a:ea typeface="微软雅黑" panose="020B0503020204020204" charset="-122"/>
              </a:rPr>
              <a:t>郝竞宇</a:t>
            </a:r>
            <a:endParaRPr lang="zh-CN" altLang="zh-CN" sz="1200" dirty="0">
              <a:latin typeface="Arial" panose="020B0604020202020204" pitchFamily="34" charset="0"/>
            </a:endParaRPr>
          </a:p>
          <a:p>
            <a:pPr defTabSz="1219200" eaLnBrk="0" fontAlgn="base" hangingPunct="0">
              <a:spcBef>
                <a:spcPct val="0"/>
              </a:spcBef>
              <a:spcAft>
                <a:spcPct val="0"/>
              </a:spcAft>
            </a:pPr>
            <a:r>
              <a:rPr lang="zh-CN" altLang="zh-CN" sz="1600" b="1" dirty="0">
                <a:solidFill>
                  <a:srgbClr val="404040"/>
                </a:solidFill>
                <a:latin typeface="Arial" panose="020B0604020202020204" pitchFamily="34" charset="0"/>
                <a:ea typeface="微软雅黑" panose="020B0503020204020204" charset="-122"/>
              </a:rPr>
              <a:t>资深律师</a:t>
            </a:r>
            <a:endParaRPr lang="zh-CN" altLang="zh-CN" sz="1200" dirty="0">
              <a:latin typeface="Arial" panose="020B0604020202020204" pitchFamily="34" charset="0"/>
            </a:endParaRPr>
          </a:p>
          <a:p>
            <a:pPr defTabSz="1219200" eaLnBrk="0" fontAlgn="base" hangingPunct="0">
              <a:spcBef>
                <a:spcPct val="0"/>
              </a:spcBef>
              <a:spcAft>
                <a:spcPct val="0"/>
              </a:spcAft>
            </a:pPr>
            <a:r>
              <a:rPr lang="zh-CN" altLang="zh-CN" sz="1600" dirty="0">
                <a:solidFill>
                  <a:srgbClr val="404040"/>
                </a:solidFill>
                <a:latin typeface="Arial" panose="020B0604020202020204" pitchFamily="34" charset="0"/>
                <a:ea typeface="微软雅黑" panose="020B0503020204020204" charset="-122"/>
              </a:rPr>
              <a:t>北京办公室</a:t>
            </a:r>
            <a:endParaRPr lang="zh-CN" altLang="zh-CN" sz="2400" dirty="0">
              <a:latin typeface="Arial" panose="020B0604020202020204" pitchFamily="34" charset="0"/>
            </a:endParaRPr>
          </a:p>
        </p:txBody>
      </p:sp>
      <p:graphicFrame>
        <p:nvGraphicFramePr>
          <p:cNvPr id="5" name="表格 4"/>
          <p:cNvGraphicFramePr>
            <a:graphicFrameLocks noGrp="1"/>
          </p:cNvGraphicFramePr>
          <p:nvPr/>
        </p:nvGraphicFramePr>
        <p:xfrm>
          <a:off x="719403" y="3205248"/>
          <a:ext cx="4052147" cy="1156884"/>
        </p:xfrm>
        <a:graphic>
          <a:graphicData uri="http://schemas.openxmlformats.org/drawingml/2006/table">
            <a:tbl>
              <a:tblPr firstRow="1" firstCol="1" bandRow="1"/>
              <a:tblGrid>
                <a:gridCol w="1264920"/>
                <a:gridCol w="2787227"/>
              </a:tblGrid>
              <a:tr h="289221">
                <a:tc>
                  <a:txBody>
                    <a:bodyPr/>
                    <a:lstStyle/>
                    <a:p>
                      <a:pPr algn="l">
                        <a:lnSpc>
                          <a:spcPts val="1800"/>
                        </a:lnSpc>
                        <a:spcAft>
                          <a:spcPts val="0"/>
                        </a:spcAft>
                      </a:pPr>
                      <a:r>
                        <a:rPr lang="zh-CN" sz="1600" b="1">
                          <a:solidFill>
                            <a:srgbClr val="404040"/>
                          </a:solidFill>
                          <a:effectLst/>
                          <a:latin typeface="Courier New" panose="02070309020205020404" pitchFamily="49" charset="0"/>
                          <a:ea typeface="微软雅黑" panose="020B0503020204020204" charset="-122"/>
                        </a:rPr>
                        <a:t>手机</a:t>
                      </a:r>
                      <a:r>
                        <a:rPr lang="en-US" sz="1600" b="1">
                          <a:solidFill>
                            <a:srgbClr val="404040"/>
                          </a:solidFill>
                          <a:effectLst/>
                          <a:latin typeface="Courier New" panose="02070309020205020404" pitchFamily="49" charset="0"/>
                          <a:ea typeface="微软雅黑" panose="020B0503020204020204" charset="-122"/>
                        </a:rPr>
                        <a:t>:</a:t>
                      </a:r>
                      <a:endParaRPr lang="zh-CN" sz="1600">
                        <a:effectLst/>
                        <a:latin typeface="Courier New" panose="02070309020205020404" pitchFamily="49" charset="0"/>
                        <a:ea typeface="宋体" panose="02010600030101010101" pitchFamily="2" charset="-122"/>
                      </a:endParaRPr>
                    </a:p>
                  </a:txBody>
                  <a:tcPr marT="0" marB="0">
                    <a:lnL>
                      <a:noFill/>
                    </a:lnL>
                    <a:lnR>
                      <a:noFill/>
                    </a:lnR>
                    <a:lnT>
                      <a:noFill/>
                    </a:lnT>
                    <a:lnB>
                      <a:noFill/>
                    </a:lnB>
                    <a:solidFill>
                      <a:srgbClr val="FFFFFF"/>
                    </a:solidFill>
                  </a:tcPr>
                </a:tc>
                <a:tc>
                  <a:txBody>
                    <a:bodyPr/>
                    <a:lstStyle/>
                    <a:p>
                      <a:pPr algn="l">
                        <a:lnSpc>
                          <a:spcPts val="1800"/>
                        </a:lnSpc>
                        <a:spcAft>
                          <a:spcPts val="0"/>
                        </a:spcAft>
                      </a:pPr>
                      <a:r>
                        <a:rPr lang="en-US" sz="1600">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13810795246</a:t>
                      </a:r>
                      <a:endParaRPr lang="zh-CN" sz="160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a:noFill/>
                    </a:lnL>
                    <a:lnR>
                      <a:noFill/>
                    </a:lnR>
                    <a:lnT>
                      <a:noFill/>
                    </a:lnT>
                    <a:lnB>
                      <a:noFill/>
                    </a:lnB>
                    <a:solidFill>
                      <a:srgbClr val="FFFFFF"/>
                    </a:solidFill>
                  </a:tcPr>
                </a:tc>
              </a:tr>
              <a:tr h="289221">
                <a:tc>
                  <a:txBody>
                    <a:bodyPr/>
                    <a:lstStyle/>
                    <a:p>
                      <a:pPr algn="l">
                        <a:lnSpc>
                          <a:spcPts val="1800"/>
                        </a:lnSpc>
                        <a:spcAft>
                          <a:spcPts val="0"/>
                        </a:spcAft>
                      </a:pPr>
                      <a:r>
                        <a:rPr lang="zh-CN" sz="1600" b="1">
                          <a:solidFill>
                            <a:srgbClr val="404040"/>
                          </a:solidFill>
                          <a:effectLst/>
                          <a:latin typeface="Courier New" panose="02070309020205020404" pitchFamily="49" charset="0"/>
                          <a:ea typeface="微软雅黑" panose="020B0503020204020204" charset="-122"/>
                        </a:rPr>
                        <a:t>直线：</a:t>
                      </a:r>
                      <a:endParaRPr lang="zh-CN" sz="1600">
                        <a:effectLst/>
                        <a:latin typeface="Courier New" panose="02070309020205020404" pitchFamily="49" charset="0"/>
                        <a:ea typeface="宋体" panose="02010600030101010101" pitchFamily="2" charset="-122"/>
                      </a:endParaRPr>
                    </a:p>
                  </a:txBody>
                  <a:tcPr marT="0" marB="0">
                    <a:lnL>
                      <a:noFill/>
                    </a:lnL>
                    <a:lnR>
                      <a:noFill/>
                    </a:lnR>
                    <a:lnT>
                      <a:noFill/>
                    </a:lnT>
                    <a:lnB>
                      <a:noFill/>
                    </a:lnB>
                    <a:solidFill>
                      <a:srgbClr val="FFFFFF"/>
                    </a:solidFill>
                  </a:tcPr>
                </a:tc>
                <a:tc>
                  <a:txBody>
                    <a:bodyPr/>
                    <a:lstStyle/>
                    <a:p>
                      <a:pPr algn="l">
                        <a:lnSpc>
                          <a:spcPts val="1800"/>
                        </a:lnSpc>
                        <a:spcAft>
                          <a:spcPts val="0"/>
                        </a:spcAft>
                      </a:pPr>
                      <a:r>
                        <a:rPr lang="en-US" sz="1600">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01059572288</a:t>
                      </a:r>
                      <a:endParaRPr lang="zh-CN" sz="160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a:noFill/>
                    </a:lnL>
                    <a:lnR>
                      <a:noFill/>
                    </a:lnR>
                    <a:lnT>
                      <a:noFill/>
                    </a:lnT>
                    <a:lnB>
                      <a:noFill/>
                    </a:lnB>
                    <a:solidFill>
                      <a:srgbClr val="FFFFFF"/>
                    </a:solidFill>
                  </a:tcPr>
                </a:tc>
              </a:tr>
              <a:tr h="289221">
                <a:tc>
                  <a:txBody>
                    <a:bodyPr/>
                    <a:lstStyle/>
                    <a:p>
                      <a:pPr algn="l">
                        <a:lnSpc>
                          <a:spcPts val="1800"/>
                        </a:lnSpc>
                        <a:spcAft>
                          <a:spcPts val="0"/>
                        </a:spcAft>
                      </a:pPr>
                      <a:r>
                        <a:rPr lang="zh-CN" sz="1600" b="1">
                          <a:solidFill>
                            <a:srgbClr val="404040"/>
                          </a:solidFill>
                          <a:effectLst/>
                          <a:latin typeface="Courier New" panose="02070309020205020404" pitchFamily="49" charset="0"/>
                          <a:ea typeface="微软雅黑" panose="020B0503020204020204" charset="-122"/>
                        </a:rPr>
                        <a:t>传真：</a:t>
                      </a:r>
                      <a:endParaRPr lang="zh-CN" sz="1600">
                        <a:effectLst/>
                        <a:latin typeface="Courier New" panose="02070309020205020404" pitchFamily="49" charset="0"/>
                        <a:ea typeface="宋体" panose="02010600030101010101" pitchFamily="2" charset="-122"/>
                      </a:endParaRPr>
                    </a:p>
                  </a:txBody>
                  <a:tcPr marT="0" marB="0">
                    <a:lnL>
                      <a:noFill/>
                    </a:lnL>
                    <a:lnR>
                      <a:noFill/>
                    </a:lnR>
                    <a:lnT>
                      <a:noFill/>
                    </a:lnT>
                    <a:lnB>
                      <a:noFill/>
                    </a:lnB>
                    <a:solidFill>
                      <a:srgbClr val="FFFFFF"/>
                    </a:solidFill>
                  </a:tcPr>
                </a:tc>
                <a:tc>
                  <a:txBody>
                    <a:bodyPr/>
                    <a:lstStyle/>
                    <a:p>
                      <a:pPr algn="l">
                        <a:lnSpc>
                          <a:spcPts val="1800"/>
                        </a:lnSpc>
                        <a:spcAft>
                          <a:spcPts val="0"/>
                        </a:spcAft>
                      </a:pPr>
                      <a:r>
                        <a:rPr lang="en-US" sz="1600">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01065681838</a:t>
                      </a:r>
                      <a:endParaRPr lang="zh-CN" sz="160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a:noFill/>
                    </a:lnL>
                    <a:lnR>
                      <a:noFill/>
                    </a:lnR>
                    <a:lnT>
                      <a:noFill/>
                    </a:lnT>
                    <a:lnB>
                      <a:noFill/>
                    </a:lnB>
                    <a:solidFill>
                      <a:srgbClr val="FFFFFF"/>
                    </a:solidFill>
                  </a:tcPr>
                </a:tc>
              </a:tr>
              <a:tr h="289221">
                <a:tc>
                  <a:txBody>
                    <a:bodyPr/>
                    <a:lstStyle/>
                    <a:p>
                      <a:pPr algn="l">
                        <a:lnSpc>
                          <a:spcPts val="1800"/>
                        </a:lnSpc>
                        <a:spcAft>
                          <a:spcPts val="0"/>
                        </a:spcAft>
                      </a:pPr>
                      <a:r>
                        <a:rPr lang="zh-CN" sz="1600" b="1">
                          <a:solidFill>
                            <a:srgbClr val="404040"/>
                          </a:solidFill>
                          <a:effectLst/>
                          <a:latin typeface="Courier New" panose="02070309020205020404" pitchFamily="49" charset="0"/>
                          <a:ea typeface="微软雅黑" panose="020B0503020204020204" charset="-122"/>
                        </a:rPr>
                        <a:t>电邮：</a:t>
                      </a:r>
                      <a:endParaRPr lang="zh-CN" sz="1600">
                        <a:effectLst/>
                        <a:latin typeface="Courier New" panose="02070309020205020404" pitchFamily="49" charset="0"/>
                        <a:ea typeface="宋体" panose="02010600030101010101" pitchFamily="2" charset="-122"/>
                      </a:endParaRPr>
                    </a:p>
                  </a:txBody>
                  <a:tcPr marT="0" marB="0">
                    <a:lnL>
                      <a:noFill/>
                    </a:lnL>
                    <a:lnR>
                      <a:noFill/>
                    </a:lnR>
                    <a:lnT>
                      <a:noFill/>
                    </a:lnT>
                    <a:lnB>
                      <a:noFill/>
                    </a:lnB>
                    <a:solidFill>
                      <a:srgbClr val="FFFFFF"/>
                    </a:solidFill>
                  </a:tcPr>
                </a:tc>
                <a:tc>
                  <a:txBody>
                    <a:bodyPr/>
                    <a:lstStyle/>
                    <a:p>
                      <a:pPr algn="l">
                        <a:lnSpc>
                          <a:spcPts val="1800"/>
                        </a:lnSpc>
                        <a:spcAft>
                          <a:spcPts val="0"/>
                        </a:spcAft>
                      </a:pPr>
                      <a:r>
                        <a:rPr lang="en-US" sz="1600" dirty="0" err="1">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haojingyu@zhonglun.com</a:t>
                      </a:r>
                      <a:endParaRPr lang="zh-CN" sz="16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a:noFill/>
                    </a:lnL>
                    <a:lnR>
                      <a:noFill/>
                    </a:lnR>
                    <a:lnT>
                      <a:noFill/>
                    </a:lnT>
                    <a:lnB>
                      <a:noFill/>
                    </a:lnB>
                    <a:solidFill>
                      <a:srgbClr val="FFFFFF"/>
                    </a:solidFill>
                  </a:tcPr>
                </a:tc>
              </a:tr>
            </a:tbl>
          </a:graphicData>
        </a:graphic>
      </p:graphicFrame>
      <p:sp>
        <p:nvSpPr>
          <p:cNvPr id="6" name="Rectangle 7"/>
          <p:cNvSpPr>
            <a:spLocks noChangeArrowheads="1"/>
          </p:cNvSpPr>
          <p:nvPr/>
        </p:nvSpPr>
        <p:spPr bwMode="auto">
          <a:xfrm>
            <a:off x="719827" y="326429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spAutoFit/>
          </a:bodyPr>
          <a:lstStyle/>
          <a:p>
            <a:endParaRPr lang="zh-CN" altLang="en-US" sz="2400"/>
          </a:p>
        </p:txBody>
      </p:sp>
      <p:graphicFrame>
        <p:nvGraphicFramePr>
          <p:cNvPr id="7" name="表格 6"/>
          <p:cNvGraphicFramePr>
            <a:graphicFrameLocks noGrp="1"/>
          </p:cNvGraphicFramePr>
          <p:nvPr/>
        </p:nvGraphicFramePr>
        <p:xfrm>
          <a:off x="5319700" y="685277"/>
          <a:ext cx="6336706" cy="5205397"/>
        </p:xfrm>
        <a:graphic>
          <a:graphicData uri="http://schemas.openxmlformats.org/drawingml/2006/table">
            <a:tbl>
              <a:tblPr firstRow="1" firstCol="1" bandRow="1"/>
              <a:tblGrid>
                <a:gridCol w="2022940"/>
                <a:gridCol w="2073003"/>
                <a:gridCol w="2240763"/>
              </a:tblGrid>
              <a:tr h="331317">
                <a:tc rowSpan="2">
                  <a:txBody>
                    <a:bodyPr/>
                    <a:lstStyle/>
                    <a:p>
                      <a:pPr indent="67310">
                        <a:lnSpc>
                          <a:spcPts val="1800"/>
                        </a:lnSpc>
                        <a:spcAft>
                          <a:spcPts val="0"/>
                        </a:spcAft>
                      </a:pPr>
                      <a:r>
                        <a:rPr lang="zh-CN" sz="1600" b="1" dirty="0">
                          <a:solidFill>
                            <a:srgbClr val="404040"/>
                          </a:solidFill>
                          <a:effectLst/>
                          <a:latin typeface="+mn-ea"/>
                          <a:ea typeface="+mn-ea"/>
                        </a:rPr>
                        <a:t>执业资格</a:t>
                      </a:r>
                      <a:r>
                        <a:rPr lang="en-US" sz="1600" b="1" dirty="0">
                          <a:solidFill>
                            <a:srgbClr val="404040"/>
                          </a:solidFill>
                          <a:effectLst/>
                          <a:latin typeface="+mn-ea"/>
                          <a:ea typeface="+mn-ea"/>
                        </a:rPr>
                        <a:t>:</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600" dirty="0">
                          <a:solidFill>
                            <a:srgbClr val="404040"/>
                          </a:solidFill>
                          <a:effectLst/>
                          <a:latin typeface="+mn-ea"/>
                          <a:ea typeface="+mn-ea"/>
                        </a:rPr>
                        <a:t>中国律师资格</a:t>
                      </a:r>
                      <a:endParaRPr lang="zh-CN" sz="1600" dirty="0">
                        <a:effectLst/>
                        <a:latin typeface="Courier New" panose="02070309020205020404" pitchFamily="49" charset="0"/>
                        <a:ea typeface="宋体" panose="02010600030101010101" pitchFamily="2" charset="-122"/>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dirty="0">
                        <a:latin typeface="+mn-ea"/>
                        <a:ea typeface="+mn-ea"/>
                      </a:endParaRPr>
                    </a:p>
                  </a:txBody>
                  <a:tcPr marL="87477" marR="87477" marT="43739" marB="43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1317">
                <a:tc vMerge="1">
                  <a:tcPr marL="0" marR="0" marT="17009" marB="17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cPr marL="0" marR="0" marT="17009" marB="17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dirty="0">
                        <a:latin typeface="+mn-ea"/>
                        <a:ea typeface="+mn-ea"/>
                      </a:endParaRPr>
                    </a:p>
                  </a:txBody>
                  <a:tcPr marL="87477" marR="87477" marT="43739" marB="43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12934">
                <a:tc>
                  <a:txBody>
                    <a:bodyPr/>
                    <a:lstStyle/>
                    <a:p>
                      <a:pPr>
                        <a:lnSpc>
                          <a:spcPts val="1800"/>
                        </a:lnSpc>
                        <a:spcAft>
                          <a:spcPts val="0"/>
                        </a:spcAft>
                      </a:pPr>
                      <a:r>
                        <a:rPr lang="zh-CN" sz="1600" b="1" dirty="0">
                          <a:solidFill>
                            <a:srgbClr val="404040"/>
                          </a:solidFill>
                          <a:effectLst/>
                          <a:latin typeface="+mn-ea"/>
                          <a:ea typeface="+mn-ea"/>
                        </a:rPr>
                        <a:t>教育背景</a:t>
                      </a:r>
                      <a:r>
                        <a:rPr lang="en-US" sz="1600" b="1" dirty="0">
                          <a:solidFill>
                            <a:srgbClr val="404040"/>
                          </a:solidFill>
                          <a:effectLst/>
                          <a:latin typeface="+mn-ea"/>
                          <a:ea typeface="+mn-ea"/>
                        </a:rPr>
                        <a:t>:</a:t>
                      </a:r>
                      <a:r>
                        <a:rPr lang="en-US" sz="1600" b="1" spc="100" dirty="0">
                          <a:solidFill>
                            <a:srgbClr val="404040"/>
                          </a:solidFill>
                          <a:effectLst/>
                          <a:latin typeface="+mn-ea"/>
                          <a:ea typeface="+mn-ea"/>
                        </a:rPr>
                        <a:t> </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dirty="0">
                        <a:latin typeface="+mn-ea"/>
                        <a:ea typeface="+mn-ea"/>
                      </a:endParaRPr>
                    </a:p>
                  </a:txBody>
                  <a:tcPr marL="87477" marR="87477" marT="43739" marB="43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5592">
                <a:tc>
                  <a:txBody>
                    <a:bodyPr/>
                    <a:lstStyle/>
                    <a:p>
                      <a:pPr>
                        <a:lnSpc>
                          <a:spcPts val="1800"/>
                        </a:lnSpc>
                        <a:spcAft>
                          <a:spcPts val="0"/>
                        </a:spcAft>
                      </a:pPr>
                      <a:r>
                        <a:rPr lang="zh-CN" sz="1600" dirty="0">
                          <a:solidFill>
                            <a:srgbClr val="404040"/>
                          </a:solidFill>
                          <a:effectLst/>
                          <a:latin typeface="+mn-ea"/>
                          <a:ea typeface="+mn-ea"/>
                        </a:rPr>
                        <a:t>上海海关学院</a:t>
                      </a:r>
                      <a:endParaRPr lang="zh-CN" sz="1600" dirty="0">
                        <a:effectLst/>
                        <a:latin typeface="+mn-ea"/>
                        <a:ea typeface="+mn-ea"/>
                      </a:endParaRPr>
                    </a:p>
                  </a:txBody>
                  <a:tcPr marL="0" marR="0" marT="17009" marB="17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spcAft>
                          <a:spcPts val="0"/>
                        </a:spcAft>
                      </a:pPr>
                      <a:r>
                        <a:rPr lang="zh-CN" sz="1600" dirty="0">
                          <a:solidFill>
                            <a:srgbClr val="404040"/>
                          </a:solidFill>
                          <a:effectLst/>
                          <a:latin typeface="+mn-ea"/>
                          <a:ea typeface="+mn-ea"/>
                        </a:rPr>
                        <a:t>国际经济法专业</a:t>
                      </a:r>
                      <a:endParaRPr lang="zh-CN" sz="1600" dirty="0">
                        <a:effectLst/>
                        <a:latin typeface="Courier New" panose="02070309020205020404" pitchFamily="49" charset="0"/>
                        <a:ea typeface="宋体" panose="02010600030101010101" pitchFamily="2" charset="-122"/>
                      </a:endParaRPr>
                    </a:p>
                  </a:txBody>
                  <a:tcPr marL="0" marR="0" marT="17009" marB="17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dirty="0">
                        <a:latin typeface="+mn-ea"/>
                        <a:ea typeface="+mn-ea"/>
                      </a:endParaRPr>
                    </a:p>
                  </a:txBody>
                  <a:tcPr marL="87477" marR="87477" marT="43739" marB="43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06509">
                <a:tc>
                  <a:txBody>
                    <a:bodyPr/>
                    <a:lstStyle/>
                    <a:p>
                      <a:pPr>
                        <a:lnSpc>
                          <a:spcPts val="1800"/>
                        </a:lnSpc>
                        <a:spcAft>
                          <a:spcPts val="0"/>
                        </a:spcAft>
                      </a:pPr>
                      <a:r>
                        <a:rPr lang="zh-CN" sz="1600" dirty="0">
                          <a:solidFill>
                            <a:srgbClr val="404040"/>
                          </a:solidFill>
                          <a:effectLst/>
                          <a:latin typeface="+mn-ea"/>
                          <a:ea typeface="+mn-ea"/>
                        </a:rPr>
                        <a:t>天津财经大学</a:t>
                      </a:r>
                      <a:endParaRPr lang="en-US" altLang="zh-CN" sz="1600" dirty="0">
                        <a:solidFill>
                          <a:srgbClr val="404040"/>
                        </a:solidFill>
                        <a:effectLst/>
                        <a:latin typeface="+mn-ea"/>
                        <a:ea typeface="+mn-ea"/>
                      </a:endParaRPr>
                    </a:p>
                    <a:p>
                      <a:pPr>
                        <a:lnSpc>
                          <a:spcPts val="1800"/>
                        </a:lnSpc>
                        <a:spcAft>
                          <a:spcPts val="0"/>
                        </a:spcAft>
                      </a:pPr>
                      <a:r>
                        <a:rPr lang="zh-CN" altLang="en-US" sz="1600" kern="1200" dirty="0">
                          <a:solidFill>
                            <a:srgbClr val="404040"/>
                          </a:solidFill>
                          <a:effectLst/>
                          <a:latin typeface="+mn-ea"/>
                          <a:ea typeface="+mn-ea"/>
                          <a:cs typeface="+mn-cs"/>
                        </a:rPr>
                        <a:t>对外经济贸易大学 </a:t>
                      </a:r>
                      <a:endParaRPr lang="zh-CN" sz="1600" dirty="0">
                        <a:effectLst/>
                        <a:latin typeface="+mn-ea"/>
                        <a:ea typeface="+mn-ea"/>
                      </a:endParaRPr>
                    </a:p>
                  </a:txBody>
                  <a:tcPr marL="0" marR="0" marT="17009" marB="17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defRPr/>
                      </a:pPr>
                      <a:r>
                        <a:rPr lang="zh-CN" altLang="en-US" sz="1600" kern="1200" dirty="0">
                          <a:solidFill>
                            <a:srgbClr val="404040"/>
                          </a:solidFill>
                          <a:effectLst/>
                          <a:latin typeface="+mn-ea"/>
                          <a:ea typeface="+mn-ea"/>
                          <a:cs typeface="+mn-cs"/>
                        </a:rPr>
                        <a:t>管理学学士</a:t>
                      </a:r>
                      <a:endParaRPr lang="zh-CN" altLang="en-US" sz="1600" kern="1200" dirty="0">
                        <a:solidFill>
                          <a:srgbClr val="404040"/>
                        </a:solidFill>
                        <a:effectLst/>
                        <a:latin typeface="+mn-ea"/>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defRPr/>
                      </a:pPr>
                      <a:r>
                        <a:rPr lang="zh-CN" altLang="en-US" sz="1600" kern="1200" dirty="0">
                          <a:solidFill>
                            <a:srgbClr val="404040"/>
                          </a:solidFill>
                          <a:effectLst/>
                          <a:latin typeface="+mn-ea"/>
                          <a:ea typeface="+mn-ea"/>
                          <a:cs typeface="+mn-cs"/>
                        </a:rPr>
                        <a:t>法学学士 </a:t>
                      </a:r>
                      <a:endParaRPr lang="zh-CN" altLang="en-US" sz="1600" kern="1200" dirty="0">
                        <a:solidFill>
                          <a:srgbClr val="404040"/>
                        </a:solidFill>
                        <a:effectLst/>
                        <a:latin typeface="Courier New" panose="02070309020205020404" pitchFamily="49" charset="0"/>
                        <a:ea typeface="微软雅黑" panose="020B0503020204020204" charset="-122"/>
                        <a:cs typeface="+mn-cs"/>
                      </a:endParaRPr>
                    </a:p>
                  </a:txBody>
                  <a:tcPr marL="0" marR="0" marT="17009" marB="17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dirty="0">
                        <a:latin typeface="+mn-ea"/>
                        <a:ea typeface="+mn-ea"/>
                      </a:endParaRPr>
                    </a:p>
                  </a:txBody>
                  <a:tcPr marL="87477" marR="87477" marT="43739" marB="43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000">
                <a:tc>
                  <a:txBody>
                    <a:bodyPr/>
                    <a:lstStyle/>
                    <a:p>
                      <a:pPr>
                        <a:lnSpc>
                          <a:spcPts val="1800"/>
                        </a:lnSpc>
                        <a:spcAft>
                          <a:spcPts val="0"/>
                        </a:spcAft>
                      </a:pPr>
                      <a:r>
                        <a:rPr lang="zh-CN" sz="1600" b="1" dirty="0">
                          <a:solidFill>
                            <a:srgbClr val="404040"/>
                          </a:solidFill>
                          <a:effectLst/>
                          <a:latin typeface="+mn-ea"/>
                          <a:ea typeface="+mn-ea"/>
                        </a:rPr>
                        <a:t>工作语言</a:t>
                      </a:r>
                      <a:r>
                        <a:rPr lang="en-US" sz="1600" dirty="0">
                          <a:solidFill>
                            <a:srgbClr val="404040"/>
                          </a:solidFill>
                          <a:effectLst/>
                          <a:latin typeface="+mn-ea"/>
                          <a:ea typeface="+mn-ea"/>
                        </a:rPr>
                        <a:t>:</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zh-CN" altLang="en-US" sz="1600" kern="1200">
                          <a:solidFill>
                            <a:srgbClr val="404040"/>
                          </a:solidFill>
                          <a:effectLst/>
                          <a:latin typeface="+mn-ea"/>
                          <a:ea typeface="+mn-ea"/>
                          <a:cs typeface="+mn-cs"/>
                        </a:rPr>
                        <a:t>中文、英语</a:t>
                      </a:r>
                      <a:endParaRPr lang="zh-CN" altLang="en-US" sz="2400"/>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Pr/>
                </a:tc>
              </a:tr>
              <a:tr h="288000">
                <a:tc>
                  <a:txBody>
                    <a:bodyPr/>
                    <a:lstStyle/>
                    <a:p>
                      <a:pPr>
                        <a:lnSpc>
                          <a:spcPts val="1800"/>
                        </a:lnSpc>
                        <a:spcAft>
                          <a:spcPts val="0"/>
                        </a:spcAft>
                      </a:pPr>
                      <a:r>
                        <a:rPr lang="en-US" sz="1600" b="1">
                          <a:solidFill>
                            <a:srgbClr val="404040"/>
                          </a:solidFill>
                          <a:effectLst/>
                          <a:latin typeface="+mn-ea"/>
                          <a:ea typeface="+mn-ea"/>
                        </a:rPr>
                        <a:t> </a:t>
                      </a:r>
                      <a:endParaRPr lang="zh-CN" sz="160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1600">
                          <a:solidFill>
                            <a:srgbClr val="404040"/>
                          </a:solidFill>
                          <a:effectLst/>
                          <a:latin typeface="+mn-ea"/>
                          <a:ea typeface="+mn-ea"/>
                        </a:rPr>
                        <a:t> </a:t>
                      </a:r>
                      <a:endParaRPr lang="zh-CN" altLang="en-US" sz="2400"/>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Pr/>
                </a:tc>
              </a:tr>
              <a:tr h="288000">
                <a:tc>
                  <a:txBody>
                    <a:bodyPr/>
                    <a:lstStyle/>
                    <a:p>
                      <a:pPr>
                        <a:lnSpc>
                          <a:spcPts val="1800"/>
                        </a:lnSpc>
                        <a:spcAft>
                          <a:spcPts val="0"/>
                        </a:spcAft>
                      </a:pPr>
                      <a:r>
                        <a:rPr lang="zh-CN" sz="1600" b="1">
                          <a:solidFill>
                            <a:srgbClr val="404040"/>
                          </a:solidFill>
                          <a:effectLst/>
                          <a:latin typeface="+mn-ea"/>
                          <a:ea typeface="+mn-ea"/>
                        </a:rPr>
                        <a:t>工作经历：</a:t>
                      </a:r>
                      <a:endParaRPr lang="zh-CN" sz="160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1600" dirty="0">
                          <a:solidFill>
                            <a:srgbClr val="404040"/>
                          </a:solidFill>
                          <a:effectLst/>
                          <a:latin typeface="+mn-ea"/>
                          <a:ea typeface="+mn-ea"/>
                        </a:rPr>
                        <a:t> </a:t>
                      </a:r>
                      <a:endParaRPr lang="zh-CN" altLang="en-US" sz="2400" dirty="0"/>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Pr/>
                </a:tc>
              </a:tr>
              <a:tr h="288000">
                <a:tc>
                  <a:txBody>
                    <a:bodyPr/>
                    <a:lstStyle/>
                    <a:p>
                      <a:pPr>
                        <a:lnSpc>
                          <a:spcPts val="1800"/>
                        </a:lnSpc>
                        <a:spcAft>
                          <a:spcPts val="0"/>
                        </a:spcAft>
                      </a:pPr>
                      <a:r>
                        <a:rPr lang="en-US" sz="1600" dirty="0">
                          <a:solidFill>
                            <a:srgbClr val="404040"/>
                          </a:solidFill>
                          <a:effectLst/>
                          <a:latin typeface="Times New Roman" panose="02020603050405020304" pitchFamily="18" charset="0"/>
                          <a:ea typeface="+mn-ea"/>
                          <a:cs typeface="Times New Roman" panose="02020603050405020304" pitchFamily="18" charset="0"/>
                        </a:rPr>
                        <a:t>2004.07-2011.07</a:t>
                      </a:r>
                      <a:endParaRPr lang="zh-CN" sz="1600" dirty="0">
                        <a:effectLst/>
                        <a:latin typeface="Times New Roman" panose="02020603050405020304" pitchFamily="18" charset="0"/>
                        <a:ea typeface="+mn-ea"/>
                        <a:cs typeface="Times New Roman" panose="02020603050405020304" pitchFamily="18" charset="0"/>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ts val="1800"/>
                        </a:lnSpc>
                        <a:spcAft>
                          <a:spcPts val="0"/>
                        </a:spcAft>
                      </a:pPr>
                      <a:r>
                        <a:rPr lang="zh-CN" sz="1600" dirty="0">
                          <a:solidFill>
                            <a:srgbClr val="404040"/>
                          </a:solidFill>
                          <a:effectLst/>
                          <a:latin typeface="+mn-ea"/>
                          <a:ea typeface="+mn-ea"/>
                        </a:rPr>
                        <a:t>太原海关缉私局</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Pr marL="49206" marR="49206" marT="0" marB="0">
                    <a:lnL>
                      <a:noFill/>
                    </a:lnL>
                    <a:lnR>
                      <a:noFill/>
                    </a:lnR>
                    <a:lnT>
                      <a:noFill/>
                    </a:lnT>
                    <a:lnB>
                      <a:noFill/>
                    </a:lnB>
                    <a:noFill/>
                  </a:tcPr>
                </a:tc>
              </a:tr>
              <a:tr h="288000">
                <a:tc>
                  <a:txBody>
                    <a:bodyPr/>
                    <a:lstStyle/>
                    <a:p>
                      <a:pPr>
                        <a:lnSpc>
                          <a:spcPts val="1800"/>
                        </a:lnSpc>
                        <a:spcAft>
                          <a:spcPts val="0"/>
                        </a:spcAft>
                      </a:pPr>
                      <a:r>
                        <a:rPr lang="en-US" sz="1600">
                          <a:solidFill>
                            <a:srgbClr val="404040"/>
                          </a:solidFill>
                          <a:effectLst/>
                          <a:latin typeface="Times New Roman" panose="02020603050405020304" pitchFamily="18" charset="0"/>
                          <a:ea typeface="+mn-ea"/>
                          <a:cs typeface="Times New Roman" panose="02020603050405020304" pitchFamily="18" charset="0"/>
                        </a:rPr>
                        <a:t>2010.03-2010.10</a:t>
                      </a:r>
                      <a:endParaRPr lang="zh-CN" sz="1600" dirty="0">
                        <a:effectLst/>
                        <a:latin typeface="Times New Roman" panose="02020603050405020304" pitchFamily="18" charset="0"/>
                        <a:ea typeface="+mn-ea"/>
                        <a:cs typeface="Times New Roman" panose="02020603050405020304" pitchFamily="18" charset="0"/>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ts val="1800"/>
                        </a:lnSpc>
                        <a:spcAft>
                          <a:spcPts val="0"/>
                        </a:spcAft>
                      </a:pPr>
                      <a:r>
                        <a:rPr lang="zh-CN" sz="1600">
                          <a:solidFill>
                            <a:srgbClr val="404040"/>
                          </a:solidFill>
                          <a:effectLst/>
                          <a:latin typeface="+mn-ea"/>
                          <a:ea typeface="+mn-ea"/>
                        </a:rPr>
                        <a:t>海关总署稽查司</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Pr marL="49206" marR="49206" marT="0" marB="0">
                    <a:lnL>
                      <a:noFill/>
                    </a:lnL>
                    <a:lnR>
                      <a:noFill/>
                    </a:lnR>
                    <a:lnT>
                      <a:noFill/>
                    </a:lnT>
                    <a:lnB>
                      <a:noFill/>
                    </a:lnB>
                    <a:noFill/>
                  </a:tcPr>
                </a:tc>
              </a:tr>
              <a:tr h="288000">
                <a:tc>
                  <a:txBody>
                    <a:bodyPr/>
                    <a:lstStyle/>
                    <a:p>
                      <a:pPr>
                        <a:lnSpc>
                          <a:spcPts val="1800"/>
                        </a:lnSpc>
                        <a:spcAft>
                          <a:spcPts val="0"/>
                        </a:spcAft>
                      </a:pPr>
                      <a:r>
                        <a:rPr lang="en-US" sz="1600">
                          <a:solidFill>
                            <a:srgbClr val="404040"/>
                          </a:solidFill>
                          <a:effectLst/>
                          <a:latin typeface="Times New Roman" panose="02020603050405020304" pitchFamily="18" charset="0"/>
                          <a:ea typeface="+mn-ea"/>
                          <a:cs typeface="Times New Roman" panose="02020603050405020304" pitchFamily="18" charset="0"/>
                        </a:rPr>
                        <a:t>2010.10-2011.07</a:t>
                      </a:r>
                      <a:endParaRPr lang="zh-CN" sz="1600" dirty="0">
                        <a:effectLst/>
                        <a:latin typeface="Times New Roman" panose="02020603050405020304" pitchFamily="18" charset="0"/>
                        <a:ea typeface="+mn-ea"/>
                        <a:cs typeface="Times New Roman" panose="02020603050405020304" pitchFamily="18" charset="0"/>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ts val="1800"/>
                        </a:lnSpc>
                        <a:spcAft>
                          <a:spcPts val="0"/>
                        </a:spcAft>
                      </a:pPr>
                      <a:r>
                        <a:rPr lang="zh-CN" sz="1600" dirty="0">
                          <a:solidFill>
                            <a:srgbClr val="404040"/>
                          </a:solidFill>
                          <a:effectLst/>
                          <a:latin typeface="+mn-ea"/>
                          <a:ea typeface="+mn-ea"/>
                        </a:rPr>
                        <a:t>太原海关缉私局</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Pr marL="49206" marR="49206" marT="0" marB="0">
                    <a:lnL>
                      <a:noFill/>
                    </a:lnL>
                    <a:lnR>
                      <a:noFill/>
                    </a:lnR>
                    <a:lnT>
                      <a:noFill/>
                    </a:lnT>
                    <a:lnB>
                      <a:noFill/>
                    </a:lnB>
                    <a:noFill/>
                  </a:tcPr>
                </a:tc>
              </a:tr>
              <a:tr h="288000">
                <a:tc>
                  <a:txBody>
                    <a:bodyPr/>
                    <a:lstStyle/>
                    <a:p>
                      <a:pPr>
                        <a:lnSpc>
                          <a:spcPts val="1800"/>
                        </a:lnSpc>
                        <a:spcAft>
                          <a:spcPts val="0"/>
                        </a:spcAft>
                      </a:pPr>
                      <a:r>
                        <a:rPr lang="en-US" sz="1600" dirty="0">
                          <a:solidFill>
                            <a:srgbClr val="404040"/>
                          </a:solidFill>
                          <a:effectLst/>
                          <a:latin typeface="Times New Roman" panose="02020603050405020304" pitchFamily="18" charset="0"/>
                          <a:ea typeface="+mn-ea"/>
                          <a:cs typeface="Times New Roman" panose="02020603050405020304" pitchFamily="18" charset="0"/>
                        </a:rPr>
                        <a:t>2011.07-2017.07</a:t>
                      </a:r>
                      <a:endParaRPr lang="zh-CN" sz="1600" dirty="0">
                        <a:effectLst/>
                        <a:latin typeface="Times New Roman" panose="02020603050405020304" pitchFamily="18" charset="0"/>
                        <a:ea typeface="+mn-ea"/>
                        <a:cs typeface="Times New Roman" panose="02020603050405020304" pitchFamily="18" charset="0"/>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ts val="1800"/>
                        </a:lnSpc>
                        <a:spcAft>
                          <a:spcPts val="0"/>
                        </a:spcAft>
                      </a:pPr>
                      <a:r>
                        <a:rPr lang="zh-CN" sz="1600" dirty="0">
                          <a:solidFill>
                            <a:srgbClr val="404040"/>
                          </a:solidFill>
                          <a:effectLst/>
                          <a:latin typeface="+mn-ea"/>
                          <a:ea typeface="+mn-ea"/>
                        </a:rPr>
                        <a:t>北京市中伦律师事务所</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Pr marL="49206" marR="49206" marT="0" marB="0">
                    <a:lnL>
                      <a:noFill/>
                    </a:lnL>
                    <a:lnR>
                      <a:noFill/>
                    </a:lnR>
                    <a:lnT>
                      <a:noFill/>
                    </a:lnT>
                    <a:lnB>
                      <a:noFill/>
                    </a:lnB>
                    <a:noFill/>
                  </a:tcPr>
                </a:tc>
              </a:tr>
              <a:tr h="288000">
                <a:tc>
                  <a:txBody>
                    <a:bodyPr/>
                    <a:lstStyle/>
                    <a:p>
                      <a:pPr>
                        <a:lnSpc>
                          <a:spcPts val="1800"/>
                        </a:lnSpc>
                        <a:spcAft>
                          <a:spcPts val="0"/>
                        </a:spcAft>
                      </a:pPr>
                      <a:r>
                        <a:rPr lang="en-US" sz="1600" dirty="0">
                          <a:solidFill>
                            <a:srgbClr val="404040"/>
                          </a:solidFill>
                          <a:effectLst/>
                          <a:latin typeface="Times New Roman" panose="02020603050405020304" pitchFamily="18" charset="0"/>
                          <a:ea typeface="+mn-ea"/>
                          <a:cs typeface="Times New Roman" panose="02020603050405020304" pitchFamily="18" charset="0"/>
                        </a:rPr>
                        <a:t>2017.07-2020.03</a:t>
                      </a:r>
                      <a:endParaRPr lang="zh-CN" sz="1600" dirty="0">
                        <a:effectLst/>
                        <a:latin typeface="Times New Roman" panose="02020603050405020304" pitchFamily="18" charset="0"/>
                        <a:ea typeface="+mn-ea"/>
                        <a:cs typeface="Times New Roman" panose="02020603050405020304" pitchFamily="18" charset="0"/>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ts val="1800"/>
                        </a:lnSpc>
                        <a:spcAft>
                          <a:spcPts val="0"/>
                        </a:spcAft>
                      </a:pPr>
                      <a:r>
                        <a:rPr lang="zh-CN" sz="1600">
                          <a:solidFill>
                            <a:srgbClr val="404040"/>
                          </a:solidFill>
                          <a:effectLst/>
                          <a:latin typeface="+mn-ea"/>
                          <a:ea typeface="+mn-ea"/>
                        </a:rPr>
                        <a:t>北京市金杜律师事务所</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Pr marL="49206" marR="49206" marT="0" marB="0">
                    <a:lnL>
                      <a:noFill/>
                    </a:lnL>
                    <a:lnR>
                      <a:noFill/>
                    </a:lnR>
                    <a:lnT>
                      <a:noFill/>
                    </a:lnT>
                    <a:lnB>
                      <a:noFill/>
                    </a:lnB>
                    <a:noFill/>
                  </a:tcPr>
                </a:tc>
              </a:tr>
              <a:tr h="288000">
                <a:tc>
                  <a:txBody>
                    <a:bodyPr/>
                    <a:lstStyle/>
                    <a:p>
                      <a:pPr>
                        <a:lnSpc>
                          <a:spcPts val="1800"/>
                        </a:lnSpc>
                        <a:spcAft>
                          <a:spcPts val="0"/>
                        </a:spcAft>
                      </a:pPr>
                      <a:r>
                        <a:rPr lang="en-US" sz="1600" dirty="0">
                          <a:solidFill>
                            <a:srgbClr val="404040"/>
                          </a:solidFill>
                          <a:effectLst/>
                          <a:latin typeface="Times New Roman" panose="02020603050405020304" pitchFamily="18" charset="0"/>
                          <a:ea typeface="+mn-ea"/>
                          <a:cs typeface="Times New Roman" panose="02020603050405020304" pitchFamily="18" charset="0"/>
                        </a:rPr>
                        <a:t>2020.03-</a:t>
                      </a:r>
                      <a:r>
                        <a:rPr lang="zh-CN" sz="1600" dirty="0">
                          <a:solidFill>
                            <a:srgbClr val="404040"/>
                          </a:solidFill>
                          <a:effectLst/>
                          <a:latin typeface="Times New Roman" panose="02020603050405020304" pitchFamily="18" charset="0"/>
                          <a:ea typeface="+mn-ea"/>
                          <a:cs typeface="Times New Roman" panose="02020603050405020304" pitchFamily="18" charset="0"/>
                        </a:rPr>
                        <a:t>至今</a:t>
                      </a:r>
                      <a:endParaRPr lang="zh-CN" sz="1600" dirty="0">
                        <a:effectLst/>
                        <a:latin typeface="Times New Roman" panose="02020603050405020304" pitchFamily="18" charset="0"/>
                        <a:ea typeface="+mn-ea"/>
                        <a:cs typeface="Times New Roman" panose="02020603050405020304" pitchFamily="18" charset="0"/>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ts val="1800"/>
                        </a:lnSpc>
                        <a:spcAft>
                          <a:spcPts val="0"/>
                        </a:spcAft>
                      </a:pPr>
                      <a:r>
                        <a:rPr lang="zh-CN" sz="1600" dirty="0">
                          <a:solidFill>
                            <a:srgbClr val="404040"/>
                          </a:solidFill>
                          <a:effectLst/>
                          <a:latin typeface="+mn-ea"/>
                          <a:ea typeface="+mn-ea"/>
                        </a:rPr>
                        <a:t>北京市中伦律师事务所</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Pr marL="49206" marR="49206" marT="0" marB="0">
                    <a:lnL>
                      <a:noFill/>
                    </a:lnL>
                    <a:lnR>
                      <a:noFill/>
                    </a:lnR>
                    <a:lnT>
                      <a:noFill/>
                    </a:lnT>
                    <a:lnB>
                      <a:noFill/>
                    </a:lnB>
                    <a:noFill/>
                  </a:tcPr>
                </a:tc>
              </a:tr>
            </a:tbl>
          </a:graphicData>
        </a:graphic>
      </p:graphicFrame>
      <p:sp>
        <p:nvSpPr>
          <p:cNvPr id="8" name="Rectangle 8"/>
          <p:cNvSpPr>
            <a:spLocks noChangeArrowheads="1"/>
          </p:cNvSpPr>
          <p:nvPr/>
        </p:nvSpPr>
        <p:spPr bwMode="auto">
          <a:xfrm>
            <a:off x="3985684" y="1114624"/>
            <a:ext cx="30392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spAutoFit/>
          </a:bodyPr>
          <a:lstStyle/>
          <a:p>
            <a:pPr defTabSz="1219200" eaLnBrk="0" fontAlgn="base" hangingPunct="0">
              <a:spcBef>
                <a:spcPct val="0"/>
              </a:spcBef>
              <a:spcAft>
                <a:spcPct val="0"/>
              </a:spcAft>
            </a:pPr>
            <a:r>
              <a:rPr lang="zh-CN" altLang="zh-CN" sz="1600">
                <a:solidFill>
                  <a:srgbClr val="404040"/>
                </a:solidFill>
                <a:latin typeface="Arial" panose="020B0604020202020204" pitchFamily="34" charset="0"/>
                <a:ea typeface="微软雅黑" panose="020B0503020204020204" charset="-122"/>
              </a:rPr>
              <a:t> </a:t>
            </a:r>
            <a:endParaRPr lang="zh-CN" altLang="zh-CN" sz="1200">
              <a:latin typeface="Arial" panose="020B0604020202020204" pitchFamily="34" charset="0"/>
            </a:endParaRPr>
          </a:p>
          <a:p>
            <a:pPr defTabSz="1219200" eaLnBrk="0" fontAlgn="base" hangingPunct="0">
              <a:spcBef>
                <a:spcPct val="0"/>
              </a:spcBef>
              <a:spcAft>
                <a:spcPct val="0"/>
              </a:spcAft>
            </a:pPr>
            <a:r>
              <a:rPr lang="zh-CN" altLang="zh-CN" sz="1600">
                <a:solidFill>
                  <a:srgbClr val="404040"/>
                </a:solidFill>
                <a:latin typeface="Arial" panose="020B0604020202020204" pitchFamily="34" charset="0"/>
                <a:ea typeface="微软雅黑" panose="020B0503020204020204" charset="-122"/>
              </a:rPr>
              <a:t> </a:t>
            </a:r>
            <a:endParaRPr lang="zh-CN" altLang="zh-CN" sz="240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73709" y="2166396"/>
            <a:ext cx="3676500" cy="3676500"/>
            <a:chOff x="4031112" y="1829957"/>
            <a:chExt cx="4125053" cy="4125053"/>
          </a:xfrm>
        </p:grpSpPr>
        <p:sp>
          <p:nvSpPr>
            <p:cNvPr id="7" name="Freeform 5"/>
            <p:cNvSpPr/>
            <p:nvPr/>
          </p:nvSpPr>
          <p:spPr bwMode="auto">
            <a:xfrm>
              <a:off x="4315598" y="2638497"/>
              <a:ext cx="1014419" cy="1253986"/>
            </a:xfrm>
            <a:custGeom>
              <a:avLst/>
              <a:gdLst>
                <a:gd name="T0" fmla="*/ 114 w 114"/>
                <a:gd name="T1" fmla="*/ 55 h 141"/>
                <a:gd name="T2" fmla="*/ 59 w 114"/>
                <a:gd name="T3" fmla="*/ 0 h 141"/>
                <a:gd name="T4" fmla="*/ 0 w 114"/>
                <a:gd name="T5" fmla="*/ 141 h 141"/>
                <a:gd name="T6" fmla="*/ 78 w 114"/>
                <a:gd name="T7" fmla="*/ 141 h 141"/>
                <a:gd name="T8" fmla="*/ 114 w 114"/>
                <a:gd name="T9" fmla="*/ 55 h 141"/>
              </a:gdLst>
              <a:ahLst/>
              <a:cxnLst>
                <a:cxn ang="0">
                  <a:pos x="T0" y="T1"/>
                </a:cxn>
                <a:cxn ang="0">
                  <a:pos x="T2" y="T3"/>
                </a:cxn>
                <a:cxn ang="0">
                  <a:pos x="T4" y="T5"/>
                </a:cxn>
                <a:cxn ang="0">
                  <a:pos x="T6" y="T7"/>
                </a:cxn>
                <a:cxn ang="0">
                  <a:pos x="T8" y="T9"/>
                </a:cxn>
              </a:cxnLst>
              <a:rect l="0" t="0" r="r" b="b"/>
              <a:pathLst>
                <a:path w="114" h="141">
                  <a:moveTo>
                    <a:pt x="114" y="55"/>
                  </a:moveTo>
                  <a:cubicBezTo>
                    <a:pt x="59" y="0"/>
                    <a:pt x="59" y="0"/>
                    <a:pt x="59" y="0"/>
                  </a:cubicBezTo>
                  <a:cubicBezTo>
                    <a:pt x="23" y="36"/>
                    <a:pt x="0" y="86"/>
                    <a:pt x="0" y="141"/>
                  </a:cubicBezTo>
                  <a:cubicBezTo>
                    <a:pt x="78" y="141"/>
                    <a:pt x="78" y="141"/>
                    <a:pt x="78" y="141"/>
                  </a:cubicBezTo>
                  <a:cubicBezTo>
                    <a:pt x="78" y="107"/>
                    <a:pt x="92" y="77"/>
                    <a:pt x="114" y="55"/>
                  </a:cubicBezTo>
                  <a:close/>
                </a:path>
              </a:pathLst>
            </a:custGeom>
            <a:solidFill>
              <a:schemeClr val="accent4"/>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 name="Freeform 6"/>
            <p:cNvSpPr/>
            <p:nvPr/>
          </p:nvSpPr>
          <p:spPr bwMode="auto">
            <a:xfrm>
              <a:off x="4633774" y="1829957"/>
              <a:ext cx="1459864" cy="1171635"/>
            </a:xfrm>
            <a:custGeom>
              <a:avLst/>
              <a:gdLst>
                <a:gd name="T0" fmla="*/ 164 w 164"/>
                <a:gd name="T1" fmla="*/ 90 h 132"/>
                <a:gd name="T2" fmla="*/ 164 w 164"/>
                <a:gd name="T3" fmla="*/ 0 h 132"/>
                <a:gd name="T4" fmla="*/ 0 w 164"/>
                <a:gd name="T5" fmla="*/ 68 h 132"/>
                <a:gd name="T6" fmla="*/ 64 w 164"/>
                <a:gd name="T7" fmla="*/ 132 h 132"/>
                <a:gd name="T8" fmla="*/ 164 w 164"/>
                <a:gd name="T9" fmla="*/ 90 h 132"/>
              </a:gdLst>
              <a:ahLst/>
              <a:cxnLst>
                <a:cxn ang="0">
                  <a:pos x="T0" y="T1"/>
                </a:cxn>
                <a:cxn ang="0">
                  <a:pos x="T2" y="T3"/>
                </a:cxn>
                <a:cxn ang="0">
                  <a:pos x="T4" y="T5"/>
                </a:cxn>
                <a:cxn ang="0">
                  <a:pos x="T6" y="T7"/>
                </a:cxn>
                <a:cxn ang="0">
                  <a:pos x="T8" y="T9"/>
                </a:cxn>
              </a:cxnLst>
              <a:rect l="0" t="0" r="r" b="b"/>
              <a:pathLst>
                <a:path w="164" h="132">
                  <a:moveTo>
                    <a:pt x="164" y="90"/>
                  </a:moveTo>
                  <a:cubicBezTo>
                    <a:pt x="164" y="0"/>
                    <a:pt x="164" y="0"/>
                    <a:pt x="164" y="0"/>
                  </a:cubicBezTo>
                  <a:cubicBezTo>
                    <a:pt x="100" y="0"/>
                    <a:pt x="42" y="26"/>
                    <a:pt x="0" y="68"/>
                  </a:cubicBezTo>
                  <a:cubicBezTo>
                    <a:pt x="64" y="132"/>
                    <a:pt x="64" y="132"/>
                    <a:pt x="64" y="132"/>
                  </a:cubicBezTo>
                  <a:cubicBezTo>
                    <a:pt x="89" y="106"/>
                    <a:pt x="125" y="90"/>
                    <a:pt x="164" y="90"/>
                  </a:cubicBezTo>
                  <a:close/>
                </a:path>
              </a:pathLst>
            </a:custGeom>
            <a:solidFill>
              <a:schemeClr val="accent1"/>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9" name="Freeform 7"/>
            <p:cNvSpPr/>
            <p:nvPr/>
          </p:nvSpPr>
          <p:spPr bwMode="auto">
            <a:xfrm>
              <a:off x="6093638" y="2114443"/>
              <a:ext cx="1253986" cy="1014419"/>
            </a:xfrm>
            <a:custGeom>
              <a:avLst/>
              <a:gdLst>
                <a:gd name="T0" fmla="*/ 86 w 141"/>
                <a:gd name="T1" fmla="*/ 114 h 114"/>
                <a:gd name="T2" fmla="*/ 141 w 141"/>
                <a:gd name="T3" fmla="*/ 59 h 114"/>
                <a:gd name="T4" fmla="*/ 0 w 141"/>
                <a:gd name="T5" fmla="*/ 0 h 114"/>
                <a:gd name="T6" fmla="*/ 0 w 141"/>
                <a:gd name="T7" fmla="*/ 78 h 114"/>
                <a:gd name="T8" fmla="*/ 86 w 141"/>
                <a:gd name="T9" fmla="*/ 114 h 114"/>
              </a:gdLst>
              <a:ahLst/>
              <a:cxnLst>
                <a:cxn ang="0">
                  <a:pos x="T0" y="T1"/>
                </a:cxn>
                <a:cxn ang="0">
                  <a:pos x="T2" y="T3"/>
                </a:cxn>
                <a:cxn ang="0">
                  <a:pos x="T4" y="T5"/>
                </a:cxn>
                <a:cxn ang="0">
                  <a:pos x="T6" y="T7"/>
                </a:cxn>
                <a:cxn ang="0">
                  <a:pos x="T8" y="T9"/>
                </a:cxn>
              </a:cxnLst>
              <a:rect l="0" t="0" r="r" b="b"/>
              <a:pathLst>
                <a:path w="141" h="114">
                  <a:moveTo>
                    <a:pt x="86" y="114"/>
                  </a:moveTo>
                  <a:cubicBezTo>
                    <a:pt x="141" y="59"/>
                    <a:pt x="141" y="59"/>
                    <a:pt x="141" y="59"/>
                  </a:cubicBezTo>
                  <a:cubicBezTo>
                    <a:pt x="105" y="23"/>
                    <a:pt x="55" y="0"/>
                    <a:pt x="0" y="0"/>
                  </a:cubicBezTo>
                  <a:cubicBezTo>
                    <a:pt x="0" y="78"/>
                    <a:pt x="0" y="78"/>
                    <a:pt x="0" y="78"/>
                  </a:cubicBezTo>
                  <a:cubicBezTo>
                    <a:pt x="34" y="78"/>
                    <a:pt x="64" y="92"/>
                    <a:pt x="86" y="114"/>
                  </a:cubicBezTo>
                  <a:close/>
                </a:path>
              </a:pathLst>
            </a:custGeom>
            <a:solidFill>
              <a:schemeClr val="accent2"/>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0" name="Freeform 8"/>
            <p:cNvSpPr/>
            <p:nvPr/>
          </p:nvSpPr>
          <p:spPr bwMode="auto">
            <a:xfrm>
              <a:off x="6984530" y="2432619"/>
              <a:ext cx="1171635" cy="1459864"/>
            </a:xfrm>
            <a:custGeom>
              <a:avLst/>
              <a:gdLst>
                <a:gd name="T0" fmla="*/ 42 w 132"/>
                <a:gd name="T1" fmla="*/ 164 h 164"/>
                <a:gd name="T2" fmla="*/ 132 w 132"/>
                <a:gd name="T3" fmla="*/ 164 h 164"/>
                <a:gd name="T4" fmla="*/ 64 w 132"/>
                <a:gd name="T5" fmla="*/ 0 h 164"/>
                <a:gd name="T6" fmla="*/ 0 w 132"/>
                <a:gd name="T7" fmla="*/ 64 h 164"/>
                <a:gd name="T8" fmla="*/ 42 w 132"/>
                <a:gd name="T9" fmla="*/ 164 h 164"/>
              </a:gdLst>
              <a:ahLst/>
              <a:cxnLst>
                <a:cxn ang="0">
                  <a:pos x="T0" y="T1"/>
                </a:cxn>
                <a:cxn ang="0">
                  <a:pos x="T2" y="T3"/>
                </a:cxn>
                <a:cxn ang="0">
                  <a:pos x="T4" y="T5"/>
                </a:cxn>
                <a:cxn ang="0">
                  <a:pos x="T6" y="T7"/>
                </a:cxn>
                <a:cxn ang="0">
                  <a:pos x="T8" y="T9"/>
                </a:cxn>
              </a:cxnLst>
              <a:rect l="0" t="0" r="r" b="b"/>
              <a:pathLst>
                <a:path w="132" h="164">
                  <a:moveTo>
                    <a:pt x="42" y="164"/>
                  </a:moveTo>
                  <a:cubicBezTo>
                    <a:pt x="132" y="164"/>
                    <a:pt x="132" y="164"/>
                    <a:pt x="132" y="164"/>
                  </a:cubicBezTo>
                  <a:cubicBezTo>
                    <a:pt x="132" y="100"/>
                    <a:pt x="106" y="42"/>
                    <a:pt x="64" y="0"/>
                  </a:cubicBezTo>
                  <a:cubicBezTo>
                    <a:pt x="0" y="64"/>
                    <a:pt x="0" y="64"/>
                    <a:pt x="0" y="64"/>
                  </a:cubicBezTo>
                  <a:cubicBezTo>
                    <a:pt x="26" y="89"/>
                    <a:pt x="42" y="125"/>
                    <a:pt x="42" y="164"/>
                  </a:cubicBezTo>
                  <a:close/>
                </a:path>
              </a:pathLst>
            </a:custGeom>
            <a:solidFill>
              <a:schemeClr val="accent3"/>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1" name="Freeform 9"/>
            <p:cNvSpPr/>
            <p:nvPr/>
          </p:nvSpPr>
          <p:spPr bwMode="auto">
            <a:xfrm>
              <a:off x="6857259" y="3892483"/>
              <a:ext cx="1014419" cy="1253986"/>
            </a:xfrm>
            <a:custGeom>
              <a:avLst/>
              <a:gdLst>
                <a:gd name="T0" fmla="*/ 36 w 114"/>
                <a:gd name="T1" fmla="*/ 0 h 141"/>
                <a:gd name="T2" fmla="*/ 0 w 114"/>
                <a:gd name="T3" fmla="*/ 86 h 141"/>
                <a:gd name="T4" fmla="*/ 55 w 114"/>
                <a:gd name="T5" fmla="*/ 141 h 141"/>
                <a:gd name="T6" fmla="*/ 114 w 114"/>
                <a:gd name="T7" fmla="*/ 0 h 141"/>
                <a:gd name="T8" fmla="*/ 36 w 114"/>
                <a:gd name="T9" fmla="*/ 0 h 141"/>
              </a:gdLst>
              <a:ahLst/>
              <a:cxnLst>
                <a:cxn ang="0">
                  <a:pos x="T0" y="T1"/>
                </a:cxn>
                <a:cxn ang="0">
                  <a:pos x="T2" y="T3"/>
                </a:cxn>
                <a:cxn ang="0">
                  <a:pos x="T4" y="T5"/>
                </a:cxn>
                <a:cxn ang="0">
                  <a:pos x="T6" y="T7"/>
                </a:cxn>
                <a:cxn ang="0">
                  <a:pos x="T8" y="T9"/>
                </a:cxn>
              </a:cxnLst>
              <a:rect l="0" t="0" r="r" b="b"/>
              <a:pathLst>
                <a:path w="114" h="141">
                  <a:moveTo>
                    <a:pt x="36" y="0"/>
                  </a:moveTo>
                  <a:cubicBezTo>
                    <a:pt x="36" y="34"/>
                    <a:pt x="22" y="64"/>
                    <a:pt x="0" y="86"/>
                  </a:cubicBezTo>
                  <a:cubicBezTo>
                    <a:pt x="55" y="141"/>
                    <a:pt x="55" y="141"/>
                    <a:pt x="55" y="141"/>
                  </a:cubicBezTo>
                  <a:cubicBezTo>
                    <a:pt x="91" y="105"/>
                    <a:pt x="114" y="55"/>
                    <a:pt x="114" y="0"/>
                  </a:cubicBezTo>
                  <a:lnTo>
                    <a:pt x="36" y="0"/>
                  </a:lnTo>
                  <a:close/>
                </a:path>
              </a:pathLst>
            </a:custGeom>
            <a:solidFill>
              <a:schemeClr val="accent4"/>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2" name="Freeform 10"/>
            <p:cNvSpPr/>
            <p:nvPr/>
          </p:nvSpPr>
          <p:spPr bwMode="auto">
            <a:xfrm>
              <a:off x="6093638" y="4783375"/>
              <a:ext cx="1459864" cy="1171635"/>
            </a:xfrm>
            <a:custGeom>
              <a:avLst/>
              <a:gdLst>
                <a:gd name="T0" fmla="*/ 0 w 164"/>
                <a:gd name="T1" fmla="*/ 42 h 132"/>
                <a:gd name="T2" fmla="*/ 0 w 164"/>
                <a:gd name="T3" fmla="*/ 132 h 132"/>
                <a:gd name="T4" fmla="*/ 164 w 164"/>
                <a:gd name="T5" fmla="*/ 64 h 132"/>
                <a:gd name="T6" fmla="*/ 100 w 164"/>
                <a:gd name="T7" fmla="*/ 0 h 132"/>
                <a:gd name="T8" fmla="*/ 0 w 164"/>
                <a:gd name="T9" fmla="*/ 42 h 132"/>
              </a:gdLst>
              <a:ahLst/>
              <a:cxnLst>
                <a:cxn ang="0">
                  <a:pos x="T0" y="T1"/>
                </a:cxn>
                <a:cxn ang="0">
                  <a:pos x="T2" y="T3"/>
                </a:cxn>
                <a:cxn ang="0">
                  <a:pos x="T4" y="T5"/>
                </a:cxn>
                <a:cxn ang="0">
                  <a:pos x="T6" y="T7"/>
                </a:cxn>
                <a:cxn ang="0">
                  <a:pos x="T8" y="T9"/>
                </a:cxn>
              </a:cxnLst>
              <a:rect l="0" t="0" r="r" b="b"/>
              <a:pathLst>
                <a:path w="164" h="132">
                  <a:moveTo>
                    <a:pt x="0" y="42"/>
                  </a:moveTo>
                  <a:cubicBezTo>
                    <a:pt x="0" y="132"/>
                    <a:pt x="0" y="132"/>
                    <a:pt x="0" y="132"/>
                  </a:cubicBezTo>
                  <a:cubicBezTo>
                    <a:pt x="64" y="132"/>
                    <a:pt x="122" y="106"/>
                    <a:pt x="164" y="64"/>
                  </a:cubicBezTo>
                  <a:cubicBezTo>
                    <a:pt x="100" y="0"/>
                    <a:pt x="100" y="0"/>
                    <a:pt x="100" y="0"/>
                  </a:cubicBezTo>
                  <a:cubicBezTo>
                    <a:pt x="75" y="26"/>
                    <a:pt x="39" y="42"/>
                    <a:pt x="0" y="42"/>
                  </a:cubicBezTo>
                  <a:close/>
                </a:path>
              </a:pathLst>
            </a:custGeom>
            <a:solidFill>
              <a:schemeClr val="accent5"/>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3" name="Freeform 11"/>
            <p:cNvSpPr/>
            <p:nvPr/>
          </p:nvSpPr>
          <p:spPr bwMode="auto">
            <a:xfrm>
              <a:off x="4031112" y="3892483"/>
              <a:ext cx="1171635" cy="1459864"/>
            </a:xfrm>
            <a:custGeom>
              <a:avLst/>
              <a:gdLst>
                <a:gd name="T0" fmla="*/ 90 w 132"/>
                <a:gd name="T1" fmla="*/ 0 h 164"/>
                <a:gd name="T2" fmla="*/ 0 w 132"/>
                <a:gd name="T3" fmla="*/ 0 h 164"/>
                <a:gd name="T4" fmla="*/ 68 w 132"/>
                <a:gd name="T5" fmla="*/ 164 h 164"/>
                <a:gd name="T6" fmla="*/ 132 w 132"/>
                <a:gd name="T7" fmla="*/ 100 h 164"/>
                <a:gd name="T8" fmla="*/ 90 w 132"/>
                <a:gd name="T9" fmla="*/ 0 h 164"/>
              </a:gdLst>
              <a:ahLst/>
              <a:cxnLst>
                <a:cxn ang="0">
                  <a:pos x="T0" y="T1"/>
                </a:cxn>
                <a:cxn ang="0">
                  <a:pos x="T2" y="T3"/>
                </a:cxn>
                <a:cxn ang="0">
                  <a:pos x="T4" y="T5"/>
                </a:cxn>
                <a:cxn ang="0">
                  <a:pos x="T6" y="T7"/>
                </a:cxn>
                <a:cxn ang="0">
                  <a:pos x="T8" y="T9"/>
                </a:cxn>
              </a:cxnLst>
              <a:rect l="0" t="0" r="r" b="b"/>
              <a:pathLst>
                <a:path w="132" h="164">
                  <a:moveTo>
                    <a:pt x="90" y="0"/>
                  </a:moveTo>
                  <a:cubicBezTo>
                    <a:pt x="0" y="0"/>
                    <a:pt x="0" y="0"/>
                    <a:pt x="0" y="0"/>
                  </a:cubicBezTo>
                  <a:cubicBezTo>
                    <a:pt x="0" y="64"/>
                    <a:pt x="26" y="122"/>
                    <a:pt x="68" y="164"/>
                  </a:cubicBezTo>
                  <a:cubicBezTo>
                    <a:pt x="132" y="100"/>
                    <a:pt x="132" y="100"/>
                    <a:pt x="132" y="100"/>
                  </a:cubicBezTo>
                  <a:cubicBezTo>
                    <a:pt x="106" y="75"/>
                    <a:pt x="90" y="39"/>
                    <a:pt x="90" y="0"/>
                  </a:cubicBezTo>
                  <a:close/>
                </a:path>
              </a:pathLst>
            </a:custGeom>
            <a:solidFill>
              <a:schemeClr val="accent2"/>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4" name="Freeform 12"/>
            <p:cNvSpPr/>
            <p:nvPr/>
          </p:nvSpPr>
          <p:spPr bwMode="auto">
            <a:xfrm>
              <a:off x="4839652" y="4656104"/>
              <a:ext cx="1253986" cy="1014419"/>
            </a:xfrm>
            <a:custGeom>
              <a:avLst/>
              <a:gdLst>
                <a:gd name="T0" fmla="*/ 55 w 141"/>
                <a:gd name="T1" fmla="*/ 0 h 114"/>
                <a:gd name="T2" fmla="*/ 0 w 141"/>
                <a:gd name="T3" fmla="*/ 55 h 114"/>
                <a:gd name="T4" fmla="*/ 141 w 141"/>
                <a:gd name="T5" fmla="*/ 114 h 114"/>
                <a:gd name="T6" fmla="*/ 141 w 141"/>
                <a:gd name="T7" fmla="*/ 36 h 114"/>
                <a:gd name="T8" fmla="*/ 55 w 141"/>
                <a:gd name="T9" fmla="*/ 0 h 114"/>
              </a:gdLst>
              <a:ahLst/>
              <a:cxnLst>
                <a:cxn ang="0">
                  <a:pos x="T0" y="T1"/>
                </a:cxn>
                <a:cxn ang="0">
                  <a:pos x="T2" y="T3"/>
                </a:cxn>
                <a:cxn ang="0">
                  <a:pos x="T4" y="T5"/>
                </a:cxn>
                <a:cxn ang="0">
                  <a:pos x="T6" y="T7"/>
                </a:cxn>
                <a:cxn ang="0">
                  <a:pos x="T8" y="T9"/>
                </a:cxn>
              </a:cxnLst>
              <a:rect l="0" t="0" r="r" b="b"/>
              <a:pathLst>
                <a:path w="141" h="114">
                  <a:moveTo>
                    <a:pt x="55" y="0"/>
                  </a:moveTo>
                  <a:cubicBezTo>
                    <a:pt x="0" y="55"/>
                    <a:pt x="0" y="55"/>
                    <a:pt x="0" y="55"/>
                  </a:cubicBezTo>
                  <a:cubicBezTo>
                    <a:pt x="36" y="91"/>
                    <a:pt x="86" y="114"/>
                    <a:pt x="141" y="114"/>
                  </a:cubicBezTo>
                  <a:cubicBezTo>
                    <a:pt x="141" y="36"/>
                    <a:pt x="141" y="36"/>
                    <a:pt x="141" y="36"/>
                  </a:cubicBezTo>
                  <a:cubicBezTo>
                    <a:pt x="107" y="36"/>
                    <a:pt x="77" y="22"/>
                    <a:pt x="55" y="0"/>
                  </a:cubicBezTo>
                  <a:close/>
                </a:path>
              </a:pathLst>
            </a:custGeom>
            <a:solidFill>
              <a:schemeClr val="accent6"/>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5" name="Freeform 13"/>
            <p:cNvSpPr/>
            <p:nvPr/>
          </p:nvSpPr>
          <p:spPr bwMode="auto">
            <a:xfrm>
              <a:off x="5008098" y="3128862"/>
              <a:ext cx="452932" cy="763621"/>
            </a:xfrm>
            <a:custGeom>
              <a:avLst/>
              <a:gdLst>
                <a:gd name="T0" fmla="*/ 51 w 51"/>
                <a:gd name="T1" fmla="*/ 15 h 86"/>
                <a:gd name="T2" fmla="*/ 36 w 51"/>
                <a:gd name="T3" fmla="*/ 0 h 86"/>
                <a:gd name="T4" fmla="*/ 0 w 51"/>
                <a:gd name="T5" fmla="*/ 86 h 86"/>
                <a:gd name="T6" fmla="*/ 22 w 51"/>
                <a:gd name="T7" fmla="*/ 86 h 86"/>
                <a:gd name="T8" fmla="*/ 51 w 51"/>
                <a:gd name="T9" fmla="*/ 15 h 86"/>
              </a:gdLst>
              <a:ahLst/>
              <a:cxnLst>
                <a:cxn ang="0">
                  <a:pos x="T0" y="T1"/>
                </a:cxn>
                <a:cxn ang="0">
                  <a:pos x="T2" y="T3"/>
                </a:cxn>
                <a:cxn ang="0">
                  <a:pos x="T4" y="T5"/>
                </a:cxn>
                <a:cxn ang="0">
                  <a:pos x="T6" y="T7"/>
                </a:cxn>
                <a:cxn ang="0">
                  <a:pos x="T8" y="T9"/>
                </a:cxn>
              </a:cxnLst>
              <a:rect l="0" t="0" r="r" b="b"/>
              <a:pathLst>
                <a:path w="51" h="86">
                  <a:moveTo>
                    <a:pt x="51" y="15"/>
                  </a:moveTo>
                  <a:cubicBezTo>
                    <a:pt x="36" y="0"/>
                    <a:pt x="36" y="0"/>
                    <a:pt x="36" y="0"/>
                  </a:cubicBezTo>
                  <a:cubicBezTo>
                    <a:pt x="14" y="22"/>
                    <a:pt x="0" y="52"/>
                    <a:pt x="0" y="86"/>
                  </a:cubicBezTo>
                  <a:cubicBezTo>
                    <a:pt x="22" y="86"/>
                    <a:pt x="22" y="86"/>
                    <a:pt x="22" y="86"/>
                  </a:cubicBezTo>
                  <a:cubicBezTo>
                    <a:pt x="22" y="58"/>
                    <a:pt x="33" y="33"/>
                    <a:pt x="51" y="15"/>
                  </a:cubicBezTo>
                  <a:close/>
                </a:path>
              </a:pathLst>
            </a:custGeom>
            <a:solidFill>
              <a:schemeClr val="accent4">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6" name="Freeform 14"/>
            <p:cNvSpPr/>
            <p:nvPr/>
          </p:nvSpPr>
          <p:spPr bwMode="auto">
            <a:xfrm>
              <a:off x="6093638" y="2806943"/>
              <a:ext cx="763621" cy="452932"/>
            </a:xfrm>
            <a:custGeom>
              <a:avLst/>
              <a:gdLst>
                <a:gd name="T0" fmla="*/ 71 w 86"/>
                <a:gd name="T1" fmla="*/ 51 h 51"/>
                <a:gd name="T2" fmla="*/ 86 w 86"/>
                <a:gd name="T3" fmla="*/ 36 h 51"/>
                <a:gd name="T4" fmla="*/ 0 w 86"/>
                <a:gd name="T5" fmla="*/ 0 h 51"/>
                <a:gd name="T6" fmla="*/ 0 w 86"/>
                <a:gd name="T7" fmla="*/ 22 h 51"/>
                <a:gd name="T8" fmla="*/ 71 w 86"/>
                <a:gd name="T9" fmla="*/ 51 h 51"/>
              </a:gdLst>
              <a:ahLst/>
              <a:cxnLst>
                <a:cxn ang="0">
                  <a:pos x="T0" y="T1"/>
                </a:cxn>
                <a:cxn ang="0">
                  <a:pos x="T2" y="T3"/>
                </a:cxn>
                <a:cxn ang="0">
                  <a:pos x="T4" y="T5"/>
                </a:cxn>
                <a:cxn ang="0">
                  <a:pos x="T6" y="T7"/>
                </a:cxn>
                <a:cxn ang="0">
                  <a:pos x="T8" y="T9"/>
                </a:cxn>
              </a:cxnLst>
              <a:rect l="0" t="0" r="r" b="b"/>
              <a:pathLst>
                <a:path w="86" h="51">
                  <a:moveTo>
                    <a:pt x="71" y="51"/>
                  </a:moveTo>
                  <a:cubicBezTo>
                    <a:pt x="86" y="36"/>
                    <a:pt x="86" y="36"/>
                    <a:pt x="86" y="36"/>
                  </a:cubicBezTo>
                  <a:cubicBezTo>
                    <a:pt x="64" y="14"/>
                    <a:pt x="34" y="0"/>
                    <a:pt x="0" y="0"/>
                  </a:cubicBezTo>
                  <a:cubicBezTo>
                    <a:pt x="0" y="22"/>
                    <a:pt x="0" y="22"/>
                    <a:pt x="0" y="22"/>
                  </a:cubicBezTo>
                  <a:cubicBezTo>
                    <a:pt x="28" y="22"/>
                    <a:pt x="53" y="33"/>
                    <a:pt x="71" y="51"/>
                  </a:cubicBezTo>
                  <a:close/>
                </a:path>
              </a:pathLst>
            </a:custGeom>
            <a:solidFill>
              <a:schemeClr val="accent2">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7" name="Freeform 15"/>
            <p:cNvSpPr/>
            <p:nvPr/>
          </p:nvSpPr>
          <p:spPr bwMode="auto">
            <a:xfrm>
              <a:off x="4828422" y="3892483"/>
              <a:ext cx="535284" cy="890892"/>
            </a:xfrm>
            <a:custGeom>
              <a:avLst/>
              <a:gdLst>
                <a:gd name="T0" fmla="*/ 26 w 60"/>
                <a:gd name="T1" fmla="*/ 0 h 100"/>
                <a:gd name="T2" fmla="*/ 0 w 60"/>
                <a:gd name="T3" fmla="*/ 0 h 100"/>
                <a:gd name="T4" fmla="*/ 42 w 60"/>
                <a:gd name="T5" fmla="*/ 100 h 100"/>
                <a:gd name="T6" fmla="*/ 60 w 60"/>
                <a:gd name="T7" fmla="*/ 82 h 100"/>
                <a:gd name="T8" fmla="*/ 26 w 60"/>
                <a:gd name="T9" fmla="*/ 0 h 100"/>
              </a:gdLst>
              <a:ahLst/>
              <a:cxnLst>
                <a:cxn ang="0">
                  <a:pos x="T0" y="T1"/>
                </a:cxn>
                <a:cxn ang="0">
                  <a:pos x="T2" y="T3"/>
                </a:cxn>
                <a:cxn ang="0">
                  <a:pos x="T4" y="T5"/>
                </a:cxn>
                <a:cxn ang="0">
                  <a:pos x="T6" y="T7"/>
                </a:cxn>
                <a:cxn ang="0">
                  <a:pos x="T8" y="T9"/>
                </a:cxn>
              </a:cxnLst>
              <a:rect l="0" t="0" r="r" b="b"/>
              <a:pathLst>
                <a:path w="60" h="100">
                  <a:moveTo>
                    <a:pt x="26" y="0"/>
                  </a:moveTo>
                  <a:cubicBezTo>
                    <a:pt x="0" y="0"/>
                    <a:pt x="0" y="0"/>
                    <a:pt x="0" y="0"/>
                  </a:cubicBezTo>
                  <a:cubicBezTo>
                    <a:pt x="0" y="39"/>
                    <a:pt x="16" y="75"/>
                    <a:pt x="42" y="100"/>
                  </a:cubicBezTo>
                  <a:cubicBezTo>
                    <a:pt x="60" y="82"/>
                    <a:pt x="60" y="82"/>
                    <a:pt x="60" y="82"/>
                  </a:cubicBezTo>
                  <a:cubicBezTo>
                    <a:pt x="39" y="61"/>
                    <a:pt x="26" y="32"/>
                    <a:pt x="26" y="0"/>
                  </a:cubicBezTo>
                  <a:close/>
                </a:path>
              </a:pathLst>
            </a:custGeom>
            <a:solidFill>
              <a:schemeClr val="accent2">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8" name="Freeform 16"/>
            <p:cNvSpPr/>
            <p:nvPr/>
          </p:nvSpPr>
          <p:spPr bwMode="auto">
            <a:xfrm>
              <a:off x="5202746" y="2627267"/>
              <a:ext cx="890892" cy="535284"/>
            </a:xfrm>
            <a:custGeom>
              <a:avLst/>
              <a:gdLst>
                <a:gd name="T0" fmla="*/ 100 w 100"/>
                <a:gd name="T1" fmla="*/ 26 h 60"/>
                <a:gd name="T2" fmla="*/ 100 w 100"/>
                <a:gd name="T3" fmla="*/ 0 h 60"/>
                <a:gd name="T4" fmla="*/ 0 w 100"/>
                <a:gd name="T5" fmla="*/ 42 h 60"/>
                <a:gd name="T6" fmla="*/ 18 w 100"/>
                <a:gd name="T7" fmla="*/ 60 h 60"/>
                <a:gd name="T8" fmla="*/ 100 w 100"/>
                <a:gd name="T9" fmla="*/ 26 h 60"/>
              </a:gdLst>
              <a:ahLst/>
              <a:cxnLst>
                <a:cxn ang="0">
                  <a:pos x="T0" y="T1"/>
                </a:cxn>
                <a:cxn ang="0">
                  <a:pos x="T2" y="T3"/>
                </a:cxn>
                <a:cxn ang="0">
                  <a:pos x="T4" y="T5"/>
                </a:cxn>
                <a:cxn ang="0">
                  <a:pos x="T6" y="T7"/>
                </a:cxn>
                <a:cxn ang="0">
                  <a:pos x="T8" y="T9"/>
                </a:cxn>
              </a:cxnLst>
              <a:rect l="0" t="0" r="r" b="b"/>
              <a:pathLst>
                <a:path w="100" h="60">
                  <a:moveTo>
                    <a:pt x="100" y="26"/>
                  </a:moveTo>
                  <a:cubicBezTo>
                    <a:pt x="100" y="0"/>
                    <a:pt x="100" y="0"/>
                    <a:pt x="100" y="0"/>
                  </a:cubicBezTo>
                  <a:cubicBezTo>
                    <a:pt x="61" y="0"/>
                    <a:pt x="25" y="16"/>
                    <a:pt x="0" y="42"/>
                  </a:cubicBezTo>
                  <a:cubicBezTo>
                    <a:pt x="18" y="60"/>
                    <a:pt x="18" y="60"/>
                    <a:pt x="18" y="60"/>
                  </a:cubicBezTo>
                  <a:cubicBezTo>
                    <a:pt x="39" y="39"/>
                    <a:pt x="68" y="26"/>
                    <a:pt x="100" y="26"/>
                  </a:cubicBezTo>
                  <a:close/>
                </a:path>
              </a:pathLst>
            </a:custGeom>
            <a:solidFill>
              <a:schemeClr val="accent1">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9" name="Freeform 17"/>
            <p:cNvSpPr/>
            <p:nvPr/>
          </p:nvSpPr>
          <p:spPr bwMode="auto">
            <a:xfrm>
              <a:off x="6726246" y="3892483"/>
              <a:ext cx="452932" cy="763621"/>
            </a:xfrm>
            <a:custGeom>
              <a:avLst/>
              <a:gdLst>
                <a:gd name="T0" fmla="*/ 0 w 51"/>
                <a:gd name="T1" fmla="*/ 71 h 86"/>
                <a:gd name="T2" fmla="*/ 15 w 51"/>
                <a:gd name="T3" fmla="*/ 86 h 86"/>
                <a:gd name="T4" fmla="*/ 51 w 51"/>
                <a:gd name="T5" fmla="*/ 0 h 86"/>
                <a:gd name="T6" fmla="*/ 29 w 51"/>
                <a:gd name="T7" fmla="*/ 0 h 86"/>
                <a:gd name="T8" fmla="*/ 0 w 51"/>
                <a:gd name="T9" fmla="*/ 71 h 86"/>
              </a:gdLst>
              <a:ahLst/>
              <a:cxnLst>
                <a:cxn ang="0">
                  <a:pos x="T0" y="T1"/>
                </a:cxn>
                <a:cxn ang="0">
                  <a:pos x="T2" y="T3"/>
                </a:cxn>
                <a:cxn ang="0">
                  <a:pos x="T4" y="T5"/>
                </a:cxn>
                <a:cxn ang="0">
                  <a:pos x="T6" y="T7"/>
                </a:cxn>
                <a:cxn ang="0">
                  <a:pos x="T8" y="T9"/>
                </a:cxn>
              </a:cxnLst>
              <a:rect l="0" t="0" r="r" b="b"/>
              <a:pathLst>
                <a:path w="51" h="86">
                  <a:moveTo>
                    <a:pt x="0" y="71"/>
                  </a:moveTo>
                  <a:cubicBezTo>
                    <a:pt x="15" y="86"/>
                    <a:pt x="15" y="86"/>
                    <a:pt x="15" y="86"/>
                  </a:cubicBezTo>
                  <a:cubicBezTo>
                    <a:pt x="37" y="64"/>
                    <a:pt x="51" y="34"/>
                    <a:pt x="51" y="0"/>
                  </a:cubicBezTo>
                  <a:cubicBezTo>
                    <a:pt x="29" y="0"/>
                    <a:pt x="29" y="0"/>
                    <a:pt x="29" y="0"/>
                  </a:cubicBezTo>
                  <a:cubicBezTo>
                    <a:pt x="29" y="28"/>
                    <a:pt x="18" y="53"/>
                    <a:pt x="0" y="71"/>
                  </a:cubicBezTo>
                  <a:close/>
                </a:path>
              </a:pathLst>
            </a:custGeom>
            <a:solidFill>
              <a:schemeClr val="accent4">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0" name="Freeform 18"/>
            <p:cNvSpPr/>
            <p:nvPr/>
          </p:nvSpPr>
          <p:spPr bwMode="auto">
            <a:xfrm>
              <a:off x="5330017" y="4525091"/>
              <a:ext cx="763621" cy="452932"/>
            </a:xfrm>
            <a:custGeom>
              <a:avLst/>
              <a:gdLst>
                <a:gd name="T0" fmla="*/ 15 w 86"/>
                <a:gd name="T1" fmla="*/ 0 h 51"/>
                <a:gd name="T2" fmla="*/ 0 w 86"/>
                <a:gd name="T3" fmla="*/ 15 h 51"/>
                <a:gd name="T4" fmla="*/ 86 w 86"/>
                <a:gd name="T5" fmla="*/ 51 h 51"/>
                <a:gd name="T6" fmla="*/ 86 w 86"/>
                <a:gd name="T7" fmla="*/ 29 h 51"/>
                <a:gd name="T8" fmla="*/ 15 w 86"/>
                <a:gd name="T9" fmla="*/ 0 h 51"/>
              </a:gdLst>
              <a:ahLst/>
              <a:cxnLst>
                <a:cxn ang="0">
                  <a:pos x="T0" y="T1"/>
                </a:cxn>
                <a:cxn ang="0">
                  <a:pos x="T2" y="T3"/>
                </a:cxn>
                <a:cxn ang="0">
                  <a:pos x="T4" y="T5"/>
                </a:cxn>
                <a:cxn ang="0">
                  <a:pos x="T6" y="T7"/>
                </a:cxn>
                <a:cxn ang="0">
                  <a:pos x="T8" y="T9"/>
                </a:cxn>
              </a:cxnLst>
              <a:rect l="0" t="0" r="r" b="b"/>
              <a:pathLst>
                <a:path w="86" h="51">
                  <a:moveTo>
                    <a:pt x="15" y="0"/>
                  </a:moveTo>
                  <a:cubicBezTo>
                    <a:pt x="0" y="15"/>
                    <a:pt x="0" y="15"/>
                    <a:pt x="0" y="15"/>
                  </a:cubicBezTo>
                  <a:cubicBezTo>
                    <a:pt x="22" y="37"/>
                    <a:pt x="52" y="51"/>
                    <a:pt x="86" y="51"/>
                  </a:cubicBezTo>
                  <a:cubicBezTo>
                    <a:pt x="86" y="29"/>
                    <a:pt x="86" y="29"/>
                    <a:pt x="86" y="29"/>
                  </a:cubicBezTo>
                  <a:cubicBezTo>
                    <a:pt x="58" y="29"/>
                    <a:pt x="33" y="18"/>
                    <a:pt x="15" y="0"/>
                  </a:cubicBezTo>
                  <a:close/>
                </a:path>
              </a:pathLst>
            </a:custGeom>
            <a:solidFill>
              <a:schemeClr val="accent6">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1" name="Freeform 19"/>
            <p:cNvSpPr/>
            <p:nvPr/>
          </p:nvSpPr>
          <p:spPr bwMode="auto">
            <a:xfrm>
              <a:off x="6823570" y="3001591"/>
              <a:ext cx="535284" cy="890892"/>
            </a:xfrm>
            <a:custGeom>
              <a:avLst/>
              <a:gdLst>
                <a:gd name="T0" fmla="*/ 0 w 60"/>
                <a:gd name="T1" fmla="*/ 18 h 100"/>
                <a:gd name="T2" fmla="*/ 34 w 60"/>
                <a:gd name="T3" fmla="*/ 100 h 100"/>
                <a:gd name="T4" fmla="*/ 60 w 60"/>
                <a:gd name="T5" fmla="*/ 100 h 100"/>
                <a:gd name="T6" fmla="*/ 18 w 60"/>
                <a:gd name="T7" fmla="*/ 0 h 100"/>
                <a:gd name="T8" fmla="*/ 0 w 60"/>
                <a:gd name="T9" fmla="*/ 18 h 100"/>
              </a:gdLst>
              <a:ahLst/>
              <a:cxnLst>
                <a:cxn ang="0">
                  <a:pos x="T0" y="T1"/>
                </a:cxn>
                <a:cxn ang="0">
                  <a:pos x="T2" y="T3"/>
                </a:cxn>
                <a:cxn ang="0">
                  <a:pos x="T4" y="T5"/>
                </a:cxn>
                <a:cxn ang="0">
                  <a:pos x="T6" y="T7"/>
                </a:cxn>
                <a:cxn ang="0">
                  <a:pos x="T8" y="T9"/>
                </a:cxn>
              </a:cxnLst>
              <a:rect l="0" t="0" r="r" b="b"/>
              <a:pathLst>
                <a:path w="60" h="100">
                  <a:moveTo>
                    <a:pt x="0" y="18"/>
                  </a:moveTo>
                  <a:cubicBezTo>
                    <a:pt x="21" y="39"/>
                    <a:pt x="34" y="68"/>
                    <a:pt x="34" y="100"/>
                  </a:cubicBezTo>
                  <a:cubicBezTo>
                    <a:pt x="60" y="100"/>
                    <a:pt x="60" y="100"/>
                    <a:pt x="60" y="100"/>
                  </a:cubicBezTo>
                  <a:cubicBezTo>
                    <a:pt x="60" y="61"/>
                    <a:pt x="44" y="25"/>
                    <a:pt x="18" y="0"/>
                  </a:cubicBezTo>
                  <a:lnTo>
                    <a:pt x="0" y="18"/>
                  </a:lnTo>
                  <a:close/>
                </a:path>
              </a:pathLst>
            </a:custGeom>
            <a:solidFill>
              <a:schemeClr val="accent3">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2" name="Freeform 20"/>
            <p:cNvSpPr/>
            <p:nvPr/>
          </p:nvSpPr>
          <p:spPr bwMode="auto">
            <a:xfrm>
              <a:off x="6093638" y="4622415"/>
              <a:ext cx="890892" cy="535284"/>
            </a:xfrm>
            <a:custGeom>
              <a:avLst/>
              <a:gdLst>
                <a:gd name="T0" fmla="*/ 0 w 100"/>
                <a:gd name="T1" fmla="*/ 34 h 60"/>
                <a:gd name="T2" fmla="*/ 0 w 100"/>
                <a:gd name="T3" fmla="*/ 60 h 60"/>
                <a:gd name="T4" fmla="*/ 100 w 100"/>
                <a:gd name="T5" fmla="*/ 18 h 60"/>
                <a:gd name="T6" fmla="*/ 82 w 100"/>
                <a:gd name="T7" fmla="*/ 0 h 60"/>
                <a:gd name="T8" fmla="*/ 0 w 100"/>
                <a:gd name="T9" fmla="*/ 34 h 60"/>
              </a:gdLst>
              <a:ahLst/>
              <a:cxnLst>
                <a:cxn ang="0">
                  <a:pos x="T0" y="T1"/>
                </a:cxn>
                <a:cxn ang="0">
                  <a:pos x="T2" y="T3"/>
                </a:cxn>
                <a:cxn ang="0">
                  <a:pos x="T4" y="T5"/>
                </a:cxn>
                <a:cxn ang="0">
                  <a:pos x="T6" y="T7"/>
                </a:cxn>
                <a:cxn ang="0">
                  <a:pos x="T8" y="T9"/>
                </a:cxn>
              </a:cxnLst>
              <a:rect l="0" t="0" r="r" b="b"/>
              <a:pathLst>
                <a:path w="100" h="60">
                  <a:moveTo>
                    <a:pt x="0" y="34"/>
                  </a:moveTo>
                  <a:cubicBezTo>
                    <a:pt x="0" y="60"/>
                    <a:pt x="0" y="60"/>
                    <a:pt x="0" y="60"/>
                  </a:cubicBezTo>
                  <a:cubicBezTo>
                    <a:pt x="39" y="60"/>
                    <a:pt x="75" y="44"/>
                    <a:pt x="100" y="18"/>
                  </a:cubicBezTo>
                  <a:cubicBezTo>
                    <a:pt x="82" y="0"/>
                    <a:pt x="82" y="0"/>
                    <a:pt x="82" y="0"/>
                  </a:cubicBezTo>
                  <a:cubicBezTo>
                    <a:pt x="61" y="21"/>
                    <a:pt x="32" y="34"/>
                    <a:pt x="0" y="34"/>
                  </a:cubicBezTo>
                  <a:close/>
                </a:path>
              </a:pathLst>
            </a:custGeom>
            <a:solidFill>
              <a:schemeClr val="accent5">
                <a:lumMod val="75000"/>
              </a:schemeClr>
            </a:solidFill>
            <a:ln>
              <a:noFill/>
            </a:ln>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7" name="Freeform 26"/>
            <p:cNvSpPr>
              <a:spLocks noEditPoints="1"/>
            </p:cNvSpPr>
            <p:nvPr/>
          </p:nvSpPr>
          <p:spPr bwMode="auto">
            <a:xfrm>
              <a:off x="5285097" y="2220100"/>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8" name="Freeform 27"/>
            <p:cNvSpPr>
              <a:spLocks noEditPoints="1"/>
            </p:cNvSpPr>
            <p:nvPr/>
          </p:nvSpPr>
          <p:spPr bwMode="auto">
            <a:xfrm>
              <a:off x="7214347" y="4238847"/>
              <a:ext cx="374026" cy="383568"/>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9" name="Freeform 28"/>
            <p:cNvSpPr>
              <a:spLocks noEditPoints="1"/>
            </p:cNvSpPr>
            <p:nvPr/>
          </p:nvSpPr>
          <p:spPr bwMode="auto">
            <a:xfrm>
              <a:off x="4397401" y="4268378"/>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0" name="Freeform 29"/>
            <p:cNvSpPr>
              <a:spLocks noEditPoints="1"/>
            </p:cNvSpPr>
            <p:nvPr/>
          </p:nvSpPr>
          <p:spPr bwMode="auto">
            <a:xfrm>
              <a:off x="7474895" y="3083942"/>
              <a:ext cx="328227" cy="379752"/>
            </a:xfrm>
            <a:custGeom>
              <a:avLst/>
              <a:gdLst>
                <a:gd name="T0" fmla="*/ 62 w 80"/>
                <a:gd name="T1" fmla="*/ 22 h 92"/>
                <a:gd name="T2" fmla="*/ 37 w 80"/>
                <a:gd name="T3" fmla="*/ 43 h 92"/>
                <a:gd name="T4" fmla="*/ 37 w 80"/>
                <a:gd name="T5" fmla="*/ 33 h 92"/>
                <a:gd name="T6" fmla="*/ 5 w 80"/>
                <a:gd name="T7" fmla="*/ 58 h 92"/>
                <a:gd name="T8" fmla="*/ 0 w 80"/>
                <a:gd name="T9" fmla="*/ 58 h 92"/>
                <a:gd name="T10" fmla="*/ 37 w 80"/>
                <a:gd name="T11" fmla="*/ 10 h 92"/>
                <a:gd name="T12" fmla="*/ 37 w 80"/>
                <a:gd name="T13" fmla="*/ 0 h 92"/>
                <a:gd name="T14" fmla="*/ 62 w 80"/>
                <a:gd name="T15" fmla="*/ 22 h 92"/>
                <a:gd name="T16" fmla="*/ 44 w 80"/>
                <a:gd name="T17" fmla="*/ 59 h 92"/>
                <a:gd name="T18" fmla="*/ 44 w 80"/>
                <a:gd name="T19" fmla="*/ 49 h 92"/>
                <a:gd name="T20" fmla="*/ 16 w 80"/>
                <a:gd name="T21" fmla="*/ 71 h 92"/>
                <a:gd name="T22" fmla="*/ 44 w 80"/>
                <a:gd name="T23" fmla="*/ 92 h 92"/>
                <a:gd name="T24" fmla="*/ 44 w 80"/>
                <a:gd name="T25" fmla="*/ 82 h 92"/>
                <a:gd name="T26" fmla="*/ 80 w 80"/>
                <a:gd name="T27" fmla="*/ 37 h 92"/>
                <a:gd name="T28" fmla="*/ 75 w 80"/>
                <a:gd name="T29" fmla="*/ 37 h 92"/>
                <a:gd name="T30" fmla="*/ 44 w 80"/>
                <a:gd name="T31"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92">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2" name="Freeform 31"/>
            <p:cNvSpPr>
              <a:spLocks noEditPoints="1"/>
            </p:cNvSpPr>
            <p:nvPr/>
          </p:nvSpPr>
          <p:spPr bwMode="auto">
            <a:xfrm>
              <a:off x="5414134" y="4962724"/>
              <a:ext cx="395017" cy="406468"/>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3" name="Freeform 32"/>
            <p:cNvSpPr>
              <a:spLocks noEditPoints="1"/>
            </p:cNvSpPr>
            <p:nvPr/>
          </p:nvSpPr>
          <p:spPr bwMode="auto">
            <a:xfrm>
              <a:off x="4616929" y="321833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4" name="Freeform 33"/>
            <p:cNvSpPr>
              <a:spLocks noEditPoints="1"/>
            </p:cNvSpPr>
            <p:nvPr/>
          </p:nvSpPr>
          <p:spPr bwMode="auto">
            <a:xfrm>
              <a:off x="6473104" y="2343453"/>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5" name="Freeform 34"/>
            <p:cNvSpPr>
              <a:spLocks noEditPoints="1"/>
            </p:cNvSpPr>
            <p:nvPr/>
          </p:nvSpPr>
          <p:spPr bwMode="auto">
            <a:xfrm>
              <a:off x="6536081" y="5137371"/>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81497" tIns="40749" rIns="81497" bIns="40749"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36" name="Group 35"/>
          <p:cNvGrpSpPr/>
          <p:nvPr/>
        </p:nvGrpSpPr>
        <p:grpSpPr>
          <a:xfrm flipH="1">
            <a:off x="1054482" y="2383821"/>
            <a:ext cx="247456" cy="246719"/>
            <a:chOff x="2138511" y="2464802"/>
            <a:chExt cx="354012" cy="352956"/>
          </a:xfrm>
          <a:solidFill>
            <a:schemeClr val="accent1"/>
          </a:solidFill>
        </p:grpSpPr>
        <p:sp>
          <p:nvSpPr>
            <p:cNvPr id="37" name="Oval 3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8" name="Freeform 3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39" name="Group 38"/>
          <p:cNvGrpSpPr/>
          <p:nvPr/>
        </p:nvGrpSpPr>
        <p:grpSpPr>
          <a:xfrm>
            <a:off x="1358699" y="2292833"/>
            <a:ext cx="2314829" cy="1023963"/>
            <a:chOff x="8508023" y="2061983"/>
            <a:chExt cx="1920590" cy="1148890"/>
          </a:xfrm>
        </p:grpSpPr>
        <p:sp>
          <p:nvSpPr>
            <p:cNvPr id="40" name="TextBox 39"/>
            <p:cNvSpPr txBox="1"/>
            <p:nvPr/>
          </p:nvSpPr>
          <p:spPr>
            <a:xfrm>
              <a:off x="8508024" y="2061983"/>
              <a:ext cx="1457675"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建立书面合规制度</a:t>
              </a:r>
              <a:endParaRPr kumimoji="0" lang="en-GB"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1" name="Rectangle 40"/>
            <p:cNvSpPr/>
            <p:nvPr/>
          </p:nvSpPr>
          <p:spPr>
            <a:xfrm>
              <a:off x="8508023" y="2365038"/>
              <a:ext cx="1920590" cy="845835"/>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rPr>
                <a:t>合规政策、程序等以书面形式发布，并应尽量做到详尽，使员工可以更深层次地了解合规要求，并基于相应的书面手册安排自己的出口工作</a:t>
              </a:r>
              <a:endParaRPr kumimoji="0" lang="en-GB"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44" name="Group 43"/>
          <p:cNvGrpSpPr/>
          <p:nvPr/>
        </p:nvGrpSpPr>
        <p:grpSpPr>
          <a:xfrm flipH="1">
            <a:off x="1053167" y="3670678"/>
            <a:ext cx="247456" cy="246719"/>
            <a:chOff x="2138511" y="2464802"/>
            <a:chExt cx="354012" cy="352956"/>
          </a:xfrm>
          <a:solidFill>
            <a:schemeClr val="accent3"/>
          </a:solidFill>
        </p:grpSpPr>
        <p:sp>
          <p:nvSpPr>
            <p:cNvPr id="48" name="Oval 47"/>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9" name="Freeform 4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45" name="Group 44"/>
          <p:cNvGrpSpPr/>
          <p:nvPr/>
        </p:nvGrpSpPr>
        <p:grpSpPr>
          <a:xfrm>
            <a:off x="1357383" y="3579694"/>
            <a:ext cx="2314829" cy="831348"/>
            <a:chOff x="8508023" y="2061983"/>
            <a:chExt cx="1920590" cy="932775"/>
          </a:xfrm>
        </p:grpSpPr>
        <p:sp>
          <p:nvSpPr>
            <p:cNvPr id="46" name="TextBox 45"/>
            <p:cNvSpPr txBox="1"/>
            <p:nvPr/>
          </p:nvSpPr>
          <p:spPr>
            <a:xfrm>
              <a:off x="8508024" y="2061983"/>
              <a:ext cx="1822093"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合规组织架构合理有效</a:t>
              </a:r>
              <a:endParaRPr kumimoji="0" lang="en-GB"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7" name="Rectangle 46"/>
            <p:cNvSpPr/>
            <p:nvPr/>
          </p:nvSpPr>
          <p:spPr>
            <a:xfrm>
              <a:off x="8508023" y="2365040"/>
              <a:ext cx="1920590" cy="629718"/>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rPr>
                <a:t>可设立贸易合规委员会和贸易合规办公室，均由法务主管领导。贸易合规委员会有权否决存在问题的交易</a:t>
              </a:r>
              <a:endParaRPr kumimoji="0" lang="en-GB"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58" name="Group 57"/>
          <p:cNvGrpSpPr/>
          <p:nvPr/>
        </p:nvGrpSpPr>
        <p:grpSpPr>
          <a:xfrm flipH="1">
            <a:off x="1053167" y="4957535"/>
            <a:ext cx="247456" cy="246719"/>
            <a:chOff x="2138511" y="2464802"/>
            <a:chExt cx="354012" cy="352956"/>
          </a:xfrm>
          <a:solidFill>
            <a:schemeClr val="accent5"/>
          </a:solidFill>
        </p:grpSpPr>
        <p:sp>
          <p:nvSpPr>
            <p:cNvPr id="62" name="Oval 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3" name="Freeform 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59" name="Group 58"/>
          <p:cNvGrpSpPr/>
          <p:nvPr/>
        </p:nvGrpSpPr>
        <p:grpSpPr>
          <a:xfrm>
            <a:off x="1357383" y="4866549"/>
            <a:ext cx="2314829" cy="831346"/>
            <a:chOff x="8508023" y="2061983"/>
            <a:chExt cx="1920590" cy="932773"/>
          </a:xfrm>
        </p:grpSpPr>
        <p:sp>
          <p:nvSpPr>
            <p:cNvPr id="60" name="TextBox 59"/>
            <p:cNvSpPr txBox="1"/>
            <p:nvPr/>
          </p:nvSpPr>
          <p:spPr>
            <a:xfrm>
              <a:off x="8508026" y="2061983"/>
              <a:ext cx="1093256"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出口合规培训</a:t>
              </a:r>
              <a:endParaRPr kumimoji="0" lang="en-GB"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1" name="Rectangle 60"/>
            <p:cNvSpPr/>
            <p:nvPr/>
          </p:nvSpPr>
          <p:spPr>
            <a:xfrm>
              <a:off x="8508023" y="2365038"/>
              <a:ext cx="1920590" cy="629718"/>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rPr>
                <a:t>建立培训机制。通过定期培训，向员工提示出口管制法规的变化，降低其疏忽违反出口管理法律的风险</a:t>
              </a:r>
              <a:r>
                <a:rPr kumimoji="0" lang="en-US" altLang="zh-CN"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rPr>
                <a:t>.</a:t>
              </a:r>
              <a:endParaRPr kumimoji="0" lang="en-GB"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65" name="Group 64"/>
          <p:cNvGrpSpPr/>
          <p:nvPr/>
        </p:nvGrpSpPr>
        <p:grpSpPr>
          <a:xfrm flipH="1">
            <a:off x="8443968" y="2383821"/>
            <a:ext cx="247456" cy="246719"/>
            <a:chOff x="2138511" y="2464802"/>
            <a:chExt cx="354012" cy="352956"/>
          </a:xfrm>
          <a:solidFill>
            <a:schemeClr val="accent2"/>
          </a:solidFill>
        </p:grpSpPr>
        <p:sp>
          <p:nvSpPr>
            <p:cNvPr id="69" name="Oval 68"/>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0" name="Freeform 6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66" name="Group 65"/>
          <p:cNvGrpSpPr/>
          <p:nvPr/>
        </p:nvGrpSpPr>
        <p:grpSpPr>
          <a:xfrm>
            <a:off x="8748184" y="2292834"/>
            <a:ext cx="2333152" cy="831346"/>
            <a:chOff x="8508023" y="2061983"/>
            <a:chExt cx="1920590" cy="932774"/>
          </a:xfrm>
        </p:grpSpPr>
        <p:sp>
          <p:nvSpPr>
            <p:cNvPr id="67" name="TextBox 66"/>
            <p:cNvSpPr txBox="1"/>
            <p:nvPr/>
          </p:nvSpPr>
          <p:spPr>
            <a:xfrm>
              <a:off x="8508024" y="2061983"/>
              <a:ext cx="1265449"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存档和内部审计</a:t>
              </a:r>
              <a:endParaRPr kumimoji="0" lang="en-GB"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8" name="Rectangle 67"/>
            <p:cNvSpPr/>
            <p:nvPr/>
          </p:nvSpPr>
          <p:spPr>
            <a:xfrm>
              <a:off x="8508023" y="2365039"/>
              <a:ext cx="1920590" cy="629718"/>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rPr>
                <a:t>制订合规管理制度，建立审查标准流程，保存相关文档，进行法规制度宣传和培训，加强内部审计，落实各部门责任</a:t>
              </a:r>
              <a:endParaRPr kumimoji="0" lang="en-GB"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72" name="Group 71"/>
          <p:cNvGrpSpPr/>
          <p:nvPr/>
        </p:nvGrpSpPr>
        <p:grpSpPr>
          <a:xfrm flipH="1">
            <a:off x="8442652" y="3670678"/>
            <a:ext cx="247456" cy="246719"/>
            <a:chOff x="2138511" y="2464802"/>
            <a:chExt cx="354012" cy="352956"/>
          </a:xfrm>
          <a:solidFill>
            <a:schemeClr val="accent4"/>
          </a:solidFill>
        </p:grpSpPr>
        <p:sp>
          <p:nvSpPr>
            <p:cNvPr id="76" name="Oval 75"/>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7" name="Freeform 7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73" name="Group 72"/>
          <p:cNvGrpSpPr/>
          <p:nvPr/>
        </p:nvGrpSpPr>
        <p:grpSpPr>
          <a:xfrm>
            <a:off x="8746869" y="3579693"/>
            <a:ext cx="2333152" cy="831346"/>
            <a:chOff x="8508023" y="2061983"/>
            <a:chExt cx="1920590" cy="932773"/>
          </a:xfrm>
        </p:grpSpPr>
        <p:sp>
          <p:nvSpPr>
            <p:cNvPr id="74" name="TextBox 73"/>
            <p:cNvSpPr txBox="1"/>
            <p:nvPr/>
          </p:nvSpPr>
          <p:spPr>
            <a:xfrm>
              <a:off x="8508024" y="2061983"/>
              <a:ext cx="1807784"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合规的自动化系统管理</a:t>
              </a:r>
              <a:endParaRPr kumimoji="0" lang="en-GB"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5" name="Rectangle 74"/>
            <p:cNvSpPr/>
            <p:nvPr/>
          </p:nvSpPr>
          <p:spPr>
            <a:xfrm>
              <a:off x="8508023" y="2365038"/>
              <a:ext cx="1920590" cy="629718"/>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rPr>
                <a:t>在现有信息管理系统的基础上，按国际惯例建立敏感产品和客户的数据库，数字化辅助管理公司出口管制的日常工作</a:t>
              </a:r>
              <a:endParaRPr kumimoji="0" lang="en-GB"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79" name="Group 78"/>
          <p:cNvGrpSpPr/>
          <p:nvPr/>
        </p:nvGrpSpPr>
        <p:grpSpPr>
          <a:xfrm flipH="1">
            <a:off x="8442652" y="4957535"/>
            <a:ext cx="247456" cy="246719"/>
            <a:chOff x="2138511" y="2464802"/>
            <a:chExt cx="354012" cy="352956"/>
          </a:xfrm>
          <a:solidFill>
            <a:schemeClr val="accent6"/>
          </a:solidFill>
        </p:grpSpPr>
        <p:sp>
          <p:nvSpPr>
            <p:cNvPr id="83" name="Oval 8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4" name="Freeform 8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1497" tIns="40749" rIns="81497" bIns="40749" numCol="1" anchor="t" anchorCtr="0" compatLnSpc="1"/>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id-ID" sz="152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nvGrpSpPr>
          <p:cNvPr id="80" name="Group 79"/>
          <p:cNvGrpSpPr/>
          <p:nvPr/>
        </p:nvGrpSpPr>
        <p:grpSpPr>
          <a:xfrm>
            <a:off x="8746869" y="4866549"/>
            <a:ext cx="2333152" cy="1023963"/>
            <a:chOff x="8508023" y="2061983"/>
            <a:chExt cx="1920590" cy="1148889"/>
          </a:xfrm>
        </p:grpSpPr>
        <p:sp>
          <p:nvSpPr>
            <p:cNvPr id="81" name="TextBox 80"/>
            <p:cNvSpPr txBox="1"/>
            <p:nvPr/>
          </p:nvSpPr>
          <p:spPr>
            <a:xfrm>
              <a:off x="8508024" y="2061983"/>
              <a:ext cx="1265449"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rPr>
                <a:t>内部调查和奖惩</a:t>
              </a:r>
              <a:endParaRPr kumimoji="0" lang="en-GB" sz="1705"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82" name="Rectangle 81"/>
            <p:cNvSpPr/>
            <p:nvPr/>
          </p:nvSpPr>
          <p:spPr>
            <a:xfrm>
              <a:off x="8508023" y="2365038"/>
              <a:ext cx="1920590" cy="845834"/>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rPr>
                <a:t>设立奖惩制度，对积极参与合规管理工作的员工给予奖励，通报、严厉处罚违反合规管理政策的员工。违反国家法律法规的，依法承担法律责任</a:t>
              </a:r>
              <a:endParaRPr kumimoji="0" lang="en-GB" sz="1045"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
        <p:nvSpPr>
          <p:cNvPr id="71"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3" name="灯片编号占位符 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54AC5126-18D1-4E75-B7A8-6AB63669E97A}"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85" name="矩形 84"/>
          <p:cNvSpPr/>
          <p:nvPr/>
        </p:nvSpPr>
        <p:spPr>
          <a:xfrm>
            <a:off x="1230306" y="1303408"/>
            <a:ext cx="4269117" cy="555665"/>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
                <a:srgbClr val="FF9933"/>
              </a:buClr>
              <a:buSzPct val="200000"/>
              <a:buFontTx/>
              <a:buNone/>
              <a:defRPr/>
            </a:pPr>
            <a:r>
              <a:rPr kumimoji="0" lang="zh-CN" altLang="en-US"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rPr>
              <a:t>合规体系建设：十二原则（续）</a:t>
            </a:r>
            <a:endParaRPr kumimoji="0" lang="en-US" altLang="zh-CN"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n-cs"/>
            </a:endParaRPr>
          </a:p>
        </p:txBody>
      </p:sp>
      <p:sp>
        <p:nvSpPr>
          <p:cNvPr id="89" name="TextBox 11"/>
          <p:cNvSpPr txBox="1"/>
          <p:nvPr/>
        </p:nvSpPr>
        <p:spPr>
          <a:xfrm>
            <a:off x="1357383" y="594339"/>
            <a:ext cx="7834236" cy="430887"/>
          </a:xfrm>
          <a:prstGeom prst="rect">
            <a:avLst/>
          </a:prstGeom>
          <a:noFill/>
        </p:spPr>
        <p:txBody>
          <a:bodyPr wrap="square" lIns="0" tIns="0" rIns="0" bIns="0"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合规体系建设</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90" name="图片 89"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91"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92" name="图片 91"/>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sp>
        <p:nvSpPr>
          <p:cNvPr id="93" name="KSO_Shape"/>
          <p:cNvSpPr/>
          <p:nvPr/>
        </p:nvSpPr>
        <p:spPr>
          <a:xfrm>
            <a:off x="855554" y="1460842"/>
            <a:ext cx="309397" cy="332653"/>
          </a:xfrm>
          <a:prstGeom prst="homePlate">
            <a:avLst>
              <a:gd name="adj" fmla="val 32249"/>
            </a:avLst>
          </a:prstGeom>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wipe(left)">
                                      <p:cBhvr>
                                        <p:cTn id="10" dur="500"/>
                                        <p:tgtEl>
                                          <p:spTgt spid="93"/>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par>
                          <p:cTn id="15" fill="hold">
                            <p:stCondLst>
                              <p:cond delay="1000"/>
                            </p:stCondLst>
                            <p:childTnLst>
                              <p:par>
                                <p:cTn id="16" presetID="12" presetClass="entr" presetSubtype="2"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p:tgtEl>
                                          <p:spTgt spid="36"/>
                                        </p:tgtEl>
                                        <p:attrNameLst>
                                          <p:attrName>ppt_x</p:attrName>
                                        </p:attrNameLst>
                                      </p:cBhvr>
                                      <p:tavLst>
                                        <p:tav tm="0">
                                          <p:val>
                                            <p:strVal val="#ppt_x+#ppt_w*1.125000"/>
                                          </p:val>
                                        </p:tav>
                                        <p:tav tm="100000">
                                          <p:val>
                                            <p:strVal val="#ppt_x"/>
                                          </p:val>
                                        </p:tav>
                                      </p:tavLst>
                                    </p:anim>
                                    <p:animEffect transition="in" filter="wipe(left)">
                                      <p:cBhvr>
                                        <p:cTn id="19" dur="500"/>
                                        <p:tgtEl>
                                          <p:spTgt spid="36"/>
                                        </p:tgtEl>
                                      </p:cBhvr>
                                    </p:animEffect>
                                  </p:childTnLst>
                                </p:cTn>
                              </p:par>
                              <p:par>
                                <p:cTn id="20" presetID="1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p:tgtEl>
                                          <p:spTgt spid="39"/>
                                        </p:tgtEl>
                                        <p:attrNameLst>
                                          <p:attrName>ppt_x</p:attrName>
                                        </p:attrNameLst>
                                      </p:cBhvr>
                                      <p:tavLst>
                                        <p:tav tm="0">
                                          <p:val>
                                            <p:strVal val="#ppt_x-#ppt_w*1.125000"/>
                                          </p:val>
                                        </p:tav>
                                        <p:tav tm="100000">
                                          <p:val>
                                            <p:strVal val="#ppt_x"/>
                                          </p:val>
                                        </p:tav>
                                      </p:tavLst>
                                    </p:anim>
                                    <p:animEffect transition="in" filter="wipe(right)">
                                      <p:cBhvr>
                                        <p:cTn id="23" dur="500"/>
                                        <p:tgtEl>
                                          <p:spTgt spid="39"/>
                                        </p:tgtEl>
                                      </p:cBhvr>
                                    </p:animEffect>
                                  </p:childTnLst>
                                </p:cTn>
                              </p:par>
                            </p:childTnLst>
                          </p:cTn>
                        </p:par>
                        <p:par>
                          <p:cTn id="24" fill="hold">
                            <p:stCondLst>
                              <p:cond delay="1500"/>
                            </p:stCondLst>
                            <p:childTnLst>
                              <p:par>
                                <p:cTn id="25" presetID="12" presetClass="entr" presetSubtype="2"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p:tgtEl>
                                          <p:spTgt spid="44"/>
                                        </p:tgtEl>
                                        <p:attrNameLst>
                                          <p:attrName>ppt_x</p:attrName>
                                        </p:attrNameLst>
                                      </p:cBhvr>
                                      <p:tavLst>
                                        <p:tav tm="0">
                                          <p:val>
                                            <p:strVal val="#ppt_x+#ppt_w*1.125000"/>
                                          </p:val>
                                        </p:tav>
                                        <p:tav tm="100000">
                                          <p:val>
                                            <p:strVal val="#ppt_x"/>
                                          </p:val>
                                        </p:tav>
                                      </p:tavLst>
                                    </p:anim>
                                    <p:animEffect transition="in" filter="wipe(left)">
                                      <p:cBhvr>
                                        <p:cTn id="28" dur="500"/>
                                        <p:tgtEl>
                                          <p:spTgt spid="44"/>
                                        </p:tgtEl>
                                      </p:cBhvr>
                                    </p:animEffect>
                                  </p:childTnLst>
                                </p:cTn>
                              </p:par>
                              <p:par>
                                <p:cTn id="29" presetID="12" presetClass="entr" presetSubtype="8"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p:tgtEl>
                                          <p:spTgt spid="45"/>
                                        </p:tgtEl>
                                        <p:attrNameLst>
                                          <p:attrName>ppt_x</p:attrName>
                                        </p:attrNameLst>
                                      </p:cBhvr>
                                      <p:tavLst>
                                        <p:tav tm="0">
                                          <p:val>
                                            <p:strVal val="#ppt_x-#ppt_w*1.125000"/>
                                          </p:val>
                                        </p:tav>
                                        <p:tav tm="100000">
                                          <p:val>
                                            <p:strVal val="#ppt_x"/>
                                          </p:val>
                                        </p:tav>
                                      </p:tavLst>
                                    </p:anim>
                                    <p:animEffect transition="in" filter="wipe(right)">
                                      <p:cBhvr>
                                        <p:cTn id="32" dur="500"/>
                                        <p:tgtEl>
                                          <p:spTgt spid="45"/>
                                        </p:tgtEl>
                                      </p:cBhvr>
                                    </p:animEffect>
                                  </p:childTnLst>
                                </p:cTn>
                              </p:par>
                            </p:childTnLst>
                          </p:cTn>
                        </p:par>
                        <p:par>
                          <p:cTn id="33" fill="hold">
                            <p:stCondLst>
                              <p:cond delay="2000"/>
                            </p:stCondLst>
                            <p:childTnLst>
                              <p:par>
                                <p:cTn id="34" presetID="12" presetClass="entr" presetSubtype="2"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p:tgtEl>
                                          <p:spTgt spid="58"/>
                                        </p:tgtEl>
                                        <p:attrNameLst>
                                          <p:attrName>ppt_x</p:attrName>
                                        </p:attrNameLst>
                                      </p:cBhvr>
                                      <p:tavLst>
                                        <p:tav tm="0">
                                          <p:val>
                                            <p:strVal val="#ppt_x+#ppt_w*1.125000"/>
                                          </p:val>
                                        </p:tav>
                                        <p:tav tm="100000">
                                          <p:val>
                                            <p:strVal val="#ppt_x"/>
                                          </p:val>
                                        </p:tav>
                                      </p:tavLst>
                                    </p:anim>
                                    <p:animEffect transition="in" filter="wipe(left)">
                                      <p:cBhvr>
                                        <p:cTn id="37" dur="500"/>
                                        <p:tgtEl>
                                          <p:spTgt spid="58"/>
                                        </p:tgtEl>
                                      </p:cBhvr>
                                    </p:animEffect>
                                  </p:childTnLst>
                                </p:cTn>
                              </p:par>
                              <p:par>
                                <p:cTn id="38" presetID="12" presetClass="entr" presetSubtype="8"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p:tgtEl>
                                          <p:spTgt spid="59"/>
                                        </p:tgtEl>
                                        <p:attrNameLst>
                                          <p:attrName>ppt_x</p:attrName>
                                        </p:attrNameLst>
                                      </p:cBhvr>
                                      <p:tavLst>
                                        <p:tav tm="0">
                                          <p:val>
                                            <p:strVal val="#ppt_x-#ppt_w*1.125000"/>
                                          </p:val>
                                        </p:tav>
                                        <p:tav tm="100000">
                                          <p:val>
                                            <p:strVal val="#ppt_x"/>
                                          </p:val>
                                        </p:tav>
                                      </p:tavLst>
                                    </p:anim>
                                    <p:animEffect transition="in" filter="wipe(right)">
                                      <p:cBhvr>
                                        <p:cTn id="41" dur="500"/>
                                        <p:tgtEl>
                                          <p:spTgt spid="59"/>
                                        </p:tgtEl>
                                      </p:cBhvr>
                                    </p:animEffect>
                                  </p:childTnLst>
                                </p:cTn>
                              </p:par>
                            </p:childTnLst>
                          </p:cTn>
                        </p:par>
                        <p:par>
                          <p:cTn id="42" fill="hold">
                            <p:stCondLst>
                              <p:cond delay="2500"/>
                            </p:stCondLst>
                            <p:childTnLst>
                              <p:par>
                                <p:cTn id="43" presetID="12" presetClass="entr" presetSubtype="2"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p:tgtEl>
                                          <p:spTgt spid="65"/>
                                        </p:tgtEl>
                                        <p:attrNameLst>
                                          <p:attrName>ppt_x</p:attrName>
                                        </p:attrNameLst>
                                      </p:cBhvr>
                                      <p:tavLst>
                                        <p:tav tm="0">
                                          <p:val>
                                            <p:strVal val="#ppt_x+#ppt_w*1.125000"/>
                                          </p:val>
                                        </p:tav>
                                        <p:tav tm="100000">
                                          <p:val>
                                            <p:strVal val="#ppt_x"/>
                                          </p:val>
                                        </p:tav>
                                      </p:tavLst>
                                    </p:anim>
                                    <p:animEffect transition="in" filter="wipe(left)">
                                      <p:cBhvr>
                                        <p:cTn id="46" dur="500"/>
                                        <p:tgtEl>
                                          <p:spTgt spid="65"/>
                                        </p:tgtEl>
                                      </p:cBhvr>
                                    </p:animEffect>
                                  </p:childTnLst>
                                </p:cTn>
                              </p:par>
                              <p:par>
                                <p:cTn id="47" presetID="12" presetClass="entr" presetSubtype="8"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500"/>
                                        <p:tgtEl>
                                          <p:spTgt spid="66"/>
                                        </p:tgtEl>
                                        <p:attrNameLst>
                                          <p:attrName>ppt_x</p:attrName>
                                        </p:attrNameLst>
                                      </p:cBhvr>
                                      <p:tavLst>
                                        <p:tav tm="0">
                                          <p:val>
                                            <p:strVal val="#ppt_x-#ppt_w*1.125000"/>
                                          </p:val>
                                        </p:tav>
                                        <p:tav tm="100000">
                                          <p:val>
                                            <p:strVal val="#ppt_x"/>
                                          </p:val>
                                        </p:tav>
                                      </p:tavLst>
                                    </p:anim>
                                    <p:animEffect transition="in" filter="wipe(right)">
                                      <p:cBhvr>
                                        <p:cTn id="50" dur="500"/>
                                        <p:tgtEl>
                                          <p:spTgt spid="66"/>
                                        </p:tgtEl>
                                      </p:cBhvr>
                                    </p:animEffect>
                                  </p:childTnLst>
                                </p:cTn>
                              </p:par>
                            </p:childTnLst>
                          </p:cTn>
                        </p:par>
                        <p:par>
                          <p:cTn id="51" fill="hold">
                            <p:stCondLst>
                              <p:cond delay="3000"/>
                            </p:stCondLst>
                            <p:childTnLst>
                              <p:par>
                                <p:cTn id="52" presetID="1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p:tgtEl>
                                          <p:spTgt spid="72"/>
                                        </p:tgtEl>
                                        <p:attrNameLst>
                                          <p:attrName>ppt_x</p:attrName>
                                        </p:attrNameLst>
                                      </p:cBhvr>
                                      <p:tavLst>
                                        <p:tav tm="0">
                                          <p:val>
                                            <p:strVal val="#ppt_x+#ppt_w*1.125000"/>
                                          </p:val>
                                        </p:tav>
                                        <p:tav tm="100000">
                                          <p:val>
                                            <p:strVal val="#ppt_x"/>
                                          </p:val>
                                        </p:tav>
                                      </p:tavLst>
                                    </p:anim>
                                    <p:animEffect transition="in" filter="wipe(left)">
                                      <p:cBhvr>
                                        <p:cTn id="55" dur="500"/>
                                        <p:tgtEl>
                                          <p:spTgt spid="72"/>
                                        </p:tgtEl>
                                      </p:cBhvr>
                                    </p:animEffect>
                                  </p:childTnLst>
                                </p:cTn>
                              </p:par>
                              <p:par>
                                <p:cTn id="56" presetID="12" presetClass="entr" presetSubtype="8"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 calcmode="lin" valueType="num">
                                      <p:cBhvr additive="base">
                                        <p:cTn id="58" dur="500"/>
                                        <p:tgtEl>
                                          <p:spTgt spid="73"/>
                                        </p:tgtEl>
                                        <p:attrNameLst>
                                          <p:attrName>ppt_x</p:attrName>
                                        </p:attrNameLst>
                                      </p:cBhvr>
                                      <p:tavLst>
                                        <p:tav tm="0">
                                          <p:val>
                                            <p:strVal val="#ppt_x-#ppt_w*1.125000"/>
                                          </p:val>
                                        </p:tav>
                                        <p:tav tm="100000">
                                          <p:val>
                                            <p:strVal val="#ppt_x"/>
                                          </p:val>
                                        </p:tav>
                                      </p:tavLst>
                                    </p:anim>
                                    <p:animEffect transition="in" filter="wipe(right)">
                                      <p:cBhvr>
                                        <p:cTn id="59" dur="500"/>
                                        <p:tgtEl>
                                          <p:spTgt spid="73"/>
                                        </p:tgtEl>
                                      </p:cBhvr>
                                    </p:animEffect>
                                  </p:childTnLst>
                                </p:cTn>
                              </p:par>
                            </p:childTnLst>
                          </p:cTn>
                        </p:par>
                        <p:par>
                          <p:cTn id="60" fill="hold">
                            <p:stCondLst>
                              <p:cond delay="3500"/>
                            </p:stCondLst>
                            <p:childTnLst>
                              <p:par>
                                <p:cTn id="61" presetID="12" presetClass="entr" presetSubtype="2"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additive="base">
                                        <p:cTn id="63" dur="500"/>
                                        <p:tgtEl>
                                          <p:spTgt spid="79"/>
                                        </p:tgtEl>
                                        <p:attrNameLst>
                                          <p:attrName>ppt_x</p:attrName>
                                        </p:attrNameLst>
                                      </p:cBhvr>
                                      <p:tavLst>
                                        <p:tav tm="0">
                                          <p:val>
                                            <p:strVal val="#ppt_x+#ppt_w*1.125000"/>
                                          </p:val>
                                        </p:tav>
                                        <p:tav tm="100000">
                                          <p:val>
                                            <p:strVal val="#ppt_x"/>
                                          </p:val>
                                        </p:tav>
                                      </p:tavLst>
                                    </p:anim>
                                    <p:animEffect transition="in" filter="wipe(left)">
                                      <p:cBhvr>
                                        <p:cTn id="64" dur="500"/>
                                        <p:tgtEl>
                                          <p:spTgt spid="79"/>
                                        </p:tgtEl>
                                      </p:cBhvr>
                                    </p:animEffect>
                                  </p:childTnLst>
                                </p:cTn>
                              </p:par>
                              <p:par>
                                <p:cTn id="65" presetID="12" presetClass="entr" presetSubtype="8"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additive="base">
                                        <p:cTn id="67" dur="500"/>
                                        <p:tgtEl>
                                          <p:spTgt spid="80"/>
                                        </p:tgtEl>
                                        <p:attrNameLst>
                                          <p:attrName>ppt_x</p:attrName>
                                        </p:attrNameLst>
                                      </p:cBhvr>
                                      <p:tavLst>
                                        <p:tav tm="0">
                                          <p:val>
                                            <p:strVal val="#ppt_x-#ppt_w*1.125000"/>
                                          </p:val>
                                        </p:tav>
                                        <p:tav tm="100000">
                                          <p:val>
                                            <p:strVal val="#ppt_x"/>
                                          </p:val>
                                        </p:tav>
                                      </p:tavLst>
                                    </p:anim>
                                    <p:animEffect transition="in" filter="wipe(right)">
                                      <p:cBhvr>
                                        <p:cTn id="6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9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3" name="灯片编号占位符 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54AC5126-18D1-4E75-B7A8-6AB63669E97A}"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89" name="TextBox 11"/>
          <p:cNvSpPr txBox="1"/>
          <p:nvPr/>
        </p:nvSpPr>
        <p:spPr>
          <a:xfrm>
            <a:off x="1305742" y="601649"/>
            <a:ext cx="7834236" cy="430887"/>
          </a:xfrm>
          <a:prstGeom prst="rect">
            <a:avLst/>
          </a:prstGeom>
          <a:noFill/>
        </p:spPr>
        <p:txBody>
          <a:bodyPr wrap="square" lIns="0" tIns="0" rIns="0" bIns="0"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AEO</a:t>
            </a: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高级认证</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90" name="图片 89"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91"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92" name="图片 91"/>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sp>
        <p:nvSpPr>
          <p:cNvPr id="78" name="文本占位符 4"/>
          <p:cNvSpPr txBox="1"/>
          <p:nvPr/>
        </p:nvSpPr>
        <p:spPr>
          <a:xfrm>
            <a:off x="1850902" y="1721544"/>
            <a:ext cx="2862263" cy="2384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600"/>
              </a:spcBef>
              <a:spcAft>
                <a:spcPts val="600"/>
              </a:spcAft>
              <a:buFont typeface="Wingdings" panose="05000000000000000000" pitchFamily="2" charset="2"/>
              <a:buChar char="l"/>
            </a:pPr>
            <a:r>
              <a:rPr lang="zh-CN" altLang="en-US" sz="2000" dirty="0">
                <a:latin typeface="+mn-ea"/>
                <a:cs typeface="Arial" panose="020B0604020202020204" pitchFamily="34" charset="0"/>
              </a:rPr>
              <a:t>以信用为核心构建新型海关监管机制。</a:t>
            </a:r>
            <a:endParaRPr lang="en-US" altLang="zh-CN" sz="2000" dirty="0">
              <a:latin typeface="+mn-ea"/>
              <a:cs typeface="Arial" panose="020B0604020202020204" pitchFamily="34" charset="0"/>
            </a:endParaRPr>
          </a:p>
          <a:p>
            <a:pPr marL="342900" indent="-342900">
              <a:spcBef>
                <a:spcPts val="600"/>
              </a:spcBef>
              <a:spcAft>
                <a:spcPts val="600"/>
              </a:spcAft>
              <a:buFont typeface="Wingdings" panose="05000000000000000000" pitchFamily="2" charset="2"/>
              <a:buChar char="l"/>
            </a:pPr>
            <a:r>
              <a:rPr lang="zh-CN" altLang="en-US" sz="2000" dirty="0">
                <a:latin typeface="+mn-ea"/>
                <a:cs typeface="Arial" panose="020B0604020202020204" pitchFamily="34" charset="0"/>
              </a:rPr>
              <a:t>守信联合激励，失信联合惩戒。</a:t>
            </a:r>
            <a:endParaRPr lang="en-US" altLang="zh-CN" sz="2000" dirty="0">
              <a:latin typeface="+mn-ea"/>
              <a:cs typeface="Arial" panose="020B0604020202020204" pitchFamily="34" charset="0"/>
            </a:endParaRPr>
          </a:p>
          <a:p>
            <a:pPr marL="342900" indent="-342900">
              <a:spcBef>
                <a:spcPts val="600"/>
              </a:spcBef>
              <a:spcAft>
                <a:spcPts val="600"/>
              </a:spcAft>
              <a:buFont typeface="Wingdings" panose="05000000000000000000" pitchFamily="2" charset="2"/>
              <a:buChar char="l"/>
            </a:pPr>
            <a:r>
              <a:rPr lang="zh-CN" altLang="en-US" sz="2000" dirty="0">
                <a:latin typeface="+mn-ea"/>
                <a:cs typeface="Arial" panose="020B0604020202020204" pitchFamily="34" charset="0"/>
              </a:rPr>
              <a:t>国内</a:t>
            </a:r>
            <a:r>
              <a:rPr lang="zh-CN" altLang="zh-CN" sz="2000" dirty="0">
                <a:latin typeface="+mn-ea"/>
                <a:cs typeface="Arial" panose="020B0604020202020204" pitchFamily="34" charset="0"/>
              </a:rPr>
              <a:t>信息互换、监管互认、执法互助</a:t>
            </a:r>
            <a:r>
              <a:rPr lang="zh-CN" altLang="en-US" sz="2000" dirty="0">
                <a:latin typeface="+mn-ea"/>
                <a:cs typeface="Arial" panose="020B0604020202020204" pitchFamily="34" charset="0"/>
              </a:rPr>
              <a:t>。</a:t>
            </a:r>
            <a:endParaRPr lang="en-US" altLang="zh-CN" sz="2000" dirty="0">
              <a:latin typeface="+mn-ea"/>
              <a:cs typeface="Arial" panose="020B0604020202020204" pitchFamily="34" charset="0"/>
            </a:endParaRPr>
          </a:p>
          <a:p>
            <a:pPr marL="342900" indent="-342900">
              <a:spcBef>
                <a:spcPts val="600"/>
              </a:spcBef>
              <a:spcAft>
                <a:spcPts val="600"/>
              </a:spcAft>
              <a:buFont typeface="Wingdings" panose="05000000000000000000" pitchFamily="2" charset="2"/>
              <a:buChar char="l"/>
            </a:pPr>
            <a:r>
              <a:rPr lang="zh-CN" altLang="en-US" sz="2000" dirty="0">
                <a:latin typeface="+mn-ea"/>
                <a:cs typeface="Arial" panose="020B0604020202020204" pitchFamily="34" charset="0"/>
              </a:rPr>
              <a:t>国外</a:t>
            </a:r>
            <a:r>
              <a:rPr lang="en-US" altLang="zh-CN" sz="2000" dirty="0">
                <a:latin typeface="+mn-ea"/>
                <a:cs typeface="Arial" panose="020B0604020202020204" pitchFamily="34" charset="0"/>
              </a:rPr>
              <a:t>AEO</a:t>
            </a:r>
            <a:r>
              <a:rPr lang="zh-CN" altLang="en-US" sz="2000" dirty="0">
                <a:latin typeface="+mn-ea"/>
                <a:cs typeface="Arial" panose="020B0604020202020204" pitchFamily="34" charset="0"/>
              </a:rPr>
              <a:t>互认，给与便利措施。</a:t>
            </a:r>
            <a:endParaRPr lang="en-US" altLang="zh-CN" sz="2000" dirty="0">
              <a:latin typeface="+mn-ea"/>
              <a:cs typeface="Arial" panose="020B0604020202020204" pitchFamily="34" charset="0"/>
            </a:endParaRPr>
          </a:p>
          <a:p>
            <a:pPr>
              <a:spcBef>
                <a:spcPts val="600"/>
              </a:spcBef>
              <a:spcAft>
                <a:spcPts val="600"/>
              </a:spcAft>
            </a:pPr>
            <a:endParaRPr lang="en-US" altLang="zh-CN" sz="2400" dirty="0">
              <a:solidFill>
                <a:srgbClr val="00AEEE"/>
              </a:solidFill>
              <a:latin typeface="+mn-ea"/>
              <a:cs typeface="Arial" panose="020B0604020202020204" pitchFamily="34" charset="0"/>
            </a:endParaRPr>
          </a:p>
        </p:txBody>
      </p:sp>
      <p:sp>
        <p:nvSpPr>
          <p:cNvPr id="86" name="Rectangle 22"/>
          <p:cNvSpPr/>
          <p:nvPr/>
        </p:nvSpPr>
        <p:spPr>
          <a:xfrm>
            <a:off x="5173591" y="1758550"/>
            <a:ext cx="1112087" cy="918185"/>
          </a:xfrm>
          <a:prstGeom prst="rect">
            <a:avLst/>
          </a:prstGeom>
          <a:solidFill>
            <a:schemeClr val="accent1">
              <a:lumMod val="60000"/>
              <a:lumOff val="40000"/>
            </a:schemeClr>
          </a:solidFill>
          <a:ln w="3175" cap="flat" cmpd="sng" algn="ctr">
            <a:noFill/>
            <a:prstDash val="solid"/>
          </a:ln>
          <a:effectLst>
            <a:outerShdw blurRad="50800" dist="38100" dir="2700000" algn="tl" rotWithShape="0">
              <a:prstClr val="black">
                <a:alpha val="40000"/>
              </a:prstClr>
            </a:outerShdw>
          </a:effectLst>
        </p:spPr>
        <p:txBody>
          <a:bodyPr rtlCol="0" anchor="ctr"/>
          <a:lstStyle/>
          <a:p>
            <a:pPr lvl="0" algn="ctr" eaLnBrk="0" hangingPunct="0">
              <a:defRPr/>
            </a:pPr>
            <a:r>
              <a:rPr lang="en-AU" altLang="zh-CN" dirty="0">
                <a:solidFill>
                  <a:schemeClr val="accent6"/>
                </a:solidFill>
                <a:latin typeface="+mn-ea"/>
                <a:cs typeface="Arial" panose="020B0604020202020204" pitchFamily="34" charset="0"/>
              </a:rPr>
              <a:t>AEO</a:t>
            </a:r>
            <a:endParaRPr lang="en-AU" altLang="zh-CN" dirty="0">
              <a:solidFill>
                <a:schemeClr val="accent6"/>
              </a:solidFill>
              <a:latin typeface="+mn-ea"/>
              <a:cs typeface="Arial" panose="020B0604020202020204" pitchFamily="34" charset="0"/>
            </a:endParaRPr>
          </a:p>
          <a:p>
            <a:pPr lvl="0" algn="ctr" eaLnBrk="0" hangingPunct="0">
              <a:defRPr/>
            </a:pPr>
            <a:r>
              <a:rPr lang="zh-CN" altLang="en-US" dirty="0">
                <a:solidFill>
                  <a:schemeClr val="accent6"/>
                </a:solidFill>
                <a:latin typeface="+mn-ea"/>
                <a:cs typeface="Arial" panose="020B0604020202020204" pitchFamily="34" charset="0"/>
              </a:rPr>
              <a:t>高级认证</a:t>
            </a:r>
            <a:endParaRPr lang="en-AU" altLang="zh-CN" dirty="0">
              <a:solidFill>
                <a:schemeClr val="accent6"/>
              </a:solidFill>
              <a:latin typeface="+mn-ea"/>
              <a:cs typeface="Arial" panose="020B0604020202020204" pitchFamily="34" charset="0"/>
            </a:endParaRPr>
          </a:p>
          <a:p>
            <a:pPr>
              <a:defRPr/>
            </a:pPr>
            <a:endParaRPr lang="zh-CN" altLang="en-US" sz="1200" dirty="0">
              <a:solidFill>
                <a:schemeClr val="accent6"/>
              </a:solidFill>
              <a:latin typeface="+mn-ea"/>
            </a:endParaRPr>
          </a:p>
        </p:txBody>
      </p:sp>
      <p:sp>
        <p:nvSpPr>
          <p:cNvPr id="87" name="Rectangle 23"/>
          <p:cNvSpPr/>
          <p:nvPr/>
        </p:nvSpPr>
        <p:spPr>
          <a:xfrm>
            <a:off x="6421957" y="1730841"/>
            <a:ext cx="4377285" cy="1044947"/>
          </a:xfrm>
          <a:prstGeom prst="rect">
            <a:avLst/>
          </a:prstGeom>
          <a:solidFill>
            <a:schemeClr val="bg1">
              <a:lumMod val="95000"/>
            </a:schemeClr>
          </a:solidFill>
          <a:ln w="3175" cap="flat" cmpd="sng" algn="ctr">
            <a:solidFill>
              <a:srgbClr val="FFFFFF"/>
            </a:solidFill>
            <a:prstDash val="solid"/>
          </a:ln>
          <a:effectLst>
            <a:outerShdw blurRad="50800" dist="38100" dir="2700000" algn="tl" rotWithShape="0">
              <a:prstClr val="black">
                <a:alpha val="40000"/>
              </a:prstClr>
            </a:outerShdw>
          </a:effectLst>
        </p:spPr>
        <p:txBody>
          <a:bodyPr rtlCol="0" anchor="ctr"/>
          <a:lstStyle/>
          <a:p>
            <a:pPr marL="0" lvl="1" defTabSz="179705">
              <a:buClr>
                <a:srgbClr val="404040"/>
              </a:buClr>
              <a:buSzPct val="100000"/>
            </a:pPr>
            <a:r>
              <a:rPr lang="zh-CN" altLang="en-US" sz="1600" kern="0" dirty="0">
                <a:solidFill>
                  <a:srgbClr val="3F5564"/>
                </a:solidFill>
                <a:latin typeface="+mn-ea"/>
                <a:cs typeface="Arial" panose="020B0604020202020204" pitchFamily="34" charset="0"/>
              </a:rPr>
              <a:t>便利措施：低查验率（常规的</a:t>
            </a:r>
            <a:r>
              <a:rPr lang="en-US" altLang="zh-CN" sz="1600" kern="0" dirty="0">
                <a:solidFill>
                  <a:srgbClr val="3F5564"/>
                </a:solidFill>
                <a:latin typeface="+mn-ea"/>
                <a:cs typeface="Arial" panose="020B0604020202020204" pitchFamily="34" charset="0"/>
              </a:rPr>
              <a:t>20%</a:t>
            </a:r>
            <a:r>
              <a:rPr lang="zh-CN" altLang="en-US" sz="1600" kern="0" dirty="0">
                <a:solidFill>
                  <a:srgbClr val="3F5564"/>
                </a:solidFill>
                <a:latin typeface="+mn-ea"/>
                <a:cs typeface="Arial" panose="020B0604020202020204" pitchFamily="34" charset="0"/>
              </a:rPr>
              <a:t>以下）、</a:t>
            </a:r>
            <a:r>
              <a:rPr lang="zh-CN" altLang="zh-CN" sz="1600" dirty="0">
                <a:latin typeface="+mn-ea"/>
              </a:rPr>
              <a:t>申请免除担保</a:t>
            </a:r>
            <a:r>
              <a:rPr lang="zh-CN" altLang="en-US" sz="1600" dirty="0">
                <a:latin typeface="+mn-ea"/>
              </a:rPr>
              <a:t>、</a:t>
            </a:r>
            <a:r>
              <a:rPr lang="zh-CN" altLang="zh-CN" sz="1600" dirty="0">
                <a:latin typeface="+mn-ea"/>
              </a:rPr>
              <a:t>减少稽</a:t>
            </a:r>
            <a:r>
              <a:rPr lang="en-US" altLang="zh-CN" sz="1600" dirty="0">
                <a:latin typeface="+mn-ea"/>
              </a:rPr>
              <a:t>/</a:t>
            </a:r>
            <a:r>
              <a:rPr lang="zh-CN" altLang="zh-CN" sz="1600" dirty="0">
                <a:latin typeface="+mn-ea"/>
              </a:rPr>
              <a:t>核查频次</a:t>
            </a:r>
            <a:r>
              <a:rPr lang="zh-CN" altLang="en-US" sz="1600" dirty="0">
                <a:latin typeface="+mn-ea"/>
              </a:rPr>
              <a:t>、出口提前申报、设立协调员、</a:t>
            </a:r>
            <a:r>
              <a:rPr lang="en-US" altLang="zh-CN" sz="1600" dirty="0">
                <a:latin typeface="+mn-ea"/>
              </a:rPr>
              <a:t>AEO</a:t>
            </a:r>
            <a:r>
              <a:rPr lang="zh-CN" altLang="en-US" sz="1600" dirty="0">
                <a:latin typeface="+mn-ea"/>
              </a:rPr>
              <a:t>互认、不可抗力优先通关</a:t>
            </a:r>
            <a:endParaRPr lang="en-AU" sz="1600" kern="0" dirty="0">
              <a:solidFill>
                <a:srgbClr val="3F5564"/>
              </a:solidFill>
              <a:latin typeface="+mn-ea"/>
              <a:cs typeface="Arial" panose="020B0604020202020204" pitchFamily="34" charset="0"/>
            </a:endParaRPr>
          </a:p>
        </p:txBody>
      </p:sp>
      <p:sp>
        <p:nvSpPr>
          <p:cNvPr id="88" name="Rectangle 22"/>
          <p:cNvSpPr/>
          <p:nvPr/>
        </p:nvSpPr>
        <p:spPr>
          <a:xfrm>
            <a:off x="5173590" y="2940480"/>
            <a:ext cx="1112087" cy="918185"/>
          </a:xfrm>
          <a:prstGeom prst="rect">
            <a:avLst/>
          </a:prstGeom>
          <a:solidFill>
            <a:schemeClr val="accent1">
              <a:lumMod val="60000"/>
              <a:lumOff val="40000"/>
            </a:schemeClr>
          </a:solidFill>
          <a:ln w="3175" cap="flat" cmpd="sng" algn="ctr">
            <a:noFill/>
            <a:prstDash val="solid"/>
          </a:ln>
          <a:effectLst>
            <a:outerShdw blurRad="50800" dist="38100" dir="2700000" algn="tl" rotWithShape="0">
              <a:prstClr val="black">
                <a:alpha val="40000"/>
              </a:prstClr>
            </a:outerShdw>
          </a:effectLst>
        </p:spPr>
        <p:txBody>
          <a:bodyPr rtlCol="0" anchor="ctr"/>
          <a:lstStyle/>
          <a:p>
            <a:pPr lvl="0" algn="ctr" eaLnBrk="0" hangingPunct="0">
              <a:defRPr/>
            </a:pPr>
            <a:r>
              <a:rPr lang="en-AU" altLang="zh-CN" dirty="0">
                <a:solidFill>
                  <a:schemeClr val="accent6"/>
                </a:solidFill>
                <a:latin typeface="+mn-ea"/>
                <a:cs typeface="Arial" panose="020B0604020202020204" pitchFamily="34" charset="0"/>
              </a:rPr>
              <a:t>AEO</a:t>
            </a:r>
            <a:endParaRPr lang="en-AU" altLang="zh-CN" dirty="0">
              <a:solidFill>
                <a:schemeClr val="accent6"/>
              </a:solidFill>
              <a:latin typeface="+mn-ea"/>
              <a:cs typeface="Arial" panose="020B0604020202020204" pitchFamily="34" charset="0"/>
            </a:endParaRPr>
          </a:p>
          <a:p>
            <a:pPr lvl="0" algn="ctr" eaLnBrk="0" hangingPunct="0">
              <a:defRPr/>
            </a:pPr>
            <a:r>
              <a:rPr lang="zh-CN" altLang="en-US" dirty="0">
                <a:solidFill>
                  <a:schemeClr val="accent6"/>
                </a:solidFill>
                <a:latin typeface="+mn-ea"/>
                <a:cs typeface="Arial" panose="020B0604020202020204" pitchFamily="34" charset="0"/>
              </a:rPr>
              <a:t>一般认证</a:t>
            </a:r>
            <a:endParaRPr lang="en-AU" altLang="zh-CN" dirty="0">
              <a:solidFill>
                <a:schemeClr val="accent6"/>
              </a:solidFill>
              <a:latin typeface="+mn-ea"/>
              <a:cs typeface="Arial" panose="020B0604020202020204" pitchFamily="34" charset="0"/>
            </a:endParaRPr>
          </a:p>
        </p:txBody>
      </p:sp>
      <p:sp>
        <p:nvSpPr>
          <p:cNvPr id="94" name="Rectangle 23"/>
          <p:cNvSpPr/>
          <p:nvPr/>
        </p:nvSpPr>
        <p:spPr>
          <a:xfrm>
            <a:off x="6421956" y="2963360"/>
            <a:ext cx="4377285" cy="918185"/>
          </a:xfrm>
          <a:prstGeom prst="rect">
            <a:avLst/>
          </a:prstGeom>
          <a:solidFill>
            <a:schemeClr val="bg1">
              <a:lumMod val="95000"/>
            </a:schemeClr>
          </a:solidFill>
          <a:ln w="3175" cap="flat" cmpd="sng" algn="ctr">
            <a:solidFill>
              <a:srgbClr val="FFFFFF"/>
            </a:solidFill>
            <a:prstDash val="solid"/>
          </a:ln>
          <a:effectLst>
            <a:outerShdw blurRad="50800" dist="38100" dir="2700000" algn="tl" rotWithShape="0">
              <a:prstClr val="black">
                <a:alpha val="40000"/>
              </a:prstClr>
            </a:outerShdw>
          </a:effectLst>
        </p:spPr>
        <p:txBody>
          <a:bodyPr rtlCol="0" anchor="ctr"/>
          <a:lstStyle/>
          <a:p>
            <a:pPr marL="0" lvl="1" defTabSz="179705">
              <a:buClr>
                <a:srgbClr val="404040"/>
              </a:buClr>
              <a:buSzPct val="100000"/>
            </a:pPr>
            <a:r>
              <a:rPr lang="zh-CN" altLang="en-US" sz="1600" kern="0" dirty="0">
                <a:solidFill>
                  <a:srgbClr val="3F5564"/>
                </a:solidFill>
                <a:latin typeface="+mn-ea"/>
                <a:cs typeface="Arial" panose="020B0604020202020204" pitchFamily="34" charset="0"/>
              </a:rPr>
              <a:t>便利措施：较低查验率（常规的</a:t>
            </a:r>
            <a:r>
              <a:rPr lang="en-US" altLang="zh-CN" sz="1600" kern="0" dirty="0">
                <a:solidFill>
                  <a:srgbClr val="3F5564"/>
                </a:solidFill>
                <a:latin typeface="+mn-ea"/>
                <a:cs typeface="Arial" panose="020B0604020202020204" pitchFamily="34" charset="0"/>
              </a:rPr>
              <a:t>50%</a:t>
            </a:r>
            <a:r>
              <a:rPr lang="zh-CN" altLang="en-US" sz="1600" kern="0" dirty="0">
                <a:solidFill>
                  <a:srgbClr val="3F5564"/>
                </a:solidFill>
                <a:latin typeface="+mn-ea"/>
                <a:cs typeface="Arial" panose="020B0604020202020204" pitchFamily="34" charset="0"/>
              </a:rPr>
              <a:t>以下）、</a:t>
            </a:r>
            <a:r>
              <a:rPr lang="zh-CN" altLang="en-US" sz="1600" dirty="0">
                <a:latin typeface="+mn-ea"/>
              </a:rPr>
              <a:t>低于税款提供</a:t>
            </a:r>
            <a:r>
              <a:rPr lang="zh-CN" altLang="zh-CN" sz="1600" dirty="0">
                <a:latin typeface="+mn-ea"/>
              </a:rPr>
              <a:t>担保</a:t>
            </a:r>
            <a:r>
              <a:rPr lang="zh-CN" altLang="en-US" sz="1600" dirty="0">
                <a:latin typeface="+mn-ea"/>
              </a:rPr>
              <a:t>、优先通关</a:t>
            </a:r>
            <a:endParaRPr lang="en-AU" altLang="zh-CN" sz="1600" kern="0" dirty="0">
              <a:solidFill>
                <a:srgbClr val="3F5564"/>
              </a:solidFill>
              <a:latin typeface="+mn-ea"/>
              <a:cs typeface="Arial" panose="020B0604020202020204" pitchFamily="34" charset="0"/>
            </a:endParaRPr>
          </a:p>
        </p:txBody>
      </p:sp>
      <p:sp>
        <p:nvSpPr>
          <p:cNvPr id="95" name="Rectangle 22"/>
          <p:cNvSpPr/>
          <p:nvPr/>
        </p:nvSpPr>
        <p:spPr>
          <a:xfrm>
            <a:off x="5173591" y="4196951"/>
            <a:ext cx="1112087" cy="918185"/>
          </a:xfrm>
          <a:prstGeom prst="rect">
            <a:avLst/>
          </a:prstGeom>
          <a:solidFill>
            <a:schemeClr val="accent1">
              <a:lumMod val="60000"/>
              <a:lumOff val="40000"/>
            </a:schemeClr>
          </a:solidFill>
          <a:ln w="3175" cap="flat" cmpd="sng" algn="ctr">
            <a:noFill/>
            <a:prstDash val="solid"/>
          </a:ln>
          <a:effectLst>
            <a:outerShdw blurRad="50800" dist="38100" dir="2700000" algn="tl" rotWithShape="0">
              <a:prstClr val="black">
                <a:alpha val="40000"/>
              </a:prstClr>
            </a:outerShdw>
          </a:effectLst>
        </p:spPr>
        <p:txBody>
          <a:bodyPr rtlCol="0" anchor="ctr"/>
          <a:lstStyle/>
          <a:p>
            <a:pPr lvl="0" algn="ctr">
              <a:defRPr/>
            </a:pPr>
            <a:r>
              <a:rPr lang="zh-CN" altLang="en-US" kern="0" dirty="0">
                <a:solidFill>
                  <a:schemeClr val="accent6"/>
                </a:solidFill>
                <a:latin typeface="+mn-ea"/>
                <a:cs typeface="Arial" panose="020B0604020202020204" pitchFamily="34" charset="0"/>
              </a:rPr>
              <a:t>一般信用</a:t>
            </a:r>
            <a:endParaRPr lang="en-AU" altLang="zh-CN" kern="0" dirty="0">
              <a:solidFill>
                <a:schemeClr val="accent6"/>
              </a:solidFill>
              <a:latin typeface="+mn-ea"/>
              <a:cs typeface="Arial" panose="020B0604020202020204" pitchFamily="34" charset="0"/>
            </a:endParaRPr>
          </a:p>
        </p:txBody>
      </p:sp>
      <p:sp>
        <p:nvSpPr>
          <p:cNvPr id="96" name="Rectangle 23"/>
          <p:cNvSpPr/>
          <p:nvPr/>
        </p:nvSpPr>
        <p:spPr>
          <a:xfrm>
            <a:off x="6421955" y="4196950"/>
            <a:ext cx="4377285" cy="918185"/>
          </a:xfrm>
          <a:prstGeom prst="rect">
            <a:avLst/>
          </a:prstGeom>
          <a:solidFill>
            <a:schemeClr val="bg1">
              <a:lumMod val="95000"/>
            </a:schemeClr>
          </a:solidFill>
          <a:ln w="3175" cap="flat" cmpd="sng" algn="ctr">
            <a:solidFill>
              <a:srgbClr val="FFFFFF"/>
            </a:solidFill>
            <a:prstDash val="solid"/>
          </a:ln>
          <a:effectLst>
            <a:outerShdw blurRad="50800" dist="38100" dir="2700000" algn="tl" rotWithShape="0">
              <a:prstClr val="black">
                <a:alpha val="40000"/>
              </a:prstClr>
            </a:outerShdw>
          </a:effectLst>
        </p:spPr>
        <p:txBody>
          <a:bodyPr rtlCol="0" anchor="ctr"/>
          <a:lstStyle/>
          <a:p>
            <a:pPr marL="0" lvl="1" defTabSz="179705">
              <a:spcAft>
                <a:spcPts val="300"/>
              </a:spcAft>
              <a:buClr>
                <a:srgbClr val="404040"/>
              </a:buClr>
              <a:buSzPct val="100000"/>
            </a:pPr>
            <a:r>
              <a:rPr lang="zh-CN" altLang="en-US" sz="1600" kern="0" dirty="0">
                <a:solidFill>
                  <a:srgbClr val="3F5564"/>
                </a:solidFill>
                <a:latin typeface="+mn-ea"/>
                <a:cs typeface="Arial" panose="020B0604020202020204" pitchFamily="34" charset="0"/>
              </a:rPr>
              <a:t>常规措施</a:t>
            </a:r>
            <a:endParaRPr lang="zh-CN" altLang="en-US" sz="1600" strike="sngStrike" kern="0" dirty="0">
              <a:solidFill>
                <a:srgbClr val="C00000"/>
              </a:solidFill>
              <a:latin typeface="+mn-ea"/>
              <a:cs typeface="Arial" panose="020B0604020202020204" pitchFamily="34" charset="0"/>
            </a:endParaRPr>
          </a:p>
        </p:txBody>
      </p:sp>
      <p:sp>
        <p:nvSpPr>
          <p:cNvPr id="97" name="Rectangle 22"/>
          <p:cNvSpPr/>
          <p:nvPr/>
        </p:nvSpPr>
        <p:spPr>
          <a:xfrm>
            <a:off x="5173590" y="5394072"/>
            <a:ext cx="1112087" cy="918185"/>
          </a:xfrm>
          <a:prstGeom prst="rect">
            <a:avLst/>
          </a:prstGeom>
          <a:solidFill>
            <a:schemeClr val="accent1">
              <a:lumMod val="60000"/>
              <a:lumOff val="40000"/>
            </a:schemeClr>
          </a:solidFill>
          <a:ln w="3175" cap="flat" cmpd="sng" algn="ctr">
            <a:noFill/>
            <a:prstDash val="solid"/>
          </a:ln>
          <a:effectLst>
            <a:outerShdw blurRad="50800" dist="38100" dir="2700000" algn="tl" rotWithShape="0">
              <a:prstClr val="black">
                <a:alpha val="40000"/>
              </a:prstClr>
            </a:outerShdw>
          </a:effectLst>
        </p:spPr>
        <p:txBody>
          <a:bodyPr rtlCol="0" anchor="ctr"/>
          <a:lstStyle/>
          <a:p>
            <a:pPr lvl="0" algn="ctr">
              <a:defRPr/>
            </a:pPr>
            <a:r>
              <a:rPr lang="zh-CN" altLang="en-US" kern="0" dirty="0">
                <a:solidFill>
                  <a:schemeClr val="accent6"/>
                </a:solidFill>
                <a:latin typeface="+mn-ea"/>
                <a:cs typeface="Arial" panose="020B0604020202020204" pitchFamily="34" charset="0"/>
              </a:rPr>
              <a:t>失信企业</a:t>
            </a:r>
            <a:endParaRPr lang="en-AU" altLang="zh-CN" kern="0" dirty="0">
              <a:solidFill>
                <a:schemeClr val="accent6"/>
              </a:solidFill>
              <a:latin typeface="+mn-ea"/>
              <a:cs typeface="Arial" panose="020B0604020202020204" pitchFamily="34" charset="0"/>
            </a:endParaRPr>
          </a:p>
        </p:txBody>
      </p:sp>
      <p:sp>
        <p:nvSpPr>
          <p:cNvPr id="98" name="Rectangle 23"/>
          <p:cNvSpPr/>
          <p:nvPr/>
        </p:nvSpPr>
        <p:spPr>
          <a:xfrm>
            <a:off x="6421954" y="5394071"/>
            <a:ext cx="4377285" cy="918185"/>
          </a:xfrm>
          <a:prstGeom prst="rect">
            <a:avLst/>
          </a:prstGeom>
          <a:solidFill>
            <a:schemeClr val="bg1">
              <a:lumMod val="95000"/>
            </a:schemeClr>
          </a:solidFill>
          <a:ln w="3175" cap="flat" cmpd="sng" algn="ctr">
            <a:solidFill>
              <a:srgbClr val="FFFFFF"/>
            </a:solidFill>
            <a:prstDash val="solid"/>
          </a:ln>
          <a:effectLst>
            <a:outerShdw blurRad="50800" dist="38100" dir="2700000" algn="tl" rotWithShape="0">
              <a:prstClr val="black">
                <a:alpha val="40000"/>
              </a:prstClr>
            </a:outerShdw>
          </a:effectLst>
        </p:spPr>
        <p:txBody>
          <a:bodyPr rtlCol="0" anchor="ctr"/>
          <a:lstStyle/>
          <a:p>
            <a:pPr marL="0" lvl="1" defTabSz="179705">
              <a:spcAft>
                <a:spcPts val="300"/>
              </a:spcAft>
              <a:buClr>
                <a:srgbClr val="404040"/>
              </a:buClr>
              <a:buSzPct val="100000"/>
            </a:pPr>
            <a:r>
              <a:rPr lang="zh-CN" altLang="en-US" sz="1600" kern="0" dirty="0">
                <a:solidFill>
                  <a:srgbClr val="3F5564"/>
                </a:solidFill>
                <a:latin typeface="+mn-ea"/>
                <a:cs typeface="Arial" panose="020B0604020202020204" pitchFamily="34" charset="0"/>
              </a:rPr>
              <a:t>严密措施：高查验率（</a:t>
            </a:r>
            <a:r>
              <a:rPr lang="en-US" altLang="zh-CN" sz="1600" kern="0" dirty="0">
                <a:solidFill>
                  <a:srgbClr val="3F5564"/>
                </a:solidFill>
                <a:latin typeface="+mn-ea"/>
                <a:cs typeface="Arial" panose="020B0604020202020204" pitchFamily="34" charset="0"/>
              </a:rPr>
              <a:t>80%</a:t>
            </a:r>
            <a:r>
              <a:rPr lang="zh-CN" altLang="en-US" sz="1600" kern="0" dirty="0">
                <a:solidFill>
                  <a:srgbClr val="3F5564"/>
                </a:solidFill>
                <a:latin typeface="+mn-ea"/>
                <a:cs typeface="Arial" panose="020B0604020202020204" pitchFamily="34" charset="0"/>
              </a:rPr>
              <a:t>以上）、加工贸易全额担保、提高稽</a:t>
            </a:r>
            <a:r>
              <a:rPr lang="en-US" altLang="zh-CN" sz="1600" kern="0" dirty="0">
                <a:solidFill>
                  <a:srgbClr val="3F5564"/>
                </a:solidFill>
                <a:latin typeface="+mn-ea"/>
                <a:cs typeface="Arial" panose="020B0604020202020204" pitchFamily="34" charset="0"/>
              </a:rPr>
              <a:t>/</a:t>
            </a:r>
            <a:r>
              <a:rPr lang="zh-CN" altLang="en-US" sz="1600" kern="0" dirty="0">
                <a:solidFill>
                  <a:srgbClr val="3F5564"/>
                </a:solidFill>
                <a:latin typeface="+mn-ea"/>
                <a:cs typeface="Arial" panose="020B0604020202020204" pitchFamily="34" charset="0"/>
              </a:rPr>
              <a:t>核查频次、部分措施不适用、联合惩戒</a:t>
            </a:r>
            <a:endParaRPr lang="zh-CN" altLang="en-US" sz="1600" strike="sngStrike" kern="0" dirty="0">
              <a:solidFill>
                <a:srgbClr val="C00000"/>
              </a:solidFill>
              <a:latin typeface="+mn-ea"/>
              <a:cs typeface="Arial" panose="020B0604020202020204" pitchFamily="34" charset="0"/>
            </a:endParaRPr>
          </a:p>
        </p:txBody>
      </p:sp>
      <p:sp>
        <p:nvSpPr>
          <p:cNvPr id="99" name="剪去对角的矩形 4"/>
          <p:cNvSpPr/>
          <p:nvPr/>
        </p:nvSpPr>
        <p:spPr>
          <a:xfrm>
            <a:off x="1999406" y="4677419"/>
            <a:ext cx="2713759" cy="1634837"/>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latin typeface="+mn-ea"/>
              </a:rPr>
              <a:t>《</a:t>
            </a:r>
            <a:r>
              <a:rPr lang="zh-CN" altLang="en-US" dirty="0">
                <a:latin typeface="+mn-ea"/>
              </a:rPr>
              <a:t>中华人民共和国海关企业信用管理办法</a:t>
            </a:r>
            <a:r>
              <a:rPr lang="en-US" altLang="zh-CN" dirty="0">
                <a:latin typeface="+mn-ea"/>
              </a:rPr>
              <a:t>》</a:t>
            </a:r>
            <a:r>
              <a:rPr lang="zh-CN" altLang="en-US" dirty="0">
                <a:latin typeface="+mn-ea"/>
              </a:rPr>
              <a:t>（海关总署令第</a:t>
            </a:r>
            <a:r>
              <a:rPr lang="en-US" altLang="zh-CN" dirty="0">
                <a:latin typeface="+mn-ea"/>
              </a:rPr>
              <a:t>237</a:t>
            </a:r>
            <a:r>
              <a:rPr lang="zh-CN" altLang="en-US" dirty="0">
                <a:latin typeface="+mn-ea"/>
              </a:rPr>
              <a:t>号）</a:t>
            </a:r>
            <a:endParaRPr lang="zh-CN" altLang="en-US"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3" name="灯片编号占位符 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54AC5126-18D1-4E75-B7A8-6AB63669E97A}"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89" name="TextBox 11"/>
          <p:cNvSpPr txBox="1"/>
          <p:nvPr/>
        </p:nvSpPr>
        <p:spPr>
          <a:xfrm>
            <a:off x="1305742" y="601649"/>
            <a:ext cx="7834236" cy="430887"/>
          </a:xfrm>
          <a:prstGeom prst="rect">
            <a:avLst/>
          </a:prstGeom>
          <a:noFill/>
        </p:spPr>
        <p:txBody>
          <a:bodyPr wrap="square" lIns="0" tIns="0" rIns="0" bIns="0"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AEO</a:t>
            </a: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高级认证</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90" name="图片 89"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91"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92" name="图片 91"/>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grpSp>
        <p:nvGrpSpPr>
          <p:cNvPr id="18" name="组合 17"/>
          <p:cNvGrpSpPr/>
          <p:nvPr/>
        </p:nvGrpSpPr>
        <p:grpSpPr>
          <a:xfrm>
            <a:off x="2300574" y="1541030"/>
            <a:ext cx="7733581" cy="2022764"/>
            <a:chOff x="250273" y="1314436"/>
            <a:chExt cx="7733581" cy="2022764"/>
          </a:xfrm>
        </p:grpSpPr>
        <p:graphicFrame>
          <p:nvGraphicFramePr>
            <p:cNvPr id="19" name="图示 18"/>
            <p:cNvGraphicFramePr/>
            <p:nvPr/>
          </p:nvGraphicFramePr>
          <p:xfrm>
            <a:off x="6251068" y="1314436"/>
            <a:ext cx="1732786" cy="2022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组合 19"/>
            <p:cNvGrpSpPr/>
            <p:nvPr/>
          </p:nvGrpSpPr>
          <p:grpSpPr>
            <a:xfrm>
              <a:off x="250273" y="1627824"/>
              <a:ext cx="5433601" cy="1494068"/>
              <a:chOff x="250273" y="1627824"/>
              <a:chExt cx="5433601" cy="1494068"/>
            </a:xfrm>
          </p:grpSpPr>
          <p:sp>
            <p:nvSpPr>
              <p:cNvPr id="21" name="加号 20"/>
              <p:cNvSpPr/>
              <p:nvPr/>
            </p:nvSpPr>
            <p:spPr>
              <a:xfrm>
                <a:off x="1697600" y="2112244"/>
                <a:ext cx="533832" cy="496599"/>
              </a:xfrm>
              <a:prstGeom prst="mathPlus">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等于号 23"/>
              <p:cNvSpPr/>
              <p:nvPr/>
            </p:nvSpPr>
            <p:spPr>
              <a:xfrm>
                <a:off x="3754854" y="2050908"/>
                <a:ext cx="483321" cy="619270"/>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nvGrpSpPr>
              <p:cNvPr id="23" name="组合 8"/>
              <p:cNvGrpSpPr/>
              <p:nvPr/>
            </p:nvGrpSpPr>
            <p:grpSpPr bwMode="auto">
              <a:xfrm>
                <a:off x="250273" y="1627824"/>
                <a:ext cx="1439696" cy="1494068"/>
                <a:chOff x="1094516" y="1468280"/>
                <a:chExt cx="3011502" cy="3011393"/>
              </a:xfrm>
            </p:grpSpPr>
            <p:sp>
              <p:nvSpPr>
                <p:cNvPr id="32" name="椭圆 31"/>
                <p:cNvSpPr/>
                <p:nvPr/>
              </p:nvSpPr>
              <p:spPr>
                <a:xfrm>
                  <a:off x="1256044" y="1629804"/>
                  <a:ext cx="2688443" cy="2688346"/>
                </a:xfrm>
                <a:prstGeom prst="ellipse">
                  <a:avLst/>
                </a:prstGeom>
                <a:solidFill>
                  <a:schemeClr val="tx2"/>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anchor="ctr"/>
                <a:lstStyle/>
                <a:p>
                  <a:pPr algn="ctr" fontAlgn="auto">
                    <a:spcBef>
                      <a:spcPts val="0"/>
                    </a:spcBef>
                    <a:spcAft>
                      <a:spcPts val="0"/>
                    </a:spcAft>
                    <a:defRPr/>
                  </a:pPr>
                  <a:endParaRPr lang="zh-CN" altLang="en-US" sz="2160">
                    <a:solidFill>
                      <a:schemeClr val="tx1"/>
                    </a:solidFill>
                  </a:endParaRPr>
                </a:p>
              </p:txBody>
            </p:sp>
            <p:sp>
              <p:nvSpPr>
                <p:cNvPr id="33" name="椭圆 32"/>
                <p:cNvSpPr/>
                <p:nvPr/>
              </p:nvSpPr>
              <p:spPr>
                <a:xfrm>
                  <a:off x="1094516" y="1468280"/>
                  <a:ext cx="3011502" cy="3011393"/>
                </a:xfrm>
                <a:prstGeom prst="ellipse">
                  <a:avLst/>
                </a:prstGeom>
                <a:noFill/>
                <a:ln w="19050">
                  <a:solidFill>
                    <a:srgbClr val="436575"/>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anchor="ctr"/>
                <a:lstStyle/>
                <a:p>
                  <a:pPr algn="ctr" fontAlgn="auto">
                    <a:spcBef>
                      <a:spcPts val="0"/>
                    </a:spcBef>
                    <a:spcAft>
                      <a:spcPts val="0"/>
                    </a:spcAft>
                    <a:defRPr/>
                  </a:pPr>
                  <a:endParaRPr lang="zh-CN" altLang="en-US" sz="2160">
                    <a:solidFill>
                      <a:schemeClr val="tx1"/>
                    </a:solidFill>
                  </a:endParaRPr>
                </a:p>
              </p:txBody>
            </p:sp>
            <p:sp>
              <p:nvSpPr>
                <p:cNvPr id="34" name="文本框 33"/>
                <p:cNvSpPr txBox="1"/>
                <p:nvPr/>
              </p:nvSpPr>
              <p:spPr>
                <a:xfrm>
                  <a:off x="1224971" y="2360886"/>
                  <a:ext cx="2750590" cy="1923066"/>
                </a:xfrm>
                <a:prstGeom prst="rect">
                  <a:avLst/>
                </a:prstGeom>
                <a:noFill/>
                <a:ln>
                  <a:noFill/>
                </a:ln>
                <a:effectLst/>
                <a:scene3d>
                  <a:camera prst="orthographicFront"/>
                  <a:lightRig rig="threePt" dir="t"/>
                </a:scene3d>
                <a:sp3d>
                  <a:bevelT/>
                </a:sp3d>
              </p:spPr>
              <p:txBody>
                <a:bodyPr>
                  <a:spAutoFit/>
                </a:bodyPr>
                <a:lstStyle/>
                <a:p>
                  <a:pPr algn="ctr" fontAlgn="auto">
                    <a:spcBef>
                      <a:spcPts val="0"/>
                    </a:spcBef>
                    <a:spcAft>
                      <a:spcPts val="0"/>
                    </a:spcAft>
                    <a:defRPr/>
                  </a:pPr>
                  <a:r>
                    <a:rPr lang="zh-CN" altLang="en-US" b="1" spc="-200" dirty="0">
                      <a:solidFill>
                        <a:schemeClr val="bg1"/>
                      </a:solidFill>
                      <a:latin typeface="微软雅黑" panose="020B0503020204020204" charset="-122"/>
                      <a:ea typeface="微软雅黑" panose="020B0503020204020204" charset="-122"/>
                    </a:rPr>
                    <a:t>通用</a:t>
                  </a:r>
                  <a:endParaRPr lang="en-US" altLang="zh-CN" b="1" spc="-200" dirty="0">
                    <a:solidFill>
                      <a:schemeClr val="bg1"/>
                    </a:solidFill>
                    <a:latin typeface="微软雅黑" panose="020B0503020204020204" charset="-122"/>
                    <a:ea typeface="微软雅黑" panose="020B0503020204020204" charset="-122"/>
                  </a:endParaRPr>
                </a:p>
                <a:p>
                  <a:pPr algn="ctr" fontAlgn="auto">
                    <a:spcBef>
                      <a:spcPts val="0"/>
                    </a:spcBef>
                    <a:spcAft>
                      <a:spcPts val="0"/>
                    </a:spcAft>
                    <a:defRPr/>
                  </a:pPr>
                  <a:r>
                    <a:rPr lang="zh-CN" altLang="en-US" b="1" spc="-200" dirty="0">
                      <a:solidFill>
                        <a:schemeClr val="bg1"/>
                      </a:solidFill>
                      <a:latin typeface="微软雅黑" panose="020B0503020204020204" charset="-122"/>
                      <a:ea typeface="微软雅黑" panose="020B0503020204020204" charset="-122"/>
                    </a:rPr>
                    <a:t>标准</a:t>
                  </a:r>
                  <a:endParaRPr lang="en-US" altLang="zh-CN" b="1" spc="-200" dirty="0">
                    <a:solidFill>
                      <a:schemeClr val="bg1"/>
                    </a:solidFill>
                    <a:latin typeface="微软雅黑" panose="020B0503020204020204" charset="-122"/>
                    <a:ea typeface="微软雅黑" panose="020B0503020204020204" charset="-122"/>
                  </a:endParaRPr>
                </a:p>
                <a:p>
                  <a:pPr algn="ctr" fontAlgn="auto">
                    <a:spcBef>
                      <a:spcPts val="0"/>
                    </a:spcBef>
                    <a:spcAft>
                      <a:spcPts val="0"/>
                    </a:spcAft>
                    <a:defRPr/>
                  </a:pPr>
                  <a:r>
                    <a:rPr lang="zh-CN" altLang="en-US" sz="2000" dirty="0">
                      <a:solidFill>
                        <a:srgbClr val="FDFDFD"/>
                      </a:solidFill>
                      <a:latin typeface="微软雅黑" panose="020B0503020204020204" charset="-122"/>
                      <a:ea typeface="微软雅黑" panose="020B0503020204020204" charset="-122"/>
                    </a:rPr>
                    <a:t>     </a:t>
                  </a:r>
                  <a:endParaRPr lang="zh-CN" altLang="en-US" sz="2000" dirty="0">
                    <a:solidFill>
                      <a:srgbClr val="FDFDFD"/>
                    </a:solidFill>
                    <a:latin typeface="微软雅黑" panose="020B0503020204020204" charset="-122"/>
                    <a:ea typeface="微软雅黑" panose="020B0503020204020204" charset="-122"/>
                  </a:endParaRPr>
                </a:p>
              </p:txBody>
            </p:sp>
          </p:grpSp>
          <p:grpSp>
            <p:nvGrpSpPr>
              <p:cNvPr id="24" name="组合 8"/>
              <p:cNvGrpSpPr/>
              <p:nvPr/>
            </p:nvGrpSpPr>
            <p:grpSpPr bwMode="auto">
              <a:xfrm>
                <a:off x="2237288" y="1627824"/>
                <a:ext cx="1439696" cy="1494068"/>
                <a:chOff x="1094516" y="1468280"/>
                <a:chExt cx="3011502" cy="3011393"/>
              </a:xfrm>
            </p:grpSpPr>
            <p:sp>
              <p:nvSpPr>
                <p:cNvPr id="29" name="椭圆 28"/>
                <p:cNvSpPr/>
                <p:nvPr/>
              </p:nvSpPr>
              <p:spPr>
                <a:xfrm>
                  <a:off x="1256044" y="1629804"/>
                  <a:ext cx="2688443" cy="2688346"/>
                </a:xfrm>
                <a:prstGeom prst="ellipse">
                  <a:avLst/>
                </a:prstGeom>
                <a:solidFill>
                  <a:schemeClr val="tx2"/>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anchor="ctr"/>
                <a:lstStyle/>
                <a:p>
                  <a:pPr algn="ctr" fontAlgn="auto">
                    <a:spcBef>
                      <a:spcPts val="0"/>
                    </a:spcBef>
                    <a:spcAft>
                      <a:spcPts val="0"/>
                    </a:spcAft>
                    <a:defRPr/>
                  </a:pPr>
                  <a:endParaRPr lang="zh-CN" altLang="en-US" sz="2160">
                    <a:solidFill>
                      <a:schemeClr val="tx1"/>
                    </a:solidFill>
                  </a:endParaRPr>
                </a:p>
              </p:txBody>
            </p:sp>
            <p:sp>
              <p:nvSpPr>
                <p:cNvPr id="30" name="椭圆 29"/>
                <p:cNvSpPr/>
                <p:nvPr/>
              </p:nvSpPr>
              <p:spPr>
                <a:xfrm>
                  <a:off x="1094516" y="1468280"/>
                  <a:ext cx="3011502" cy="3011393"/>
                </a:xfrm>
                <a:prstGeom prst="ellipse">
                  <a:avLst/>
                </a:prstGeom>
                <a:noFill/>
                <a:ln w="19050">
                  <a:solidFill>
                    <a:srgbClr val="436575"/>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anchor="ctr"/>
                <a:lstStyle/>
                <a:p>
                  <a:pPr algn="ctr" fontAlgn="auto">
                    <a:spcBef>
                      <a:spcPts val="0"/>
                    </a:spcBef>
                    <a:spcAft>
                      <a:spcPts val="0"/>
                    </a:spcAft>
                    <a:defRPr/>
                  </a:pPr>
                  <a:endParaRPr lang="zh-CN" altLang="en-US" sz="2160">
                    <a:solidFill>
                      <a:schemeClr val="tx1"/>
                    </a:solidFill>
                  </a:endParaRPr>
                </a:p>
              </p:txBody>
            </p:sp>
            <p:sp>
              <p:nvSpPr>
                <p:cNvPr id="31" name="文本框 30"/>
                <p:cNvSpPr txBox="1"/>
                <p:nvPr/>
              </p:nvSpPr>
              <p:spPr>
                <a:xfrm>
                  <a:off x="1224971" y="2360886"/>
                  <a:ext cx="2750590" cy="1923066"/>
                </a:xfrm>
                <a:prstGeom prst="rect">
                  <a:avLst/>
                </a:prstGeom>
                <a:noFill/>
                <a:ln>
                  <a:noFill/>
                </a:ln>
                <a:effectLst/>
                <a:scene3d>
                  <a:camera prst="orthographicFront"/>
                  <a:lightRig rig="threePt" dir="t"/>
                </a:scene3d>
                <a:sp3d>
                  <a:bevelT/>
                </a:sp3d>
              </p:spPr>
              <p:txBody>
                <a:bodyPr>
                  <a:spAutoFit/>
                </a:bodyPr>
                <a:lstStyle/>
                <a:p>
                  <a:pPr algn="ctr" fontAlgn="auto">
                    <a:spcBef>
                      <a:spcPts val="0"/>
                    </a:spcBef>
                    <a:spcAft>
                      <a:spcPts val="0"/>
                    </a:spcAft>
                    <a:defRPr/>
                  </a:pPr>
                  <a:r>
                    <a:rPr lang="zh-CN" altLang="en-US" b="1" spc="-200" dirty="0">
                      <a:solidFill>
                        <a:schemeClr val="bg1"/>
                      </a:solidFill>
                      <a:latin typeface="微软雅黑" panose="020B0503020204020204" charset="-122"/>
                      <a:ea typeface="微软雅黑" panose="020B0503020204020204" charset="-122"/>
                    </a:rPr>
                    <a:t>单项</a:t>
                  </a:r>
                  <a:endParaRPr lang="en-US" altLang="zh-CN" b="1" spc="-200" dirty="0">
                    <a:solidFill>
                      <a:schemeClr val="bg1"/>
                    </a:solidFill>
                    <a:latin typeface="微软雅黑" panose="020B0503020204020204" charset="-122"/>
                    <a:ea typeface="微软雅黑" panose="020B0503020204020204" charset="-122"/>
                  </a:endParaRPr>
                </a:p>
                <a:p>
                  <a:pPr algn="ctr" fontAlgn="auto">
                    <a:spcBef>
                      <a:spcPts val="0"/>
                    </a:spcBef>
                    <a:spcAft>
                      <a:spcPts val="0"/>
                    </a:spcAft>
                    <a:defRPr/>
                  </a:pPr>
                  <a:r>
                    <a:rPr lang="zh-CN" altLang="en-US" b="1" spc="-200" dirty="0">
                      <a:solidFill>
                        <a:schemeClr val="bg1"/>
                      </a:solidFill>
                      <a:latin typeface="微软雅黑" panose="020B0503020204020204" charset="-122"/>
                      <a:ea typeface="微软雅黑" panose="020B0503020204020204" charset="-122"/>
                    </a:rPr>
                    <a:t>标准</a:t>
                  </a:r>
                  <a:endParaRPr lang="en-US" altLang="zh-CN" b="1" spc="-200" dirty="0">
                    <a:solidFill>
                      <a:schemeClr val="bg1"/>
                    </a:solidFill>
                    <a:latin typeface="微软雅黑" panose="020B0503020204020204" charset="-122"/>
                    <a:ea typeface="微软雅黑" panose="020B0503020204020204" charset="-122"/>
                  </a:endParaRPr>
                </a:p>
                <a:p>
                  <a:pPr algn="ctr" fontAlgn="auto">
                    <a:spcBef>
                      <a:spcPts val="0"/>
                    </a:spcBef>
                    <a:spcAft>
                      <a:spcPts val="0"/>
                    </a:spcAft>
                    <a:defRPr/>
                  </a:pPr>
                  <a:r>
                    <a:rPr lang="zh-CN" altLang="en-US" sz="2000" dirty="0">
                      <a:solidFill>
                        <a:srgbClr val="FDFDFD"/>
                      </a:solidFill>
                      <a:latin typeface="微软雅黑" panose="020B0503020204020204" charset="-122"/>
                      <a:ea typeface="微软雅黑" panose="020B0503020204020204" charset="-122"/>
                    </a:rPr>
                    <a:t>     </a:t>
                  </a:r>
                  <a:endParaRPr lang="zh-CN" altLang="en-US" sz="2000" dirty="0">
                    <a:solidFill>
                      <a:srgbClr val="FDFDFD"/>
                    </a:solidFill>
                    <a:latin typeface="微软雅黑" panose="020B0503020204020204" charset="-122"/>
                    <a:ea typeface="微软雅黑" panose="020B0503020204020204" charset="-122"/>
                  </a:endParaRPr>
                </a:p>
              </p:txBody>
            </p:sp>
          </p:grpSp>
          <p:grpSp>
            <p:nvGrpSpPr>
              <p:cNvPr id="25" name="组合 8"/>
              <p:cNvGrpSpPr/>
              <p:nvPr/>
            </p:nvGrpSpPr>
            <p:grpSpPr bwMode="auto">
              <a:xfrm>
                <a:off x="4244178" y="1627824"/>
                <a:ext cx="1439696" cy="1494068"/>
                <a:chOff x="1094516" y="1468280"/>
                <a:chExt cx="3011502" cy="3011393"/>
              </a:xfrm>
            </p:grpSpPr>
            <p:sp>
              <p:nvSpPr>
                <p:cNvPr id="26" name="椭圆 25"/>
                <p:cNvSpPr/>
                <p:nvPr/>
              </p:nvSpPr>
              <p:spPr>
                <a:xfrm>
                  <a:off x="1256044" y="1629804"/>
                  <a:ext cx="2688443" cy="2688346"/>
                </a:xfrm>
                <a:prstGeom prst="ellipse">
                  <a:avLst/>
                </a:prstGeom>
                <a:solidFill>
                  <a:schemeClr val="tx2"/>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anchor="ctr"/>
                <a:lstStyle/>
                <a:p>
                  <a:pPr algn="ctr" fontAlgn="auto">
                    <a:spcBef>
                      <a:spcPts val="0"/>
                    </a:spcBef>
                    <a:spcAft>
                      <a:spcPts val="0"/>
                    </a:spcAft>
                    <a:defRPr/>
                  </a:pPr>
                  <a:endParaRPr lang="zh-CN" altLang="en-US" sz="2160">
                    <a:solidFill>
                      <a:schemeClr val="tx1"/>
                    </a:solidFill>
                  </a:endParaRPr>
                </a:p>
              </p:txBody>
            </p:sp>
            <p:sp>
              <p:nvSpPr>
                <p:cNvPr id="27" name="椭圆 26"/>
                <p:cNvSpPr/>
                <p:nvPr/>
              </p:nvSpPr>
              <p:spPr>
                <a:xfrm>
                  <a:off x="1094516" y="1468280"/>
                  <a:ext cx="3011502" cy="3011393"/>
                </a:xfrm>
                <a:prstGeom prst="ellipse">
                  <a:avLst/>
                </a:prstGeom>
                <a:noFill/>
                <a:ln w="19050">
                  <a:solidFill>
                    <a:srgbClr val="436575"/>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anchor="ctr"/>
                <a:lstStyle/>
                <a:p>
                  <a:pPr algn="ctr" fontAlgn="auto">
                    <a:spcBef>
                      <a:spcPts val="0"/>
                    </a:spcBef>
                    <a:spcAft>
                      <a:spcPts val="0"/>
                    </a:spcAft>
                    <a:defRPr/>
                  </a:pPr>
                  <a:endParaRPr lang="zh-CN" altLang="en-US" sz="2160">
                    <a:solidFill>
                      <a:schemeClr val="tx1"/>
                    </a:solidFill>
                  </a:endParaRPr>
                </a:p>
              </p:txBody>
            </p:sp>
            <p:sp>
              <p:nvSpPr>
                <p:cNvPr id="28" name="文本框 27"/>
                <p:cNvSpPr txBox="1"/>
                <p:nvPr/>
              </p:nvSpPr>
              <p:spPr>
                <a:xfrm>
                  <a:off x="1224971" y="2360886"/>
                  <a:ext cx="2750590" cy="1923066"/>
                </a:xfrm>
                <a:prstGeom prst="rect">
                  <a:avLst/>
                </a:prstGeom>
                <a:noFill/>
                <a:ln>
                  <a:noFill/>
                </a:ln>
                <a:effectLst/>
                <a:scene3d>
                  <a:camera prst="orthographicFront"/>
                  <a:lightRig rig="threePt" dir="t"/>
                </a:scene3d>
                <a:sp3d>
                  <a:bevelT/>
                </a:sp3d>
              </p:spPr>
              <p:txBody>
                <a:bodyPr>
                  <a:spAutoFit/>
                </a:bodyPr>
                <a:lstStyle/>
                <a:p>
                  <a:pPr algn="ctr" fontAlgn="auto">
                    <a:spcBef>
                      <a:spcPts val="0"/>
                    </a:spcBef>
                    <a:spcAft>
                      <a:spcPts val="0"/>
                    </a:spcAft>
                    <a:defRPr/>
                  </a:pPr>
                  <a:r>
                    <a:rPr lang="zh-CN" altLang="en-US" b="1" spc="-200" dirty="0">
                      <a:solidFill>
                        <a:schemeClr val="bg1"/>
                      </a:solidFill>
                      <a:latin typeface="微软雅黑" panose="020B0503020204020204" charset="-122"/>
                      <a:ea typeface="微软雅黑" panose="020B0503020204020204" charset="-122"/>
                    </a:rPr>
                    <a:t>认证</a:t>
                  </a:r>
                  <a:endParaRPr lang="en-US" altLang="zh-CN" b="1" spc="-200" dirty="0">
                    <a:solidFill>
                      <a:schemeClr val="bg1"/>
                    </a:solidFill>
                    <a:latin typeface="微软雅黑" panose="020B0503020204020204" charset="-122"/>
                    <a:ea typeface="微软雅黑" panose="020B0503020204020204" charset="-122"/>
                  </a:endParaRPr>
                </a:p>
                <a:p>
                  <a:pPr algn="ctr" fontAlgn="auto">
                    <a:spcBef>
                      <a:spcPts val="0"/>
                    </a:spcBef>
                    <a:spcAft>
                      <a:spcPts val="0"/>
                    </a:spcAft>
                    <a:defRPr/>
                  </a:pPr>
                  <a:r>
                    <a:rPr lang="zh-CN" altLang="en-US" b="1" spc="-200" dirty="0">
                      <a:solidFill>
                        <a:schemeClr val="bg1"/>
                      </a:solidFill>
                      <a:latin typeface="微软雅黑" panose="020B0503020204020204" charset="-122"/>
                      <a:ea typeface="微软雅黑" panose="020B0503020204020204" charset="-122"/>
                    </a:rPr>
                    <a:t>标准</a:t>
                  </a:r>
                  <a:endParaRPr lang="en-US" altLang="zh-CN" b="1" spc="-200" dirty="0">
                    <a:solidFill>
                      <a:schemeClr val="bg1"/>
                    </a:solidFill>
                    <a:latin typeface="微软雅黑" panose="020B0503020204020204" charset="-122"/>
                    <a:ea typeface="微软雅黑" panose="020B0503020204020204" charset="-122"/>
                  </a:endParaRPr>
                </a:p>
                <a:p>
                  <a:pPr algn="ctr" fontAlgn="auto">
                    <a:spcBef>
                      <a:spcPts val="0"/>
                    </a:spcBef>
                    <a:spcAft>
                      <a:spcPts val="0"/>
                    </a:spcAft>
                    <a:defRPr/>
                  </a:pPr>
                  <a:r>
                    <a:rPr lang="zh-CN" altLang="en-US" sz="2000" dirty="0">
                      <a:solidFill>
                        <a:srgbClr val="FDFDFD"/>
                      </a:solidFill>
                      <a:latin typeface="微软雅黑" panose="020B0503020204020204" charset="-122"/>
                      <a:ea typeface="微软雅黑" panose="020B0503020204020204" charset="-122"/>
                    </a:rPr>
                    <a:t>     </a:t>
                  </a:r>
                  <a:endParaRPr lang="zh-CN" altLang="en-US" sz="2000" dirty="0">
                    <a:solidFill>
                      <a:srgbClr val="FDFDFD"/>
                    </a:solidFill>
                    <a:latin typeface="微软雅黑" panose="020B0503020204020204" charset="-122"/>
                    <a:ea typeface="微软雅黑" panose="020B0503020204020204" charset="-122"/>
                  </a:endParaRPr>
                </a:p>
              </p:txBody>
            </p:sp>
          </p:grpSp>
        </p:grpSp>
      </p:grpSp>
      <p:cxnSp>
        <p:nvCxnSpPr>
          <p:cNvPr id="35" name="直接连接符 34"/>
          <p:cNvCxnSpPr/>
          <p:nvPr/>
        </p:nvCxnSpPr>
        <p:spPr>
          <a:xfrm>
            <a:off x="1909847" y="3773358"/>
            <a:ext cx="8515036" cy="0"/>
          </a:xfrm>
          <a:prstGeom prst="line">
            <a:avLst/>
          </a:prstGeom>
          <a:ln w="25400" cmpd="sng">
            <a:solidFill>
              <a:schemeClr val="accent1">
                <a:shade val="95000"/>
                <a:satMod val="105000"/>
                <a:alpha val="99000"/>
              </a:schemeClr>
            </a:solidFill>
          </a:ln>
          <a:effectLst>
            <a:glow>
              <a:schemeClr val="accent1"/>
            </a:glow>
          </a:effectLst>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2300574" y="4286405"/>
            <a:ext cx="7590851" cy="1256147"/>
            <a:chOff x="1094009" y="4253775"/>
            <a:chExt cx="7590851" cy="1256147"/>
          </a:xfrm>
        </p:grpSpPr>
        <p:sp>
          <p:nvSpPr>
            <p:cNvPr id="37" name="梯形 36"/>
            <p:cNvSpPr/>
            <p:nvPr/>
          </p:nvSpPr>
          <p:spPr>
            <a:xfrm>
              <a:off x="1094009" y="4253777"/>
              <a:ext cx="1447327" cy="1256145"/>
            </a:xfrm>
            <a:prstGeom prst="trapezoid">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solidFill>
                  <a:latin typeface="微软雅黑" panose="020B0503020204020204" charset="-122"/>
                  <a:ea typeface="微软雅黑" panose="020B0503020204020204" charset="-122"/>
                </a:rPr>
                <a:t>内部</a:t>
              </a:r>
              <a:endParaRPr lang="en-US" altLang="zh-CN" b="1" dirty="0">
                <a:solidFill>
                  <a:schemeClr val="accent4"/>
                </a:solidFill>
                <a:latin typeface="微软雅黑" panose="020B0503020204020204" charset="-122"/>
                <a:ea typeface="微软雅黑" panose="020B0503020204020204" charset="-122"/>
              </a:endParaRPr>
            </a:p>
            <a:p>
              <a:pPr algn="ctr"/>
              <a:r>
                <a:rPr lang="zh-CN" altLang="en-US" b="1" dirty="0">
                  <a:solidFill>
                    <a:schemeClr val="accent4"/>
                  </a:solidFill>
                  <a:latin typeface="微软雅黑" panose="020B0503020204020204" charset="-122"/>
                  <a:ea typeface="微软雅黑" panose="020B0503020204020204" charset="-122"/>
                </a:rPr>
                <a:t>控制</a:t>
              </a:r>
              <a:endParaRPr lang="zh-CN" altLang="en-US" b="1" dirty="0">
                <a:solidFill>
                  <a:schemeClr val="accent4"/>
                </a:solidFill>
                <a:latin typeface="微软雅黑" panose="020B0503020204020204" charset="-122"/>
                <a:ea typeface="微软雅黑" panose="020B0503020204020204" charset="-122"/>
              </a:endParaRPr>
            </a:p>
          </p:txBody>
        </p:sp>
        <p:sp>
          <p:nvSpPr>
            <p:cNvPr id="38" name="梯形 37"/>
            <p:cNvSpPr/>
            <p:nvPr/>
          </p:nvSpPr>
          <p:spPr>
            <a:xfrm>
              <a:off x="3128810" y="4253776"/>
              <a:ext cx="1447327" cy="1256145"/>
            </a:xfrm>
            <a:prstGeom prst="trapezoid">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solidFill>
                  <a:latin typeface="微软雅黑" panose="020B0503020204020204" charset="-122"/>
                  <a:ea typeface="微软雅黑" panose="020B0503020204020204" charset="-122"/>
                </a:rPr>
                <a:t>财务</a:t>
              </a:r>
              <a:endParaRPr lang="en-US" altLang="zh-CN" b="1" dirty="0">
                <a:solidFill>
                  <a:schemeClr val="accent4"/>
                </a:solidFill>
                <a:latin typeface="微软雅黑" panose="020B0503020204020204" charset="-122"/>
                <a:ea typeface="微软雅黑" panose="020B0503020204020204" charset="-122"/>
              </a:endParaRPr>
            </a:p>
            <a:p>
              <a:pPr algn="ctr"/>
              <a:r>
                <a:rPr lang="zh-CN" altLang="en-US" b="1" dirty="0">
                  <a:solidFill>
                    <a:schemeClr val="accent4"/>
                  </a:solidFill>
                  <a:latin typeface="微软雅黑" panose="020B0503020204020204" charset="-122"/>
                  <a:ea typeface="微软雅黑" panose="020B0503020204020204" charset="-122"/>
                </a:rPr>
                <a:t>状况</a:t>
              </a:r>
              <a:endParaRPr lang="zh-CN" altLang="en-US" b="1" dirty="0">
                <a:solidFill>
                  <a:schemeClr val="accent4"/>
                </a:solidFill>
                <a:latin typeface="微软雅黑" panose="020B0503020204020204" charset="-122"/>
                <a:ea typeface="微软雅黑" panose="020B0503020204020204" charset="-122"/>
              </a:endParaRPr>
            </a:p>
          </p:txBody>
        </p:sp>
        <p:sp>
          <p:nvSpPr>
            <p:cNvPr id="39" name="梯形 38"/>
            <p:cNvSpPr/>
            <p:nvPr/>
          </p:nvSpPr>
          <p:spPr>
            <a:xfrm>
              <a:off x="5246534" y="4253775"/>
              <a:ext cx="1447327" cy="1256145"/>
            </a:xfrm>
            <a:prstGeom prst="trapezoid">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solidFill>
                  <a:latin typeface="微软雅黑" panose="020B0503020204020204" charset="-122"/>
                  <a:ea typeface="微软雅黑" panose="020B0503020204020204" charset="-122"/>
                </a:rPr>
                <a:t>守法</a:t>
              </a:r>
              <a:endParaRPr lang="en-US" altLang="zh-CN" b="1" dirty="0">
                <a:solidFill>
                  <a:schemeClr val="accent4"/>
                </a:solidFill>
                <a:latin typeface="微软雅黑" panose="020B0503020204020204" charset="-122"/>
                <a:ea typeface="微软雅黑" panose="020B0503020204020204" charset="-122"/>
              </a:endParaRPr>
            </a:p>
            <a:p>
              <a:pPr algn="ctr"/>
              <a:r>
                <a:rPr lang="zh-CN" altLang="en-US" b="1" dirty="0">
                  <a:solidFill>
                    <a:schemeClr val="accent4"/>
                  </a:solidFill>
                  <a:latin typeface="微软雅黑" panose="020B0503020204020204" charset="-122"/>
                  <a:ea typeface="微软雅黑" panose="020B0503020204020204" charset="-122"/>
                </a:rPr>
                <a:t>规范</a:t>
              </a:r>
              <a:endParaRPr lang="zh-CN" altLang="en-US" b="1" dirty="0">
                <a:solidFill>
                  <a:schemeClr val="accent4"/>
                </a:solidFill>
                <a:latin typeface="微软雅黑" panose="020B0503020204020204" charset="-122"/>
                <a:ea typeface="微软雅黑" panose="020B0503020204020204" charset="-122"/>
              </a:endParaRPr>
            </a:p>
          </p:txBody>
        </p:sp>
        <p:sp>
          <p:nvSpPr>
            <p:cNvPr id="40" name="梯形 39"/>
            <p:cNvSpPr/>
            <p:nvPr/>
          </p:nvSpPr>
          <p:spPr>
            <a:xfrm>
              <a:off x="7237533" y="4253775"/>
              <a:ext cx="1447327" cy="1256145"/>
            </a:xfrm>
            <a:prstGeom prst="trapezoid">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solidFill>
                  <a:latin typeface="微软雅黑" panose="020B0503020204020204" charset="-122"/>
                  <a:ea typeface="微软雅黑" panose="020B0503020204020204" charset="-122"/>
                </a:rPr>
                <a:t>贸易</a:t>
              </a:r>
              <a:endParaRPr lang="en-US" altLang="zh-CN" b="1" dirty="0">
                <a:solidFill>
                  <a:schemeClr val="accent4"/>
                </a:solidFill>
                <a:latin typeface="微软雅黑" panose="020B0503020204020204" charset="-122"/>
                <a:ea typeface="微软雅黑" panose="020B0503020204020204" charset="-122"/>
              </a:endParaRPr>
            </a:p>
            <a:p>
              <a:pPr algn="ctr"/>
              <a:r>
                <a:rPr lang="zh-CN" altLang="en-US" b="1" dirty="0">
                  <a:solidFill>
                    <a:schemeClr val="accent4"/>
                  </a:solidFill>
                  <a:latin typeface="微软雅黑" panose="020B0503020204020204" charset="-122"/>
                  <a:ea typeface="微软雅黑" panose="020B0503020204020204" charset="-122"/>
                </a:rPr>
                <a:t>安全</a:t>
              </a:r>
              <a:endParaRPr lang="zh-CN" altLang="en-US" b="1" dirty="0">
                <a:solidFill>
                  <a:schemeClr val="accent4"/>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1371" y="1513251"/>
            <a:ext cx="10972800" cy="4525963"/>
          </a:xfrm>
        </p:spPr>
        <p:txBody>
          <a:bodyPr>
            <a:noAutofit/>
          </a:bodyPr>
          <a:lstStyle/>
          <a:p>
            <a:pPr lvl="0" algn="just">
              <a:lnSpc>
                <a:spcPct val="150000"/>
              </a:lnSpc>
              <a:buSzPts val="1000"/>
              <a:buBlip>
                <a:blip r:embed="rId1"/>
              </a:buBlip>
            </a:pPr>
            <a:r>
              <a:rPr lang="zh-CN" altLang="zh-CN" sz="1865" dirty="0"/>
              <a:t>郝竞宇的执业领域主要包括：反倾销、反补贴和保障措施法，</a:t>
            </a:r>
            <a:r>
              <a:rPr lang="en-US" altLang="zh-CN" sz="1865" dirty="0"/>
              <a:t>WTO</a:t>
            </a:r>
            <a:r>
              <a:rPr lang="zh-CN" altLang="zh-CN" sz="1865" dirty="0"/>
              <a:t>以及相关贸易救济法律，海关法、走私犯罪、贸易合规，出口管制等。</a:t>
            </a:r>
            <a:endParaRPr lang="zh-CN" altLang="zh-CN" sz="1865" dirty="0"/>
          </a:p>
          <a:p>
            <a:pPr algn="just">
              <a:lnSpc>
                <a:spcPct val="150000"/>
              </a:lnSpc>
              <a:buSzPts val="1000"/>
              <a:buBlip>
                <a:blip r:embed="rId1"/>
              </a:buBlip>
            </a:pPr>
            <a:r>
              <a:rPr lang="zh-CN" altLang="zh-CN" sz="1865" dirty="0"/>
              <a:t>在近</a:t>
            </a:r>
            <a:r>
              <a:rPr lang="en-US" altLang="zh-CN" sz="1865" dirty="0"/>
              <a:t>10</a:t>
            </a:r>
            <a:r>
              <a:rPr lang="zh-CN" altLang="zh-CN" sz="1865" dirty="0"/>
              <a:t>年的法律实践中，承办近百起案件。</a:t>
            </a:r>
            <a:endParaRPr lang="zh-CN" altLang="zh-CN" sz="1865" dirty="0"/>
          </a:p>
          <a:p>
            <a:pPr algn="just">
              <a:lnSpc>
                <a:spcPct val="150000"/>
              </a:lnSpc>
              <a:buSzPts val="1000"/>
              <a:buBlip>
                <a:blip r:embed="rId1"/>
              </a:buBlip>
            </a:pPr>
            <a:r>
              <a:rPr lang="zh-CN" altLang="zh-CN" sz="1865" dirty="0"/>
              <a:t>应诉反倾销调查案件：参与中国企业应诉欧盟、美国、加拿大、澳大利亚、巴西、日本、印度、土耳其、印尼、越南、马来西亚、俄白哈、台湾等国家和地区的反倾销调查，涉及石墨电极、钢铁、瓷砖、毛巾、陶瓷餐具、蜡烛、罐头、铸件、玻璃纤维、汽车轮毂、胶印版等产业。</a:t>
            </a:r>
            <a:endParaRPr lang="zh-CN" altLang="zh-CN" sz="1865" dirty="0"/>
          </a:p>
          <a:p>
            <a:pPr algn="just">
              <a:lnSpc>
                <a:spcPct val="150000"/>
              </a:lnSpc>
              <a:buSzPts val="1000"/>
              <a:buBlip>
                <a:blip r:embed="rId1"/>
              </a:buBlip>
            </a:pPr>
            <a:r>
              <a:rPr lang="zh-CN" altLang="zh-CN" sz="1865" dirty="0"/>
              <a:t>应诉反补贴调查案件：参与中国政府和企业应诉欧盟、美国、加拿大、印度等调查。</a:t>
            </a:r>
            <a:endParaRPr lang="zh-CN" altLang="zh-CN" sz="1865" dirty="0"/>
          </a:p>
          <a:p>
            <a:pPr algn="just">
              <a:lnSpc>
                <a:spcPct val="150000"/>
              </a:lnSpc>
              <a:buSzPts val="1000"/>
              <a:buBlip>
                <a:blip r:embed="rId1"/>
              </a:buBlip>
            </a:pPr>
            <a:r>
              <a:rPr lang="zh-CN" altLang="zh-CN" sz="1865" dirty="0"/>
              <a:t>贸易合规：为客户审查技术许可协议、独家代理协议、进出口合同；提供营商环境、供应链筹划等方面的咨询。</a:t>
            </a:r>
            <a:endParaRPr lang="zh-CN" altLang="zh-CN" sz="1865" dirty="0"/>
          </a:p>
        </p:txBody>
      </p:sp>
      <p:sp>
        <p:nvSpPr>
          <p:cNvPr id="4" name="页脚占位符 3"/>
          <p:cNvSpPr>
            <a:spLocks noGrp="1"/>
          </p:cNvSpPr>
          <p:nvPr>
            <p:ph type="ftr" sz="quarter" idx="11"/>
          </p:nvPr>
        </p:nvSpPr>
        <p:spPr/>
        <p:txBody>
          <a:bodyPr/>
          <a:lstStyle/>
          <a:p>
            <a:r>
              <a:rPr lang="zh-CN" altLang="en-US"/>
              <a:t>严格保密</a:t>
            </a:r>
            <a:endParaRPr lang="zh-CN" altLang="en-US"/>
          </a:p>
        </p:txBody>
      </p:sp>
      <p:sp>
        <p:nvSpPr>
          <p:cNvPr id="5" name="灯片编号占位符 4"/>
          <p:cNvSpPr>
            <a:spLocks noGrp="1"/>
          </p:cNvSpPr>
          <p:nvPr>
            <p:ph type="sldNum" sz="quarter" idx="12"/>
          </p:nvPr>
        </p:nvSpPr>
        <p:spPr/>
        <p:txBody>
          <a:bodyPr/>
          <a:lstStyle/>
          <a:p>
            <a:fld id="{F054BAD5-415E-493C-9023-AB4605AAD986}" type="slidenum">
              <a:rPr lang="zh-CN" altLang="en-US" smtClean="0"/>
            </a:fld>
            <a:endParaRPr lang="zh-CN" altLang="en-US"/>
          </a:p>
        </p:txBody>
      </p:sp>
      <p:sp>
        <p:nvSpPr>
          <p:cNvPr id="6" name="TextBox 24"/>
          <p:cNvSpPr txBox="1"/>
          <p:nvPr/>
        </p:nvSpPr>
        <p:spPr>
          <a:xfrm>
            <a:off x="335360" y="223239"/>
            <a:ext cx="2657590" cy="836353"/>
          </a:xfrm>
          <a:prstGeom prst="rect">
            <a:avLst/>
          </a:prstGeom>
          <a:noFill/>
        </p:spPr>
        <p:txBody>
          <a:bodyPr wrap="none" lIns="96744" tIns="48372" rIns="96744" bIns="48372" rtlCol="0">
            <a:spAutoFit/>
          </a:bodyPr>
          <a:lstStyle>
            <a:defPPr>
              <a:defRPr lang="zh-CN"/>
            </a:defPPr>
            <a:lvl1pPr>
              <a:defRPr kumimoji="1" sz="36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z="4800" dirty="0"/>
              <a:t>执业领域</a:t>
            </a:r>
            <a:endParaRPr lang="zh-CN" altLang="zh-CN" sz="48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5360" y="1124744"/>
            <a:ext cx="10972800" cy="4525963"/>
          </a:xfrm>
        </p:spPr>
        <p:txBody>
          <a:bodyPr>
            <a:noAutofit/>
          </a:bodyPr>
          <a:lstStyle/>
          <a:p>
            <a:pPr algn="just">
              <a:lnSpc>
                <a:spcPts val="2400"/>
              </a:lnSpc>
              <a:buSzPts val="1000"/>
              <a:buBlip>
                <a:blip r:embed="rId1"/>
              </a:buBlip>
            </a:pPr>
            <a:r>
              <a:rPr lang="zh-CN" altLang="zh-CN" sz="2135" dirty="0"/>
              <a:t>蒲凌尘的执业领域主要包括：反倾销、反补贴和保障措施法，</a:t>
            </a:r>
            <a:r>
              <a:rPr lang="en-US" altLang="zh-CN" sz="2135" dirty="0">
                <a:latin typeface="Times New Roman" panose="02020603050405020304" pitchFamily="18" charset="0"/>
                <a:cs typeface="Times New Roman" panose="02020603050405020304" pitchFamily="18" charset="0"/>
              </a:rPr>
              <a:t>WTO</a:t>
            </a:r>
            <a:r>
              <a:rPr lang="zh-CN" altLang="zh-CN" sz="2135" dirty="0"/>
              <a:t>以及相关贸易救济法律，反垄断，国际投资等。</a:t>
            </a:r>
            <a:endParaRPr lang="en-US" altLang="zh-CN" sz="2135" dirty="0"/>
          </a:p>
          <a:p>
            <a:pPr algn="just">
              <a:lnSpc>
                <a:spcPts val="2400"/>
              </a:lnSpc>
              <a:buSzPts val="1000"/>
              <a:buBlip>
                <a:blip r:embed="rId1"/>
              </a:buBlip>
            </a:pPr>
            <a:r>
              <a:rPr lang="zh-CN" altLang="zh-CN" sz="2135" dirty="0"/>
              <a:t>蒲凌尘律师在世贸法律、反倾销法、保障措施法、反补贴法、海关法、普惠制、竞争法、投资法领域具有突出的专业能力。在近</a:t>
            </a:r>
            <a:r>
              <a:rPr lang="en-US" altLang="zh-CN" sz="2135" dirty="0">
                <a:latin typeface="Times New Roman" panose="02020603050405020304" pitchFamily="18" charset="0"/>
                <a:cs typeface="Times New Roman" panose="02020603050405020304" pitchFamily="18" charset="0"/>
              </a:rPr>
              <a:t>30</a:t>
            </a:r>
            <a:r>
              <a:rPr lang="zh-CN" altLang="zh-CN" sz="2135" dirty="0"/>
              <a:t>年的法律实践中，承办逾百起案件。在</a:t>
            </a:r>
            <a:r>
              <a:rPr lang="en-US" altLang="zh-CN" sz="2135" dirty="0">
                <a:latin typeface="Times New Roman" panose="02020603050405020304" pitchFamily="18" charset="0"/>
                <a:cs typeface="Times New Roman" panose="02020603050405020304" pitchFamily="18" charset="0"/>
              </a:rPr>
              <a:t>WTO</a:t>
            </a:r>
            <a:r>
              <a:rPr lang="zh-CN" altLang="zh-CN" sz="2135" dirty="0"/>
              <a:t>争端案件中，代理中国政府以当事方或第三方身份参与多起</a:t>
            </a:r>
            <a:r>
              <a:rPr lang="en-US" altLang="zh-CN" sz="2135" dirty="0">
                <a:latin typeface="Times New Roman" panose="02020603050405020304" pitchFamily="18" charset="0"/>
                <a:cs typeface="Times New Roman" panose="02020603050405020304" pitchFamily="18" charset="0"/>
              </a:rPr>
              <a:t>WTO</a:t>
            </a:r>
            <a:r>
              <a:rPr lang="zh-CN" altLang="zh-CN" sz="2135" dirty="0"/>
              <a:t>争端解决案（中国诉欧盟皮鞋案，中国诉欧盟禽肉案；参与越南诉美国暖水虾案，阿根廷诉美国动植物措施案，印尼古巴诉澳大利亚烟草平装案，阿根廷诉欧盟生物柴油案）；在应诉反补贴调查案件中，代理中国政府和企业应诉欧盟、美国、加拿大、埃及、南非等调查；在贸易救济案件中，代理企业和行业协会应诉行业损害调查，以及反倾销、反补贴、保障措施调查以及各类的复审调查程序，涉及欧盟、美国、加拿大、澳大利亚、日本、印度、土耳其、印尼、泰国、越南、马来西亚、俄白哈、台湾等国家和地区；在法院诉讼案件中，协助代理中国企业上诉欧盟一审法院、高等法院，并获得了数案胜诉。蒲律师承办多起商务部的研究课题。在对外经济贸易大学法学院、武汉大学、中国政法大学任教，讲授</a:t>
            </a:r>
            <a:r>
              <a:rPr lang="en-US" altLang="zh-CN" sz="2135" dirty="0">
                <a:latin typeface="Times New Roman" panose="02020603050405020304" pitchFamily="18" charset="0"/>
                <a:cs typeface="Times New Roman" panose="02020603050405020304" pitchFamily="18" charset="0"/>
              </a:rPr>
              <a:t>WTO</a:t>
            </a:r>
            <a:r>
              <a:rPr lang="zh-CN" altLang="zh-CN" sz="2135" dirty="0"/>
              <a:t>及国际贸易救济调查课程。</a:t>
            </a:r>
            <a:r>
              <a:rPr lang="en-US" altLang="zh-CN" sz="2135" dirty="0">
                <a:latin typeface="Times New Roman" panose="02020603050405020304" pitchFamily="18" charset="0"/>
                <a:cs typeface="Times New Roman" panose="02020603050405020304" pitchFamily="18" charset="0"/>
              </a:rPr>
              <a:t>2007</a:t>
            </a:r>
            <a:r>
              <a:rPr lang="zh-CN" altLang="zh-CN" sz="2135" dirty="0"/>
              <a:t>年著有由法律出版社出版的（</a:t>
            </a:r>
            <a:r>
              <a:rPr lang="en-US" altLang="zh-CN" sz="2135" dirty="0">
                <a:latin typeface="Times New Roman" panose="02020603050405020304" pitchFamily="18" charset="0"/>
                <a:cs typeface="Times New Roman" panose="02020603050405020304" pitchFamily="18" charset="0"/>
              </a:rPr>
              <a:t>40</a:t>
            </a:r>
            <a:r>
              <a:rPr lang="zh-CN" altLang="zh-CN" sz="2135" dirty="0"/>
              <a:t>万字）《应诉欧共体反倾销律师业务》一书得到学院、律师界的好评。</a:t>
            </a:r>
            <a:endParaRPr lang="zh-CN" altLang="zh-CN" sz="2135" dirty="0"/>
          </a:p>
        </p:txBody>
      </p:sp>
      <p:sp>
        <p:nvSpPr>
          <p:cNvPr id="4" name="页脚占位符 3"/>
          <p:cNvSpPr>
            <a:spLocks noGrp="1"/>
          </p:cNvSpPr>
          <p:nvPr>
            <p:ph type="ftr" sz="quarter" idx="11"/>
          </p:nvPr>
        </p:nvSpPr>
        <p:spPr/>
        <p:txBody>
          <a:bodyPr/>
          <a:lstStyle/>
          <a:p>
            <a:r>
              <a:rPr lang="zh-CN" altLang="en-US"/>
              <a:t>严格保密</a:t>
            </a:r>
            <a:endParaRPr lang="zh-CN" altLang="en-US"/>
          </a:p>
        </p:txBody>
      </p:sp>
      <p:sp>
        <p:nvSpPr>
          <p:cNvPr id="5" name="灯片编号占位符 4"/>
          <p:cNvSpPr>
            <a:spLocks noGrp="1"/>
          </p:cNvSpPr>
          <p:nvPr>
            <p:ph type="sldNum" sz="quarter" idx="12"/>
          </p:nvPr>
        </p:nvSpPr>
        <p:spPr/>
        <p:txBody>
          <a:bodyPr/>
          <a:lstStyle/>
          <a:p>
            <a:fld id="{F054BAD5-415E-493C-9023-AB4605AAD986}" type="slidenum">
              <a:rPr lang="zh-CN" altLang="en-US" smtClean="0"/>
            </a:fld>
            <a:endParaRPr lang="zh-CN" altLang="en-US"/>
          </a:p>
        </p:txBody>
      </p:sp>
      <p:sp>
        <p:nvSpPr>
          <p:cNvPr id="6" name="TextBox 24"/>
          <p:cNvSpPr txBox="1"/>
          <p:nvPr/>
        </p:nvSpPr>
        <p:spPr>
          <a:xfrm>
            <a:off x="335360" y="223239"/>
            <a:ext cx="2657590" cy="836353"/>
          </a:xfrm>
          <a:prstGeom prst="rect">
            <a:avLst/>
          </a:prstGeom>
          <a:noFill/>
        </p:spPr>
        <p:txBody>
          <a:bodyPr wrap="none" lIns="96744" tIns="48372" rIns="96744" bIns="48372" rtlCol="0">
            <a:spAutoFit/>
          </a:bodyPr>
          <a:lstStyle>
            <a:defPPr>
              <a:defRPr lang="zh-CN"/>
            </a:defPPr>
            <a:lvl1pPr>
              <a:defRPr kumimoji="1" sz="36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z="4800" dirty="0"/>
              <a:t>执业领域</a:t>
            </a:r>
            <a:endParaRPr lang="zh-CN" altLang="zh-CN" sz="48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1371" y="1134203"/>
            <a:ext cx="11233248" cy="5568619"/>
          </a:xfrm>
        </p:spPr>
        <p:txBody>
          <a:bodyPr>
            <a:normAutofit fontScale="85000" lnSpcReduction="10000"/>
          </a:bodyPr>
          <a:lstStyle/>
          <a:p>
            <a:pPr algn="just">
              <a:lnSpc>
                <a:spcPct val="150000"/>
              </a:lnSpc>
              <a:buSzPts val="1000"/>
              <a:buBlip>
                <a:blip r:embed="rId1"/>
              </a:buBlip>
            </a:pP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ALA 2019</a:t>
            </a:r>
            <a:r>
              <a:rPr lang="zh-CN" altLang="en-US" sz="2400" dirty="0">
                <a:solidFill>
                  <a:srgbClr val="404040"/>
                </a:solidFill>
                <a:latin typeface="Calibri" panose="020F0502020204030204" pitchFamily="34" charset="0"/>
                <a:ea typeface="宋体" panose="02010600030101010101" pitchFamily="2" charset="-122"/>
              </a:rPr>
              <a:t>亚洲法律大奖“亚洲年度贸易律师”</a:t>
            </a:r>
            <a:endParaRPr lang="zh-CN" altLang="en-US" sz="2400" dirty="0">
              <a:solidFill>
                <a:srgbClr val="404040"/>
              </a:solidFill>
              <a:latin typeface="Calibri" panose="020F0502020204030204" pitchFamily="34" charset="0"/>
              <a:ea typeface="宋体" panose="02010600030101010101" pitchFamily="2" charset="-122"/>
            </a:endParaRPr>
          </a:p>
          <a:p>
            <a:pPr algn="just">
              <a:lnSpc>
                <a:spcPct val="150000"/>
              </a:lnSpc>
              <a:buSzPts val="1000"/>
              <a:buBlip>
                <a:blip r:embed="rId1"/>
              </a:buBlip>
            </a:pP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WWL Thought leaders 2018</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贸易法领域唯一一名中国律师</a:t>
            </a:r>
            <a:endPar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buSzPts val="1000"/>
              <a:buBlip>
                <a:blip r:embed="rId1"/>
              </a:buBlip>
            </a:pP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2018</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国际知名法律评级机构</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法律</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500</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强</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》WTO/</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国际贸易领域领先律师</a:t>
            </a:r>
            <a:endPar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buSzPts val="1000"/>
              <a:buBlip>
                <a:blip r:embed="rId1"/>
              </a:buBlip>
            </a:pP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WWL </a:t>
            </a:r>
            <a:r>
              <a:rPr lang="en-US" altLang="zh-CN" sz="2400" dirty="0" err="1">
                <a:solidFill>
                  <a:srgbClr val="404040"/>
                </a:solidFill>
                <a:latin typeface="Times New Roman" panose="02020603050405020304" pitchFamily="18" charset="0"/>
                <a:ea typeface="宋体" panose="02010600030101010101" pitchFamily="2" charset="-122"/>
                <a:cs typeface="Times New Roman" panose="02020603050405020304" pitchFamily="18" charset="0"/>
              </a:rPr>
              <a:t>Tade</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 and Customs2017 </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领袖律师</a:t>
            </a:r>
            <a:endPar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buSzPts val="1000"/>
              <a:buBlip>
                <a:blip r:embed="rId1"/>
              </a:buBlip>
            </a:pP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2016</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年度</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名人录</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最佳“思想领袖律师”，亚太地区入选</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名律师，中国区仅蒲律师入选</a:t>
            </a:r>
            <a:endPar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buSzPts val="1000"/>
              <a:buBlip>
                <a:blip r:embed="rId1"/>
              </a:buBlip>
            </a:pP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2016</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钱伯斯亚太指南</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领先律师”</a:t>
            </a:r>
            <a:endPar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buSzPts val="1000"/>
              <a:buBlip>
                <a:blip r:embed="rId1"/>
              </a:buBlip>
            </a:pP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连续五年被钱伯斯评为第一等级律师</a:t>
            </a:r>
            <a:endPar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buSzPts val="1000"/>
              <a:buBlip>
                <a:blip r:embed="rId1"/>
              </a:buBlip>
            </a:pP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钱伯斯评价：蒲凌尘律师在出口欧盟的贸易救济调查方面向来被公认为“卓越的顶尖律师”，他带领队伍包括了十几名成员</a:t>
            </a:r>
            <a:endPar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buSzPts val="1000"/>
              <a:buBlip>
                <a:blip r:embed="rId1"/>
              </a:buBlip>
            </a:pP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被业内誉为“中国反倾销第一律师”</a:t>
            </a:r>
            <a:endPar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marL="0" indent="0" algn="just">
              <a:lnSpc>
                <a:spcPts val="2400"/>
              </a:lnSpc>
              <a:buSzPts val="1000"/>
              <a:buNone/>
            </a:pPr>
            <a:endParaRPr lang="zh-CN" altLang="zh-CN" sz="4535" dirty="0">
              <a:solidFill>
                <a:srgbClr val="404040"/>
              </a:solidFill>
              <a:latin typeface="Calibri" panose="020F0502020204030204" pitchFamily="34" charset="0"/>
              <a:ea typeface="微软雅黑" panose="020B0503020204020204" charset="-122"/>
            </a:endParaRPr>
          </a:p>
        </p:txBody>
      </p:sp>
      <p:sp>
        <p:nvSpPr>
          <p:cNvPr id="4" name="页脚占位符 3"/>
          <p:cNvSpPr>
            <a:spLocks noGrp="1"/>
          </p:cNvSpPr>
          <p:nvPr>
            <p:ph type="ftr" sz="quarter" idx="11"/>
          </p:nvPr>
        </p:nvSpPr>
        <p:spPr/>
        <p:txBody>
          <a:bodyPr/>
          <a:lstStyle/>
          <a:p>
            <a:r>
              <a:rPr lang="zh-CN" altLang="en-US"/>
              <a:t>严格保密</a:t>
            </a:r>
            <a:endParaRPr lang="zh-CN" altLang="en-US"/>
          </a:p>
        </p:txBody>
      </p:sp>
      <p:sp>
        <p:nvSpPr>
          <p:cNvPr id="5" name="灯片编号占位符 4"/>
          <p:cNvSpPr>
            <a:spLocks noGrp="1"/>
          </p:cNvSpPr>
          <p:nvPr>
            <p:ph type="sldNum" sz="quarter" idx="12"/>
          </p:nvPr>
        </p:nvSpPr>
        <p:spPr/>
        <p:txBody>
          <a:bodyPr/>
          <a:lstStyle/>
          <a:p>
            <a:fld id="{F054BAD5-415E-493C-9023-AB4605AAD986}" type="slidenum">
              <a:rPr lang="zh-CN" altLang="en-US" smtClean="0"/>
            </a:fld>
            <a:endParaRPr lang="zh-CN" altLang="en-US"/>
          </a:p>
        </p:txBody>
      </p:sp>
      <p:sp>
        <p:nvSpPr>
          <p:cNvPr id="6" name="TextBox 24"/>
          <p:cNvSpPr txBox="1"/>
          <p:nvPr/>
        </p:nvSpPr>
        <p:spPr>
          <a:xfrm>
            <a:off x="431371" y="297851"/>
            <a:ext cx="10081120" cy="836353"/>
          </a:xfrm>
          <a:prstGeom prst="rect">
            <a:avLst/>
          </a:prstGeom>
          <a:noFill/>
        </p:spPr>
        <p:txBody>
          <a:bodyPr wrap="square" lIns="96744" tIns="48372" rIns="96744" bIns="48372" rtlCol="0">
            <a:spAutoFit/>
          </a:bodyPr>
          <a:lstStyle>
            <a:defPPr>
              <a:defRPr lang="zh-CN"/>
            </a:defPPr>
            <a:lvl1pPr>
              <a:defRPr kumimoji="1" sz="36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z="4800" dirty="0"/>
              <a:t>业内评价和获奖情况：</a:t>
            </a:r>
            <a:endParaRPr lang="zh-CN" altLang="en-US" sz="48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1371" y="1134203"/>
            <a:ext cx="10972800" cy="5568619"/>
          </a:xfrm>
        </p:spPr>
        <p:txBody>
          <a:bodyPr>
            <a:normAutofit fontScale="55000" lnSpcReduction="20000"/>
          </a:bodyPr>
          <a:lstStyle/>
          <a:p>
            <a:pPr algn="just">
              <a:lnSpc>
                <a:spcPct val="160000"/>
              </a:lnSpc>
              <a:buSzPts val="1000"/>
              <a:buBlip>
                <a:blip r:embed="rId1"/>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2016</a:t>
            </a:r>
            <a:r>
              <a:rPr lang="zh-CN" altLang="en-US" sz="2800" dirty="0">
                <a:solidFill>
                  <a:srgbClr val="404040"/>
                </a:solidFill>
                <a:latin typeface="Calibri" panose="020F0502020204030204" pitchFamily="34" charset="0"/>
                <a:ea typeface="宋体" panose="02010600030101010101" pitchFamily="2" charset="-122"/>
              </a:rPr>
              <a:t>年</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legal 500 Asia pacific</a:t>
            </a:r>
            <a:r>
              <a:rPr lang="zh-CN" altLang="en-US" sz="2800" dirty="0">
                <a:solidFill>
                  <a:srgbClr val="404040"/>
                </a:solidFill>
                <a:latin typeface="Calibri" panose="020F0502020204030204" pitchFamily="34" charset="0"/>
                <a:ea typeface="宋体" panose="02010600030101010101" pitchFamily="2" charset="-122"/>
              </a:rPr>
              <a:t>特别推荐律师</a:t>
            </a:r>
            <a:endParaRPr lang="zh-CN" altLang="en-US" sz="2800" dirty="0">
              <a:solidFill>
                <a:srgbClr val="404040"/>
              </a:solidFill>
              <a:latin typeface="Calibri" panose="020F0502020204030204" pitchFamily="34" charset="0"/>
              <a:ea typeface="宋体" panose="02010600030101010101" pitchFamily="2" charset="-122"/>
            </a:endParaRPr>
          </a:p>
          <a:p>
            <a:pPr algn="just">
              <a:lnSpc>
                <a:spcPct val="160000"/>
              </a:lnSpc>
              <a:buSzPts val="1000"/>
              <a:buBlip>
                <a:blip r:embed="rId1"/>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2016</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2800" dirty="0" err="1">
                <a:solidFill>
                  <a:srgbClr val="404040"/>
                </a:solidFill>
                <a:latin typeface="Times New Roman" panose="02020603050405020304" pitchFamily="18" charset="0"/>
                <a:ea typeface="宋体" panose="02010600030101010101" pitchFamily="2" charset="-122"/>
                <a:cs typeface="Times New Roman" panose="02020603050405020304" pitchFamily="18" charset="0"/>
              </a:rPr>
              <a:t>Asialaw</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 Profiles</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推荐律师</a:t>
            </a:r>
            <a:endPar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buSzPts val="1000"/>
              <a:buBlip>
                <a:blip r:embed="rId1"/>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2015</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年钱伯斯</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Chambers Asia Pacific 2015</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重点推荐律师</a:t>
            </a:r>
            <a:endPar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buSzPts val="1000"/>
              <a:buBlip>
                <a:blip r:embed="rId1"/>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2015</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年钱伯斯</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Chambers Global Guide 2015</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重点推荐律师</a:t>
            </a:r>
            <a:endPar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buSzPts val="1000"/>
              <a:buBlip>
                <a:blip r:embed="rId1"/>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2015</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ALB</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亚洲法律杂志中国客户首选</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强律师</a:t>
            </a:r>
            <a:endPar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buSzPts val="1000"/>
              <a:buBlip>
                <a:blip r:embed="rId1"/>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2015</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2800" dirty="0" err="1">
                <a:solidFill>
                  <a:srgbClr val="404040"/>
                </a:solidFill>
                <a:latin typeface="Times New Roman" panose="02020603050405020304" pitchFamily="18" charset="0"/>
                <a:ea typeface="宋体" panose="02010600030101010101" pitchFamily="2" charset="-122"/>
                <a:cs typeface="Times New Roman" panose="02020603050405020304" pitchFamily="18" charset="0"/>
              </a:rPr>
              <a:t>Asialaw</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被评为</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Leading Lawyers</a:t>
            </a:r>
            <a:endPar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buSzPts val="1000"/>
              <a:buBlip>
                <a:blip r:embed="rId1"/>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2014</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年钱伯斯</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Chambers Asia Pacific 2014</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重点推荐律师</a:t>
            </a:r>
            <a:endPar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buSzPts val="1000"/>
              <a:buBlip>
                <a:blip r:embed="rId1"/>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2014</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年钱伯斯</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Chambers Global Guide 2014</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重点推荐律师</a:t>
            </a:r>
            <a:endPar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buSzPts val="1000"/>
              <a:buBlip>
                <a:blip r:embed="rId1"/>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2012</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年北京市十佳留学归国律师</a:t>
            </a:r>
            <a:endPar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buSzPts val="1000"/>
              <a:buBlip>
                <a:blip r:embed="rId1"/>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2008</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ALB TOP100</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顶级律师</a:t>
            </a:r>
            <a:endPar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buSzPts val="1000"/>
              <a:buBlip>
                <a:blip r:embed="rId1"/>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2005</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年孙冶方经济科学奖</a:t>
            </a:r>
            <a:endPar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marL="0" indent="0" algn="just">
              <a:lnSpc>
                <a:spcPts val="2400"/>
              </a:lnSpc>
              <a:buSzPts val="1000"/>
              <a:buNone/>
            </a:pPr>
            <a:endParaRPr lang="zh-CN" altLang="zh-CN" sz="4535" dirty="0">
              <a:solidFill>
                <a:srgbClr val="404040"/>
              </a:solidFill>
              <a:latin typeface="Calibri" panose="020F0502020204030204" pitchFamily="34" charset="0"/>
              <a:ea typeface="微软雅黑" panose="020B0503020204020204" charset="-122"/>
            </a:endParaRPr>
          </a:p>
        </p:txBody>
      </p:sp>
      <p:sp>
        <p:nvSpPr>
          <p:cNvPr id="4" name="页脚占位符 3"/>
          <p:cNvSpPr>
            <a:spLocks noGrp="1"/>
          </p:cNvSpPr>
          <p:nvPr>
            <p:ph type="ftr" sz="quarter" idx="11"/>
          </p:nvPr>
        </p:nvSpPr>
        <p:spPr/>
        <p:txBody>
          <a:bodyPr/>
          <a:lstStyle/>
          <a:p>
            <a:r>
              <a:rPr lang="zh-CN" altLang="en-US"/>
              <a:t>严格保密</a:t>
            </a:r>
            <a:endParaRPr lang="zh-CN" altLang="en-US"/>
          </a:p>
        </p:txBody>
      </p:sp>
      <p:sp>
        <p:nvSpPr>
          <p:cNvPr id="5" name="灯片编号占位符 4"/>
          <p:cNvSpPr>
            <a:spLocks noGrp="1"/>
          </p:cNvSpPr>
          <p:nvPr>
            <p:ph type="sldNum" sz="quarter" idx="12"/>
          </p:nvPr>
        </p:nvSpPr>
        <p:spPr/>
        <p:txBody>
          <a:bodyPr/>
          <a:lstStyle/>
          <a:p>
            <a:fld id="{F054BAD5-415E-493C-9023-AB4605AAD986}" type="slidenum">
              <a:rPr lang="zh-CN" altLang="en-US" smtClean="0"/>
            </a:fld>
            <a:endParaRPr lang="zh-CN" altLang="en-US"/>
          </a:p>
        </p:txBody>
      </p:sp>
      <p:sp>
        <p:nvSpPr>
          <p:cNvPr id="6" name="TextBox 24"/>
          <p:cNvSpPr txBox="1"/>
          <p:nvPr/>
        </p:nvSpPr>
        <p:spPr>
          <a:xfrm>
            <a:off x="431371" y="297851"/>
            <a:ext cx="10081120" cy="836353"/>
          </a:xfrm>
          <a:prstGeom prst="rect">
            <a:avLst/>
          </a:prstGeom>
          <a:noFill/>
        </p:spPr>
        <p:txBody>
          <a:bodyPr wrap="square" lIns="96744" tIns="48372" rIns="96744" bIns="48372" rtlCol="0">
            <a:spAutoFit/>
          </a:bodyPr>
          <a:lstStyle>
            <a:defPPr>
              <a:defRPr lang="zh-CN"/>
            </a:defPPr>
            <a:lvl1pPr>
              <a:defRPr kumimoji="1" sz="36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z="4800" dirty="0"/>
              <a:t>业内评价和获奖情况：</a:t>
            </a:r>
            <a:endParaRPr lang="zh-CN" altLang="en-US" sz="48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ngjinjin\Desktop\611改2.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9"/>
          <a:stretch>
            <a:fillRect/>
          </a:stretch>
        </p:blipFill>
        <p:spPr bwMode="auto">
          <a:xfrm>
            <a:off x="20" y="0"/>
            <a:ext cx="12191980" cy="6931533"/>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057066" y="2943006"/>
            <a:ext cx="5921113" cy="1365928"/>
          </a:xfrm>
          <a:prstGeom prst="rect">
            <a:avLst/>
          </a:prstGeom>
          <a:noFill/>
        </p:spPr>
        <p:txBody>
          <a:bodyPr wrap="square" lIns="72558" tIns="36279" rIns="72558" bIns="36279" rtlCol="0">
            <a:spAutoFit/>
          </a:bodyPr>
          <a:lstStyle/>
          <a:p>
            <a:pPr algn="ctr"/>
            <a:r>
              <a:rPr kumimoji="1" lang="zh-CN" altLang="en-US" sz="2800" b="1" dirty="0">
                <a:solidFill>
                  <a:srgbClr val="002060"/>
                </a:solidFill>
                <a:latin typeface="微软雅黑" panose="020B0503020204020204" charset="-122"/>
                <a:ea typeface="微软雅黑" panose="020B0503020204020204" charset="-122"/>
              </a:rPr>
              <a:t>北京市中伦律师事务所     </a:t>
            </a:r>
            <a:endParaRPr kumimoji="1" lang="en-US" altLang="zh-CN" sz="2800" b="1" dirty="0">
              <a:solidFill>
                <a:srgbClr val="002060"/>
              </a:solidFill>
              <a:latin typeface="微软雅黑" panose="020B0503020204020204" charset="-122"/>
              <a:ea typeface="微软雅黑" panose="020B0503020204020204" charset="-122"/>
            </a:endParaRPr>
          </a:p>
          <a:p>
            <a:pPr algn="ctr"/>
            <a:r>
              <a:rPr kumimoji="1" lang="zh-CN" altLang="en-US" sz="2800" b="1" dirty="0">
                <a:solidFill>
                  <a:srgbClr val="002060"/>
                </a:solidFill>
                <a:latin typeface="微软雅黑" panose="020B0503020204020204" charset="-122"/>
                <a:ea typeface="微软雅黑" panose="020B0503020204020204" charset="-122"/>
              </a:rPr>
              <a:t>蒲凌尘</a:t>
            </a:r>
            <a:endParaRPr kumimoji="1" lang="en-US" altLang="zh-CN" sz="2800" b="1" dirty="0">
              <a:solidFill>
                <a:srgbClr val="002060"/>
              </a:solidFill>
              <a:latin typeface="微软雅黑" panose="020B0503020204020204" charset="-122"/>
              <a:ea typeface="微软雅黑" panose="020B0503020204020204" charset="-122"/>
            </a:endParaRPr>
          </a:p>
          <a:p>
            <a:pPr algn="ctr"/>
            <a:r>
              <a:rPr kumimoji="1" lang="en-US" altLang="zh-CN" sz="2800" b="1" dirty="0">
                <a:solidFill>
                  <a:srgbClr val="002060"/>
                </a:solidFill>
                <a:latin typeface="微软雅黑" panose="020B0503020204020204" charset="-122"/>
                <a:ea typeface="微软雅黑" panose="020B0503020204020204" charset="-122"/>
              </a:rPr>
              <a:t>2020</a:t>
            </a:r>
            <a:r>
              <a:rPr kumimoji="1" lang="zh-CN" altLang="en-US" sz="2800" b="1" dirty="0">
                <a:solidFill>
                  <a:srgbClr val="002060"/>
                </a:solidFill>
                <a:latin typeface="微软雅黑" panose="020B0503020204020204" charset="-122"/>
                <a:ea typeface="微软雅黑" panose="020B0503020204020204" charset="-122"/>
              </a:rPr>
              <a:t>年</a:t>
            </a:r>
            <a:r>
              <a:rPr kumimoji="1" lang="en-US" altLang="zh-CN" sz="2800" b="1" dirty="0">
                <a:solidFill>
                  <a:srgbClr val="002060"/>
                </a:solidFill>
                <a:latin typeface="微软雅黑" panose="020B0503020204020204" charset="-122"/>
                <a:ea typeface="微软雅黑" panose="020B0503020204020204" charset="-122"/>
              </a:rPr>
              <a:t>11</a:t>
            </a:r>
            <a:r>
              <a:rPr kumimoji="1" lang="zh-CN" altLang="en-US" sz="2800" b="1" dirty="0">
                <a:solidFill>
                  <a:srgbClr val="002060"/>
                </a:solidFill>
                <a:latin typeface="微软雅黑" panose="020B0503020204020204" charset="-122"/>
                <a:ea typeface="微软雅黑" panose="020B0503020204020204" charset="-122"/>
              </a:rPr>
              <a:t>月</a:t>
            </a:r>
            <a:r>
              <a:rPr kumimoji="1" lang="en-US" altLang="zh-CN" sz="2800" b="1" dirty="0">
                <a:solidFill>
                  <a:srgbClr val="002060"/>
                </a:solidFill>
                <a:latin typeface="微软雅黑" panose="020B0503020204020204" charset="-122"/>
                <a:ea typeface="微软雅黑" panose="020B0503020204020204" charset="-122"/>
              </a:rPr>
              <a:t>12</a:t>
            </a:r>
            <a:r>
              <a:rPr kumimoji="1" lang="zh-CN" altLang="en-US" sz="2800" b="1" dirty="0">
                <a:solidFill>
                  <a:srgbClr val="002060"/>
                </a:solidFill>
                <a:latin typeface="微软雅黑" panose="020B0503020204020204" charset="-122"/>
                <a:ea typeface="微软雅黑" panose="020B0503020204020204" charset="-122"/>
              </a:rPr>
              <a:t>日</a:t>
            </a:r>
            <a:r>
              <a:rPr kumimoji="1" lang="en-US" altLang="zh-CN" sz="2800" b="1" dirty="0">
                <a:solidFill>
                  <a:srgbClr val="002060"/>
                </a:solidFill>
                <a:latin typeface="微软雅黑" panose="020B0503020204020204" charset="-122"/>
                <a:ea typeface="微软雅黑" panose="020B0503020204020204" charset="-122"/>
              </a:rPr>
              <a:t> </a:t>
            </a:r>
            <a:endParaRPr kumimoji="1" lang="zh-CN" altLang="en-US" sz="2800" b="1" dirty="0">
              <a:solidFill>
                <a:srgbClr val="002060"/>
              </a:solidFill>
              <a:latin typeface="微软雅黑" panose="020B0503020204020204" charset="-122"/>
              <a:ea typeface="微软雅黑" panose="020B0503020204020204" charset="-122"/>
            </a:endParaRPr>
          </a:p>
        </p:txBody>
      </p:sp>
      <p:sp>
        <p:nvSpPr>
          <p:cNvPr id="8" name="TextBox 8"/>
          <p:cNvSpPr txBox="1"/>
          <p:nvPr/>
        </p:nvSpPr>
        <p:spPr>
          <a:xfrm>
            <a:off x="4833899" y="6231633"/>
            <a:ext cx="2987783" cy="369332"/>
          </a:xfrm>
          <a:prstGeom prst="rect">
            <a:avLst/>
          </a:prstGeom>
          <a:noFill/>
        </p:spPr>
        <p:txBody>
          <a:bodyPr wrap="square" rtlCol="0">
            <a:spAutoFit/>
          </a:bodyPr>
          <a:lstStyle/>
          <a:p>
            <a:pPr algn="ctr"/>
            <a:r>
              <a:rPr lang="en-US" altLang="zh-CN" sz="1800" dirty="0">
                <a:solidFill>
                  <a:schemeClr val="bg1"/>
                </a:solidFill>
                <a:latin typeface="华文新魏" panose="02010800040101010101" pitchFamily="2" charset="-122"/>
                <a:ea typeface="华文新魏" panose="02010800040101010101" pitchFamily="2" charset="-122"/>
              </a:rPr>
              <a:t>——</a:t>
            </a:r>
            <a:r>
              <a:rPr lang="zh-CN" altLang="en-US" sz="1800" dirty="0">
                <a:solidFill>
                  <a:schemeClr val="bg1"/>
                </a:solidFill>
                <a:latin typeface="华文新魏" panose="02010800040101010101" pitchFamily="2" charset="-122"/>
                <a:ea typeface="华文新魏" panose="02010800040101010101" pitchFamily="2" charset="-122"/>
              </a:rPr>
              <a:t>言中伦  行中虑</a:t>
            </a:r>
            <a:r>
              <a:rPr lang="en-US" altLang="zh-CN" sz="1800" dirty="0">
                <a:solidFill>
                  <a:schemeClr val="bg1"/>
                </a:solidFill>
                <a:latin typeface="华文新魏" panose="02010800040101010101" pitchFamily="2" charset="-122"/>
                <a:ea typeface="华文新魏" panose="02010800040101010101" pitchFamily="2" charset="-122"/>
              </a:rPr>
              <a:t>——</a:t>
            </a:r>
            <a:endParaRPr lang="zh-CN" altLang="en-US" sz="1800" b="1" dirty="0">
              <a:solidFill>
                <a:schemeClr val="bg1"/>
              </a:solidFill>
              <a:latin typeface="华文新魏" panose="02010800040101010101" pitchFamily="2" charset="-122"/>
              <a:ea typeface="华文新魏" panose="02010800040101010101" pitchFamily="2" charset="-122"/>
            </a:endParaRPr>
          </a:p>
        </p:txBody>
      </p:sp>
      <p:pic>
        <p:nvPicPr>
          <p:cNvPr id="10" name="图片 9"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385731" y="321670"/>
            <a:ext cx="2145326" cy="802864"/>
          </a:xfrm>
          <a:prstGeom prst="rect">
            <a:avLst/>
          </a:prstGeom>
        </p:spPr>
      </p:pic>
      <p:sp>
        <p:nvSpPr>
          <p:cNvPr id="11" name="文本框 10"/>
          <p:cNvSpPr txBox="1"/>
          <p:nvPr/>
        </p:nvSpPr>
        <p:spPr>
          <a:xfrm>
            <a:off x="2900251" y="1059594"/>
            <a:ext cx="6391493" cy="1692771"/>
          </a:xfrm>
          <a:prstGeom prst="rect">
            <a:avLst/>
          </a:prstGeom>
          <a:noFill/>
        </p:spPr>
        <p:txBody>
          <a:bodyPr wrap="none" rtlCol="0">
            <a:spAutoFit/>
            <a:scene3d>
              <a:camera prst="orthographicFront"/>
              <a:lightRig rig="threePt" dir="t"/>
            </a:scene3d>
            <a:sp3d contourW="12700"/>
          </a:bodyPr>
          <a:lstStyle/>
          <a:p>
            <a:pPr algn="ctr">
              <a:defRPr/>
            </a:pPr>
            <a:r>
              <a:rPr lang="zh-CN" altLang="en-US" sz="4400" b="1" dirty="0">
                <a:solidFill>
                  <a:srgbClr val="002060"/>
                </a:solidFill>
                <a:latin typeface="微软雅黑" panose="020B0503020204020204" charset="-122"/>
                <a:ea typeface="微软雅黑" panose="020B0503020204020204" charset="-122"/>
              </a:rPr>
              <a:t>企业应对贸易摩擦的策略</a:t>
            </a:r>
            <a:endParaRPr lang="en-US" altLang="zh-CN" sz="4400" b="1" dirty="0">
              <a:solidFill>
                <a:srgbClr val="002060"/>
              </a:solidFill>
              <a:latin typeface="微软雅黑" panose="020B0503020204020204" charset="-122"/>
              <a:ea typeface="微软雅黑" panose="020B0503020204020204" charset="-122"/>
            </a:endParaRPr>
          </a:p>
          <a:p>
            <a:pPr algn="ctr">
              <a:defRPr/>
            </a:pPr>
            <a:endParaRPr lang="en-US" altLang="zh-CN" sz="2400" b="1" dirty="0">
              <a:solidFill>
                <a:srgbClr val="002060"/>
              </a:solidFill>
              <a:latin typeface="微软雅黑" panose="020B0503020204020204" charset="-122"/>
              <a:ea typeface="微软雅黑" panose="020B0503020204020204" charset="-122"/>
            </a:endParaRPr>
          </a:p>
          <a:p>
            <a:pPr algn="ctr">
              <a:defRPr/>
            </a:pPr>
            <a:r>
              <a:rPr lang="en-US" altLang="zh-CN" sz="3600" b="1" dirty="0">
                <a:solidFill>
                  <a:srgbClr val="002060"/>
                </a:solidFill>
                <a:latin typeface="微软雅黑" panose="020B0503020204020204" charset="-122"/>
                <a:ea typeface="微软雅黑" panose="020B0503020204020204" charset="-122"/>
              </a:rPr>
              <a:t>— </a:t>
            </a:r>
            <a:r>
              <a:rPr lang="zh-CN" altLang="en-US" sz="3600" b="1" dirty="0">
                <a:solidFill>
                  <a:srgbClr val="002060"/>
                </a:solidFill>
                <a:latin typeface="微软雅黑" panose="020B0503020204020204" charset="-122"/>
                <a:ea typeface="微软雅黑" panose="020B0503020204020204" charset="-122"/>
              </a:rPr>
              <a:t>海外投资、反规避调查</a:t>
            </a:r>
            <a:endParaRPr lang="zh-CN" altLang="en-US" sz="3600" b="1" dirty="0">
              <a:solidFill>
                <a:srgbClr val="00206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strVal val="#ppt_w+.3"/>
                                          </p:val>
                                        </p:tav>
                                        <p:tav tm="100000">
                                          <p:val>
                                            <p:strVal val="#ppt_w"/>
                                          </p:val>
                                        </p:tav>
                                      </p:tavLst>
                                    </p:anim>
                                    <p:anim calcmode="lin" valueType="num">
                                      <p:cBhvr>
                                        <p:cTn id="8" dur="750" fill="hold"/>
                                        <p:tgtEl>
                                          <p:spTgt spid="11"/>
                                        </p:tgtEl>
                                        <p:attrNameLst>
                                          <p:attrName>ppt_h</p:attrName>
                                        </p:attrNameLst>
                                      </p:cBhvr>
                                      <p:tavLst>
                                        <p:tav tm="0">
                                          <p:val>
                                            <p:strVal val="#ppt_h"/>
                                          </p:val>
                                        </p:tav>
                                        <p:tav tm="100000">
                                          <p:val>
                                            <p:strVal val="#ppt_h"/>
                                          </p:val>
                                        </p:tav>
                                      </p:tavLst>
                                    </p:anim>
                                    <p:animEffect transition="in" filter="fade">
                                      <p:cBhvr>
                                        <p:cTn id="9" dur="750"/>
                                        <p:tgtEl>
                                          <p:spTgt spid="11"/>
                                        </p:tgtEl>
                                      </p:cBhvr>
                                    </p:animEffect>
                                  </p:childTnLst>
                                </p:cTn>
                              </p:par>
                            </p:childTnLst>
                          </p:cTn>
                        </p:par>
                        <p:par>
                          <p:cTn id="10" fill="hold">
                            <p:stCondLst>
                              <p:cond delay="24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nvPr>
        </p:nvGraphicFramePr>
        <p:xfrm>
          <a:off x="5329370" y="452311"/>
          <a:ext cx="6290105" cy="6148998"/>
        </p:xfrm>
        <a:graphic>
          <a:graphicData uri="http://schemas.openxmlformats.org/drawingml/2006/table">
            <a:tbl>
              <a:tblPr firstRow="1" firstCol="1" bandRow="1">
                <a:effectLst>
                  <a:reflection stA="0" endPos="65000" dist="50800" dir="5400000" sy="-100000" algn="bl" rotWithShape="0"/>
                </a:effectLst>
              </a:tblPr>
              <a:tblGrid>
                <a:gridCol w="2350424"/>
                <a:gridCol w="3939681"/>
              </a:tblGrid>
              <a:tr h="288000">
                <a:tc>
                  <a:txBody>
                    <a:bodyPr/>
                    <a:lstStyle/>
                    <a:p>
                      <a:pPr>
                        <a:lnSpc>
                          <a:spcPts val="1800"/>
                        </a:lnSpc>
                        <a:spcAft>
                          <a:spcPts val="0"/>
                        </a:spcAft>
                      </a:pPr>
                      <a:r>
                        <a:rPr lang="zh-CN" sz="1600" b="1">
                          <a:solidFill>
                            <a:srgbClr val="404040"/>
                          </a:solidFill>
                          <a:effectLst/>
                          <a:latin typeface="+mn-ea"/>
                          <a:ea typeface="+mn-ea"/>
                        </a:rPr>
                        <a:t>执业资格</a:t>
                      </a:r>
                      <a:r>
                        <a:rPr lang="en-US" sz="1600" b="1">
                          <a:solidFill>
                            <a:srgbClr val="404040"/>
                          </a:solidFill>
                          <a:effectLst/>
                          <a:latin typeface="+mn-ea"/>
                          <a:ea typeface="+mn-ea"/>
                        </a:rPr>
                        <a:t>:</a:t>
                      </a:r>
                      <a:endParaRPr lang="zh-CN" sz="1600">
                        <a:effectLst/>
                        <a:latin typeface="+mn-ea"/>
                        <a:ea typeface="+mn-ea"/>
                      </a:endParaRPr>
                    </a:p>
                  </a:txBody>
                  <a:tcPr marL="58264" marR="58264" marT="0" marB="0">
                    <a:lnL>
                      <a:noFill/>
                    </a:lnL>
                    <a:lnR>
                      <a:noFill/>
                    </a:lnR>
                    <a:lnT>
                      <a:noFill/>
                    </a:lnT>
                    <a:lnB>
                      <a:noFill/>
                    </a:lnB>
                    <a:noFill/>
                  </a:tcPr>
                </a:tc>
                <a:tc>
                  <a:txBody>
                    <a:bodyPr/>
                    <a:lstStyle/>
                    <a:p>
                      <a:endParaRPr lang="zh-CN" altLang="en-US" sz="1600">
                        <a:latin typeface="+mn-ea"/>
                        <a:ea typeface="+mn-ea"/>
                      </a:endParaRPr>
                    </a:p>
                  </a:txBody>
                  <a:tcPr marL="58264" marR="58264" marT="0" marB="0">
                    <a:lnL>
                      <a:noFill/>
                    </a:lnL>
                    <a:lnR>
                      <a:noFill/>
                    </a:lnR>
                    <a:lnT>
                      <a:noFill/>
                    </a:lnT>
                    <a:lnB>
                      <a:noFill/>
                    </a:lnB>
                    <a:noFill/>
                  </a:tcPr>
                </a:tc>
              </a:tr>
              <a:tr h="302923">
                <a:tc>
                  <a:txBody>
                    <a:bodyPr/>
                    <a:lstStyle/>
                    <a:p>
                      <a:pPr>
                        <a:lnSpc>
                          <a:spcPts val="1800"/>
                        </a:lnSpc>
                        <a:spcAft>
                          <a:spcPts val="0"/>
                        </a:spcAft>
                      </a:pPr>
                      <a:r>
                        <a:rPr lang="zh-CN" sz="1600">
                          <a:solidFill>
                            <a:srgbClr val="404040"/>
                          </a:solidFill>
                          <a:effectLst/>
                          <a:latin typeface="+mn-ea"/>
                          <a:ea typeface="+mn-ea"/>
                        </a:rPr>
                        <a:t>中国律师资格</a:t>
                      </a:r>
                      <a:endParaRPr lang="zh-CN" sz="1600">
                        <a:effectLst/>
                        <a:latin typeface="+mn-ea"/>
                        <a:ea typeface="+mn-ea"/>
                      </a:endParaRPr>
                    </a:p>
                  </a:txBody>
                  <a:tcPr marL="0" marR="0" marT="15105" marB="15105">
                    <a:lnL>
                      <a:noFill/>
                    </a:lnL>
                    <a:lnR>
                      <a:noFill/>
                    </a:lnR>
                    <a:lnT>
                      <a:noFill/>
                    </a:lnT>
                    <a:lnB>
                      <a:noFill/>
                    </a:lnB>
                    <a:noFill/>
                  </a:tcPr>
                </a:tc>
                <a:tc>
                  <a:txBody>
                    <a:bodyPr/>
                    <a:lstStyle/>
                    <a:p>
                      <a:pPr>
                        <a:lnSpc>
                          <a:spcPts val="1800"/>
                        </a:lnSpc>
                        <a:spcAft>
                          <a:spcPts val="0"/>
                        </a:spcAft>
                      </a:pPr>
                      <a:r>
                        <a:rPr lang="en-US" sz="1600">
                          <a:solidFill>
                            <a:srgbClr val="404040"/>
                          </a:solidFill>
                          <a:effectLst/>
                          <a:latin typeface="+mn-ea"/>
                          <a:ea typeface="+mn-ea"/>
                        </a:rPr>
                        <a:t> </a:t>
                      </a:r>
                      <a:endParaRPr lang="zh-CN" sz="1600">
                        <a:effectLst/>
                        <a:latin typeface="+mn-ea"/>
                        <a:ea typeface="+mn-ea"/>
                      </a:endParaRPr>
                    </a:p>
                  </a:txBody>
                  <a:tcPr marL="0" marR="0" marT="15105" marB="15105">
                    <a:lnL>
                      <a:noFill/>
                    </a:lnL>
                    <a:lnR>
                      <a:noFill/>
                    </a:lnR>
                    <a:lnT>
                      <a:noFill/>
                    </a:lnT>
                    <a:lnB>
                      <a:noFill/>
                    </a:lnB>
                    <a:noFill/>
                  </a:tcPr>
                </a:tc>
              </a:tr>
              <a:tr h="288000">
                <a:tc>
                  <a:txBody>
                    <a:bodyPr/>
                    <a:lstStyle/>
                    <a:p>
                      <a:pPr>
                        <a:lnSpc>
                          <a:spcPts val="1800"/>
                        </a:lnSpc>
                        <a:spcAft>
                          <a:spcPts val="0"/>
                        </a:spcAft>
                      </a:pPr>
                      <a:r>
                        <a:rPr lang="zh-CN" sz="1600" b="1">
                          <a:solidFill>
                            <a:srgbClr val="404040"/>
                          </a:solidFill>
                          <a:effectLst/>
                          <a:latin typeface="+mn-ea"/>
                          <a:ea typeface="+mn-ea"/>
                        </a:rPr>
                        <a:t>教育背景</a:t>
                      </a:r>
                      <a:r>
                        <a:rPr lang="en-US" sz="1600" b="1">
                          <a:solidFill>
                            <a:srgbClr val="404040"/>
                          </a:solidFill>
                          <a:effectLst/>
                          <a:latin typeface="+mn-ea"/>
                          <a:ea typeface="+mn-ea"/>
                        </a:rPr>
                        <a:t>:</a:t>
                      </a:r>
                      <a:r>
                        <a:rPr lang="en-US" sz="1600" b="1" spc="100">
                          <a:solidFill>
                            <a:srgbClr val="404040"/>
                          </a:solidFill>
                          <a:effectLst/>
                          <a:latin typeface="+mn-ea"/>
                          <a:ea typeface="+mn-ea"/>
                        </a:rPr>
                        <a:t> </a:t>
                      </a:r>
                      <a:endParaRPr lang="zh-CN" sz="1600">
                        <a:effectLst/>
                        <a:latin typeface="+mn-ea"/>
                        <a:ea typeface="+mn-ea"/>
                      </a:endParaRPr>
                    </a:p>
                  </a:txBody>
                  <a:tcPr marL="58264" marR="58264" marT="0" marB="0">
                    <a:lnL>
                      <a:noFill/>
                    </a:lnL>
                    <a:lnR>
                      <a:noFill/>
                    </a:lnR>
                    <a:lnT>
                      <a:noFill/>
                    </a:lnT>
                    <a:lnB>
                      <a:noFill/>
                    </a:lnB>
                    <a:noFill/>
                  </a:tcPr>
                </a:tc>
                <a:tc>
                  <a:txBody>
                    <a:bodyPr/>
                    <a:lstStyle/>
                    <a:p>
                      <a:endParaRPr lang="zh-CN" altLang="en-US" sz="1600">
                        <a:latin typeface="+mn-ea"/>
                        <a:ea typeface="+mn-ea"/>
                      </a:endParaRPr>
                    </a:p>
                  </a:txBody>
                  <a:tcPr marL="58264" marR="58264" marT="0" marB="0">
                    <a:lnL>
                      <a:noFill/>
                    </a:lnL>
                    <a:lnR>
                      <a:noFill/>
                    </a:lnR>
                    <a:lnT>
                      <a:noFill/>
                    </a:lnT>
                    <a:lnB>
                      <a:noFill/>
                    </a:lnB>
                    <a:noFill/>
                  </a:tcPr>
                </a:tc>
              </a:tr>
              <a:tr h="293101">
                <a:tc>
                  <a:txBody>
                    <a:bodyPr/>
                    <a:lstStyle/>
                    <a:p>
                      <a:pPr>
                        <a:lnSpc>
                          <a:spcPts val="1800"/>
                        </a:lnSpc>
                        <a:spcAft>
                          <a:spcPts val="0"/>
                        </a:spcAft>
                      </a:pPr>
                      <a:r>
                        <a:rPr lang="zh-CN" sz="1600" dirty="0">
                          <a:solidFill>
                            <a:srgbClr val="404040"/>
                          </a:solidFill>
                          <a:effectLst/>
                          <a:latin typeface="+mn-ea"/>
                          <a:ea typeface="+mn-ea"/>
                        </a:rPr>
                        <a:t>奥地利萨</a:t>
                      </a:r>
                      <a:r>
                        <a:rPr lang="zh-CN" altLang="en-US" sz="1600" dirty="0">
                          <a:solidFill>
                            <a:srgbClr val="404040"/>
                          </a:solidFill>
                          <a:effectLst/>
                          <a:latin typeface="+mn-ea"/>
                          <a:ea typeface="+mn-ea"/>
                        </a:rPr>
                        <a:t>尔</a:t>
                      </a:r>
                      <a:r>
                        <a:rPr lang="zh-CN" sz="1600" dirty="0">
                          <a:solidFill>
                            <a:srgbClr val="404040"/>
                          </a:solidFill>
                          <a:effectLst/>
                          <a:latin typeface="+mn-ea"/>
                          <a:ea typeface="+mn-ea"/>
                        </a:rPr>
                        <a:t>兹堡</a:t>
                      </a:r>
                      <a:endParaRPr lang="zh-CN" sz="1600" dirty="0">
                        <a:effectLst/>
                        <a:latin typeface="+mn-ea"/>
                        <a:ea typeface="+mn-ea"/>
                      </a:endParaRPr>
                    </a:p>
                  </a:txBody>
                  <a:tcPr marL="0" marR="0" marT="15105" marB="15105">
                    <a:lnL>
                      <a:noFill/>
                    </a:lnL>
                    <a:lnR>
                      <a:noFill/>
                    </a:lnR>
                    <a:lnT>
                      <a:noFill/>
                    </a:lnT>
                    <a:lnB>
                      <a:noFill/>
                    </a:lnB>
                    <a:noFill/>
                  </a:tcPr>
                </a:tc>
                <a:tc>
                  <a:txBody>
                    <a:bodyPr/>
                    <a:lstStyle/>
                    <a:p>
                      <a:pPr>
                        <a:lnSpc>
                          <a:spcPts val="1800"/>
                        </a:lnSpc>
                        <a:spcAft>
                          <a:spcPts val="0"/>
                        </a:spcAft>
                      </a:pPr>
                      <a:r>
                        <a:rPr lang="zh-CN" sz="1600">
                          <a:solidFill>
                            <a:srgbClr val="404040"/>
                          </a:solidFill>
                          <a:effectLst/>
                          <a:latin typeface="+mn-ea"/>
                          <a:ea typeface="+mn-ea"/>
                        </a:rPr>
                        <a:t>美国法律制度与法律文凭</a:t>
                      </a:r>
                      <a:endParaRPr lang="zh-CN" sz="1600">
                        <a:effectLst/>
                        <a:latin typeface="+mn-ea"/>
                        <a:ea typeface="+mn-ea"/>
                      </a:endParaRPr>
                    </a:p>
                  </a:txBody>
                  <a:tcPr marL="0" marR="0" marT="15105" marB="15105">
                    <a:lnL>
                      <a:noFill/>
                    </a:lnL>
                    <a:lnR>
                      <a:noFill/>
                    </a:lnR>
                    <a:lnT>
                      <a:noFill/>
                    </a:lnT>
                    <a:lnB>
                      <a:noFill/>
                    </a:lnB>
                    <a:noFill/>
                  </a:tcPr>
                </a:tc>
              </a:tr>
              <a:tr h="1207501">
                <a:tc>
                  <a:txBody>
                    <a:bodyPr/>
                    <a:lstStyle/>
                    <a:p>
                      <a:pPr>
                        <a:lnSpc>
                          <a:spcPts val="1800"/>
                        </a:lnSpc>
                        <a:spcAft>
                          <a:spcPts val="0"/>
                        </a:spcAft>
                      </a:pPr>
                      <a:r>
                        <a:rPr lang="zh-CN" sz="1600" dirty="0">
                          <a:solidFill>
                            <a:srgbClr val="404040"/>
                          </a:solidFill>
                          <a:effectLst/>
                          <a:latin typeface="+mn-ea"/>
                          <a:ea typeface="+mn-ea"/>
                        </a:rPr>
                        <a:t>欧盟委员会第</a:t>
                      </a:r>
                      <a:r>
                        <a:rPr lang="en-US" sz="1600" dirty="0">
                          <a:solidFill>
                            <a:srgbClr val="404040"/>
                          </a:solidFill>
                          <a:effectLst/>
                          <a:latin typeface="Times New Roman" panose="02020603050405020304" pitchFamily="18" charset="0"/>
                          <a:ea typeface="+mn-ea"/>
                          <a:cs typeface="Times New Roman" panose="02020603050405020304" pitchFamily="18" charset="0"/>
                        </a:rPr>
                        <a:t>21</a:t>
                      </a:r>
                      <a:r>
                        <a:rPr lang="zh-CN" sz="1600" dirty="0">
                          <a:solidFill>
                            <a:srgbClr val="404040"/>
                          </a:solidFill>
                          <a:effectLst/>
                          <a:latin typeface="+mn-ea"/>
                          <a:ea typeface="+mn-ea"/>
                        </a:rPr>
                        <a:t>总司</a:t>
                      </a:r>
                      <a:endParaRPr lang="zh-CN" sz="1600" dirty="0">
                        <a:effectLst/>
                        <a:latin typeface="+mn-ea"/>
                        <a:ea typeface="+mn-ea"/>
                      </a:endParaRPr>
                    </a:p>
                    <a:p>
                      <a:pPr>
                        <a:lnSpc>
                          <a:spcPts val="1800"/>
                        </a:lnSpc>
                        <a:spcAft>
                          <a:spcPts val="0"/>
                        </a:spcAft>
                      </a:pPr>
                      <a:r>
                        <a:rPr lang="zh-CN" sz="1600" dirty="0">
                          <a:solidFill>
                            <a:srgbClr val="404040"/>
                          </a:solidFill>
                          <a:effectLst/>
                          <a:latin typeface="+mn-ea"/>
                          <a:ea typeface="+mn-ea"/>
                        </a:rPr>
                        <a:t>布鲁塞尔自由大学</a:t>
                      </a:r>
                      <a:endParaRPr lang="zh-CN" sz="1600" dirty="0">
                        <a:effectLst/>
                        <a:latin typeface="+mn-ea"/>
                        <a:ea typeface="+mn-ea"/>
                      </a:endParaRPr>
                    </a:p>
                    <a:p>
                      <a:pPr>
                        <a:lnSpc>
                          <a:spcPts val="1800"/>
                        </a:lnSpc>
                        <a:spcAft>
                          <a:spcPts val="0"/>
                        </a:spcAft>
                      </a:pPr>
                      <a:r>
                        <a:rPr lang="zh-CN" sz="1600" dirty="0">
                          <a:solidFill>
                            <a:srgbClr val="404040"/>
                          </a:solidFill>
                          <a:effectLst/>
                          <a:latin typeface="+mn-ea"/>
                          <a:ea typeface="+mn-ea"/>
                        </a:rPr>
                        <a:t>中国政法大学</a:t>
                      </a:r>
                      <a:endParaRPr lang="zh-CN" sz="1600" dirty="0">
                        <a:effectLst/>
                        <a:latin typeface="+mn-ea"/>
                        <a:ea typeface="+mn-ea"/>
                      </a:endParaRPr>
                    </a:p>
                    <a:p>
                      <a:pPr>
                        <a:lnSpc>
                          <a:spcPts val="1800"/>
                        </a:lnSpc>
                        <a:spcAft>
                          <a:spcPts val="0"/>
                        </a:spcAft>
                      </a:pPr>
                      <a:r>
                        <a:rPr lang="zh-CN" sz="1600" dirty="0">
                          <a:solidFill>
                            <a:srgbClr val="404040"/>
                          </a:solidFill>
                          <a:effectLst/>
                          <a:latin typeface="+mn-ea"/>
                          <a:ea typeface="+mn-ea"/>
                        </a:rPr>
                        <a:t>对外贸易大学</a:t>
                      </a:r>
                      <a:endParaRPr lang="zh-CN" sz="1600" dirty="0">
                        <a:effectLst/>
                        <a:latin typeface="+mn-ea"/>
                        <a:ea typeface="+mn-ea"/>
                      </a:endParaRPr>
                    </a:p>
                  </a:txBody>
                  <a:tcPr marL="0" marR="0" marT="15105" marB="15105">
                    <a:lnL>
                      <a:noFill/>
                    </a:lnL>
                    <a:lnR>
                      <a:noFill/>
                    </a:lnR>
                    <a:lnT>
                      <a:noFill/>
                    </a:lnT>
                    <a:lnB>
                      <a:noFill/>
                    </a:lnB>
                    <a:noFill/>
                  </a:tcPr>
                </a:tc>
                <a:tc>
                  <a:txBody>
                    <a:bodyPr/>
                    <a:lstStyle/>
                    <a:p>
                      <a:pPr>
                        <a:lnSpc>
                          <a:spcPts val="1800"/>
                        </a:lnSpc>
                        <a:spcAft>
                          <a:spcPts val="0"/>
                        </a:spcAft>
                      </a:pPr>
                      <a:r>
                        <a:rPr lang="zh-CN" sz="1600" dirty="0">
                          <a:solidFill>
                            <a:srgbClr val="404040"/>
                          </a:solidFill>
                          <a:effectLst/>
                          <a:latin typeface="+mn-ea"/>
                          <a:ea typeface="+mn-ea"/>
                        </a:rPr>
                        <a:t>欧盟法律进修文凭</a:t>
                      </a:r>
                      <a:endParaRPr lang="zh-CN" sz="1600" dirty="0">
                        <a:effectLst/>
                        <a:latin typeface="+mn-ea"/>
                        <a:ea typeface="+mn-ea"/>
                      </a:endParaRPr>
                    </a:p>
                    <a:p>
                      <a:pPr>
                        <a:lnSpc>
                          <a:spcPts val="1800"/>
                        </a:lnSpc>
                        <a:spcAft>
                          <a:spcPts val="0"/>
                        </a:spcAft>
                      </a:pPr>
                      <a:r>
                        <a:rPr lang="zh-CN" sz="1600" dirty="0">
                          <a:solidFill>
                            <a:srgbClr val="404040"/>
                          </a:solidFill>
                          <a:effectLst/>
                          <a:latin typeface="+mn-ea"/>
                          <a:ea typeface="+mn-ea"/>
                        </a:rPr>
                        <a:t>法学硕士</a:t>
                      </a:r>
                      <a:endParaRPr lang="zh-CN" sz="1600" dirty="0">
                        <a:effectLst/>
                        <a:latin typeface="+mn-ea"/>
                        <a:ea typeface="+mn-ea"/>
                      </a:endParaRPr>
                    </a:p>
                    <a:p>
                      <a:pPr>
                        <a:lnSpc>
                          <a:spcPts val="1800"/>
                        </a:lnSpc>
                        <a:spcAft>
                          <a:spcPts val="0"/>
                        </a:spcAft>
                      </a:pPr>
                      <a:r>
                        <a:rPr lang="zh-CN" sz="1600" dirty="0">
                          <a:solidFill>
                            <a:srgbClr val="404040"/>
                          </a:solidFill>
                          <a:effectLst/>
                          <a:latin typeface="+mn-ea"/>
                          <a:ea typeface="+mn-ea"/>
                        </a:rPr>
                        <a:t>法学文凭</a:t>
                      </a:r>
                      <a:endParaRPr lang="zh-CN" sz="1600" dirty="0">
                        <a:effectLst/>
                        <a:latin typeface="+mn-ea"/>
                        <a:ea typeface="+mn-ea"/>
                      </a:endParaRPr>
                    </a:p>
                    <a:p>
                      <a:pPr>
                        <a:lnSpc>
                          <a:spcPts val="1800"/>
                        </a:lnSpc>
                        <a:spcAft>
                          <a:spcPts val="0"/>
                        </a:spcAft>
                      </a:pPr>
                      <a:r>
                        <a:rPr lang="zh-CN" sz="1600" dirty="0">
                          <a:solidFill>
                            <a:srgbClr val="404040"/>
                          </a:solidFill>
                          <a:effectLst/>
                          <a:latin typeface="+mn-ea"/>
                          <a:ea typeface="+mn-ea"/>
                        </a:rPr>
                        <a:t>经济学学士</a:t>
                      </a:r>
                      <a:endParaRPr lang="zh-CN" sz="1600" dirty="0">
                        <a:effectLst/>
                        <a:latin typeface="+mn-ea"/>
                        <a:ea typeface="+mn-ea"/>
                      </a:endParaRPr>
                    </a:p>
                  </a:txBody>
                  <a:tcPr marL="0" marR="0" marT="15105" marB="15105">
                    <a:lnL>
                      <a:noFill/>
                    </a:lnL>
                    <a:lnR>
                      <a:noFill/>
                    </a:lnR>
                    <a:lnT>
                      <a:noFill/>
                    </a:lnT>
                    <a:lnB>
                      <a:noFill/>
                    </a:lnB>
                    <a:noFill/>
                  </a:tcPr>
                </a:tc>
              </a:tr>
              <a:tr h="288000">
                <a:tc>
                  <a:txBody>
                    <a:bodyPr/>
                    <a:lstStyle/>
                    <a:p>
                      <a:pPr>
                        <a:lnSpc>
                          <a:spcPts val="1800"/>
                        </a:lnSpc>
                        <a:spcAft>
                          <a:spcPts val="0"/>
                        </a:spcAft>
                      </a:pPr>
                      <a:r>
                        <a:rPr lang="zh-CN" sz="1600" b="1" dirty="0">
                          <a:solidFill>
                            <a:srgbClr val="404040"/>
                          </a:solidFill>
                          <a:effectLst/>
                          <a:latin typeface="+mn-ea"/>
                          <a:ea typeface="+mn-ea"/>
                        </a:rPr>
                        <a:t>工作语言</a:t>
                      </a:r>
                      <a:r>
                        <a:rPr lang="en-US" sz="1600" dirty="0">
                          <a:solidFill>
                            <a:srgbClr val="404040"/>
                          </a:solidFill>
                          <a:effectLst/>
                          <a:latin typeface="+mn-ea"/>
                          <a:ea typeface="+mn-ea"/>
                        </a:rPr>
                        <a:t>:</a:t>
                      </a:r>
                      <a:endParaRPr lang="zh-CN" sz="1600" dirty="0">
                        <a:effectLst/>
                        <a:latin typeface="+mn-ea"/>
                        <a:ea typeface="+mn-ea"/>
                      </a:endParaRPr>
                    </a:p>
                  </a:txBody>
                  <a:tcPr marL="58264" marR="58264" marT="0" marB="0">
                    <a:lnL>
                      <a:noFill/>
                    </a:lnL>
                    <a:lnR>
                      <a:noFill/>
                    </a:lnR>
                    <a:lnT>
                      <a:noFill/>
                    </a:lnT>
                    <a:lnB>
                      <a:noFill/>
                    </a:lnB>
                    <a:noFill/>
                  </a:tcPr>
                </a:tc>
                <a:tc>
                  <a:txBody>
                    <a:bodyPr/>
                    <a:lstStyle/>
                    <a:p>
                      <a:pPr>
                        <a:lnSpc>
                          <a:spcPts val="1800"/>
                        </a:lnSpc>
                        <a:spcAft>
                          <a:spcPts val="0"/>
                        </a:spcAft>
                      </a:pPr>
                      <a:r>
                        <a:rPr lang="zh-CN" sz="1600" dirty="0">
                          <a:solidFill>
                            <a:srgbClr val="404040"/>
                          </a:solidFill>
                          <a:effectLst/>
                          <a:latin typeface="+mn-ea"/>
                          <a:ea typeface="+mn-ea"/>
                        </a:rPr>
                        <a:t>中文、英语</a:t>
                      </a:r>
                      <a:endParaRPr lang="zh-CN" sz="1600" dirty="0">
                        <a:effectLst/>
                        <a:latin typeface="+mn-ea"/>
                        <a:ea typeface="+mn-ea"/>
                      </a:endParaRPr>
                    </a:p>
                  </a:txBody>
                  <a:tcPr marL="58264" marR="58264" marT="0" marB="0">
                    <a:lnL>
                      <a:noFill/>
                    </a:lnL>
                    <a:lnR>
                      <a:noFill/>
                    </a:lnR>
                    <a:lnT>
                      <a:noFill/>
                    </a:lnT>
                    <a:lnB>
                      <a:noFill/>
                    </a:lnB>
                    <a:noFill/>
                  </a:tcPr>
                </a:tc>
              </a:tr>
              <a:tr h="288000">
                <a:tc>
                  <a:txBody>
                    <a:bodyPr/>
                    <a:lstStyle/>
                    <a:p>
                      <a:pPr>
                        <a:lnSpc>
                          <a:spcPts val="1800"/>
                        </a:lnSpc>
                        <a:spcAft>
                          <a:spcPts val="0"/>
                        </a:spcAft>
                      </a:pPr>
                      <a:r>
                        <a:rPr lang="zh-CN" sz="1600" b="1">
                          <a:solidFill>
                            <a:srgbClr val="404040"/>
                          </a:solidFill>
                          <a:effectLst/>
                          <a:latin typeface="+mn-ea"/>
                          <a:ea typeface="+mn-ea"/>
                        </a:rPr>
                        <a:t>工作经历：</a:t>
                      </a:r>
                      <a:endParaRPr lang="zh-CN" sz="1600">
                        <a:effectLst/>
                        <a:latin typeface="+mn-ea"/>
                        <a:ea typeface="+mn-ea"/>
                      </a:endParaRPr>
                    </a:p>
                  </a:txBody>
                  <a:tcPr marL="58264" marR="58264" marT="0" marB="0">
                    <a:lnL>
                      <a:noFill/>
                    </a:lnL>
                    <a:lnR>
                      <a:noFill/>
                    </a:lnR>
                    <a:lnT>
                      <a:noFill/>
                    </a:lnT>
                    <a:lnB>
                      <a:noFill/>
                    </a:lnB>
                    <a:noFill/>
                  </a:tcPr>
                </a:tc>
                <a:tc>
                  <a:txBody>
                    <a:bodyPr/>
                    <a:lstStyle/>
                    <a:p>
                      <a:pPr>
                        <a:lnSpc>
                          <a:spcPts val="1800"/>
                        </a:lnSpc>
                        <a:spcAft>
                          <a:spcPts val="0"/>
                        </a:spcAft>
                      </a:pPr>
                      <a:r>
                        <a:rPr lang="en-US" sz="1600" dirty="0">
                          <a:solidFill>
                            <a:srgbClr val="404040"/>
                          </a:solidFill>
                          <a:effectLst/>
                          <a:latin typeface="+mn-ea"/>
                          <a:ea typeface="+mn-ea"/>
                        </a:rPr>
                        <a:t> </a:t>
                      </a:r>
                      <a:endParaRPr lang="zh-CN" sz="1600" dirty="0">
                        <a:effectLst/>
                        <a:latin typeface="+mn-ea"/>
                        <a:ea typeface="+mn-ea"/>
                      </a:endParaRPr>
                    </a:p>
                  </a:txBody>
                  <a:tcPr marL="58264" marR="58264" marT="0" marB="0">
                    <a:lnL>
                      <a:noFill/>
                    </a:lnL>
                    <a:lnR>
                      <a:noFill/>
                    </a:lnR>
                    <a:lnT>
                      <a:noFill/>
                    </a:lnT>
                    <a:lnB>
                      <a:noFill/>
                    </a:lnB>
                    <a:noFill/>
                  </a:tcPr>
                </a:tc>
              </a:tr>
              <a:tr h="288000">
                <a:tc>
                  <a:txBody>
                    <a:bodyPr/>
                    <a:lstStyle/>
                    <a:p>
                      <a:pPr>
                        <a:lnSpc>
                          <a:spcPts val="1800"/>
                        </a:lnSpc>
                        <a:spcAft>
                          <a:spcPts val="0"/>
                        </a:spcAft>
                      </a:pPr>
                      <a:r>
                        <a:rPr lang="en-US" sz="1600">
                          <a:solidFill>
                            <a:srgbClr val="404040"/>
                          </a:solidFill>
                          <a:effectLst/>
                          <a:latin typeface="+mn-ea"/>
                          <a:ea typeface="+mn-ea"/>
                        </a:rPr>
                        <a:t>1984-1987</a:t>
                      </a:r>
                      <a:endParaRPr lang="zh-CN" sz="1600">
                        <a:effectLst/>
                        <a:latin typeface="+mn-ea"/>
                        <a:ea typeface="+mn-ea"/>
                      </a:endParaRPr>
                    </a:p>
                  </a:txBody>
                  <a:tcPr marL="58264" marR="58264" marT="0" marB="0">
                    <a:lnL>
                      <a:noFill/>
                    </a:lnL>
                    <a:lnR>
                      <a:noFill/>
                    </a:lnR>
                    <a:lnT>
                      <a:noFill/>
                    </a:lnT>
                    <a:lnB>
                      <a:noFill/>
                    </a:lnB>
                    <a:noFill/>
                  </a:tcPr>
                </a:tc>
                <a:tc>
                  <a:txBody>
                    <a:bodyPr/>
                    <a:lstStyle/>
                    <a:p>
                      <a:pPr>
                        <a:lnSpc>
                          <a:spcPts val="1800"/>
                        </a:lnSpc>
                        <a:spcAft>
                          <a:spcPts val="0"/>
                        </a:spcAft>
                      </a:pPr>
                      <a:r>
                        <a:rPr lang="zh-CN" sz="1600" dirty="0">
                          <a:solidFill>
                            <a:srgbClr val="404040"/>
                          </a:solidFill>
                          <a:effectLst/>
                          <a:latin typeface="+mn-ea"/>
                          <a:ea typeface="+mn-ea"/>
                        </a:rPr>
                        <a:t>对外经济贸易大学任教法律</a:t>
                      </a:r>
                      <a:endParaRPr lang="zh-CN" sz="1600" dirty="0">
                        <a:effectLst/>
                        <a:latin typeface="+mn-ea"/>
                        <a:ea typeface="+mn-ea"/>
                      </a:endParaRPr>
                    </a:p>
                  </a:txBody>
                  <a:tcPr marL="58264" marR="58264" marT="0" marB="0">
                    <a:lnL>
                      <a:noFill/>
                    </a:lnL>
                    <a:lnR>
                      <a:noFill/>
                    </a:lnR>
                    <a:lnT>
                      <a:noFill/>
                    </a:lnT>
                    <a:lnB>
                      <a:noFill/>
                    </a:lnB>
                    <a:noFill/>
                  </a:tcPr>
                </a:tc>
              </a:tr>
              <a:tr h="1482091">
                <a:tc>
                  <a:txBody>
                    <a:bodyPr/>
                    <a:lstStyle/>
                    <a:p>
                      <a:pPr>
                        <a:lnSpc>
                          <a:spcPts val="1800"/>
                        </a:lnSpc>
                        <a:spcAft>
                          <a:spcPts val="0"/>
                        </a:spcAft>
                      </a:pPr>
                      <a:r>
                        <a:rPr lang="en-US" sz="1600" dirty="0">
                          <a:solidFill>
                            <a:srgbClr val="404040"/>
                          </a:solidFill>
                          <a:effectLst/>
                          <a:latin typeface="+mn-ea"/>
                          <a:ea typeface="+mn-ea"/>
                        </a:rPr>
                        <a:t>1989-2001</a:t>
                      </a:r>
                      <a:endParaRPr lang="zh-CN" sz="1600" dirty="0">
                        <a:effectLst/>
                        <a:latin typeface="+mn-ea"/>
                        <a:ea typeface="+mn-ea"/>
                      </a:endParaRPr>
                    </a:p>
                  </a:txBody>
                  <a:tcPr marL="58264" marR="58264" marT="0" marB="0">
                    <a:lnL>
                      <a:noFill/>
                    </a:lnL>
                    <a:lnR>
                      <a:noFill/>
                    </a:lnR>
                    <a:lnT>
                      <a:noFill/>
                    </a:lnT>
                    <a:lnB>
                      <a:noFill/>
                    </a:lnB>
                    <a:noFill/>
                  </a:tcPr>
                </a:tc>
                <a:tc>
                  <a:txBody>
                    <a:bodyPr/>
                    <a:lstStyle/>
                    <a:p>
                      <a:pPr>
                        <a:lnSpc>
                          <a:spcPts val="1800"/>
                        </a:lnSpc>
                        <a:spcAft>
                          <a:spcPts val="0"/>
                        </a:spcAft>
                      </a:pPr>
                      <a:r>
                        <a:rPr lang="zh-CN" sz="1600" dirty="0">
                          <a:solidFill>
                            <a:srgbClr val="404040"/>
                          </a:solidFill>
                          <a:effectLst/>
                          <a:latin typeface="+mn-ea"/>
                          <a:ea typeface="+mn-ea"/>
                        </a:rPr>
                        <a:t>在美国</a:t>
                      </a:r>
                      <a:r>
                        <a:rPr lang="en-US" sz="1600" dirty="0">
                          <a:solidFill>
                            <a:srgbClr val="404040"/>
                          </a:solidFill>
                          <a:effectLst/>
                          <a:latin typeface="Times New Roman" panose="02020603050405020304" pitchFamily="18" charset="0"/>
                          <a:ea typeface="+mn-ea"/>
                          <a:cs typeface="Times New Roman" panose="02020603050405020304" pitchFamily="18" charset="0"/>
                        </a:rPr>
                        <a:t>Oppenheimer Wolff &amp; Donnelly</a:t>
                      </a:r>
                      <a:r>
                        <a:rPr lang="zh-CN" sz="1600" dirty="0">
                          <a:solidFill>
                            <a:srgbClr val="404040"/>
                          </a:solidFill>
                          <a:effectLst/>
                          <a:latin typeface="+mn-ea"/>
                          <a:ea typeface="+mn-ea"/>
                          <a:cs typeface="Times New Roman" panose="02020603050405020304" pitchFamily="18" charset="0"/>
                        </a:rPr>
                        <a:t>，英国</a:t>
                      </a:r>
                      <a:r>
                        <a:rPr lang="en-US" sz="1600" dirty="0">
                          <a:solidFill>
                            <a:srgbClr val="404040"/>
                          </a:solidFill>
                          <a:effectLst/>
                          <a:latin typeface="Times New Roman" panose="02020603050405020304" pitchFamily="18" charset="0"/>
                          <a:ea typeface="+mn-ea"/>
                          <a:cs typeface="Times New Roman" panose="02020603050405020304" pitchFamily="18" charset="0"/>
                        </a:rPr>
                        <a:t>Eversheds</a:t>
                      </a:r>
                      <a:r>
                        <a:rPr lang="zh-CN" sz="1600" dirty="0">
                          <a:solidFill>
                            <a:srgbClr val="404040"/>
                          </a:solidFill>
                          <a:effectLst/>
                          <a:latin typeface="+mn-ea"/>
                          <a:ea typeface="+mn-ea"/>
                          <a:cs typeface="Times New Roman" panose="02020603050405020304" pitchFamily="18" charset="0"/>
                        </a:rPr>
                        <a:t>，荷比卢</a:t>
                      </a:r>
                      <a:r>
                        <a:rPr lang="en-US" sz="1600" dirty="0" err="1">
                          <a:solidFill>
                            <a:srgbClr val="404040"/>
                          </a:solidFill>
                          <a:effectLst/>
                          <a:latin typeface="Times New Roman" panose="02020603050405020304" pitchFamily="18" charset="0"/>
                          <a:ea typeface="+mn-ea"/>
                          <a:cs typeface="Times New Roman" panose="02020603050405020304" pitchFamily="18" charset="0"/>
                        </a:rPr>
                        <a:t>Loeff</a:t>
                      </a:r>
                      <a:r>
                        <a:rPr lang="en-US" sz="1600" dirty="0">
                          <a:solidFill>
                            <a:srgbClr val="404040"/>
                          </a:solidFill>
                          <a:effectLst/>
                          <a:latin typeface="Times New Roman" panose="02020603050405020304" pitchFamily="18" charset="0"/>
                          <a:ea typeface="+mn-ea"/>
                          <a:cs typeface="Times New Roman" panose="02020603050405020304" pitchFamily="18" charset="0"/>
                        </a:rPr>
                        <a:t> </a:t>
                      </a:r>
                      <a:r>
                        <a:rPr lang="en-US" sz="1600" dirty="0" err="1">
                          <a:solidFill>
                            <a:srgbClr val="404040"/>
                          </a:solidFill>
                          <a:effectLst/>
                          <a:latin typeface="Times New Roman" panose="02020603050405020304" pitchFamily="18" charset="0"/>
                          <a:ea typeface="+mn-ea"/>
                          <a:cs typeface="Times New Roman" panose="02020603050405020304" pitchFamily="18" charset="0"/>
                        </a:rPr>
                        <a:t>Claeys</a:t>
                      </a:r>
                      <a:r>
                        <a:rPr lang="en-US" sz="1600" dirty="0">
                          <a:solidFill>
                            <a:srgbClr val="404040"/>
                          </a:solidFill>
                          <a:effectLst/>
                          <a:latin typeface="Times New Roman" panose="02020603050405020304" pitchFamily="18" charset="0"/>
                          <a:ea typeface="+mn-ea"/>
                          <a:cs typeface="Times New Roman" panose="02020603050405020304" pitchFamily="18" charset="0"/>
                        </a:rPr>
                        <a:t> Verbeke</a:t>
                      </a:r>
                      <a:r>
                        <a:rPr lang="zh-CN" sz="1600" dirty="0">
                          <a:solidFill>
                            <a:srgbClr val="404040"/>
                          </a:solidFill>
                          <a:effectLst/>
                          <a:latin typeface="+mn-ea"/>
                          <a:ea typeface="+mn-ea"/>
                        </a:rPr>
                        <a:t>律师事务所任高级律师、合伙人，从事欧盟反倾销、反补贴、保障措施、反垄断法、海关法、世贸法律等业务</a:t>
                      </a:r>
                      <a:endParaRPr lang="zh-CN" sz="1600" dirty="0">
                        <a:effectLst/>
                        <a:latin typeface="+mn-ea"/>
                        <a:ea typeface="+mn-ea"/>
                      </a:endParaRPr>
                    </a:p>
                  </a:txBody>
                  <a:tcPr marL="58264" marR="58264" marT="0" marB="0">
                    <a:lnL>
                      <a:noFill/>
                    </a:lnL>
                    <a:lnR>
                      <a:noFill/>
                    </a:lnR>
                    <a:lnT>
                      <a:noFill/>
                    </a:lnT>
                    <a:lnB>
                      <a:noFill/>
                    </a:lnB>
                    <a:noFill/>
                  </a:tcPr>
                </a:tc>
              </a:tr>
              <a:tr h="567691">
                <a:tc>
                  <a:txBody>
                    <a:bodyPr/>
                    <a:lstStyle/>
                    <a:p>
                      <a:pPr>
                        <a:lnSpc>
                          <a:spcPts val="1800"/>
                        </a:lnSpc>
                        <a:spcAft>
                          <a:spcPts val="0"/>
                        </a:spcAft>
                      </a:pPr>
                      <a:r>
                        <a:rPr lang="en-US" sz="1600">
                          <a:solidFill>
                            <a:srgbClr val="404040"/>
                          </a:solidFill>
                          <a:effectLst/>
                          <a:latin typeface="+mn-ea"/>
                          <a:ea typeface="+mn-ea"/>
                        </a:rPr>
                        <a:t>1990-1991</a:t>
                      </a:r>
                      <a:endParaRPr lang="zh-CN" sz="1600">
                        <a:effectLst/>
                        <a:latin typeface="+mn-ea"/>
                        <a:ea typeface="+mn-ea"/>
                      </a:endParaRPr>
                    </a:p>
                  </a:txBody>
                  <a:tcPr marL="58264" marR="58264" marT="0" marB="0">
                    <a:lnL>
                      <a:noFill/>
                    </a:lnL>
                    <a:lnR>
                      <a:noFill/>
                    </a:lnR>
                    <a:lnT>
                      <a:noFill/>
                    </a:lnT>
                    <a:lnB>
                      <a:noFill/>
                    </a:lnB>
                    <a:noFill/>
                  </a:tcPr>
                </a:tc>
                <a:tc>
                  <a:txBody>
                    <a:bodyPr/>
                    <a:lstStyle/>
                    <a:p>
                      <a:pPr>
                        <a:lnSpc>
                          <a:spcPts val="1800"/>
                        </a:lnSpc>
                        <a:spcAft>
                          <a:spcPts val="0"/>
                        </a:spcAft>
                      </a:pPr>
                      <a:r>
                        <a:rPr lang="zh-CN" sz="1600" dirty="0">
                          <a:solidFill>
                            <a:srgbClr val="404040"/>
                          </a:solidFill>
                          <a:effectLst/>
                          <a:latin typeface="+mn-ea"/>
                          <a:ea typeface="+mn-ea"/>
                        </a:rPr>
                        <a:t>被比利时鲁汶大学法学院、安特卫普政法学院聘为法律客座教授</a:t>
                      </a:r>
                      <a:endParaRPr lang="zh-CN" sz="1600" dirty="0">
                        <a:effectLst/>
                        <a:latin typeface="+mn-ea"/>
                        <a:ea typeface="+mn-ea"/>
                      </a:endParaRPr>
                    </a:p>
                  </a:txBody>
                  <a:tcPr marL="58264" marR="58264" marT="0" marB="0">
                    <a:lnL>
                      <a:noFill/>
                    </a:lnL>
                    <a:lnR>
                      <a:noFill/>
                    </a:lnR>
                    <a:lnT>
                      <a:noFill/>
                    </a:lnT>
                    <a:lnB>
                      <a:noFill/>
                    </a:lnB>
                    <a:noFill/>
                  </a:tcPr>
                </a:tc>
              </a:tr>
              <a:tr h="288000">
                <a:tc>
                  <a:txBody>
                    <a:bodyPr/>
                    <a:lstStyle/>
                    <a:p>
                      <a:pPr>
                        <a:lnSpc>
                          <a:spcPts val="1800"/>
                        </a:lnSpc>
                        <a:spcAft>
                          <a:spcPts val="0"/>
                        </a:spcAft>
                      </a:pPr>
                      <a:r>
                        <a:rPr lang="en-US" sz="1600">
                          <a:solidFill>
                            <a:srgbClr val="404040"/>
                          </a:solidFill>
                          <a:effectLst/>
                          <a:latin typeface="+mn-ea"/>
                          <a:ea typeface="+mn-ea"/>
                        </a:rPr>
                        <a:t>2002-2007</a:t>
                      </a:r>
                      <a:endParaRPr lang="zh-CN" sz="1600">
                        <a:effectLst/>
                        <a:latin typeface="+mn-ea"/>
                        <a:ea typeface="+mn-ea"/>
                      </a:endParaRPr>
                    </a:p>
                  </a:txBody>
                  <a:tcPr marL="58264" marR="58264" marT="0" marB="0">
                    <a:lnL>
                      <a:noFill/>
                    </a:lnL>
                    <a:lnR>
                      <a:noFill/>
                    </a:lnR>
                    <a:lnT>
                      <a:noFill/>
                    </a:lnT>
                    <a:lnB>
                      <a:noFill/>
                    </a:lnB>
                    <a:noFill/>
                  </a:tcPr>
                </a:tc>
                <a:tc>
                  <a:txBody>
                    <a:bodyPr/>
                    <a:lstStyle/>
                    <a:p>
                      <a:pPr>
                        <a:lnSpc>
                          <a:spcPts val="1800"/>
                        </a:lnSpc>
                        <a:spcAft>
                          <a:spcPts val="0"/>
                        </a:spcAft>
                      </a:pPr>
                      <a:r>
                        <a:rPr lang="zh-CN" sz="1600" dirty="0">
                          <a:solidFill>
                            <a:srgbClr val="404040"/>
                          </a:solidFill>
                          <a:effectLst/>
                          <a:latin typeface="+mn-ea"/>
                          <a:ea typeface="+mn-ea"/>
                        </a:rPr>
                        <a:t>比利时</a:t>
                      </a:r>
                      <a:r>
                        <a:rPr lang="en-US" sz="1600" dirty="0">
                          <a:solidFill>
                            <a:srgbClr val="404040"/>
                          </a:solidFill>
                          <a:effectLst/>
                          <a:latin typeface="Times New Roman" panose="02020603050405020304" pitchFamily="18" charset="0"/>
                          <a:ea typeface="+mn-ea"/>
                          <a:cs typeface="Times New Roman" panose="02020603050405020304" pitchFamily="18" charset="0"/>
                        </a:rPr>
                        <a:t>Pu &amp; Associates</a:t>
                      </a:r>
                      <a:endParaRPr lang="zh-CN" sz="1600" dirty="0">
                        <a:effectLst/>
                        <a:latin typeface="Times New Roman" panose="02020603050405020304" pitchFamily="18" charset="0"/>
                        <a:ea typeface="+mn-ea"/>
                        <a:cs typeface="Times New Roman" panose="02020603050405020304" pitchFamily="18" charset="0"/>
                      </a:endParaRPr>
                    </a:p>
                  </a:txBody>
                  <a:tcPr marL="58264" marR="58264" marT="0" marB="0">
                    <a:lnL>
                      <a:noFill/>
                    </a:lnL>
                    <a:lnR>
                      <a:noFill/>
                    </a:lnR>
                    <a:lnT>
                      <a:noFill/>
                    </a:lnT>
                    <a:lnB>
                      <a:noFill/>
                    </a:lnB>
                    <a:noFill/>
                  </a:tcPr>
                </a:tc>
              </a:tr>
              <a:tr h="567691">
                <a:tc>
                  <a:txBody>
                    <a:bodyPr/>
                    <a:lstStyle/>
                    <a:p>
                      <a:pPr>
                        <a:lnSpc>
                          <a:spcPts val="1800"/>
                        </a:lnSpc>
                        <a:spcAft>
                          <a:spcPts val="0"/>
                        </a:spcAft>
                      </a:pPr>
                      <a:r>
                        <a:rPr lang="en-US" sz="1600">
                          <a:solidFill>
                            <a:srgbClr val="404040"/>
                          </a:solidFill>
                          <a:effectLst/>
                          <a:latin typeface="+mn-ea"/>
                          <a:ea typeface="+mn-ea"/>
                        </a:rPr>
                        <a:t>2007-</a:t>
                      </a:r>
                      <a:r>
                        <a:rPr lang="zh-CN" sz="1600">
                          <a:solidFill>
                            <a:srgbClr val="404040"/>
                          </a:solidFill>
                          <a:effectLst/>
                          <a:latin typeface="+mn-ea"/>
                          <a:ea typeface="+mn-ea"/>
                        </a:rPr>
                        <a:t>至今</a:t>
                      </a:r>
                      <a:endParaRPr lang="zh-CN" sz="1600">
                        <a:effectLst/>
                        <a:latin typeface="+mn-ea"/>
                        <a:ea typeface="+mn-ea"/>
                      </a:endParaRPr>
                    </a:p>
                  </a:txBody>
                  <a:tcPr marL="58264" marR="58264" marT="0" marB="0">
                    <a:lnL>
                      <a:noFill/>
                    </a:lnL>
                    <a:lnR>
                      <a:noFill/>
                    </a:lnR>
                    <a:lnT>
                      <a:noFill/>
                    </a:lnT>
                    <a:lnB>
                      <a:noFill/>
                    </a:lnB>
                    <a:noFill/>
                  </a:tcPr>
                </a:tc>
                <a:tc>
                  <a:txBody>
                    <a:bodyPr/>
                    <a:lstStyle/>
                    <a:p>
                      <a:pPr>
                        <a:lnSpc>
                          <a:spcPts val="1800"/>
                        </a:lnSpc>
                        <a:spcAft>
                          <a:spcPts val="0"/>
                        </a:spcAft>
                      </a:pPr>
                      <a:r>
                        <a:rPr lang="zh-CN" sz="1600" dirty="0">
                          <a:solidFill>
                            <a:srgbClr val="404040"/>
                          </a:solidFill>
                          <a:effectLst/>
                          <a:latin typeface="+mn-ea"/>
                          <a:ea typeface="+mn-ea"/>
                        </a:rPr>
                        <a:t>在北京中伦律师事务所任合伙人；在对外经济贸易大学任教授</a:t>
                      </a:r>
                      <a:endParaRPr lang="zh-CN" sz="1600" dirty="0">
                        <a:effectLst/>
                        <a:latin typeface="+mn-ea"/>
                        <a:ea typeface="+mn-ea"/>
                      </a:endParaRPr>
                    </a:p>
                  </a:txBody>
                  <a:tcPr marL="58264" marR="58264" marT="0" marB="0">
                    <a:lnL>
                      <a:noFill/>
                    </a:lnL>
                    <a:lnR>
                      <a:noFill/>
                    </a:lnR>
                    <a:lnT>
                      <a:noFill/>
                    </a:lnT>
                    <a:lnB>
                      <a:noFill/>
                    </a:lnB>
                    <a:noFill/>
                  </a:tcPr>
                </a:tc>
              </a:tr>
            </a:tbl>
          </a:graphicData>
        </a:graphic>
      </p:graphicFrame>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F054BAD5-415E-493C-9023-AB4605AAD986}" type="slidenum">
              <a:rPr lang="zh-CN" altLang="en-US" smtClean="0"/>
            </a:fld>
            <a:endParaRPr lang="zh-CN" altLang="en-US"/>
          </a:p>
        </p:txBody>
      </p:sp>
      <p:sp>
        <p:nvSpPr>
          <p:cNvPr id="7" name="Rectangle 1"/>
          <p:cNvSpPr>
            <a:spLocks noChangeArrowheads="1"/>
          </p:cNvSpPr>
          <p:nvPr/>
        </p:nvSpPr>
        <p:spPr bwMode="auto">
          <a:xfrm>
            <a:off x="-9588231" y="83981"/>
            <a:ext cx="204655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spAutoFit/>
          </a:bodyPr>
          <a:lstStyle/>
          <a:p>
            <a:pPr defTabSz="1219200" eaLnBrk="0" fontAlgn="base" hangingPunct="0">
              <a:spcBef>
                <a:spcPct val="0"/>
              </a:spcBef>
              <a:spcAft>
                <a:spcPct val="0"/>
              </a:spcAft>
            </a:pPr>
            <a:r>
              <a:rPr lang="zh-CN" altLang="zh-CN" sz="1600">
                <a:solidFill>
                  <a:srgbClr val="404040"/>
                </a:solidFill>
                <a:latin typeface="Arial" panose="020B0604020202020204" pitchFamily="34" charset="0"/>
                <a:ea typeface="微软雅黑" panose="020B0503020204020204" charset="-122"/>
              </a:rPr>
              <a:t> </a:t>
            </a:r>
            <a:endParaRPr lang="zh-CN" altLang="zh-CN" sz="2400">
              <a:latin typeface="Arial" panose="020B0604020202020204" pitchFamily="34" charset="0"/>
            </a:endParaRPr>
          </a:p>
        </p:txBody>
      </p:sp>
      <p:graphicFrame>
        <p:nvGraphicFramePr>
          <p:cNvPr id="8" name="表格 7"/>
          <p:cNvGraphicFramePr>
            <a:graphicFrameLocks noGrp="1"/>
          </p:cNvGraphicFramePr>
          <p:nvPr/>
        </p:nvGraphicFramePr>
        <p:xfrm>
          <a:off x="644529" y="2723027"/>
          <a:ext cx="4127500" cy="1156884"/>
        </p:xfrm>
        <a:graphic>
          <a:graphicData uri="http://schemas.openxmlformats.org/drawingml/2006/table">
            <a:tbl>
              <a:tblPr firstRow="1" firstCol="1" bandRow="1"/>
              <a:tblGrid>
                <a:gridCol w="1264920"/>
                <a:gridCol w="2862580"/>
              </a:tblGrid>
              <a:tr h="289221">
                <a:tc>
                  <a:txBody>
                    <a:bodyPr/>
                    <a:lstStyle/>
                    <a:p>
                      <a:pPr algn="l">
                        <a:lnSpc>
                          <a:spcPts val="1800"/>
                        </a:lnSpc>
                        <a:spcAft>
                          <a:spcPts val="0"/>
                        </a:spcAft>
                      </a:pPr>
                      <a:r>
                        <a:rPr lang="zh-CN" sz="1600" b="1">
                          <a:solidFill>
                            <a:srgbClr val="404040"/>
                          </a:solidFill>
                          <a:effectLst/>
                          <a:latin typeface="Courier New" panose="02070309020205020404" pitchFamily="49" charset="0"/>
                          <a:ea typeface="微软雅黑" panose="020B0503020204020204" charset="-122"/>
                        </a:rPr>
                        <a:t>手机</a:t>
                      </a:r>
                      <a:r>
                        <a:rPr lang="en-US" sz="1600" b="1">
                          <a:solidFill>
                            <a:srgbClr val="404040"/>
                          </a:solidFill>
                          <a:effectLst/>
                          <a:latin typeface="Courier New" panose="02070309020205020404" pitchFamily="49" charset="0"/>
                          <a:ea typeface="微软雅黑" panose="020B0503020204020204" charset="-122"/>
                        </a:rPr>
                        <a:t>:</a:t>
                      </a:r>
                      <a:endParaRPr lang="zh-CN" sz="1600">
                        <a:effectLst/>
                        <a:latin typeface="Courier New" panose="02070309020205020404" pitchFamily="49" charset="0"/>
                        <a:ea typeface="宋体" panose="02010600030101010101" pitchFamily="2" charset="-122"/>
                      </a:endParaRPr>
                    </a:p>
                  </a:txBody>
                  <a:tcPr marT="0" marB="0">
                    <a:lnL>
                      <a:noFill/>
                    </a:lnL>
                    <a:lnR>
                      <a:noFill/>
                    </a:lnR>
                    <a:lnT>
                      <a:noFill/>
                    </a:lnT>
                    <a:lnB>
                      <a:noFill/>
                    </a:lnB>
                    <a:solidFill>
                      <a:srgbClr val="FFFFFF"/>
                    </a:solidFill>
                  </a:tcPr>
                </a:tc>
                <a:tc>
                  <a:txBody>
                    <a:bodyPr/>
                    <a:lstStyle/>
                    <a:p>
                      <a:pPr algn="l">
                        <a:lnSpc>
                          <a:spcPts val="1800"/>
                        </a:lnSpc>
                        <a:spcAft>
                          <a:spcPts val="0"/>
                        </a:spcAft>
                      </a:pPr>
                      <a:r>
                        <a:rPr lang="en-US" sz="1600" dirty="0">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13911260057</a:t>
                      </a:r>
                      <a:endParaRPr lang="zh-CN" sz="16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a:noFill/>
                    </a:lnL>
                    <a:lnR>
                      <a:noFill/>
                    </a:lnR>
                    <a:lnT>
                      <a:noFill/>
                    </a:lnT>
                    <a:lnB>
                      <a:noFill/>
                    </a:lnB>
                    <a:solidFill>
                      <a:srgbClr val="FFFFFF"/>
                    </a:solidFill>
                  </a:tcPr>
                </a:tc>
              </a:tr>
              <a:tr h="289221">
                <a:tc>
                  <a:txBody>
                    <a:bodyPr/>
                    <a:lstStyle/>
                    <a:p>
                      <a:pPr algn="l">
                        <a:lnSpc>
                          <a:spcPts val="1800"/>
                        </a:lnSpc>
                        <a:spcAft>
                          <a:spcPts val="0"/>
                        </a:spcAft>
                      </a:pPr>
                      <a:r>
                        <a:rPr lang="zh-CN" sz="1600" b="1" dirty="0">
                          <a:solidFill>
                            <a:srgbClr val="404040"/>
                          </a:solidFill>
                          <a:effectLst/>
                          <a:latin typeface="Courier New" panose="02070309020205020404" pitchFamily="49" charset="0"/>
                          <a:ea typeface="微软雅黑" panose="020B0503020204020204" charset="-122"/>
                        </a:rPr>
                        <a:t>直线：</a:t>
                      </a:r>
                      <a:endParaRPr lang="zh-CN" sz="1600" dirty="0">
                        <a:effectLst/>
                        <a:latin typeface="Courier New" panose="02070309020205020404" pitchFamily="49" charset="0"/>
                        <a:ea typeface="宋体" panose="02010600030101010101" pitchFamily="2" charset="-122"/>
                      </a:endParaRPr>
                    </a:p>
                  </a:txBody>
                  <a:tcPr marT="0" marB="0">
                    <a:lnL>
                      <a:noFill/>
                    </a:lnL>
                    <a:lnR>
                      <a:noFill/>
                    </a:lnR>
                    <a:lnT>
                      <a:noFill/>
                    </a:lnT>
                    <a:lnB>
                      <a:noFill/>
                    </a:lnB>
                    <a:solidFill>
                      <a:srgbClr val="FFFFFF"/>
                    </a:solidFill>
                  </a:tcPr>
                </a:tc>
                <a:tc>
                  <a:txBody>
                    <a:bodyPr/>
                    <a:lstStyle/>
                    <a:p>
                      <a:pPr algn="l">
                        <a:lnSpc>
                          <a:spcPts val="1800"/>
                        </a:lnSpc>
                        <a:spcAft>
                          <a:spcPts val="0"/>
                        </a:spcAft>
                      </a:pPr>
                      <a:r>
                        <a:rPr lang="en-US" sz="1600" dirty="0">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01059572031</a:t>
                      </a:r>
                      <a:endParaRPr lang="zh-CN" sz="16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a:noFill/>
                    </a:lnL>
                    <a:lnR>
                      <a:noFill/>
                    </a:lnR>
                    <a:lnT>
                      <a:noFill/>
                    </a:lnT>
                    <a:lnB>
                      <a:noFill/>
                    </a:lnB>
                    <a:solidFill>
                      <a:srgbClr val="FFFFFF"/>
                    </a:solidFill>
                  </a:tcPr>
                </a:tc>
              </a:tr>
              <a:tr h="289221">
                <a:tc>
                  <a:txBody>
                    <a:bodyPr/>
                    <a:lstStyle/>
                    <a:p>
                      <a:pPr algn="l">
                        <a:lnSpc>
                          <a:spcPts val="1800"/>
                        </a:lnSpc>
                        <a:spcAft>
                          <a:spcPts val="0"/>
                        </a:spcAft>
                      </a:pPr>
                      <a:r>
                        <a:rPr lang="zh-CN" sz="1600" b="1">
                          <a:solidFill>
                            <a:srgbClr val="404040"/>
                          </a:solidFill>
                          <a:effectLst/>
                          <a:latin typeface="Courier New" panose="02070309020205020404" pitchFamily="49" charset="0"/>
                          <a:ea typeface="微软雅黑" panose="020B0503020204020204" charset="-122"/>
                        </a:rPr>
                        <a:t>传真：</a:t>
                      </a:r>
                      <a:endParaRPr lang="zh-CN" sz="1600">
                        <a:effectLst/>
                        <a:latin typeface="Courier New" panose="02070309020205020404" pitchFamily="49" charset="0"/>
                        <a:ea typeface="宋体" panose="02010600030101010101" pitchFamily="2" charset="-122"/>
                      </a:endParaRPr>
                    </a:p>
                  </a:txBody>
                  <a:tcPr marT="0" marB="0">
                    <a:lnL>
                      <a:noFill/>
                    </a:lnL>
                    <a:lnR>
                      <a:noFill/>
                    </a:lnR>
                    <a:lnT>
                      <a:noFill/>
                    </a:lnT>
                    <a:lnB>
                      <a:noFill/>
                    </a:lnB>
                    <a:solidFill>
                      <a:srgbClr val="FFFFFF"/>
                    </a:solidFill>
                  </a:tcPr>
                </a:tc>
                <a:tc>
                  <a:txBody>
                    <a:bodyPr/>
                    <a:lstStyle/>
                    <a:p>
                      <a:pPr algn="l">
                        <a:lnSpc>
                          <a:spcPts val="1800"/>
                        </a:lnSpc>
                        <a:spcAft>
                          <a:spcPts val="0"/>
                        </a:spcAft>
                      </a:pPr>
                      <a:r>
                        <a:rPr lang="en-US" sz="1600" dirty="0">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01065681838</a:t>
                      </a:r>
                      <a:endParaRPr lang="zh-CN" sz="16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a:noFill/>
                    </a:lnL>
                    <a:lnR>
                      <a:noFill/>
                    </a:lnR>
                    <a:lnT>
                      <a:noFill/>
                    </a:lnT>
                    <a:lnB>
                      <a:noFill/>
                    </a:lnB>
                    <a:solidFill>
                      <a:srgbClr val="FFFFFF"/>
                    </a:solidFill>
                  </a:tcPr>
                </a:tc>
              </a:tr>
              <a:tr h="289221">
                <a:tc>
                  <a:txBody>
                    <a:bodyPr/>
                    <a:lstStyle/>
                    <a:p>
                      <a:pPr algn="l">
                        <a:lnSpc>
                          <a:spcPts val="1800"/>
                        </a:lnSpc>
                        <a:spcAft>
                          <a:spcPts val="0"/>
                        </a:spcAft>
                      </a:pPr>
                      <a:r>
                        <a:rPr lang="zh-CN" sz="1600" b="1">
                          <a:solidFill>
                            <a:srgbClr val="404040"/>
                          </a:solidFill>
                          <a:effectLst/>
                          <a:latin typeface="Courier New" panose="02070309020205020404" pitchFamily="49" charset="0"/>
                          <a:ea typeface="微软雅黑" panose="020B0503020204020204" charset="-122"/>
                        </a:rPr>
                        <a:t>电邮：</a:t>
                      </a:r>
                      <a:endParaRPr lang="zh-CN" sz="1600">
                        <a:effectLst/>
                        <a:latin typeface="Courier New" panose="02070309020205020404" pitchFamily="49" charset="0"/>
                        <a:ea typeface="宋体" panose="02010600030101010101" pitchFamily="2" charset="-122"/>
                      </a:endParaRPr>
                    </a:p>
                  </a:txBody>
                  <a:tcPr marT="0" marB="0">
                    <a:lnL>
                      <a:noFill/>
                    </a:lnL>
                    <a:lnR>
                      <a:noFill/>
                    </a:lnR>
                    <a:lnT>
                      <a:noFill/>
                    </a:lnT>
                    <a:lnB>
                      <a:noFill/>
                    </a:lnB>
                    <a:solidFill>
                      <a:srgbClr val="FFFFFF"/>
                    </a:solidFill>
                  </a:tcPr>
                </a:tc>
                <a:tc>
                  <a:txBody>
                    <a:bodyPr/>
                    <a:lstStyle/>
                    <a:p>
                      <a:pPr algn="l">
                        <a:lnSpc>
                          <a:spcPts val="1800"/>
                        </a:lnSpc>
                        <a:spcAft>
                          <a:spcPts val="0"/>
                        </a:spcAft>
                      </a:pPr>
                      <a:r>
                        <a:rPr lang="en-US" sz="1600" dirty="0" err="1">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pulingchen@zhonglun.com</a:t>
                      </a:r>
                      <a:endParaRPr lang="zh-CN" sz="16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a:noFill/>
                    </a:lnL>
                    <a:lnR>
                      <a:noFill/>
                    </a:lnR>
                    <a:lnT>
                      <a:noFill/>
                    </a:lnT>
                    <a:lnB>
                      <a:noFill/>
                    </a:lnB>
                    <a:solidFill>
                      <a:srgbClr val="FFFFFF"/>
                    </a:solidFill>
                  </a:tcPr>
                </a:tc>
              </a:tr>
            </a:tbl>
          </a:graphicData>
        </a:graphic>
      </p:graphicFrame>
      <p:pic>
        <p:nvPicPr>
          <p:cNvPr id="1027" name="图片 48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11102" y="494031"/>
            <a:ext cx="1540933" cy="1879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719403" y="105377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spAutoFit/>
          </a:bodyPr>
          <a:lstStyle/>
          <a:p>
            <a:endParaRPr lang="zh-CN" altLang="en-US" sz="2400"/>
          </a:p>
        </p:txBody>
      </p:sp>
      <p:sp>
        <p:nvSpPr>
          <p:cNvPr id="11" name="Rectangle 5"/>
          <p:cNvSpPr>
            <a:spLocks noChangeArrowheads="1"/>
          </p:cNvSpPr>
          <p:nvPr/>
        </p:nvSpPr>
        <p:spPr bwMode="auto">
          <a:xfrm>
            <a:off x="719403" y="1604797"/>
            <a:ext cx="0" cy="0"/>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lstStyle/>
          <a:p>
            <a:endParaRPr lang="zh-CN" altLang="en-US" sz="2400"/>
          </a:p>
        </p:txBody>
      </p:sp>
      <p:sp>
        <p:nvSpPr>
          <p:cNvPr id="12" name="Rectangle 7"/>
          <p:cNvSpPr>
            <a:spLocks noChangeArrowheads="1"/>
          </p:cNvSpPr>
          <p:nvPr/>
        </p:nvSpPr>
        <p:spPr bwMode="auto">
          <a:xfrm>
            <a:off x="2927648" y="405004"/>
            <a:ext cx="1272143" cy="12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spAutoFit/>
          </a:bodyPr>
          <a:lstStyle/>
          <a:p>
            <a:pPr defTabSz="1219200" eaLnBrk="0" fontAlgn="base" hangingPunct="0">
              <a:spcBef>
                <a:spcPct val="0"/>
              </a:spcBef>
              <a:spcAft>
                <a:spcPct val="0"/>
              </a:spcAft>
            </a:pPr>
            <a:r>
              <a:rPr lang="zh-CN" altLang="zh-CN" sz="1865" b="1" dirty="0">
                <a:latin typeface="Arial" panose="020B0604020202020204" pitchFamily="34" charset="0"/>
                <a:ea typeface="微软雅黑" panose="020B0503020204020204" charset="-122"/>
              </a:rPr>
              <a:t>蒲凌尘</a:t>
            </a:r>
            <a:endParaRPr lang="zh-CN" altLang="zh-CN" sz="1200" dirty="0">
              <a:latin typeface="Arial" panose="020B0604020202020204" pitchFamily="34" charset="0"/>
            </a:endParaRPr>
          </a:p>
          <a:p>
            <a:pPr defTabSz="1219200" eaLnBrk="0" fontAlgn="base" hangingPunct="0">
              <a:spcBef>
                <a:spcPct val="0"/>
              </a:spcBef>
              <a:spcAft>
                <a:spcPct val="0"/>
              </a:spcAft>
            </a:pPr>
            <a:r>
              <a:rPr lang="zh-CN" altLang="zh-CN" sz="1600" b="1" dirty="0">
                <a:solidFill>
                  <a:srgbClr val="404040"/>
                </a:solidFill>
                <a:latin typeface="Arial" panose="020B0604020202020204" pitchFamily="34" charset="0"/>
                <a:ea typeface="微软雅黑" panose="020B0503020204020204" charset="-122"/>
              </a:rPr>
              <a:t>合伙人</a:t>
            </a:r>
            <a:endParaRPr lang="zh-CN" altLang="zh-CN" sz="1200" dirty="0">
              <a:latin typeface="Arial" panose="020B0604020202020204" pitchFamily="34" charset="0"/>
            </a:endParaRPr>
          </a:p>
          <a:p>
            <a:pPr defTabSz="1219200" eaLnBrk="0" fontAlgn="base" hangingPunct="0">
              <a:spcBef>
                <a:spcPct val="0"/>
              </a:spcBef>
              <a:spcAft>
                <a:spcPct val="0"/>
              </a:spcAft>
            </a:pPr>
            <a:r>
              <a:rPr lang="zh-CN" altLang="zh-CN" sz="1600" dirty="0">
                <a:solidFill>
                  <a:srgbClr val="404040"/>
                </a:solidFill>
                <a:latin typeface="Arial" panose="020B0604020202020204" pitchFamily="34" charset="0"/>
                <a:ea typeface="微软雅黑" panose="020B0503020204020204" charset="-122"/>
              </a:rPr>
              <a:t>北京办公室</a:t>
            </a:r>
            <a:endParaRPr lang="zh-CN" altLang="zh-CN" sz="1200" dirty="0">
              <a:latin typeface="Arial" panose="020B0604020202020204" pitchFamily="34" charset="0"/>
            </a:endParaRPr>
          </a:p>
          <a:p>
            <a:pPr defTabSz="1219200" eaLnBrk="0" fontAlgn="base" hangingPunct="0">
              <a:spcBef>
                <a:spcPct val="0"/>
              </a:spcBef>
              <a:spcAft>
                <a:spcPct val="0"/>
              </a:spcAft>
            </a:pP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1" cstate="screen"/>
          <a:srcRect l="839"/>
          <a:stretch>
            <a:fillRect/>
          </a:stretch>
        </p:blipFill>
        <p:spPr>
          <a:xfrm>
            <a:off x="0" y="0"/>
            <a:ext cx="6749048" cy="6525781"/>
          </a:xfrm>
          <a:prstGeom prst="rect">
            <a:avLst/>
          </a:prstGeom>
        </p:spPr>
      </p:pic>
      <p:grpSp>
        <p:nvGrpSpPr>
          <p:cNvPr id="3" name="组合 2"/>
          <p:cNvGrpSpPr/>
          <p:nvPr/>
        </p:nvGrpSpPr>
        <p:grpSpPr>
          <a:xfrm>
            <a:off x="8492798" y="1711781"/>
            <a:ext cx="3286534" cy="533400"/>
            <a:chOff x="6238875" y="1704975"/>
            <a:chExt cx="3286534" cy="533400"/>
          </a:xfrm>
        </p:grpSpPr>
        <p:sp>
          <p:nvSpPr>
            <p:cNvPr id="8" name="文本框 7"/>
            <p:cNvSpPr txBox="1"/>
            <p:nvPr/>
          </p:nvSpPr>
          <p:spPr>
            <a:xfrm>
              <a:off x="6878531" y="172809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prstClr val="black">
                      <a:lumMod val="65000"/>
                      <a:lumOff val="35000"/>
                    </a:prstClr>
                  </a:solidFill>
                </a:rPr>
                <a:t>贸易救济摩擦概况</a:t>
              </a:r>
              <a:endParaRPr lang="zh-CN" altLang="en-US" sz="2400" b="1" dirty="0">
                <a:solidFill>
                  <a:prstClr val="black">
                    <a:lumMod val="65000"/>
                    <a:lumOff val="35000"/>
                  </a:prstClr>
                </a:solidFill>
              </a:endParaRPr>
            </a:p>
          </p:txBody>
        </p:sp>
        <p:grpSp>
          <p:nvGrpSpPr>
            <p:cNvPr id="5" name="组合 4"/>
            <p:cNvGrpSpPr/>
            <p:nvPr/>
          </p:nvGrpSpPr>
          <p:grpSpPr>
            <a:xfrm>
              <a:off x="6238875" y="1704975"/>
              <a:ext cx="533400" cy="533400"/>
              <a:chOff x="6238875" y="1704975"/>
              <a:chExt cx="533400" cy="533400"/>
            </a:xfrm>
          </p:grpSpPr>
          <p:sp>
            <p:nvSpPr>
              <p:cNvPr id="6" name="菱形 5"/>
              <p:cNvSpPr/>
              <p:nvPr/>
            </p:nvSpPr>
            <p:spPr>
              <a:xfrm>
                <a:off x="6238875" y="1704975"/>
                <a:ext cx="533400" cy="533400"/>
              </a:xfrm>
              <a:prstGeom prst="diamond">
                <a:avLst/>
              </a:prstGeom>
              <a:solidFill>
                <a:schemeClr val="accent1"/>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文本框 6"/>
              <p:cNvSpPr txBox="1"/>
              <p:nvPr/>
            </p:nvSpPr>
            <p:spPr>
              <a:xfrm>
                <a:off x="6278370" y="1778617"/>
                <a:ext cx="474855" cy="34958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I.</a:t>
                </a:r>
                <a:endParaRPr kumimoji="0" lang="en-US" altLang="zh-CN" sz="16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grpSp>
      <p:grpSp>
        <p:nvGrpSpPr>
          <p:cNvPr id="10" name="组合 9"/>
          <p:cNvGrpSpPr/>
          <p:nvPr/>
        </p:nvGrpSpPr>
        <p:grpSpPr>
          <a:xfrm>
            <a:off x="7869432" y="2415815"/>
            <a:ext cx="3795832" cy="533400"/>
            <a:chOff x="6238875" y="2670175"/>
            <a:chExt cx="3795832" cy="533400"/>
          </a:xfrm>
        </p:grpSpPr>
        <p:sp>
          <p:nvSpPr>
            <p:cNvPr id="15" name="文本框 14"/>
            <p:cNvSpPr txBox="1"/>
            <p:nvPr/>
          </p:nvSpPr>
          <p:spPr>
            <a:xfrm>
              <a:off x="6772275" y="2736820"/>
              <a:ext cx="3262432"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prstClr val="black">
                      <a:lumMod val="65000"/>
                      <a:lumOff val="35000"/>
                    </a:prstClr>
                  </a:solidFill>
                </a:rPr>
                <a:t>贸易救济调查上升原因</a:t>
              </a:r>
              <a:endParaRPr lang="zh-CN" altLang="en-US" sz="2400" b="1" dirty="0">
                <a:solidFill>
                  <a:prstClr val="black">
                    <a:lumMod val="65000"/>
                    <a:lumOff val="35000"/>
                  </a:prstClr>
                </a:solidFill>
              </a:endParaRPr>
            </a:p>
          </p:txBody>
        </p:sp>
        <p:grpSp>
          <p:nvGrpSpPr>
            <p:cNvPr id="12" name="组合 11"/>
            <p:cNvGrpSpPr/>
            <p:nvPr/>
          </p:nvGrpSpPr>
          <p:grpSpPr>
            <a:xfrm>
              <a:off x="6238875" y="2670175"/>
              <a:ext cx="533400" cy="533400"/>
              <a:chOff x="6238875" y="2670175"/>
              <a:chExt cx="533400" cy="533400"/>
            </a:xfrm>
          </p:grpSpPr>
          <p:sp>
            <p:nvSpPr>
              <p:cNvPr id="13" name="菱形 12"/>
              <p:cNvSpPr/>
              <p:nvPr/>
            </p:nvSpPr>
            <p:spPr>
              <a:xfrm>
                <a:off x="6238875" y="2670175"/>
                <a:ext cx="533400" cy="533400"/>
              </a:xfrm>
              <a:prstGeom prst="diamond">
                <a:avLst/>
              </a:prstGeom>
              <a:solidFill>
                <a:schemeClr val="accent2"/>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 name="文本框 13"/>
              <p:cNvSpPr txBox="1"/>
              <p:nvPr/>
            </p:nvSpPr>
            <p:spPr>
              <a:xfrm>
                <a:off x="6278370" y="2750349"/>
                <a:ext cx="474855" cy="34958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II.</a:t>
                </a:r>
                <a:endParaRPr kumimoji="0" lang="en-US" altLang="zh-CN" sz="16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grpSp>
      <p:sp>
        <p:nvSpPr>
          <p:cNvPr id="31" name="矩形 30"/>
          <p:cNvSpPr/>
          <p:nvPr/>
        </p:nvSpPr>
        <p:spPr>
          <a:xfrm>
            <a:off x="2449782" y="4636013"/>
            <a:ext cx="2866178" cy="69602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22374C"/>
                </a:solidFill>
                <a:effectLst/>
                <a:uLnTx/>
                <a:uFillTx/>
                <a:latin typeface="Arial" panose="020B0604020202020204"/>
                <a:ea typeface="微软雅黑" panose="020B0503020204020204" charset="-122"/>
                <a:cs typeface="+mn-cs"/>
              </a:rPr>
              <a:t>CONTENT</a:t>
            </a:r>
            <a:endParaRPr kumimoji="0" lang="zh-CN" altLang="en-US" sz="3600" b="1" i="0" u="none" strike="noStrike" kern="1200" cap="none" spc="0" normalizeH="0" baseline="0" noProof="0" dirty="0">
              <a:ln>
                <a:noFill/>
              </a:ln>
              <a:solidFill>
                <a:srgbClr val="22374C"/>
              </a:solidFill>
              <a:effectLst/>
              <a:uLnTx/>
              <a:uFillTx/>
              <a:latin typeface="Arial" panose="020B0604020202020204"/>
              <a:ea typeface="微软雅黑" panose="020B0503020204020204" charset="-122"/>
              <a:cs typeface="+mn-cs"/>
            </a:endParaRPr>
          </a:p>
        </p:txBody>
      </p:sp>
      <p:sp>
        <p:nvSpPr>
          <p:cNvPr id="32" name="矩形 31"/>
          <p:cNvSpPr/>
          <p:nvPr/>
        </p:nvSpPr>
        <p:spPr>
          <a:xfrm>
            <a:off x="2767281" y="3889776"/>
            <a:ext cx="2231180" cy="8359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22374C"/>
                </a:solidFill>
                <a:effectLst/>
                <a:uLnTx/>
                <a:uFillTx/>
                <a:latin typeface="微软雅黑" panose="020B0503020204020204" charset="-122"/>
                <a:ea typeface="微软雅黑" panose="020B0503020204020204" charset="-122"/>
                <a:cs typeface="+mn-cs"/>
              </a:rPr>
              <a:t>目 录</a:t>
            </a:r>
            <a:endParaRPr kumimoji="0" lang="zh-CN" altLang="en-US" sz="4400" b="1" i="0" u="none" strike="noStrike" kern="1200" cap="none" spc="0" normalizeH="0" baseline="0" noProof="0" dirty="0">
              <a:ln>
                <a:noFill/>
              </a:ln>
              <a:solidFill>
                <a:srgbClr val="22374C"/>
              </a:solidFill>
              <a:effectLst/>
              <a:uLnTx/>
              <a:uFillTx/>
              <a:latin typeface="微软雅黑" panose="020B0503020204020204" charset="-122"/>
              <a:ea typeface="微软雅黑" panose="020B0503020204020204" charset="-122"/>
              <a:cs typeface="+mn-cs"/>
            </a:endParaRPr>
          </a:p>
        </p:txBody>
      </p:sp>
      <p:pic>
        <p:nvPicPr>
          <p:cNvPr id="30" name="图片 29"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96" y="412731"/>
            <a:ext cx="2426122" cy="374250"/>
          </a:xfrm>
          <a:prstGeom prst="rect">
            <a:avLst/>
          </a:prstGeom>
          <a:noFill/>
          <a:ln>
            <a:noFill/>
          </a:ln>
        </p:spPr>
      </p:pic>
      <p:grpSp>
        <p:nvGrpSpPr>
          <p:cNvPr id="33" name="组合 32"/>
          <p:cNvGrpSpPr/>
          <p:nvPr/>
        </p:nvGrpSpPr>
        <p:grpSpPr>
          <a:xfrm>
            <a:off x="7104881" y="3177774"/>
            <a:ext cx="3567352" cy="671664"/>
            <a:chOff x="6238875" y="2670175"/>
            <a:chExt cx="3105653" cy="533400"/>
          </a:xfrm>
        </p:grpSpPr>
        <p:sp>
          <p:nvSpPr>
            <p:cNvPr id="35" name="文本框 34"/>
            <p:cNvSpPr txBox="1"/>
            <p:nvPr/>
          </p:nvSpPr>
          <p:spPr>
            <a:xfrm>
              <a:off x="6772275" y="2736820"/>
              <a:ext cx="2572253" cy="366630"/>
            </a:xfrm>
            <a:prstGeom prst="rect">
              <a:avLst/>
            </a:prstGeom>
            <a:noFill/>
          </p:spPr>
          <p:txBody>
            <a:bodyPr wrap="none" rtlCol="0">
              <a:spAutoFit/>
              <a:scene3d>
                <a:camera prst="orthographicFront"/>
                <a:lightRig rig="threePt" dir="t"/>
              </a:scene3d>
              <a:sp3d contourW="12700"/>
            </a:bodyPr>
            <a:lstStyle/>
            <a:p>
              <a:r>
                <a:rPr lang="zh-CN" altLang="en-US" sz="2400" b="1" dirty="0">
                  <a:solidFill>
                    <a:prstClr val="black">
                      <a:lumMod val="65000"/>
                      <a:lumOff val="35000"/>
                    </a:prstClr>
                  </a:solidFill>
                </a:rPr>
                <a:t>反规避调查以及后果</a:t>
              </a:r>
              <a:endParaRPr lang="zh-CN" altLang="en-US" sz="2400" b="1" dirty="0">
                <a:solidFill>
                  <a:prstClr val="black">
                    <a:lumMod val="65000"/>
                    <a:lumOff val="35000"/>
                  </a:prstClr>
                </a:solidFill>
              </a:endParaRPr>
            </a:p>
          </p:txBody>
        </p:sp>
        <p:grpSp>
          <p:nvGrpSpPr>
            <p:cNvPr id="36" name="组合 35"/>
            <p:cNvGrpSpPr/>
            <p:nvPr/>
          </p:nvGrpSpPr>
          <p:grpSpPr>
            <a:xfrm>
              <a:off x="6238875" y="2670175"/>
              <a:ext cx="533400" cy="533400"/>
              <a:chOff x="6238875" y="2670175"/>
              <a:chExt cx="533400" cy="533400"/>
            </a:xfrm>
          </p:grpSpPr>
          <p:sp>
            <p:nvSpPr>
              <p:cNvPr id="37" name="菱形 36"/>
              <p:cNvSpPr/>
              <p:nvPr/>
            </p:nvSpPr>
            <p:spPr>
              <a:xfrm>
                <a:off x="6238875" y="2670175"/>
                <a:ext cx="533400" cy="533400"/>
              </a:xfrm>
              <a:prstGeom prst="diamond">
                <a:avLst/>
              </a:prstGeom>
              <a:solidFill>
                <a:schemeClr val="accent2"/>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3" name="文本框 42"/>
              <p:cNvSpPr txBox="1"/>
              <p:nvPr/>
            </p:nvSpPr>
            <p:spPr>
              <a:xfrm>
                <a:off x="6278370" y="2750349"/>
                <a:ext cx="474855" cy="27762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III.</a:t>
                </a:r>
                <a:endParaRPr kumimoji="0" lang="en-US" altLang="zh-CN" sz="16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grpSp>
      <p:grpSp>
        <p:nvGrpSpPr>
          <p:cNvPr id="46" name="组合 45"/>
          <p:cNvGrpSpPr/>
          <p:nvPr/>
        </p:nvGrpSpPr>
        <p:grpSpPr>
          <a:xfrm>
            <a:off x="6417255" y="4054110"/>
            <a:ext cx="4490682" cy="671664"/>
            <a:chOff x="6238875" y="2670175"/>
            <a:chExt cx="3909483" cy="533400"/>
          </a:xfrm>
        </p:grpSpPr>
        <p:sp>
          <p:nvSpPr>
            <p:cNvPr id="47" name="文本框 46"/>
            <p:cNvSpPr txBox="1"/>
            <p:nvPr/>
          </p:nvSpPr>
          <p:spPr>
            <a:xfrm>
              <a:off x="6772275" y="2736820"/>
              <a:ext cx="3376083" cy="366630"/>
            </a:xfrm>
            <a:prstGeom prst="rect">
              <a:avLst/>
            </a:prstGeom>
            <a:noFill/>
          </p:spPr>
          <p:txBody>
            <a:bodyPr wrap="none" rtlCol="0">
              <a:spAutoFit/>
              <a:scene3d>
                <a:camera prst="orthographicFront"/>
                <a:lightRig rig="threePt" dir="t"/>
              </a:scene3d>
              <a:sp3d contourW="12700"/>
            </a:bodyPr>
            <a:lstStyle/>
            <a:p>
              <a:r>
                <a:rPr lang="zh-CN" altLang="en-US" sz="2400" b="1" dirty="0">
                  <a:solidFill>
                    <a:prstClr val="black">
                      <a:lumMod val="65000"/>
                      <a:lumOff val="35000"/>
                    </a:prstClr>
                  </a:solidFill>
                </a:rPr>
                <a:t>发展中国家的贸易政策变化</a:t>
              </a:r>
              <a:endParaRPr lang="zh-CN" altLang="en-US" sz="2400" b="1" dirty="0">
                <a:solidFill>
                  <a:prstClr val="black">
                    <a:lumMod val="65000"/>
                    <a:lumOff val="35000"/>
                  </a:prstClr>
                </a:solidFill>
              </a:endParaRPr>
            </a:p>
          </p:txBody>
        </p:sp>
        <p:grpSp>
          <p:nvGrpSpPr>
            <p:cNvPr id="48" name="组合 47"/>
            <p:cNvGrpSpPr/>
            <p:nvPr/>
          </p:nvGrpSpPr>
          <p:grpSpPr>
            <a:xfrm>
              <a:off x="6238875" y="2670175"/>
              <a:ext cx="533400" cy="533400"/>
              <a:chOff x="6238875" y="2670175"/>
              <a:chExt cx="533400" cy="533400"/>
            </a:xfrm>
          </p:grpSpPr>
          <p:sp>
            <p:nvSpPr>
              <p:cNvPr id="49" name="菱形 48"/>
              <p:cNvSpPr/>
              <p:nvPr/>
            </p:nvSpPr>
            <p:spPr>
              <a:xfrm>
                <a:off x="6238875" y="2670175"/>
                <a:ext cx="533400" cy="533400"/>
              </a:xfrm>
              <a:prstGeom prst="diamond">
                <a:avLst/>
              </a:prstGeom>
              <a:solidFill>
                <a:schemeClr val="accent2"/>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0" name="文本框 49"/>
              <p:cNvSpPr txBox="1"/>
              <p:nvPr/>
            </p:nvSpPr>
            <p:spPr>
              <a:xfrm>
                <a:off x="6278370" y="2750349"/>
                <a:ext cx="474855" cy="27762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IV.</a:t>
                </a:r>
                <a:endParaRPr kumimoji="0" lang="en-US" altLang="zh-CN" sz="16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ppt_y</p:attrName>
                                        </p:attrNameLst>
                                      </p:cBhvr>
                                      <p:tavLst>
                                        <p:tav tm="0">
                                          <p:val>
                                            <p:strVal val="#ppt_y-#ppt_h*1.125000"/>
                                          </p:val>
                                        </p:tav>
                                        <p:tav tm="100000">
                                          <p:val>
                                            <p:strVal val="#ppt_y"/>
                                          </p:val>
                                        </p:tav>
                                      </p:tavLst>
                                    </p:anim>
                                    <p:animEffect transition="in" filter="wipe(down)">
                                      <p:cBhvr>
                                        <p:cTn id="12" dur="500"/>
                                        <p:tgtEl>
                                          <p:spTgt spid="31"/>
                                        </p:tgtEl>
                                      </p:cBhvr>
                                    </p:animEffect>
                                  </p:childTnLst>
                                </p:cTn>
                              </p:par>
                            </p:childTnLst>
                          </p:cTn>
                        </p:par>
                        <p:par>
                          <p:cTn id="13" fill="hold">
                            <p:stCondLst>
                              <p:cond delay="500"/>
                            </p:stCondLst>
                            <p:childTnLst>
                              <p:par>
                                <p:cTn id="14" presetID="2" presetClass="entr" presetSubtype="2" decel="10000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1+#ppt_w/2"/>
                                          </p:val>
                                        </p:tav>
                                        <p:tav tm="100000">
                                          <p:val>
                                            <p:strVal val="#ppt_x"/>
                                          </p:val>
                                        </p:tav>
                                      </p:tavLst>
                                    </p:anim>
                                    <p:anim calcmode="lin" valueType="num">
                                      <p:cBhvr additive="base">
                                        <p:cTn id="17" dur="10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25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1+#ppt_w/2"/>
                                          </p:val>
                                        </p:tav>
                                        <p:tav tm="100000">
                                          <p:val>
                                            <p:strVal val="#ppt_x"/>
                                          </p:val>
                                        </p:tav>
                                      </p:tavLst>
                                    </p:anim>
                                    <p:anim calcmode="lin" valueType="num">
                                      <p:cBhvr additive="base">
                                        <p:cTn id="21" dur="10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25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1000" fill="hold"/>
                                        <p:tgtEl>
                                          <p:spTgt spid="33"/>
                                        </p:tgtEl>
                                        <p:attrNameLst>
                                          <p:attrName>ppt_x</p:attrName>
                                        </p:attrNameLst>
                                      </p:cBhvr>
                                      <p:tavLst>
                                        <p:tav tm="0">
                                          <p:val>
                                            <p:strVal val="1+#ppt_w/2"/>
                                          </p:val>
                                        </p:tav>
                                        <p:tav tm="100000">
                                          <p:val>
                                            <p:strVal val="#ppt_x"/>
                                          </p:val>
                                        </p:tav>
                                      </p:tavLst>
                                    </p:anim>
                                    <p:anim calcmode="lin" valueType="num">
                                      <p:cBhvr additive="base">
                                        <p:cTn id="25" dur="1000" fill="hold"/>
                                        <p:tgtEl>
                                          <p:spTgt spid="33"/>
                                        </p:tgtEl>
                                        <p:attrNameLst>
                                          <p:attrName>ppt_y</p:attrName>
                                        </p:attrNameLst>
                                      </p:cBhvr>
                                      <p:tavLst>
                                        <p:tav tm="0">
                                          <p:val>
                                            <p:strVal val="#ppt_y"/>
                                          </p:val>
                                        </p:tav>
                                        <p:tav tm="100000">
                                          <p:val>
                                            <p:strVal val="#ppt_y"/>
                                          </p:val>
                                        </p:tav>
                                      </p:tavLst>
                                    </p:anim>
                                  </p:childTnLst>
                                </p:cTn>
                              </p:par>
                              <p:par>
                                <p:cTn id="26" presetID="2" presetClass="entr" presetSubtype="2" decel="100000" fill="hold" nodeType="withEffect">
                                  <p:stCondLst>
                                    <p:cond delay="25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1000" fill="hold"/>
                                        <p:tgtEl>
                                          <p:spTgt spid="46"/>
                                        </p:tgtEl>
                                        <p:attrNameLst>
                                          <p:attrName>ppt_x</p:attrName>
                                        </p:attrNameLst>
                                      </p:cBhvr>
                                      <p:tavLst>
                                        <p:tav tm="0">
                                          <p:val>
                                            <p:strVal val="1+#ppt_w/2"/>
                                          </p:val>
                                        </p:tav>
                                        <p:tav tm="100000">
                                          <p:val>
                                            <p:strVal val="#ppt_x"/>
                                          </p:val>
                                        </p:tav>
                                      </p:tavLst>
                                    </p:anim>
                                    <p:anim calcmode="lin" valueType="num">
                                      <p:cBhvr additive="base">
                                        <p:cTn id="29"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1" cstate="screen"/>
          <a:srcRect l="839"/>
          <a:stretch>
            <a:fillRect/>
          </a:stretch>
        </p:blipFill>
        <p:spPr>
          <a:xfrm>
            <a:off x="0" y="0"/>
            <a:ext cx="6749048" cy="6525781"/>
          </a:xfrm>
          <a:prstGeom prst="rect">
            <a:avLst/>
          </a:prstGeom>
        </p:spPr>
      </p:pic>
      <p:grpSp>
        <p:nvGrpSpPr>
          <p:cNvPr id="10" name="组合 9"/>
          <p:cNvGrpSpPr/>
          <p:nvPr/>
        </p:nvGrpSpPr>
        <p:grpSpPr>
          <a:xfrm>
            <a:off x="8071431" y="2728656"/>
            <a:ext cx="1750400" cy="533400"/>
            <a:chOff x="6238875" y="2670175"/>
            <a:chExt cx="1750400" cy="533400"/>
          </a:xfrm>
        </p:grpSpPr>
        <p:sp>
          <p:nvSpPr>
            <p:cNvPr id="15" name="文本框 14"/>
            <p:cNvSpPr txBox="1"/>
            <p:nvPr/>
          </p:nvSpPr>
          <p:spPr>
            <a:xfrm>
              <a:off x="6772275" y="2736820"/>
              <a:ext cx="1217000" cy="400110"/>
            </a:xfrm>
            <a:prstGeom prst="rect">
              <a:avLst/>
            </a:prstGeom>
            <a:noFill/>
          </p:spPr>
          <p:txBody>
            <a:bodyPr wrap="none" rtlCol="0">
              <a:spAutoFit/>
              <a:scene3d>
                <a:camera prst="orthographicFront"/>
                <a:lightRig rig="threePt" dir="t"/>
              </a:scene3d>
              <a:sp3d contourW="12700"/>
            </a:bodyPr>
            <a:lstStyle/>
            <a:p>
              <a:pPr lvl="0">
                <a:defRPr/>
              </a:pPr>
              <a:r>
                <a:rPr lang="zh-CN" altLang="en-US" sz="2000" b="1" dirty="0">
                  <a:solidFill>
                    <a:prstClr val="black">
                      <a:lumMod val="65000"/>
                      <a:lumOff val="35000"/>
                    </a:prstClr>
                  </a:solidFill>
                  <a:latin typeface="黑体" panose="02010609060101010101" pitchFamily="49" charset="-122"/>
                  <a:ea typeface="黑体" panose="02010609060101010101" pitchFamily="49" charset="-122"/>
                </a:rPr>
                <a:t>合规风险</a:t>
              </a:r>
              <a:endParaRPr lang="zh-CN" altLang="en-US" sz="2000" b="1" dirty="0">
                <a:solidFill>
                  <a:prstClr val="black">
                    <a:lumMod val="65000"/>
                    <a:lumOff val="35000"/>
                  </a:prstClr>
                </a:solidFill>
                <a:latin typeface="黑体" panose="02010609060101010101" pitchFamily="49" charset="-122"/>
                <a:ea typeface="黑体" panose="02010609060101010101" pitchFamily="49" charset="-122"/>
              </a:endParaRPr>
            </a:p>
          </p:txBody>
        </p:sp>
        <p:grpSp>
          <p:nvGrpSpPr>
            <p:cNvPr id="12" name="组合 11"/>
            <p:cNvGrpSpPr/>
            <p:nvPr/>
          </p:nvGrpSpPr>
          <p:grpSpPr>
            <a:xfrm>
              <a:off x="6238875" y="2670175"/>
              <a:ext cx="542926" cy="533400"/>
              <a:chOff x="6238875" y="2670175"/>
              <a:chExt cx="542926" cy="533400"/>
            </a:xfrm>
          </p:grpSpPr>
          <p:sp>
            <p:nvSpPr>
              <p:cNvPr id="13" name="菱形 12"/>
              <p:cNvSpPr/>
              <p:nvPr/>
            </p:nvSpPr>
            <p:spPr>
              <a:xfrm>
                <a:off x="6238875" y="2670175"/>
                <a:ext cx="533400" cy="533400"/>
              </a:xfrm>
              <a:prstGeom prst="diamond">
                <a:avLst/>
              </a:prstGeom>
              <a:solidFill>
                <a:schemeClr val="accent2"/>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endParaRPr>
              </a:p>
            </p:txBody>
          </p:sp>
          <p:sp>
            <p:nvSpPr>
              <p:cNvPr id="14" name="文本框 13"/>
              <p:cNvSpPr txBox="1"/>
              <p:nvPr/>
            </p:nvSpPr>
            <p:spPr>
              <a:xfrm>
                <a:off x="6306946" y="2750349"/>
                <a:ext cx="474855" cy="34958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rPr>
                  <a:t>I.</a:t>
                </a:r>
                <a:endParaRPr kumimoji="0" lang="en-US" altLang="zh-CN" sz="1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grpSp>
      </p:grpSp>
      <p:grpSp>
        <p:nvGrpSpPr>
          <p:cNvPr id="17" name="组合 16"/>
          <p:cNvGrpSpPr/>
          <p:nvPr/>
        </p:nvGrpSpPr>
        <p:grpSpPr>
          <a:xfrm>
            <a:off x="8041970" y="4018864"/>
            <a:ext cx="1779861" cy="577822"/>
            <a:chOff x="6238875" y="3635375"/>
            <a:chExt cx="1686700" cy="533400"/>
          </a:xfrm>
        </p:grpSpPr>
        <p:sp>
          <p:nvSpPr>
            <p:cNvPr id="22" name="文本框 21"/>
            <p:cNvSpPr txBox="1"/>
            <p:nvPr/>
          </p:nvSpPr>
          <p:spPr>
            <a:xfrm>
              <a:off x="6772275" y="3737961"/>
              <a:ext cx="1153300" cy="369350"/>
            </a:xfrm>
            <a:prstGeom prst="rect">
              <a:avLst/>
            </a:prstGeom>
            <a:noFill/>
          </p:spPr>
          <p:txBody>
            <a:bodyPr wrap="none" rtlCol="0">
              <a:spAutoFit/>
              <a:scene3d>
                <a:camera prst="orthographicFront"/>
                <a:lightRig rig="threePt" dir="t"/>
              </a:scene3d>
              <a:sp3d contourW="12700"/>
            </a:bodyPr>
            <a:lstStyle/>
            <a:p>
              <a:pPr lvl="0">
                <a:defRPr/>
              </a:pPr>
              <a:r>
                <a:rPr lang="zh-CN" altLang="en-US" sz="2000" b="1" dirty="0">
                  <a:solidFill>
                    <a:prstClr val="black">
                      <a:lumMod val="65000"/>
                      <a:lumOff val="35000"/>
                    </a:prstClr>
                  </a:solidFill>
                  <a:latin typeface="黑体" panose="02010609060101010101" pitchFamily="49" charset="-122"/>
                  <a:ea typeface="黑体" panose="02010609060101010101" pitchFamily="49" charset="-122"/>
                </a:rPr>
                <a:t>合规管理</a:t>
              </a:r>
              <a:endParaRPr lang="zh-CN" altLang="en-US" sz="2000" b="1" dirty="0">
                <a:solidFill>
                  <a:prstClr val="black">
                    <a:lumMod val="65000"/>
                    <a:lumOff val="35000"/>
                  </a:prstClr>
                </a:solidFill>
                <a:latin typeface="黑体" panose="02010609060101010101" pitchFamily="49" charset="-122"/>
                <a:ea typeface="黑体" panose="02010609060101010101" pitchFamily="49" charset="-122"/>
              </a:endParaRPr>
            </a:p>
          </p:txBody>
        </p:sp>
        <p:grpSp>
          <p:nvGrpSpPr>
            <p:cNvPr id="19" name="组合 18"/>
            <p:cNvGrpSpPr/>
            <p:nvPr/>
          </p:nvGrpSpPr>
          <p:grpSpPr>
            <a:xfrm>
              <a:off x="6238875" y="3635375"/>
              <a:ext cx="541430" cy="533400"/>
              <a:chOff x="6238875" y="3635375"/>
              <a:chExt cx="541430" cy="533400"/>
            </a:xfrm>
          </p:grpSpPr>
          <p:sp>
            <p:nvSpPr>
              <p:cNvPr id="20" name="菱形 19"/>
              <p:cNvSpPr/>
              <p:nvPr/>
            </p:nvSpPr>
            <p:spPr>
              <a:xfrm>
                <a:off x="6238875" y="3635375"/>
                <a:ext cx="533400" cy="533400"/>
              </a:xfrm>
              <a:prstGeom prst="diamond">
                <a:avLst/>
              </a:prstGeom>
              <a:solidFill>
                <a:schemeClr val="accent1"/>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endParaRPr>
              </a:p>
            </p:txBody>
          </p:sp>
          <p:sp>
            <p:nvSpPr>
              <p:cNvPr id="21" name="文本框 20"/>
              <p:cNvSpPr txBox="1"/>
              <p:nvPr/>
            </p:nvSpPr>
            <p:spPr>
              <a:xfrm>
                <a:off x="6305450" y="3728739"/>
                <a:ext cx="474855" cy="32270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rPr>
                  <a:t>II.</a:t>
                </a:r>
                <a:endParaRPr kumimoji="0" lang="en-US" altLang="zh-CN" sz="16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endParaRPr>
              </a:p>
            </p:txBody>
          </p:sp>
        </p:grpSp>
      </p:grpSp>
      <p:sp>
        <p:nvSpPr>
          <p:cNvPr id="31" name="矩形 30"/>
          <p:cNvSpPr/>
          <p:nvPr/>
        </p:nvSpPr>
        <p:spPr>
          <a:xfrm>
            <a:off x="2449782" y="4636013"/>
            <a:ext cx="2866178" cy="69602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22374C"/>
                </a:solidFill>
                <a:effectLst/>
                <a:uLnTx/>
                <a:uFillTx/>
                <a:latin typeface="Arial" panose="020B0604020202020204"/>
                <a:ea typeface="微软雅黑" panose="020B0503020204020204" charset="-122"/>
                <a:cs typeface="+mn-cs"/>
              </a:rPr>
              <a:t>CONTENT</a:t>
            </a:r>
            <a:endParaRPr kumimoji="0" lang="zh-CN" altLang="en-US" sz="3600" b="1" i="0" u="none" strike="noStrike" kern="1200" cap="none" spc="0" normalizeH="0" baseline="0" noProof="0" dirty="0">
              <a:ln>
                <a:noFill/>
              </a:ln>
              <a:solidFill>
                <a:srgbClr val="22374C"/>
              </a:solidFill>
              <a:effectLst/>
              <a:uLnTx/>
              <a:uFillTx/>
              <a:latin typeface="Arial" panose="020B0604020202020204"/>
              <a:ea typeface="微软雅黑" panose="020B0503020204020204" charset="-122"/>
              <a:cs typeface="+mn-cs"/>
            </a:endParaRPr>
          </a:p>
        </p:txBody>
      </p:sp>
      <p:sp>
        <p:nvSpPr>
          <p:cNvPr id="32" name="矩形 31"/>
          <p:cNvSpPr/>
          <p:nvPr/>
        </p:nvSpPr>
        <p:spPr>
          <a:xfrm>
            <a:off x="2767281" y="3889776"/>
            <a:ext cx="2231180" cy="8359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22374C"/>
                </a:solidFill>
                <a:effectLst/>
                <a:uLnTx/>
                <a:uFillTx/>
                <a:latin typeface="微软雅黑" panose="020B0503020204020204" charset="-122"/>
                <a:ea typeface="微软雅黑" panose="020B0503020204020204" charset="-122"/>
                <a:cs typeface="+mn-cs"/>
              </a:rPr>
              <a:t>目 录</a:t>
            </a:r>
            <a:endParaRPr kumimoji="0" lang="zh-CN" altLang="en-US" sz="4400" b="1" i="0" u="none" strike="noStrike" kern="1200" cap="none" spc="0" normalizeH="0" baseline="0" noProof="0" dirty="0">
              <a:ln>
                <a:noFill/>
              </a:ln>
              <a:solidFill>
                <a:srgbClr val="22374C"/>
              </a:solidFill>
              <a:effectLst/>
              <a:uLnTx/>
              <a:uFillTx/>
              <a:latin typeface="微软雅黑" panose="020B0503020204020204" charset="-122"/>
              <a:ea typeface="微软雅黑" panose="020B0503020204020204" charset="-122"/>
              <a:cs typeface="+mn-cs"/>
            </a:endParaRPr>
          </a:p>
        </p:txBody>
      </p:sp>
      <p:pic>
        <p:nvPicPr>
          <p:cNvPr id="30" name="图片 29"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96" y="412731"/>
            <a:ext cx="2426122" cy="3742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ppt_y</p:attrName>
                                        </p:attrNameLst>
                                      </p:cBhvr>
                                      <p:tavLst>
                                        <p:tav tm="0">
                                          <p:val>
                                            <p:strVal val="#ppt_y-#ppt_h*1.125000"/>
                                          </p:val>
                                        </p:tav>
                                        <p:tav tm="100000">
                                          <p:val>
                                            <p:strVal val="#ppt_y"/>
                                          </p:val>
                                        </p:tav>
                                      </p:tavLst>
                                    </p:anim>
                                    <p:animEffect transition="in" filter="wipe(down)">
                                      <p:cBhvr>
                                        <p:cTn id="12" dur="500"/>
                                        <p:tgtEl>
                                          <p:spTgt spid="31"/>
                                        </p:tgtEl>
                                      </p:cBhvr>
                                    </p:animEffect>
                                  </p:childTnLst>
                                </p:cTn>
                              </p:par>
                              <p:par>
                                <p:cTn id="13" presetID="2" presetClass="entr" presetSubtype="2" decel="100000" fill="hold"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38575" y="2000911"/>
            <a:ext cx="4288353" cy="1415772"/>
            <a:chOff x="3304038" y="-125467"/>
            <a:chExt cx="4288353" cy="1415772"/>
          </a:xfrm>
        </p:grpSpPr>
        <p:sp>
          <p:nvSpPr>
            <p:cNvPr id="3" name="文本框 2"/>
            <p:cNvSpPr txBox="1"/>
            <p:nvPr/>
          </p:nvSpPr>
          <p:spPr>
            <a:xfrm>
              <a:off x="3304038" y="582419"/>
              <a:ext cx="4288353" cy="707886"/>
            </a:xfrm>
            <a:prstGeom prst="rect">
              <a:avLst/>
            </a:prstGeom>
            <a:noFill/>
          </p:spPr>
          <p:txBody>
            <a:bodyPr wrap="none" rtlCol="0">
              <a:spAutoFit/>
              <a:scene3d>
                <a:camera prst="orthographicFront"/>
                <a:lightRig rig="threePt" dir="t"/>
              </a:scene3d>
              <a:sp3d contourW="12700"/>
            </a:bodyPr>
            <a:lstStyle/>
            <a:p>
              <a:pPr>
                <a:defRPr/>
              </a:pPr>
              <a:r>
                <a:rPr lang="zh-CN" altLang="en-US" sz="4000" b="1" dirty="0">
                  <a:solidFill>
                    <a:prstClr val="black">
                      <a:lumMod val="65000"/>
                      <a:lumOff val="35000"/>
                    </a:prstClr>
                  </a:solidFill>
                </a:rPr>
                <a:t>贸易救济摩擦概况</a:t>
              </a:r>
              <a:endParaRPr lang="zh-CN" altLang="en-US" sz="4000" b="1" dirty="0">
                <a:solidFill>
                  <a:prstClr val="black">
                    <a:lumMod val="65000"/>
                    <a:lumOff val="35000"/>
                  </a:prstClr>
                </a:solidFill>
              </a:endParaRPr>
            </a:p>
          </p:txBody>
        </p:sp>
        <p:sp>
          <p:nvSpPr>
            <p:cNvPr id="5" name="文本框 4"/>
            <p:cNvSpPr txBox="1"/>
            <p:nvPr/>
          </p:nvSpPr>
          <p:spPr>
            <a:xfrm>
              <a:off x="3304038" y="-125467"/>
              <a:ext cx="2254528"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FF9900"/>
                  </a:solidFill>
                  <a:effectLst/>
                  <a:uLnTx/>
                  <a:uFillTx/>
                  <a:latin typeface="Arial" panose="020B0604020202020204"/>
                  <a:ea typeface="微软雅黑" panose="020B0503020204020204" charset="-122"/>
                  <a:cs typeface="+mn-cs"/>
                </a:rPr>
                <a:t>PART 01</a:t>
              </a:r>
              <a:endParaRPr kumimoji="0" lang="zh-CN" altLang="en-US" sz="4000" b="1" i="0" u="none" strike="noStrike" kern="1200" cap="none" spc="0" normalizeH="0" baseline="0" noProof="0" dirty="0">
                <a:ln>
                  <a:noFill/>
                </a:ln>
                <a:solidFill>
                  <a:srgbClr val="FF9900"/>
                </a:solidFill>
                <a:effectLst/>
                <a:uLnTx/>
                <a:uFillTx/>
                <a:latin typeface="Arial" panose="020B0604020202020204"/>
                <a:ea typeface="微软雅黑" panose="020B0503020204020204" charset="-122"/>
                <a:cs typeface="+mn-cs"/>
              </a:endParaRPr>
            </a:p>
          </p:txBody>
        </p:sp>
      </p:grpSp>
      <p:pic>
        <p:nvPicPr>
          <p:cNvPr id="6" name="图片 5"/>
          <p:cNvPicPr>
            <a:picLocks noChangeAspect="1"/>
          </p:cNvPicPr>
          <p:nvPr/>
        </p:nvPicPr>
        <p:blipFill rotWithShape="1">
          <a:blip r:embed="rId1" cstate="screen"/>
          <a:srcRect l="839"/>
          <a:stretch>
            <a:fillRect/>
          </a:stretch>
        </p:blipFill>
        <p:spPr>
          <a:xfrm rot="10800000">
            <a:off x="6096000" y="963662"/>
            <a:ext cx="6096000" cy="58943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a:xfrm>
            <a:off x="-48683" y="6520260"/>
            <a:ext cx="38608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t>严格保密</a:t>
            </a:r>
            <a:endParaRPr lang="zh-CN" altLang="en-US"/>
          </a:p>
        </p:txBody>
      </p:sp>
      <p:sp>
        <p:nvSpPr>
          <p:cNvPr id="6" name="TextBox 7"/>
          <p:cNvSpPr txBox="1"/>
          <p:nvPr/>
        </p:nvSpPr>
        <p:spPr>
          <a:xfrm flipV="1">
            <a:off x="353167" y="9028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7" name="图片 6"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96" y="412731"/>
            <a:ext cx="2426122" cy="374250"/>
          </a:xfrm>
          <a:prstGeom prst="rect">
            <a:avLst/>
          </a:prstGeom>
          <a:noFill/>
          <a:ln>
            <a:noFill/>
          </a:ln>
        </p:spPr>
      </p:pic>
      <p:sp>
        <p:nvSpPr>
          <p:cNvPr id="13" name="灯片编号占位符 2"/>
          <p:cNvSpPr txBox="1"/>
          <p:nvPr/>
        </p:nvSpPr>
        <p:spPr>
          <a:xfrm>
            <a:off x="3464802" y="6397109"/>
            <a:ext cx="2893219" cy="385072"/>
          </a:xfrm>
          <a:prstGeom prst="rect">
            <a:avLst/>
          </a:prstGeom>
        </p:spPr>
        <p:txBody>
          <a:bodyPr vert="horz" lIns="91440" tIns="45720" rIns="91440" bIns="45720" rtlCol="0" anchor="ctr"/>
          <a:lstStyle>
            <a:defPPr>
              <a:defRPr lang="en-US"/>
            </a:defPPr>
            <a:lvl1pPr marL="0" algn="r" defTabSz="457200" rtl="0" eaLnBrk="1" latinLnBrk="0" hangingPunct="1">
              <a:defRPr sz="126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3E01EE5D-26FB-46D5-A381-ECFB35BF1D34}" type="slidenum">
              <a:rPr kumimoji="0" lang="zh-CN" altLang="en-US" sz="1265"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fld>
            <a:endParaRPr kumimoji="0" lang="zh-CN" altLang="en-US" sz="1265" b="0" i="0" u="none" strike="noStrike" kern="1200" cap="none" spc="0" normalizeH="0" baseline="0" noProof="0" dirty="0">
              <a:ln>
                <a:noFill/>
              </a:ln>
              <a:solidFill>
                <a:prstClr val="black">
                  <a:tint val="75000"/>
                </a:prstClr>
              </a:solidFill>
              <a:effectLst/>
              <a:uLnTx/>
              <a:uFillTx/>
              <a:latin typeface="Arial" panose="020B0604020202020204"/>
              <a:ea typeface="微软雅黑" panose="020B0503020204020204" charset="-122"/>
              <a:cs typeface="+mn-cs"/>
            </a:endParaRPr>
          </a:p>
        </p:txBody>
      </p:sp>
      <p:pic>
        <p:nvPicPr>
          <p:cNvPr id="14" name="图片 13" descr="logo.png"/>
          <p:cNvPicPr>
            <a:picLocks noChangeAspect="1"/>
          </p:cNvPicPr>
          <p:nvPr/>
        </p:nvPicPr>
        <p:blipFill rotWithShape="1">
          <a:blip r:embed="rId3" cstate="print">
            <a:extLst>
              <a:ext uri="{28A0092B-C50C-407E-A947-70E740481C1C}">
                <a14:useLocalDpi xmlns:a14="http://schemas.microsoft.com/office/drawing/2010/main" val="0"/>
              </a:ext>
            </a:extLst>
          </a:blip>
          <a:srcRect l="4220" t="7934" r="69244" b="74403"/>
          <a:stretch>
            <a:fillRect/>
          </a:stretch>
        </p:blipFill>
        <p:spPr>
          <a:xfrm>
            <a:off x="9121886" y="6279384"/>
            <a:ext cx="1546115" cy="578616"/>
          </a:xfrm>
          <a:prstGeom prst="rect">
            <a:avLst/>
          </a:prstGeom>
        </p:spPr>
      </p:pic>
      <p:pic>
        <p:nvPicPr>
          <p:cNvPr id="4" name="图片 3"/>
          <p:cNvPicPr>
            <a:picLocks noChangeAspect="1"/>
          </p:cNvPicPr>
          <p:nvPr/>
        </p:nvPicPr>
        <p:blipFill rotWithShape="1">
          <a:blip r:embed="rId4" cstate="screen"/>
          <a:srcRect l="21434" b="2440"/>
          <a:stretch>
            <a:fillRect/>
          </a:stretch>
        </p:blipFill>
        <p:spPr>
          <a:xfrm rot="5400000">
            <a:off x="350737" y="-350737"/>
            <a:ext cx="1660727" cy="2362201"/>
          </a:xfrm>
          <a:prstGeom prst="rect">
            <a:avLst/>
          </a:prstGeom>
        </p:spPr>
      </p:pic>
      <p:sp>
        <p:nvSpPr>
          <p:cNvPr id="5" name="文本框 4"/>
          <p:cNvSpPr txBox="1"/>
          <p:nvPr/>
        </p:nvSpPr>
        <p:spPr>
          <a:xfrm>
            <a:off x="952680" y="954010"/>
            <a:ext cx="10400438" cy="960776"/>
          </a:xfrm>
          <a:prstGeom prst="rect">
            <a:avLst/>
          </a:prstGeom>
          <a:noFill/>
        </p:spPr>
        <p:txBody>
          <a:bodyPr wrap="square" rtlCol="0">
            <a:spAutoFit/>
          </a:bodyPr>
          <a:lstStyle/>
          <a:p>
            <a:pPr>
              <a:lnSpc>
                <a:spcPct val="150000"/>
              </a:lnSpc>
            </a:pPr>
            <a:r>
              <a:rPr lang="en-US" altLang="zh-CN" sz="2000" b="1" dirty="0">
                <a:latin typeface="Times New Roman" panose="02020603050405020304" pitchFamily="18" charset="0"/>
                <a:ea typeface="宋体" panose="02010600030101010101" pitchFamily="2" charset="-122"/>
              </a:rPr>
              <a:t>2010</a:t>
            </a:r>
            <a:r>
              <a:rPr lang="zh-CN" altLang="en-US" sz="2000" b="1" dirty="0">
                <a:latin typeface="Times New Roman" panose="02020603050405020304" pitchFamily="18" charset="0"/>
                <a:ea typeface="宋体" panose="02010600030101010101" pitchFamily="2" charset="-122"/>
              </a:rPr>
              <a:t>年至</a:t>
            </a:r>
            <a:r>
              <a:rPr lang="en-US" altLang="zh-CN" sz="2000" b="1" dirty="0">
                <a:latin typeface="Times New Roman" panose="02020603050405020304" pitchFamily="18" charset="0"/>
                <a:ea typeface="宋体" panose="02010600030101010101" pitchFamily="2" charset="-122"/>
              </a:rPr>
              <a:t>2020</a:t>
            </a:r>
            <a:r>
              <a:rPr lang="zh-CN" altLang="en-US" sz="2000" b="1" dirty="0">
                <a:latin typeface="Times New Roman" panose="02020603050405020304" pitchFamily="18" charset="0"/>
                <a:ea typeface="宋体" panose="02010600030101010101" pitchFamily="2" charset="-122"/>
              </a:rPr>
              <a:t>年，全球对中国发起的贸易救济案件中，反倾销</a:t>
            </a:r>
            <a:r>
              <a:rPr lang="en-US" altLang="zh-CN" sz="2000" b="1" dirty="0">
                <a:solidFill>
                  <a:srgbClr val="EE7700"/>
                </a:solidFill>
                <a:latin typeface="Times New Roman" panose="02020603050405020304" pitchFamily="18" charset="0"/>
                <a:ea typeface="宋体" panose="02010600030101010101" pitchFamily="2" charset="-122"/>
              </a:rPr>
              <a:t>694</a:t>
            </a:r>
            <a:r>
              <a:rPr lang="zh-CN" altLang="en-US" sz="2000" b="1" dirty="0">
                <a:latin typeface="Times New Roman" panose="02020603050405020304" pitchFamily="18" charset="0"/>
                <a:ea typeface="宋体" panose="02010600030101010101" pitchFamily="2" charset="-122"/>
              </a:rPr>
              <a:t>起，占比</a:t>
            </a:r>
            <a:r>
              <a:rPr lang="en-US" altLang="zh-CN" sz="2000" b="1" dirty="0">
                <a:latin typeface="Times New Roman" panose="02020603050405020304" pitchFamily="18" charset="0"/>
                <a:ea typeface="宋体" panose="02010600030101010101" pitchFamily="2" charset="-122"/>
              </a:rPr>
              <a:t>67.51%</a:t>
            </a:r>
            <a:r>
              <a:rPr lang="zh-CN" altLang="en-US" sz="2000" b="1" dirty="0">
                <a:latin typeface="Times New Roman" panose="02020603050405020304" pitchFamily="18" charset="0"/>
                <a:ea typeface="宋体" panose="02010600030101010101" pitchFamily="2" charset="-122"/>
              </a:rPr>
              <a:t>，反补贴</a:t>
            </a:r>
            <a:r>
              <a:rPr lang="en-US" altLang="zh-CN" sz="2000" b="1" dirty="0">
                <a:solidFill>
                  <a:srgbClr val="EE7700"/>
                </a:solidFill>
                <a:latin typeface="Times New Roman" panose="02020603050405020304" pitchFamily="18" charset="0"/>
                <a:ea typeface="宋体" panose="02010600030101010101" pitchFamily="2" charset="-122"/>
              </a:rPr>
              <a:t>147</a:t>
            </a:r>
            <a:r>
              <a:rPr lang="zh-CN" altLang="en-US" sz="2000" b="1" dirty="0">
                <a:latin typeface="Times New Roman" panose="02020603050405020304" pitchFamily="18" charset="0"/>
                <a:ea typeface="宋体" panose="02010600030101010101" pitchFamily="2" charset="-122"/>
              </a:rPr>
              <a:t>起，占比</a:t>
            </a:r>
            <a:r>
              <a:rPr lang="en-US" altLang="zh-CN" sz="2000" b="1" dirty="0">
                <a:latin typeface="Times New Roman" panose="02020603050405020304" pitchFamily="18" charset="0"/>
                <a:ea typeface="宋体" panose="02010600030101010101" pitchFamily="2" charset="-122"/>
              </a:rPr>
              <a:t>14.30%</a:t>
            </a:r>
            <a:r>
              <a:rPr lang="zh-CN" altLang="en-US" sz="2000" b="1" dirty="0">
                <a:latin typeface="Times New Roman" panose="02020603050405020304" pitchFamily="18" charset="0"/>
                <a:ea typeface="宋体" panose="02010600030101010101" pitchFamily="2" charset="-122"/>
              </a:rPr>
              <a:t>，保障措施</a:t>
            </a:r>
            <a:r>
              <a:rPr lang="en-US" altLang="zh-CN" sz="2000" b="1" dirty="0">
                <a:solidFill>
                  <a:srgbClr val="EE7700"/>
                </a:solidFill>
                <a:latin typeface="Times New Roman" panose="02020603050405020304" pitchFamily="18" charset="0"/>
                <a:ea typeface="宋体" panose="02010600030101010101" pitchFamily="2" charset="-122"/>
              </a:rPr>
              <a:t>184</a:t>
            </a:r>
            <a:r>
              <a:rPr lang="zh-CN" altLang="en-US" sz="2000" b="1" dirty="0">
                <a:latin typeface="Times New Roman" panose="02020603050405020304" pitchFamily="18" charset="0"/>
                <a:ea typeface="宋体" panose="02010600030101010101" pitchFamily="2" charset="-122"/>
              </a:rPr>
              <a:t>起，占比</a:t>
            </a:r>
            <a:r>
              <a:rPr lang="en-US" altLang="zh-CN" sz="2000" b="1" dirty="0">
                <a:latin typeface="Times New Roman" panose="02020603050405020304" pitchFamily="18" charset="0"/>
                <a:ea typeface="宋体" panose="02010600030101010101" pitchFamily="2" charset="-122"/>
              </a:rPr>
              <a:t>17.90%</a:t>
            </a:r>
            <a:r>
              <a:rPr lang="zh-CN" altLang="en-US" sz="2000" b="1" dirty="0">
                <a:latin typeface="Times New Roman" panose="02020603050405020304" pitchFamily="18" charset="0"/>
                <a:ea typeface="宋体" panose="02010600030101010101" pitchFamily="2" charset="-122"/>
              </a:rPr>
              <a:t>，特别保障措施</a:t>
            </a:r>
            <a:r>
              <a:rPr lang="en-US" altLang="zh-CN" sz="2000" b="1" dirty="0">
                <a:solidFill>
                  <a:srgbClr val="EE7700"/>
                </a:solidFill>
                <a:latin typeface="Times New Roman" panose="02020603050405020304" pitchFamily="18" charset="0"/>
                <a:ea typeface="宋体" panose="02010600030101010101" pitchFamily="2" charset="-122"/>
              </a:rPr>
              <a:t>3</a:t>
            </a:r>
            <a:r>
              <a:rPr lang="zh-CN" altLang="en-US" sz="2000" b="1" dirty="0">
                <a:latin typeface="Times New Roman" panose="02020603050405020304" pitchFamily="18" charset="0"/>
                <a:ea typeface="宋体" panose="02010600030101010101" pitchFamily="2" charset="-122"/>
              </a:rPr>
              <a:t>起，占比</a:t>
            </a:r>
            <a:r>
              <a:rPr lang="en-US" altLang="zh-CN" sz="2000" b="1" dirty="0">
                <a:latin typeface="Times New Roman" panose="02020603050405020304" pitchFamily="18" charset="0"/>
                <a:ea typeface="宋体" panose="02010600030101010101" pitchFamily="2" charset="-122"/>
              </a:rPr>
              <a:t>0.29%</a:t>
            </a:r>
            <a:r>
              <a:rPr lang="zh-CN" altLang="en-US" sz="2000" b="1" dirty="0">
                <a:latin typeface="Times New Roman" panose="02020603050405020304" pitchFamily="18" charset="0"/>
                <a:ea typeface="宋体" panose="02010600030101010101" pitchFamily="2" charset="-122"/>
              </a:rPr>
              <a:t>。</a:t>
            </a:r>
            <a:endParaRPr lang="zh-CN" altLang="en-US" sz="2000" b="1" dirty="0">
              <a:latin typeface="Times New Roman" panose="02020603050405020304" pitchFamily="18" charset="0"/>
              <a:ea typeface="宋体" panose="02010600030101010101" pitchFamily="2" charset="-122"/>
            </a:endParaRPr>
          </a:p>
        </p:txBody>
      </p:sp>
      <p:graphicFrame>
        <p:nvGraphicFramePr>
          <p:cNvPr id="12" name="图表 11"/>
          <p:cNvGraphicFramePr/>
          <p:nvPr/>
        </p:nvGraphicFramePr>
        <p:xfrm>
          <a:off x="1366463" y="2229492"/>
          <a:ext cx="8696185" cy="4360153"/>
        </p:xfrm>
        <a:graphic>
          <a:graphicData uri="http://schemas.openxmlformats.org/drawingml/2006/chart">
            <c:chart xmlns:c="http://schemas.openxmlformats.org/drawingml/2006/chart" xmlns:r="http://schemas.openxmlformats.org/officeDocument/2006/relationships" r:id="rId1"/>
          </a:graphicData>
        </a:graphic>
      </p:graphicFrame>
      <p:sp>
        <p:nvSpPr>
          <p:cNvPr id="10" name="TextBox 11"/>
          <p:cNvSpPr txBox="1"/>
          <p:nvPr/>
        </p:nvSpPr>
        <p:spPr>
          <a:xfrm>
            <a:off x="1812026" y="357884"/>
            <a:ext cx="2626410" cy="430887"/>
          </a:xfrm>
          <a:prstGeom prst="rect">
            <a:avLst/>
          </a:prstGeom>
          <a:noFill/>
        </p:spPr>
        <p:txBody>
          <a:bodyPr wrap="square" lIns="0" tIns="0" rIns="0" bIns="0" rtlCol="0">
            <a:spAutoFit/>
            <a:scene3d>
              <a:camera prst="orthographicFront"/>
              <a:lightRig rig="threePt" dir="t"/>
            </a:scene3d>
            <a:sp3d contourW="12700"/>
          </a:bodyPr>
          <a:lstStyle/>
          <a:p>
            <a:pPr>
              <a:defRPr/>
            </a:pPr>
            <a:r>
              <a:rPr lang="zh-CN" altLang="en-US"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贸易救济调查</a:t>
            </a:r>
            <a:endParaRPr lang="zh-CN" altLang="en-US"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2"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a:xfrm>
            <a:off x="-48683" y="6520260"/>
            <a:ext cx="38608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t>严格保密</a:t>
            </a:r>
            <a:endParaRPr lang="zh-CN" altLang="en-US"/>
          </a:p>
        </p:txBody>
      </p:sp>
      <p:sp>
        <p:nvSpPr>
          <p:cNvPr id="6" name="TextBox 7"/>
          <p:cNvSpPr txBox="1"/>
          <p:nvPr/>
        </p:nvSpPr>
        <p:spPr>
          <a:xfrm flipV="1">
            <a:off x="353167" y="9028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7" name="图片 6"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96" y="412731"/>
            <a:ext cx="2426122" cy="374250"/>
          </a:xfrm>
          <a:prstGeom prst="rect">
            <a:avLst/>
          </a:prstGeom>
          <a:noFill/>
          <a:ln>
            <a:noFill/>
          </a:ln>
        </p:spPr>
      </p:pic>
      <p:sp>
        <p:nvSpPr>
          <p:cNvPr id="13" name="灯片编号占位符 2"/>
          <p:cNvSpPr txBox="1"/>
          <p:nvPr/>
        </p:nvSpPr>
        <p:spPr>
          <a:xfrm>
            <a:off x="3464802" y="6397109"/>
            <a:ext cx="2893219" cy="385072"/>
          </a:xfrm>
          <a:prstGeom prst="rect">
            <a:avLst/>
          </a:prstGeom>
        </p:spPr>
        <p:txBody>
          <a:bodyPr vert="horz" lIns="91440" tIns="45720" rIns="91440" bIns="45720" rtlCol="0" anchor="ctr"/>
          <a:lstStyle>
            <a:defPPr>
              <a:defRPr lang="en-US"/>
            </a:defPPr>
            <a:lvl1pPr marL="0" algn="r" defTabSz="457200" rtl="0" eaLnBrk="1" latinLnBrk="0" hangingPunct="1">
              <a:defRPr sz="126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3E01EE5D-26FB-46D5-A381-ECFB35BF1D34}" type="slidenum">
              <a:rPr kumimoji="0" lang="zh-CN" altLang="en-US" sz="1265"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fld>
            <a:endParaRPr kumimoji="0" lang="zh-CN" altLang="en-US" sz="1265" b="0" i="0" u="none" strike="noStrike" kern="1200" cap="none" spc="0" normalizeH="0" baseline="0" noProof="0" dirty="0">
              <a:ln>
                <a:noFill/>
              </a:ln>
              <a:solidFill>
                <a:prstClr val="black">
                  <a:tint val="75000"/>
                </a:prstClr>
              </a:solidFill>
              <a:effectLst/>
              <a:uLnTx/>
              <a:uFillTx/>
              <a:latin typeface="Arial" panose="020B0604020202020204"/>
              <a:ea typeface="微软雅黑" panose="020B0503020204020204" charset="-122"/>
              <a:cs typeface="+mn-cs"/>
            </a:endParaRPr>
          </a:p>
        </p:txBody>
      </p:sp>
      <p:pic>
        <p:nvPicPr>
          <p:cNvPr id="14" name="图片 13" descr="logo.png"/>
          <p:cNvPicPr>
            <a:picLocks noChangeAspect="1"/>
          </p:cNvPicPr>
          <p:nvPr/>
        </p:nvPicPr>
        <p:blipFill rotWithShape="1">
          <a:blip r:embed="rId3" cstate="print">
            <a:extLst>
              <a:ext uri="{28A0092B-C50C-407E-A947-70E740481C1C}">
                <a14:useLocalDpi xmlns:a14="http://schemas.microsoft.com/office/drawing/2010/main" val="0"/>
              </a:ext>
            </a:extLst>
          </a:blip>
          <a:srcRect l="4220" t="7934" r="69244" b="74403"/>
          <a:stretch>
            <a:fillRect/>
          </a:stretch>
        </p:blipFill>
        <p:spPr>
          <a:xfrm>
            <a:off x="9121886" y="6279384"/>
            <a:ext cx="1546115" cy="578616"/>
          </a:xfrm>
          <a:prstGeom prst="rect">
            <a:avLst/>
          </a:prstGeom>
        </p:spPr>
      </p:pic>
      <p:pic>
        <p:nvPicPr>
          <p:cNvPr id="4" name="图片 3"/>
          <p:cNvPicPr>
            <a:picLocks noChangeAspect="1"/>
          </p:cNvPicPr>
          <p:nvPr/>
        </p:nvPicPr>
        <p:blipFill rotWithShape="1">
          <a:blip r:embed="rId4" cstate="screen"/>
          <a:srcRect l="21434" b="2440"/>
          <a:stretch>
            <a:fillRect/>
          </a:stretch>
        </p:blipFill>
        <p:spPr>
          <a:xfrm rot="5400000">
            <a:off x="350737" y="-350737"/>
            <a:ext cx="1660727" cy="2362201"/>
          </a:xfrm>
          <a:prstGeom prst="rect">
            <a:avLst/>
          </a:prstGeom>
        </p:spPr>
      </p:pic>
      <p:graphicFrame>
        <p:nvGraphicFramePr>
          <p:cNvPr id="8" name="图表 7"/>
          <p:cNvGraphicFramePr/>
          <p:nvPr/>
        </p:nvGraphicFramePr>
        <p:xfrm>
          <a:off x="1523999" y="2016109"/>
          <a:ext cx="8838798" cy="4583168"/>
        </p:xfrm>
        <a:graphic>
          <a:graphicData uri="http://schemas.openxmlformats.org/drawingml/2006/chart">
            <c:chart xmlns:c="http://schemas.openxmlformats.org/drawingml/2006/chart" xmlns:r="http://schemas.openxmlformats.org/officeDocument/2006/relationships" r:id="rId1"/>
          </a:graphicData>
        </a:graphic>
      </p:graphicFrame>
      <p:sp>
        <p:nvSpPr>
          <p:cNvPr id="9" name="文本框 8"/>
          <p:cNvSpPr txBox="1"/>
          <p:nvPr/>
        </p:nvSpPr>
        <p:spPr>
          <a:xfrm>
            <a:off x="1181100" y="1017948"/>
            <a:ext cx="10438972" cy="830997"/>
          </a:xfrm>
          <a:prstGeom prst="rect">
            <a:avLst/>
          </a:prstGeom>
          <a:noFill/>
        </p:spPr>
        <p:txBody>
          <a:bodyPr wrap="square" rtlCol="0">
            <a:spAutoFit/>
          </a:bodyPr>
          <a:lstStyle/>
          <a:p>
            <a:r>
              <a:rPr lang="en-US" altLang="zh-CN" sz="2400" b="1" dirty="0">
                <a:latin typeface="Times New Roman" panose="02020603050405020304" pitchFamily="18" charset="0"/>
                <a:ea typeface="宋体" panose="02010600030101010101" pitchFamily="2" charset="-122"/>
              </a:rPr>
              <a:t>2010</a:t>
            </a:r>
            <a:r>
              <a:rPr lang="zh-CN" altLang="en-US" sz="2400" b="1" dirty="0">
                <a:latin typeface="Times New Roman" panose="02020603050405020304" pitchFamily="18" charset="0"/>
                <a:ea typeface="宋体" panose="02010600030101010101" pitchFamily="2" charset="-122"/>
              </a:rPr>
              <a:t>年至</a:t>
            </a:r>
            <a:r>
              <a:rPr lang="en-US" altLang="zh-CN" sz="2400" b="1" dirty="0">
                <a:latin typeface="Times New Roman" panose="02020603050405020304" pitchFamily="18" charset="0"/>
                <a:ea typeface="宋体" panose="02010600030101010101" pitchFamily="2" charset="-122"/>
              </a:rPr>
              <a:t>2020</a:t>
            </a:r>
            <a:r>
              <a:rPr lang="zh-CN" altLang="en-US" sz="2400" b="1" dirty="0">
                <a:latin typeface="Times New Roman" panose="02020603050405020304" pitchFamily="18" charset="0"/>
                <a:ea typeface="宋体" panose="02010600030101010101" pitchFamily="2" charset="-122"/>
              </a:rPr>
              <a:t>年，世界主要国家和地区纷纷对中国发起贸易救济案件。其中，美国、欧盟、东南亚、拉丁美洲、欧亚经济联盟和海合会的情况如下。</a:t>
            </a:r>
            <a:endParaRPr lang="zh-CN" altLang="en-US" sz="2400" b="1" dirty="0">
              <a:latin typeface="Times New Roman" panose="02020603050405020304" pitchFamily="18" charset="0"/>
              <a:ea typeface="宋体" panose="02010600030101010101" pitchFamily="2" charset="-122"/>
            </a:endParaRPr>
          </a:p>
        </p:txBody>
      </p:sp>
      <p:sp>
        <p:nvSpPr>
          <p:cNvPr id="12" name="TextBox 11"/>
          <p:cNvSpPr txBox="1"/>
          <p:nvPr/>
        </p:nvSpPr>
        <p:spPr>
          <a:xfrm>
            <a:off x="1812026" y="357884"/>
            <a:ext cx="7834236" cy="430887"/>
          </a:xfrm>
          <a:prstGeom prst="rect">
            <a:avLst/>
          </a:prstGeom>
          <a:noFill/>
        </p:spPr>
        <p:txBody>
          <a:bodyPr wrap="square" lIns="0" tIns="0" rIns="0" bIns="0" rtlCol="0">
            <a:spAutoFit/>
            <a:scene3d>
              <a:camera prst="orthographicFront"/>
              <a:lightRig rig="threePt" dir="t"/>
            </a:scene3d>
            <a:sp3d contourW="12700"/>
          </a:bodyPr>
          <a:lstStyle/>
          <a:p>
            <a:pPr>
              <a:defRPr/>
            </a:pPr>
            <a:r>
              <a:rPr lang="zh-CN" altLang="en-US"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主要国家对中国发起的贸易救济调查</a:t>
            </a:r>
            <a:endParaRPr lang="zh-CN" altLang="en-US"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38575" y="2000911"/>
            <a:ext cx="5827236" cy="1415772"/>
            <a:chOff x="3304038" y="-125467"/>
            <a:chExt cx="5827236" cy="1415772"/>
          </a:xfrm>
        </p:grpSpPr>
        <p:sp>
          <p:nvSpPr>
            <p:cNvPr id="3" name="文本框 2"/>
            <p:cNvSpPr txBox="1"/>
            <p:nvPr/>
          </p:nvSpPr>
          <p:spPr>
            <a:xfrm>
              <a:off x="3304038" y="582419"/>
              <a:ext cx="5827236" cy="707886"/>
            </a:xfrm>
            <a:prstGeom prst="rect">
              <a:avLst/>
            </a:prstGeom>
            <a:noFill/>
          </p:spPr>
          <p:txBody>
            <a:bodyPr wrap="none" rtlCol="0">
              <a:spAutoFit/>
              <a:scene3d>
                <a:camera prst="orthographicFront"/>
                <a:lightRig rig="threePt" dir="t"/>
              </a:scene3d>
              <a:sp3d contourW="12700"/>
            </a:bodyPr>
            <a:lstStyle/>
            <a:p>
              <a:pPr>
                <a:defRPr/>
              </a:pPr>
              <a:r>
                <a:rPr lang="zh-CN" altLang="en-US" sz="4000" b="1" dirty="0">
                  <a:solidFill>
                    <a:schemeClr val="tx2"/>
                  </a:solidFill>
                </a:rPr>
                <a:t>贸易救济调查上升的原因</a:t>
              </a:r>
              <a:endParaRPr lang="zh-CN" altLang="en-US" sz="4000" b="1" dirty="0">
                <a:solidFill>
                  <a:schemeClr val="tx2"/>
                </a:solidFill>
              </a:endParaRPr>
            </a:p>
          </p:txBody>
        </p:sp>
        <p:sp>
          <p:nvSpPr>
            <p:cNvPr id="5" name="文本框 4"/>
            <p:cNvSpPr txBox="1"/>
            <p:nvPr/>
          </p:nvSpPr>
          <p:spPr>
            <a:xfrm>
              <a:off x="3304038" y="-125467"/>
              <a:ext cx="2254528"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FF9900"/>
                  </a:solidFill>
                  <a:effectLst/>
                  <a:uLnTx/>
                  <a:uFillTx/>
                  <a:latin typeface="Arial" panose="020B0604020202020204"/>
                  <a:ea typeface="微软雅黑" panose="020B0503020204020204" charset="-122"/>
                  <a:cs typeface="+mn-cs"/>
                </a:rPr>
                <a:t>PART 02</a:t>
              </a:r>
              <a:endParaRPr kumimoji="0" lang="zh-CN" altLang="en-US" sz="4000" b="1" i="0" u="none" strike="noStrike" kern="1200" cap="none" spc="0" normalizeH="0" baseline="0" noProof="0" dirty="0">
                <a:ln>
                  <a:noFill/>
                </a:ln>
                <a:solidFill>
                  <a:srgbClr val="FF9900"/>
                </a:solidFill>
                <a:effectLst/>
                <a:uLnTx/>
                <a:uFillTx/>
                <a:latin typeface="Arial" panose="020B0604020202020204"/>
                <a:ea typeface="微软雅黑" panose="020B0503020204020204" charset="-122"/>
                <a:cs typeface="+mn-cs"/>
              </a:endParaRPr>
            </a:p>
          </p:txBody>
        </p:sp>
      </p:grpSp>
      <p:pic>
        <p:nvPicPr>
          <p:cNvPr id="6" name="图片 5"/>
          <p:cNvPicPr>
            <a:picLocks noChangeAspect="1"/>
          </p:cNvPicPr>
          <p:nvPr/>
        </p:nvPicPr>
        <p:blipFill rotWithShape="1">
          <a:blip r:embed="rId1" cstate="screen"/>
          <a:srcRect l="839"/>
          <a:stretch>
            <a:fillRect/>
          </a:stretch>
        </p:blipFill>
        <p:spPr>
          <a:xfrm rot="10800000">
            <a:off x="6096000" y="963662"/>
            <a:ext cx="6096000" cy="58943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788" y="1986785"/>
            <a:ext cx="8595829" cy="3883760"/>
            <a:chOff x="3341688" y="2045690"/>
            <a:chExt cx="5182800" cy="3381974"/>
          </a:xfrm>
        </p:grpSpPr>
        <p:sp>
          <p:nvSpPr>
            <p:cNvPr id="3" name="MH_SubTitle_1"/>
            <p:cNvSpPr/>
            <p:nvPr>
              <p:custDataLst>
                <p:tags r:id="rId1"/>
              </p:custDataLst>
            </p:nvPr>
          </p:nvSpPr>
          <p:spPr>
            <a:xfrm>
              <a:off x="3341689" y="3051175"/>
              <a:ext cx="1786072" cy="376238"/>
            </a:xfrm>
            <a:prstGeom prst="homePlat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lvl="0" algn="ctr">
                <a:defRPr/>
              </a:pPr>
              <a:r>
                <a:rPr lang="zh-CN" altLang="en-US" sz="2000" b="1" dirty="0">
                  <a:solidFill>
                    <a:srgbClr val="FFFFFF"/>
                  </a:solidFill>
                  <a:latin typeface="微软雅黑" panose="020B0503020204020204" charset="-122"/>
                  <a:ea typeface="微软雅黑" panose="020B0503020204020204" charset="-122"/>
                </a:rPr>
                <a:t>第一板块</a:t>
              </a:r>
              <a:endParaRPr lang="zh-CN" altLang="en-US" sz="2000" b="1" dirty="0">
                <a:solidFill>
                  <a:srgbClr val="FFFFFF"/>
                </a:solidFill>
                <a:latin typeface="微软雅黑" panose="020B0503020204020204" charset="-122"/>
                <a:ea typeface="微软雅黑" panose="020B0503020204020204" charset="-122"/>
              </a:endParaRPr>
            </a:p>
          </p:txBody>
        </p:sp>
        <p:cxnSp>
          <p:nvCxnSpPr>
            <p:cNvPr id="6" name="MH_Other_1"/>
            <p:cNvCxnSpPr/>
            <p:nvPr>
              <p:custDataLst>
                <p:tags r:id="rId2"/>
              </p:custDataLst>
            </p:nvPr>
          </p:nvCxnSpPr>
          <p:spPr>
            <a:xfrm>
              <a:off x="3341688" y="2889251"/>
              <a:ext cx="0" cy="2538413"/>
            </a:xfrm>
            <a:prstGeom prst="line">
              <a:avLst/>
            </a:prstGeom>
            <a:ln w="19050">
              <a:solidFill>
                <a:schemeClr val="bg1">
                  <a:lumMod val="75000"/>
                </a:schemeClr>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1" name="MH_SubTitle_2"/>
            <p:cNvSpPr/>
            <p:nvPr>
              <p:custDataLst>
                <p:tags r:id="rId3"/>
              </p:custDataLst>
            </p:nvPr>
          </p:nvSpPr>
          <p:spPr>
            <a:xfrm>
              <a:off x="5206081" y="2518098"/>
              <a:ext cx="1619250" cy="374650"/>
            </a:xfrm>
            <a:prstGeom prst="homePlat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第二板块</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cxnSp>
          <p:nvCxnSpPr>
            <p:cNvPr id="12" name="MH_Other_2"/>
            <p:cNvCxnSpPr/>
            <p:nvPr>
              <p:custDataLst>
                <p:tags r:id="rId4"/>
              </p:custDataLst>
            </p:nvPr>
          </p:nvCxnSpPr>
          <p:spPr>
            <a:xfrm>
              <a:off x="5206081" y="2356174"/>
              <a:ext cx="0" cy="2538413"/>
            </a:xfrm>
            <a:prstGeom prst="line">
              <a:avLst/>
            </a:prstGeom>
            <a:ln w="19050">
              <a:solidFill>
                <a:schemeClr val="bg1">
                  <a:lumMod val="75000"/>
                </a:schemeClr>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5" name="MH_SubTitle_3"/>
            <p:cNvSpPr/>
            <p:nvPr>
              <p:custDataLst>
                <p:tags r:id="rId5"/>
              </p:custDataLst>
            </p:nvPr>
          </p:nvSpPr>
          <p:spPr>
            <a:xfrm>
              <a:off x="6903650" y="2207615"/>
              <a:ext cx="1620838" cy="374650"/>
            </a:xfrm>
            <a:prstGeom prst="homePlat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高科技产业</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cxnSp>
          <p:nvCxnSpPr>
            <p:cNvPr id="16" name="MH_Other_3"/>
            <p:cNvCxnSpPr/>
            <p:nvPr>
              <p:custDataLst>
                <p:tags r:id="rId6"/>
              </p:custDataLst>
            </p:nvPr>
          </p:nvCxnSpPr>
          <p:spPr>
            <a:xfrm>
              <a:off x="6903650" y="2045690"/>
              <a:ext cx="0" cy="2538413"/>
            </a:xfrm>
            <a:prstGeom prst="line">
              <a:avLst/>
            </a:prstGeom>
            <a:ln w="19050">
              <a:solidFill>
                <a:schemeClr val="bg1">
                  <a:lumMod val="75000"/>
                </a:schemeClr>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493697" y="3818246"/>
            <a:ext cx="2552700" cy="1907702"/>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sz="2000" b="1" dirty="0">
                <a:solidFill>
                  <a:srgbClr val="C00000"/>
                </a:solidFill>
                <a:latin typeface="微软雅黑" panose="020B0503020204020204" charset="-122"/>
                <a:ea typeface="微软雅黑" panose="020B0503020204020204" charset="-122"/>
              </a:rPr>
              <a:t>农产品</a:t>
            </a:r>
            <a:endParaRPr lang="en-US" altLang="zh-CN" sz="2000" b="1" dirty="0">
              <a:solidFill>
                <a:srgbClr val="C00000"/>
              </a:solidFill>
              <a:latin typeface="微软雅黑" panose="020B0503020204020204" charset="-122"/>
              <a:ea typeface="微软雅黑" panose="020B0503020204020204" charset="-122"/>
            </a:endParaRPr>
          </a:p>
          <a:p>
            <a:pPr lvl="0" algn="just">
              <a:lnSpc>
                <a:spcPct val="120000"/>
              </a:lnSpc>
              <a:defRPr/>
            </a:pPr>
            <a:r>
              <a:rPr lang="zh-CN" altLang="en-US" sz="2000" b="1" dirty="0">
                <a:solidFill>
                  <a:srgbClr val="C00000"/>
                </a:solidFill>
                <a:latin typeface="微软雅黑" panose="020B0503020204020204" charset="-122"/>
                <a:ea typeface="微软雅黑" panose="020B0503020204020204" charset="-122"/>
              </a:rPr>
              <a:t>原料</a:t>
            </a:r>
            <a:endParaRPr lang="en-US" altLang="zh-CN" sz="2000" b="1" dirty="0">
              <a:solidFill>
                <a:srgbClr val="C00000"/>
              </a:solidFill>
              <a:latin typeface="微软雅黑" panose="020B0503020204020204" charset="-122"/>
              <a:ea typeface="微软雅黑" panose="020B0503020204020204" charset="-122"/>
            </a:endParaRPr>
          </a:p>
          <a:p>
            <a:pPr lvl="0" algn="just">
              <a:lnSpc>
                <a:spcPct val="120000"/>
              </a:lnSpc>
              <a:defRPr/>
            </a:pPr>
            <a:r>
              <a:rPr lang="zh-CN" altLang="en-US" sz="2000" b="1" dirty="0">
                <a:solidFill>
                  <a:srgbClr val="C00000"/>
                </a:solidFill>
                <a:latin typeface="微软雅黑" panose="020B0503020204020204" charset="-122"/>
                <a:ea typeface="微软雅黑" panose="020B0503020204020204" charset="-122"/>
              </a:rPr>
              <a:t>简单加工低端产业链产品</a:t>
            </a:r>
            <a:endParaRPr lang="en-US" altLang="zh-CN" sz="2000" b="1" dirty="0">
              <a:solidFill>
                <a:srgbClr val="C00000"/>
              </a:solidFill>
              <a:latin typeface="微软雅黑" panose="020B0503020204020204" charset="-122"/>
              <a:ea typeface="微软雅黑" panose="020B0503020204020204" charset="-122"/>
            </a:endParaRPr>
          </a:p>
          <a:p>
            <a:pPr lvl="0" algn="just">
              <a:lnSpc>
                <a:spcPct val="120000"/>
              </a:lnSpc>
              <a:defRPr/>
            </a:pPr>
            <a:r>
              <a:rPr lang="zh-CN" altLang="en-US" sz="2000" b="1" dirty="0">
                <a:solidFill>
                  <a:srgbClr val="C00000"/>
                </a:solidFill>
                <a:latin typeface="微软雅黑" panose="020B0503020204020204" charset="-122"/>
                <a:ea typeface="微软雅黑" panose="020B0503020204020204" charset="-122"/>
              </a:rPr>
              <a:t>谈判要加基础（美国）</a:t>
            </a:r>
            <a:endParaRPr lang="zh-CN" altLang="en-US" sz="2000" b="1" dirty="0">
              <a:latin typeface="微软雅黑" panose="020B0503020204020204" charset="-122"/>
              <a:ea typeface="微软雅黑" panose="020B0503020204020204" charset="-122"/>
            </a:endParaRPr>
          </a:p>
        </p:txBody>
      </p:sp>
      <p:sp>
        <p:nvSpPr>
          <p:cNvPr id="22" name="矩形 21"/>
          <p:cNvSpPr/>
          <p:nvPr/>
        </p:nvSpPr>
        <p:spPr>
          <a:xfrm>
            <a:off x="3643376" y="3021589"/>
            <a:ext cx="2552700" cy="2609432"/>
          </a:xfrm>
          <a:prstGeom prst="rect">
            <a:avLst/>
          </a:prstGeom>
        </p:spPr>
        <p:txBody>
          <a:bodyPr wrap="square">
            <a:spAutoFit/>
            <a:scene3d>
              <a:camera prst="orthographicFront"/>
              <a:lightRig rig="threePt" dir="t"/>
            </a:scene3d>
            <a:sp3d contourW="12700"/>
          </a:bodyPr>
          <a:lstStyle/>
          <a:p>
            <a:pPr lvl="0" algn="just">
              <a:lnSpc>
                <a:spcPct val="120000"/>
              </a:lnSpc>
              <a:defRPr/>
            </a:pPr>
            <a:endParaRPr lang="en-US" altLang="zh-CN" b="1" dirty="0">
              <a:solidFill>
                <a:prstClr val="black">
                  <a:lumMod val="50000"/>
                  <a:lumOff val="50000"/>
                </a:prstClr>
              </a:solidFill>
              <a:latin typeface="微软雅黑" panose="020B0503020204020204" charset="-122"/>
              <a:ea typeface="微软雅黑" panose="020B0503020204020204" charset="-122"/>
            </a:endParaRPr>
          </a:p>
          <a:p>
            <a:pPr lvl="0" algn="just">
              <a:lnSpc>
                <a:spcPct val="120000"/>
              </a:lnSpc>
              <a:defRPr/>
            </a:pPr>
            <a:r>
              <a:rPr lang="zh-CN" altLang="en-US" sz="2000" b="1" dirty="0">
                <a:solidFill>
                  <a:srgbClr val="C00000"/>
                </a:solidFill>
                <a:latin typeface="微软雅黑" panose="020B0503020204020204" charset="-122"/>
                <a:ea typeface="微软雅黑" panose="020B0503020204020204" charset="-122"/>
              </a:rPr>
              <a:t>具有竞争力的、附加值相对较高的工业制造产品</a:t>
            </a:r>
            <a:endParaRPr lang="en-US" altLang="zh-CN" sz="2000" b="1" dirty="0">
              <a:solidFill>
                <a:srgbClr val="C00000"/>
              </a:solidFill>
              <a:latin typeface="微软雅黑" panose="020B0503020204020204" charset="-122"/>
              <a:ea typeface="微软雅黑" panose="020B0503020204020204" charset="-122"/>
            </a:endParaRPr>
          </a:p>
          <a:p>
            <a:pPr lvl="0" algn="just">
              <a:lnSpc>
                <a:spcPct val="120000"/>
              </a:lnSpc>
              <a:defRPr/>
            </a:pPr>
            <a:endParaRPr lang="en-US" altLang="zh-CN" sz="2000" b="1" dirty="0">
              <a:solidFill>
                <a:srgbClr val="C00000"/>
              </a:solidFill>
              <a:latin typeface="微软雅黑" panose="020B0503020204020204" charset="-122"/>
              <a:ea typeface="微软雅黑" panose="020B0503020204020204" charset="-122"/>
            </a:endParaRPr>
          </a:p>
          <a:p>
            <a:pPr lvl="0" algn="just">
              <a:lnSpc>
                <a:spcPct val="120000"/>
              </a:lnSpc>
              <a:defRPr/>
            </a:pPr>
            <a:r>
              <a:rPr lang="zh-CN" altLang="en-US" sz="2000" b="1" dirty="0">
                <a:solidFill>
                  <a:srgbClr val="C00000"/>
                </a:solidFill>
                <a:latin typeface="微软雅黑" panose="020B0503020204020204" charset="-122"/>
                <a:ea typeface="微软雅黑" panose="020B0503020204020204" charset="-122"/>
              </a:rPr>
              <a:t>正面竞争：贸易措施遏制竞争 </a:t>
            </a:r>
            <a:r>
              <a:rPr lang="en-US" altLang="zh-CN" sz="2000" b="1" dirty="0">
                <a:solidFill>
                  <a:srgbClr val="C00000"/>
                </a:solidFill>
                <a:latin typeface="微软雅黑" panose="020B0503020204020204" charset="-122"/>
                <a:ea typeface="微软雅黑" panose="020B0503020204020204" charset="-122"/>
              </a:rPr>
              <a:t>– </a:t>
            </a:r>
            <a:r>
              <a:rPr lang="zh-CN" altLang="en-US" sz="2000" b="1" dirty="0">
                <a:solidFill>
                  <a:srgbClr val="C00000"/>
                </a:solidFill>
                <a:latin typeface="微软雅黑" panose="020B0503020204020204" charset="-122"/>
                <a:ea typeface="微软雅黑" panose="020B0503020204020204" charset="-122"/>
              </a:rPr>
              <a:t>精准打击</a:t>
            </a:r>
            <a:endParaRPr lang="en-US" altLang="zh-CN" sz="2000" b="1" dirty="0">
              <a:latin typeface="微软雅黑" panose="020B0503020204020204" charset="-122"/>
              <a:ea typeface="微软雅黑" panose="020B0503020204020204" charset="-122"/>
            </a:endParaRPr>
          </a:p>
        </p:txBody>
      </p:sp>
      <p:sp>
        <p:nvSpPr>
          <p:cNvPr id="23" name="矩形 22"/>
          <p:cNvSpPr/>
          <p:nvPr/>
        </p:nvSpPr>
        <p:spPr>
          <a:xfrm>
            <a:off x="6409855" y="2620451"/>
            <a:ext cx="2783211" cy="2307683"/>
          </a:xfrm>
          <a:prstGeom prst="rect">
            <a:avLst/>
          </a:prstGeom>
        </p:spPr>
        <p:txBody>
          <a:bodyPr wrap="square">
            <a:spAutoFit/>
            <a:scene3d>
              <a:camera prst="orthographicFront"/>
              <a:lightRig rig="threePt" dir="t"/>
            </a:scene3d>
            <a:sp3d contourW="12700"/>
          </a:bodyPr>
          <a:lstStyle/>
          <a:p>
            <a:pPr lvl="0" algn="just">
              <a:lnSpc>
                <a:spcPct val="120000"/>
              </a:lnSpc>
              <a:defRPr/>
            </a:pPr>
            <a:endParaRPr lang="en-US" altLang="zh-CN" b="1" dirty="0">
              <a:solidFill>
                <a:prstClr val="black">
                  <a:lumMod val="50000"/>
                  <a:lumOff val="50000"/>
                </a:prstClr>
              </a:solidFill>
              <a:latin typeface="微软雅黑" panose="020B0503020204020204" charset="-122"/>
              <a:ea typeface="微软雅黑" panose="020B0503020204020204" charset="-122"/>
            </a:endParaRPr>
          </a:p>
          <a:p>
            <a:pPr lvl="0" algn="just">
              <a:lnSpc>
                <a:spcPct val="120000"/>
              </a:lnSpc>
              <a:defRPr/>
            </a:pPr>
            <a:r>
              <a:rPr lang="zh-CN" altLang="en-US" sz="2000" b="1" dirty="0">
                <a:solidFill>
                  <a:srgbClr val="C00000"/>
                </a:solidFill>
                <a:latin typeface="微软雅黑" panose="020B0503020204020204" charset="-122"/>
                <a:ea typeface="微软雅黑" panose="020B0503020204020204" charset="-122"/>
              </a:rPr>
              <a:t>知识产权</a:t>
            </a:r>
            <a:endParaRPr lang="en-US" altLang="zh-CN" sz="2000" b="1" dirty="0">
              <a:solidFill>
                <a:srgbClr val="C00000"/>
              </a:solidFill>
              <a:latin typeface="微软雅黑" panose="020B0503020204020204" charset="-122"/>
              <a:ea typeface="微软雅黑" panose="020B0503020204020204" charset="-122"/>
            </a:endParaRPr>
          </a:p>
          <a:p>
            <a:pPr lvl="0" algn="just">
              <a:lnSpc>
                <a:spcPct val="120000"/>
              </a:lnSpc>
              <a:defRPr/>
            </a:pPr>
            <a:r>
              <a:rPr lang="zh-CN" altLang="en-US" sz="2000" b="1" dirty="0">
                <a:solidFill>
                  <a:srgbClr val="C00000"/>
                </a:solidFill>
                <a:latin typeface="微软雅黑" panose="020B0503020204020204" charset="-122"/>
                <a:ea typeface="微软雅黑" panose="020B0503020204020204" charset="-122"/>
              </a:rPr>
              <a:t>通讯</a:t>
            </a:r>
            <a:endParaRPr lang="en-US" altLang="zh-CN" sz="2000" b="1" dirty="0">
              <a:solidFill>
                <a:srgbClr val="C00000"/>
              </a:solidFill>
              <a:latin typeface="微软雅黑" panose="020B0503020204020204" charset="-122"/>
              <a:ea typeface="微软雅黑" panose="020B0503020204020204" charset="-122"/>
            </a:endParaRPr>
          </a:p>
          <a:p>
            <a:pPr lvl="0" algn="just">
              <a:lnSpc>
                <a:spcPct val="120000"/>
              </a:lnSpc>
              <a:defRPr/>
            </a:pPr>
            <a:r>
              <a:rPr lang="zh-CN" altLang="en-US" sz="2000" b="1" dirty="0">
                <a:solidFill>
                  <a:srgbClr val="C00000"/>
                </a:solidFill>
                <a:latin typeface="微软雅黑" panose="020B0503020204020204" charset="-122"/>
                <a:ea typeface="微软雅黑" panose="020B0503020204020204" charset="-122"/>
              </a:rPr>
              <a:t>数据，等</a:t>
            </a:r>
            <a:endParaRPr lang="en-US" altLang="zh-CN" sz="2000" b="1" dirty="0">
              <a:solidFill>
                <a:srgbClr val="C00000"/>
              </a:solidFill>
              <a:latin typeface="微软雅黑" panose="020B0503020204020204" charset="-122"/>
              <a:ea typeface="微软雅黑" panose="020B0503020204020204" charset="-122"/>
            </a:endParaRPr>
          </a:p>
          <a:p>
            <a:pPr lvl="0" algn="just">
              <a:lnSpc>
                <a:spcPct val="120000"/>
              </a:lnSpc>
              <a:defRPr/>
            </a:pPr>
            <a:endParaRPr lang="en-US" altLang="zh-CN" sz="2000" b="1" dirty="0">
              <a:latin typeface="微软雅黑" panose="020B0503020204020204" charset="-122"/>
              <a:ea typeface="微软雅黑" panose="020B0503020204020204" charset="-122"/>
            </a:endParaRPr>
          </a:p>
          <a:p>
            <a:pPr lvl="0" algn="just">
              <a:lnSpc>
                <a:spcPct val="120000"/>
              </a:lnSpc>
              <a:defRPr/>
            </a:pPr>
            <a:r>
              <a:rPr lang="zh-CN" altLang="en-US" sz="2400" b="1" dirty="0">
                <a:solidFill>
                  <a:srgbClr val="FF0000"/>
                </a:solidFill>
                <a:latin typeface="微软雅黑" panose="020B0503020204020204" charset="-122"/>
                <a:ea typeface="微软雅黑" panose="020B0503020204020204" charset="-122"/>
              </a:rPr>
              <a:t>欧美遏制的重点</a:t>
            </a:r>
            <a:endParaRPr lang="zh-CN" altLang="en-US" sz="2400" b="1" dirty="0">
              <a:solidFill>
                <a:srgbClr val="FF0000"/>
              </a:solidFill>
              <a:latin typeface="微软雅黑" panose="020B0503020204020204" charset="-122"/>
              <a:ea typeface="微软雅黑" panose="020B0503020204020204" charset="-122"/>
            </a:endParaRPr>
          </a:p>
        </p:txBody>
      </p:sp>
      <p:pic>
        <p:nvPicPr>
          <p:cNvPr id="13" name="图片 12"/>
          <p:cNvPicPr>
            <a:picLocks noChangeAspect="1"/>
          </p:cNvPicPr>
          <p:nvPr/>
        </p:nvPicPr>
        <p:blipFill rotWithShape="1">
          <a:blip r:embed="rId7" cstate="screen"/>
          <a:srcRect l="21434" b="2440"/>
          <a:stretch>
            <a:fillRect/>
          </a:stretch>
        </p:blipFill>
        <p:spPr>
          <a:xfrm rot="5400000">
            <a:off x="350737" y="-350737"/>
            <a:ext cx="1660727" cy="2362201"/>
          </a:xfrm>
          <a:prstGeom prst="rect">
            <a:avLst/>
          </a:prstGeom>
        </p:spPr>
      </p:pic>
      <p:sp>
        <p:nvSpPr>
          <p:cNvPr id="21" name="KSO_Shape"/>
          <p:cNvSpPr/>
          <p:nvPr/>
        </p:nvSpPr>
        <p:spPr>
          <a:xfrm>
            <a:off x="871703" y="1116393"/>
            <a:ext cx="309397" cy="332653"/>
          </a:xfrm>
          <a:prstGeom prst="homePlate">
            <a:avLst>
              <a:gd name="adj" fmla="val 32249"/>
            </a:avLst>
          </a:prstGeom>
          <a:solidFill>
            <a:srgbClr val="EE7700"/>
          </a:solidFill>
        </p:spPr>
        <p:style>
          <a:lnRef idx="0">
            <a:schemeClr val="accent6"/>
          </a:lnRef>
          <a:fillRef idx="3">
            <a:schemeClr val="accent6"/>
          </a:fillRef>
          <a:effectRef idx="3">
            <a:schemeClr val="accent6"/>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70C0"/>
              </a:solidFill>
              <a:effectLst/>
              <a:uLnTx/>
              <a:uFillTx/>
              <a:latin typeface="Arial" panose="020B0604020202020204"/>
              <a:ea typeface="微软雅黑" panose="020B0503020204020204" charset="-122"/>
              <a:cs typeface="+mn-cs"/>
            </a:endParaRPr>
          </a:p>
        </p:txBody>
      </p:sp>
      <p:sp>
        <p:nvSpPr>
          <p:cNvPr id="24" name="TextBox 1"/>
          <p:cNvSpPr txBox="1"/>
          <p:nvPr/>
        </p:nvSpPr>
        <p:spPr>
          <a:xfrm>
            <a:off x="1405998" y="893240"/>
            <a:ext cx="7645947" cy="662554"/>
          </a:xfrm>
          <a:prstGeom prst="rect">
            <a:avLst/>
          </a:prstGeom>
          <a:noFill/>
        </p:spPr>
        <p:txBody>
          <a:bodyPr wrap="square" rtlCol="0">
            <a:spAutoFit/>
          </a:bodyPr>
          <a:lstStyle/>
          <a:p>
            <a:pPr>
              <a:lnSpc>
                <a:spcPct val="150000"/>
              </a:lnSpc>
              <a:buClr>
                <a:srgbClr val="FF9933"/>
              </a:buClr>
              <a:buSzPct val="200000"/>
              <a:defRPr/>
            </a:pPr>
            <a:r>
              <a:rPr lang="zh-CN" altLang="en-US"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三大贸易政策板块 </a:t>
            </a:r>
            <a:r>
              <a:rPr lang="en-US" altLang="zh-CN"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中国出口的趋势与竞争</a:t>
            </a:r>
            <a:endParaRPr lang="en-US" altLang="zh-CN"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pic>
        <p:nvPicPr>
          <p:cNvPr id="17" name="图片 16" descr="logo.png"/>
          <p:cNvPicPr>
            <a:picLocks noChangeAspect="1"/>
          </p:cNvPicPr>
          <p:nvPr/>
        </p:nvPicPr>
        <p:blipFill rotWithShape="1">
          <a:blip r:embed="rId8" cstate="print">
            <a:extLst>
              <a:ext uri="{28A0092B-C50C-407E-A947-70E740481C1C}">
                <a14:useLocalDpi xmlns:a14="http://schemas.microsoft.com/office/drawing/2010/main" val="0"/>
              </a:ext>
            </a:extLst>
          </a:blip>
          <a:srcRect l="4220" t="7934" r="69244" b="74403"/>
          <a:stretch>
            <a:fillRect/>
          </a:stretch>
        </p:blipFill>
        <p:spPr>
          <a:xfrm>
            <a:off x="10610566" y="6257725"/>
            <a:ext cx="1581433" cy="591833"/>
          </a:xfrm>
          <a:prstGeom prst="rect">
            <a:avLst/>
          </a:prstGeom>
        </p:spPr>
      </p:pic>
      <p:sp>
        <p:nvSpPr>
          <p:cNvPr id="19" name="页脚占位符 3"/>
          <p:cNvSpPr txBox="1"/>
          <p:nvPr/>
        </p:nvSpPr>
        <p:spPr>
          <a:xfrm>
            <a:off x="-1357229" y="6397109"/>
            <a:ext cx="4339828" cy="385072"/>
          </a:xfrm>
          <a:prstGeom prst="rect">
            <a:avLst/>
          </a:prstGeom>
        </p:spPr>
        <p:txBody>
          <a:bodyPr vert="horz" lIns="91440" tIns="45720" rIns="91440" bIns="45720" rtlCol="0" anchor="ctr"/>
          <a:lstStyle>
            <a:defPPr>
              <a:defRPr lang="en-US"/>
            </a:defPPr>
            <a:lvl1pPr marL="0" algn="ctr" defTabSz="457200" rtl="0" eaLnBrk="1" latinLnBrk="0" hangingPunct="1">
              <a:defRPr sz="126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65" b="0" i="0" u="none" strike="noStrike" kern="1200" cap="none" spc="0" normalizeH="0" baseline="0" noProof="0" dirty="0">
                <a:ln>
                  <a:noFill/>
                </a:ln>
                <a:solidFill>
                  <a:prstClr val="black">
                    <a:tint val="75000"/>
                  </a:prstClr>
                </a:solidFill>
                <a:effectLst/>
                <a:uLnTx/>
                <a:uFillTx/>
                <a:latin typeface="Arial" panose="020B0604020202020204"/>
                <a:ea typeface="微软雅黑" panose="020B0503020204020204" charset="-122"/>
                <a:cs typeface="+mn-cs"/>
              </a:rPr>
              <a:t>严格保密</a:t>
            </a:r>
            <a:endParaRPr kumimoji="0" lang="zh-CN" altLang="en-US" sz="1265" b="0" i="0" u="none" strike="noStrike" kern="1200" cap="none" spc="0" normalizeH="0" baseline="0" noProof="0" dirty="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25" name="灯片编号占位符 2"/>
          <p:cNvSpPr txBox="1"/>
          <p:nvPr/>
        </p:nvSpPr>
        <p:spPr>
          <a:xfrm>
            <a:off x="3464802" y="6397109"/>
            <a:ext cx="2893219" cy="385072"/>
          </a:xfrm>
          <a:prstGeom prst="rect">
            <a:avLst/>
          </a:prstGeom>
        </p:spPr>
        <p:txBody>
          <a:bodyPr vert="horz" lIns="91440" tIns="45720" rIns="91440" bIns="45720" rtlCol="0" anchor="ctr"/>
          <a:lstStyle>
            <a:defPPr>
              <a:defRPr lang="en-US"/>
            </a:defPPr>
            <a:lvl1pPr marL="0" algn="r" defTabSz="457200" rtl="0" eaLnBrk="1" latinLnBrk="0" hangingPunct="1">
              <a:defRPr sz="126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3E01EE5D-26FB-46D5-A381-ECFB35BF1D34}" type="slidenum">
              <a:rPr kumimoji="0" lang="zh-CN" altLang="en-US" sz="1265"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fld>
            <a:endParaRPr kumimoji="0" lang="zh-CN" altLang="en-US" sz="1265"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26" name="TextBox 11"/>
          <p:cNvSpPr txBox="1"/>
          <p:nvPr/>
        </p:nvSpPr>
        <p:spPr>
          <a:xfrm>
            <a:off x="1812026" y="357884"/>
            <a:ext cx="7834236" cy="430887"/>
          </a:xfrm>
          <a:prstGeom prst="rect">
            <a:avLst/>
          </a:prstGeom>
          <a:noFill/>
        </p:spPr>
        <p:txBody>
          <a:bodyPr wrap="square" lIns="0" tIns="0" rIns="0" bIns="0" rtlCol="0">
            <a:spAutoFit/>
            <a:scene3d>
              <a:camera prst="orthographicFront"/>
              <a:lightRig rig="threePt" dir="t"/>
            </a:scene3d>
            <a:sp3d contourW="12700"/>
          </a:bodyPr>
          <a:lstStyle/>
          <a:p>
            <a:pPr>
              <a:defRPr/>
            </a:pPr>
            <a:r>
              <a:rPr lang="zh-CN" altLang="en-US" sz="2800" b="1" dirty="0">
                <a:ln w="0"/>
                <a:solidFill>
                  <a:srgbClr val="595959"/>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美国、欧盟政策法律调整</a:t>
            </a:r>
            <a:endParaRPr lang="zh-CN" altLang="en-US" sz="2800" b="1" dirty="0">
              <a:ln w="0"/>
              <a:solidFill>
                <a:srgbClr val="595959"/>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7" name="TextBox 7"/>
          <p:cNvSpPr txBox="1"/>
          <p:nvPr/>
        </p:nvSpPr>
        <p:spPr>
          <a:xfrm flipV="1">
            <a:off x="353167" y="9028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28" name="图片 27" descr="D:\=Business Support=\VI系统\logo\中英文全称横版Logo.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26996" y="412731"/>
            <a:ext cx="2426122" cy="374250"/>
          </a:xfrm>
          <a:prstGeom prst="rect">
            <a:avLst/>
          </a:prstGeom>
          <a:noFill/>
          <a:ln>
            <a:noFill/>
          </a:ln>
        </p:spPr>
      </p:pic>
      <p:sp>
        <p:nvSpPr>
          <p:cNvPr id="30" name="MH_SubTitle_2"/>
          <p:cNvSpPr/>
          <p:nvPr>
            <p:custDataLst>
              <p:tags r:id="rId10"/>
            </p:custDataLst>
          </p:nvPr>
        </p:nvSpPr>
        <p:spPr>
          <a:xfrm>
            <a:off x="9305515" y="1626587"/>
            <a:ext cx="2685574" cy="430237"/>
          </a:xfrm>
          <a:prstGeom prst="homePlat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lvl="0" algn="ctr">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竞争态势</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cxnSp>
        <p:nvCxnSpPr>
          <p:cNvPr id="31" name="MH_Other_3"/>
          <p:cNvCxnSpPr/>
          <p:nvPr>
            <p:custDataLst>
              <p:tags r:id="rId11"/>
            </p:custDataLst>
          </p:nvPr>
        </p:nvCxnSpPr>
        <p:spPr>
          <a:xfrm>
            <a:off x="9305515" y="1497986"/>
            <a:ext cx="0" cy="2915039"/>
          </a:xfrm>
          <a:prstGeom prst="line">
            <a:avLst/>
          </a:prstGeom>
          <a:ln w="19050">
            <a:solidFill>
              <a:schemeClr val="bg1">
                <a:lumMod val="75000"/>
              </a:schemeClr>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9408789" y="2048402"/>
            <a:ext cx="2783211" cy="1642886"/>
          </a:xfrm>
          <a:prstGeom prst="rect">
            <a:avLst/>
          </a:prstGeom>
        </p:spPr>
        <p:txBody>
          <a:bodyPr wrap="square">
            <a:spAutoFit/>
            <a:scene3d>
              <a:camera prst="orthographicFront"/>
              <a:lightRig rig="threePt" dir="t"/>
            </a:scene3d>
            <a:sp3d contourW="12700"/>
          </a:bodyPr>
          <a:lstStyle/>
          <a:p>
            <a:pPr lvl="0" algn="just">
              <a:lnSpc>
                <a:spcPct val="120000"/>
              </a:lnSpc>
              <a:defRPr/>
            </a:pPr>
            <a:endParaRPr lang="en-US" altLang="zh-CN" b="1" dirty="0">
              <a:solidFill>
                <a:prstClr val="black">
                  <a:lumMod val="50000"/>
                  <a:lumOff val="50000"/>
                </a:prstClr>
              </a:solidFill>
              <a:latin typeface="微软雅黑" panose="020B0503020204020204" charset="-122"/>
              <a:ea typeface="微软雅黑" panose="020B0503020204020204" charset="-122"/>
            </a:endParaRPr>
          </a:p>
          <a:p>
            <a:pPr lvl="0" algn="just">
              <a:lnSpc>
                <a:spcPct val="120000"/>
              </a:lnSpc>
              <a:defRPr/>
            </a:pPr>
            <a:r>
              <a:rPr lang="zh-CN" altLang="en-US" sz="2000" b="1" dirty="0">
                <a:solidFill>
                  <a:srgbClr val="C00000"/>
                </a:solidFill>
                <a:latin typeface="微软雅黑" panose="020B0503020204020204" charset="-122"/>
                <a:ea typeface="微软雅黑" panose="020B0503020204020204" charset="-122"/>
              </a:rPr>
              <a:t>产业链的提升</a:t>
            </a:r>
            <a:endParaRPr lang="en-US" altLang="zh-CN" sz="2000" b="1" dirty="0">
              <a:solidFill>
                <a:srgbClr val="C00000"/>
              </a:solidFill>
              <a:latin typeface="微软雅黑" panose="020B0503020204020204" charset="-122"/>
              <a:ea typeface="微软雅黑" panose="020B0503020204020204" charset="-122"/>
            </a:endParaRPr>
          </a:p>
          <a:p>
            <a:pPr algn="just">
              <a:lnSpc>
                <a:spcPct val="120000"/>
              </a:lnSpc>
              <a:defRPr/>
            </a:pPr>
            <a:endParaRPr lang="en-US" altLang="zh-CN" sz="2400" b="1" dirty="0">
              <a:solidFill>
                <a:srgbClr val="FF0000"/>
              </a:solidFill>
              <a:latin typeface="微软雅黑" panose="020B0503020204020204" charset="-122"/>
              <a:ea typeface="微软雅黑" panose="020B0503020204020204" charset="-122"/>
            </a:endParaRPr>
          </a:p>
          <a:p>
            <a:pPr algn="just">
              <a:lnSpc>
                <a:spcPct val="120000"/>
              </a:lnSpc>
              <a:defRPr/>
            </a:pPr>
            <a:r>
              <a:rPr lang="zh-CN" altLang="en-US" sz="2400" b="1" dirty="0">
                <a:solidFill>
                  <a:srgbClr val="FF0000"/>
                </a:solidFill>
                <a:latin typeface="微软雅黑" panose="020B0503020204020204" charset="-122"/>
                <a:ea typeface="微软雅黑" panose="020B0503020204020204" charset="-122"/>
              </a:rPr>
              <a:t>科技支撑</a:t>
            </a:r>
            <a:endParaRPr lang="zh-CN" altLang="en-US" sz="2400" b="1" dirty="0">
              <a:solidFill>
                <a:srgbClr val="FF0000"/>
              </a:solidFill>
              <a:latin typeface="微软雅黑" panose="020B0503020204020204" charset="-122"/>
              <a:ea typeface="微软雅黑" panose="020B0503020204020204" charset="-122"/>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1" grpId="0" bldLvl="0" animBg="1"/>
      <p:bldP spid="24" grpId="0"/>
      <p:bldP spid="30" grpId="0" bldLvl="0" animBg="1"/>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l="21434" b="2440"/>
          <a:stretch>
            <a:fillRect/>
          </a:stretch>
        </p:blipFill>
        <p:spPr>
          <a:xfrm rot="5400000">
            <a:off x="350737" y="-350737"/>
            <a:ext cx="1660727" cy="2362201"/>
          </a:xfrm>
          <a:prstGeom prst="rect">
            <a:avLst/>
          </a:prstGeom>
        </p:spPr>
      </p:pic>
      <p:sp>
        <p:nvSpPr>
          <p:cNvPr id="21" name="KSO_Shape"/>
          <p:cNvSpPr/>
          <p:nvPr/>
        </p:nvSpPr>
        <p:spPr>
          <a:xfrm>
            <a:off x="871703" y="1118733"/>
            <a:ext cx="309397" cy="332653"/>
          </a:xfrm>
          <a:prstGeom prst="homePlate">
            <a:avLst>
              <a:gd name="adj" fmla="val 32249"/>
            </a:avLst>
          </a:prstGeom>
          <a:solidFill>
            <a:srgbClr val="EE7700"/>
          </a:solidFill>
        </p:spPr>
        <p:style>
          <a:lnRef idx="0">
            <a:schemeClr val="accent6"/>
          </a:lnRef>
          <a:fillRef idx="3">
            <a:schemeClr val="accent6"/>
          </a:fillRef>
          <a:effectRef idx="3">
            <a:schemeClr val="accent6"/>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7700"/>
              </a:solidFill>
              <a:effectLst/>
              <a:uLnTx/>
              <a:uFillTx/>
              <a:latin typeface="Arial" panose="020B0604020202020204"/>
              <a:ea typeface="微软雅黑" panose="020B0503020204020204" charset="-122"/>
              <a:cs typeface="+mn-cs"/>
            </a:endParaRPr>
          </a:p>
        </p:txBody>
      </p:sp>
      <p:sp>
        <p:nvSpPr>
          <p:cNvPr id="24" name="TextBox 1"/>
          <p:cNvSpPr txBox="1"/>
          <p:nvPr/>
        </p:nvSpPr>
        <p:spPr>
          <a:xfrm>
            <a:off x="1331652" y="999069"/>
            <a:ext cx="8059236" cy="523220"/>
          </a:xfrm>
          <a:prstGeom prst="rect">
            <a:avLst/>
          </a:prstGeom>
          <a:noFill/>
        </p:spPr>
        <p:txBody>
          <a:bodyPr wrap="square" rtlCol="0">
            <a:spAutoFit/>
          </a:bodyPr>
          <a:lstStyle/>
          <a:p>
            <a:pPr>
              <a:buClr>
                <a:srgbClr val="FF9933"/>
              </a:buClr>
              <a:buSzPct val="200000"/>
              <a:defRPr/>
            </a:pPr>
            <a:r>
              <a:rPr lang="zh-CN" altLang="en-US"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“双反”调查措施实施后的贸易渠道与方式改变</a:t>
            </a:r>
            <a:endParaRPr lang="zh-CN" altLang="en-US"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pic>
        <p:nvPicPr>
          <p:cNvPr id="17" name="图片 16"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10610566" y="6257725"/>
            <a:ext cx="1581433" cy="591833"/>
          </a:xfrm>
          <a:prstGeom prst="rect">
            <a:avLst/>
          </a:prstGeom>
        </p:spPr>
      </p:pic>
      <p:sp>
        <p:nvSpPr>
          <p:cNvPr id="19" name="页脚占位符 3"/>
          <p:cNvSpPr txBox="1"/>
          <p:nvPr/>
        </p:nvSpPr>
        <p:spPr>
          <a:xfrm>
            <a:off x="-1357229" y="6397109"/>
            <a:ext cx="4339828" cy="385072"/>
          </a:xfrm>
          <a:prstGeom prst="rect">
            <a:avLst/>
          </a:prstGeom>
        </p:spPr>
        <p:txBody>
          <a:bodyPr vert="horz" lIns="91440" tIns="45720" rIns="91440" bIns="45720" rtlCol="0" anchor="ctr"/>
          <a:lstStyle>
            <a:defPPr>
              <a:defRPr lang="en-US"/>
            </a:defPPr>
            <a:lvl1pPr marL="0" algn="ctr" defTabSz="457200" rtl="0" eaLnBrk="1" latinLnBrk="0" hangingPunct="1">
              <a:defRPr sz="126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65"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rPr>
              <a:t>严格保密</a:t>
            </a:r>
            <a:endParaRPr kumimoji="0" lang="zh-CN" altLang="en-US" sz="1265" b="0" i="0" u="none" strike="noStrike" kern="1200" cap="none" spc="0" normalizeH="0" baseline="0" noProof="0" dirty="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25" name="灯片编号占位符 2"/>
          <p:cNvSpPr txBox="1"/>
          <p:nvPr/>
        </p:nvSpPr>
        <p:spPr>
          <a:xfrm>
            <a:off x="3464802" y="6397109"/>
            <a:ext cx="2893219" cy="385072"/>
          </a:xfrm>
          <a:prstGeom prst="rect">
            <a:avLst/>
          </a:prstGeom>
        </p:spPr>
        <p:txBody>
          <a:bodyPr vert="horz" lIns="91440" tIns="45720" rIns="91440" bIns="45720" rtlCol="0" anchor="ctr"/>
          <a:lstStyle>
            <a:defPPr>
              <a:defRPr lang="en-US"/>
            </a:defPPr>
            <a:lvl1pPr marL="0" algn="r" defTabSz="457200" rtl="0" eaLnBrk="1" latinLnBrk="0" hangingPunct="1">
              <a:defRPr sz="126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3E01EE5D-26FB-46D5-A381-ECFB35BF1D34}" type="slidenum">
              <a:rPr kumimoji="0" lang="zh-CN" altLang="en-US" sz="1265"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fld>
            <a:endParaRPr kumimoji="0" lang="zh-CN" altLang="en-US" sz="1265"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26" name="TextBox 11"/>
          <p:cNvSpPr txBox="1"/>
          <p:nvPr/>
        </p:nvSpPr>
        <p:spPr>
          <a:xfrm>
            <a:off x="1812026" y="357884"/>
            <a:ext cx="7834236" cy="430887"/>
          </a:xfrm>
          <a:prstGeom prst="rect">
            <a:avLst/>
          </a:prstGeom>
          <a:noFill/>
        </p:spPr>
        <p:txBody>
          <a:bodyPr wrap="square" lIns="0" tIns="0" rIns="0" bIns="0" rtlCol="0">
            <a:spAutoFit/>
            <a:scene3d>
              <a:camera prst="orthographicFront"/>
              <a:lightRig rig="threePt" dir="t"/>
            </a:scene3d>
            <a:sp3d contourW="12700"/>
          </a:bodyPr>
          <a:lstStyle/>
          <a:p>
            <a:pPr>
              <a:defRPr/>
            </a:pPr>
            <a:r>
              <a:rPr lang="zh-CN" altLang="en-US" sz="2800" b="1" dirty="0">
                <a:ln w="0"/>
                <a:solidFill>
                  <a:srgbClr val="595959"/>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贸易救济措施的后果</a:t>
            </a:r>
            <a:endParaRPr lang="zh-CN" altLang="en-US" sz="2800" b="1" dirty="0">
              <a:ln w="0"/>
              <a:solidFill>
                <a:srgbClr val="595959"/>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7" name="TextBox 7"/>
          <p:cNvSpPr txBox="1"/>
          <p:nvPr/>
        </p:nvSpPr>
        <p:spPr>
          <a:xfrm flipV="1">
            <a:off x="353167" y="9028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28" name="图片 27" descr="D:\=Business Support=\VI系统\logo\中英文全称横版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6996" y="412731"/>
            <a:ext cx="2426122" cy="374250"/>
          </a:xfrm>
          <a:prstGeom prst="rect">
            <a:avLst/>
          </a:prstGeom>
          <a:noFill/>
          <a:ln>
            <a:noFill/>
          </a:ln>
        </p:spPr>
      </p:pic>
      <p:sp>
        <p:nvSpPr>
          <p:cNvPr id="4" name="文本框 3"/>
          <p:cNvSpPr txBox="1"/>
          <p:nvPr/>
        </p:nvSpPr>
        <p:spPr>
          <a:xfrm>
            <a:off x="1181100" y="1660728"/>
            <a:ext cx="9734281" cy="957250"/>
          </a:xfrm>
          <a:prstGeom prst="rect">
            <a:avLst/>
          </a:prstGeom>
          <a:noFill/>
        </p:spPr>
        <p:txBody>
          <a:bodyPr wrap="square" rtlCol="0">
            <a:spAutoFit/>
          </a:bodyPr>
          <a:lstStyle/>
          <a:p>
            <a:pPr indent="457200" algn="just">
              <a:lnSpc>
                <a:spcPct val="150000"/>
              </a:lnSpc>
            </a:pPr>
            <a:r>
              <a:rPr lang="zh-CN" altLang="en-US" sz="2000" b="1" dirty="0">
                <a:solidFill>
                  <a:srgbClr val="002060"/>
                </a:solidFill>
                <a:latin typeface="Times New Roman" panose="02020603050405020304" pitchFamily="18" charset="0"/>
                <a:ea typeface="宋体" panose="02010600030101010101" pitchFamily="2" charset="-122"/>
              </a:rPr>
              <a:t>不公平的贸易政策与法律，带来高幅度的措施。中国企业面临出口市场的封堵，通常会引发如下的情势：</a:t>
            </a:r>
            <a:endParaRPr lang="zh-CN" altLang="en-US" sz="2000" b="1" dirty="0">
              <a:solidFill>
                <a:srgbClr val="002060"/>
              </a:solidFill>
              <a:latin typeface="Times New Roman" panose="02020603050405020304" pitchFamily="18" charset="0"/>
              <a:ea typeface="宋体" panose="02010600030101010101" pitchFamily="2" charset="-122"/>
            </a:endParaRPr>
          </a:p>
        </p:txBody>
      </p:sp>
      <p:graphicFrame>
        <p:nvGraphicFramePr>
          <p:cNvPr id="2" name="图示 1"/>
          <p:cNvGraphicFramePr/>
          <p:nvPr/>
        </p:nvGraphicFramePr>
        <p:xfrm>
          <a:off x="565383" y="2865083"/>
          <a:ext cx="10327521" cy="3145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4" grpId="0"/>
      <p:bldP spid="4" grpId="0"/>
      <p:bldGraphic spid="2"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38575" y="2000911"/>
            <a:ext cx="4801314" cy="1415772"/>
            <a:chOff x="3304038" y="-125467"/>
            <a:chExt cx="4801314" cy="1415772"/>
          </a:xfrm>
        </p:grpSpPr>
        <p:sp>
          <p:nvSpPr>
            <p:cNvPr id="3" name="文本框 2"/>
            <p:cNvSpPr txBox="1"/>
            <p:nvPr/>
          </p:nvSpPr>
          <p:spPr>
            <a:xfrm>
              <a:off x="3304038" y="582419"/>
              <a:ext cx="4801314" cy="707886"/>
            </a:xfrm>
            <a:prstGeom prst="rect">
              <a:avLst/>
            </a:prstGeom>
            <a:noFill/>
          </p:spPr>
          <p:txBody>
            <a:bodyPr wrap="none" rtlCol="0">
              <a:spAutoFit/>
              <a:scene3d>
                <a:camera prst="orthographicFront"/>
                <a:lightRig rig="threePt" dir="t"/>
              </a:scene3d>
              <a:sp3d contourW="12700"/>
            </a:bodyPr>
            <a:lstStyle/>
            <a:p>
              <a:pPr>
                <a:defRPr/>
              </a:pPr>
              <a:r>
                <a:rPr lang="zh-CN" altLang="en-US" sz="4000" b="1" dirty="0">
                  <a:solidFill>
                    <a:schemeClr val="tx2"/>
                  </a:solidFill>
                </a:rPr>
                <a:t>反规避调查以及后果</a:t>
              </a:r>
              <a:endParaRPr lang="zh-CN" altLang="en-US" sz="4000" b="1" dirty="0">
                <a:solidFill>
                  <a:schemeClr val="tx2"/>
                </a:solidFill>
              </a:endParaRPr>
            </a:p>
          </p:txBody>
        </p:sp>
        <p:sp>
          <p:nvSpPr>
            <p:cNvPr id="5" name="文本框 4"/>
            <p:cNvSpPr txBox="1"/>
            <p:nvPr/>
          </p:nvSpPr>
          <p:spPr>
            <a:xfrm>
              <a:off x="3304038" y="-125467"/>
              <a:ext cx="2254528"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FF9900"/>
                  </a:solidFill>
                  <a:effectLst/>
                  <a:uLnTx/>
                  <a:uFillTx/>
                  <a:latin typeface="Arial" panose="020B0604020202020204"/>
                  <a:ea typeface="微软雅黑" panose="020B0503020204020204" charset="-122"/>
                  <a:cs typeface="+mn-cs"/>
                </a:rPr>
                <a:t>PART 03</a:t>
              </a:r>
              <a:endParaRPr kumimoji="0" lang="zh-CN" altLang="en-US" sz="4000" b="1" i="0" u="none" strike="noStrike" kern="1200" cap="none" spc="0" normalizeH="0" baseline="0" noProof="0" dirty="0">
                <a:ln>
                  <a:noFill/>
                </a:ln>
                <a:solidFill>
                  <a:srgbClr val="FF9900"/>
                </a:solidFill>
                <a:effectLst/>
                <a:uLnTx/>
                <a:uFillTx/>
                <a:latin typeface="Arial" panose="020B0604020202020204"/>
                <a:ea typeface="微软雅黑" panose="020B0503020204020204" charset="-122"/>
                <a:cs typeface="+mn-cs"/>
              </a:endParaRPr>
            </a:p>
          </p:txBody>
        </p:sp>
      </p:grpSp>
      <p:pic>
        <p:nvPicPr>
          <p:cNvPr id="6" name="图片 5"/>
          <p:cNvPicPr>
            <a:picLocks noChangeAspect="1"/>
          </p:cNvPicPr>
          <p:nvPr/>
        </p:nvPicPr>
        <p:blipFill rotWithShape="1">
          <a:blip r:embed="rId1" cstate="screen"/>
          <a:srcRect l="839"/>
          <a:stretch>
            <a:fillRect/>
          </a:stretch>
        </p:blipFill>
        <p:spPr>
          <a:xfrm rot="10800000">
            <a:off x="6096000" y="963662"/>
            <a:ext cx="6096000" cy="58943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l="21434" b="2440"/>
          <a:stretch>
            <a:fillRect/>
          </a:stretch>
        </p:blipFill>
        <p:spPr>
          <a:xfrm rot="5400000">
            <a:off x="350737" y="-350737"/>
            <a:ext cx="1660727" cy="2362201"/>
          </a:xfrm>
          <a:prstGeom prst="rect">
            <a:avLst/>
          </a:prstGeom>
        </p:spPr>
      </p:pic>
      <p:sp>
        <p:nvSpPr>
          <p:cNvPr id="21" name="KSO_Shape"/>
          <p:cNvSpPr/>
          <p:nvPr/>
        </p:nvSpPr>
        <p:spPr>
          <a:xfrm>
            <a:off x="871703" y="1094352"/>
            <a:ext cx="309397" cy="332653"/>
          </a:xfrm>
          <a:prstGeom prst="homePlate">
            <a:avLst>
              <a:gd name="adj" fmla="val 32249"/>
            </a:avLst>
          </a:prstGeom>
          <a:solidFill>
            <a:srgbClr val="EE7700"/>
          </a:solidFill>
        </p:spPr>
        <p:style>
          <a:lnRef idx="0">
            <a:schemeClr val="accent6"/>
          </a:lnRef>
          <a:fillRef idx="3">
            <a:schemeClr val="accent6"/>
          </a:fillRef>
          <a:effectRef idx="3">
            <a:schemeClr val="accent6"/>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2060"/>
              </a:solidFill>
              <a:effectLst/>
              <a:uLnTx/>
              <a:uFillTx/>
              <a:latin typeface="Arial" panose="020B0604020202020204"/>
              <a:ea typeface="微软雅黑" panose="020B0503020204020204" charset="-122"/>
              <a:cs typeface="+mn-cs"/>
            </a:endParaRPr>
          </a:p>
        </p:txBody>
      </p:sp>
      <p:sp>
        <p:nvSpPr>
          <p:cNvPr id="24" name="TextBox 1"/>
          <p:cNvSpPr txBox="1"/>
          <p:nvPr/>
        </p:nvSpPr>
        <p:spPr>
          <a:xfrm>
            <a:off x="1331652" y="999069"/>
            <a:ext cx="7645947" cy="523220"/>
          </a:xfrm>
          <a:prstGeom prst="rect">
            <a:avLst/>
          </a:prstGeom>
          <a:noFill/>
        </p:spPr>
        <p:txBody>
          <a:bodyPr wrap="square" rtlCol="0">
            <a:spAutoFit/>
          </a:bodyPr>
          <a:lstStyle/>
          <a:p>
            <a:pPr>
              <a:buClr>
                <a:srgbClr val="FF9933"/>
              </a:buClr>
              <a:buSzPct val="200000"/>
              <a:defRPr/>
            </a:pPr>
            <a:r>
              <a:rPr lang="zh-CN" altLang="en-US"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何谓“反规避”？</a:t>
            </a:r>
            <a:endParaRPr lang="zh-CN" altLang="en-US"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pic>
        <p:nvPicPr>
          <p:cNvPr id="17" name="图片 16"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10610566" y="6257725"/>
            <a:ext cx="1581433" cy="591833"/>
          </a:xfrm>
          <a:prstGeom prst="rect">
            <a:avLst/>
          </a:prstGeom>
        </p:spPr>
      </p:pic>
      <p:sp>
        <p:nvSpPr>
          <p:cNvPr id="19" name="页脚占位符 3"/>
          <p:cNvSpPr txBox="1"/>
          <p:nvPr/>
        </p:nvSpPr>
        <p:spPr>
          <a:xfrm>
            <a:off x="-1357229" y="6397109"/>
            <a:ext cx="4339828" cy="385072"/>
          </a:xfrm>
          <a:prstGeom prst="rect">
            <a:avLst/>
          </a:prstGeom>
        </p:spPr>
        <p:txBody>
          <a:bodyPr vert="horz" lIns="91440" tIns="45720" rIns="91440" bIns="45720" rtlCol="0" anchor="ctr"/>
          <a:lstStyle>
            <a:defPPr>
              <a:defRPr lang="en-US"/>
            </a:defPPr>
            <a:lvl1pPr marL="0" algn="ctr" defTabSz="457200" rtl="0" eaLnBrk="1" latinLnBrk="0" hangingPunct="1">
              <a:defRPr sz="126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65"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rPr>
              <a:t>严格保密</a:t>
            </a:r>
            <a:endParaRPr kumimoji="0" lang="zh-CN" altLang="en-US" sz="1265" b="0" i="0" u="none" strike="noStrike" kern="1200" cap="none" spc="0" normalizeH="0" baseline="0" noProof="0" dirty="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25" name="灯片编号占位符 2"/>
          <p:cNvSpPr txBox="1"/>
          <p:nvPr/>
        </p:nvSpPr>
        <p:spPr>
          <a:xfrm>
            <a:off x="3464802" y="6397109"/>
            <a:ext cx="2893219" cy="385072"/>
          </a:xfrm>
          <a:prstGeom prst="rect">
            <a:avLst/>
          </a:prstGeom>
        </p:spPr>
        <p:txBody>
          <a:bodyPr vert="horz" lIns="91440" tIns="45720" rIns="91440" bIns="45720" rtlCol="0" anchor="ctr"/>
          <a:lstStyle>
            <a:defPPr>
              <a:defRPr lang="en-US"/>
            </a:defPPr>
            <a:lvl1pPr marL="0" algn="r" defTabSz="457200" rtl="0" eaLnBrk="1" latinLnBrk="0" hangingPunct="1">
              <a:defRPr sz="126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3E01EE5D-26FB-46D5-A381-ECFB35BF1D34}" type="slidenum">
              <a:rPr kumimoji="0" lang="zh-CN" altLang="en-US" sz="1265"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fld>
            <a:endParaRPr kumimoji="0" lang="zh-CN" altLang="en-US" sz="1265"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26" name="TextBox 11"/>
          <p:cNvSpPr txBox="1"/>
          <p:nvPr/>
        </p:nvSpPr>
        <p:spPr>
          <a:xfrm>
            <a:off x="1812026" y="357884"/>
            <a:ext cx="7834236" cy="430887"/>
          </a:xfrm>
          <a:prstGeom prst="rect">
            <a:avLst/>
          </a:prstGeom>
          <a:noFill/>
        </p:spPr>
        <p:txBody>
          <a:bodyPr wrap="square" lIns="0" tIns="0" rIns="0" bIns="0" rtlCol="0">
            <a:spAutoFit/>
            <a:scene3d>
              <a:camera prst="orthographicFront"/>
              <a:lightRig rig="threePt" dir="t"/>
            </a:scene3d>
            <a:sp3d contourW="12700"/>
          </a:bodyPr>
          <a:lstStyle/>
          <a:p>
            <a:pPr>
              <a:defRPr/>
            </a:pPr>
            <a:r>
              <a:rPr lang="zh-CN" altLang="en-US" sz="2800" b="1" dirty="0">
                <a:ln w="0"/>
                <a:solidFill>
                  <a:srgbClr val="595959"/>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反规避调查以及法律后果</a:t>
            </a:r>
            <a:endParaRPr lang="zh-CN" altLang="en-US" sz="2800" b="1" dirty="0">
              <a:ln w="0"/>
              <a:solidFill>
                <a:srgbClr val="595959"/>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7" name="TextBox 7"/>
          <p:cNvSpPr txBox="1"/>
          <p:nvPr/>
        </p:nvSpPr>
        <p:spPr>
          <a:xfrm flipV="1">
            <a:off x="353167" y="9028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28" name="图片 27" descr="D:\=Business Support=\VI系统\logo\中英文全称横版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6996" y="412731"/>
            <a:ext cx="2426122" cy="374250"/>
          </a:xfrm>
          <a:prstGeom prst="rect">
            <a:avLst/>
          </a:prstGeom>
          <a:noFill/>
          <a:ln>
            <a:noFill/>
          </a:ln>
        </p:spPr>
      </p:pic>
      <p:sp>
        <p:nvSpPr>
          <p:cNvPr id="4" name="文本框 3"/>
          <p:cNvSpPr txBox="1"/>
          <p:nvPr/>
        </p:nvSpPr>
        <p:spPr>
          <a:xfrm>
            <a:off x="1331652" y="1623810"/>
            <a:ext cx="9953191" cy="5207644"/>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u"/>
            </a:pPr>
            <a:r>
              <a:rPr lang="en-US" altLang="zh-CN" sz="2800" b="1" dirty="0">
                <a:solidFill>
                  <a:srgbClr val="002060"/>
                </a:solidFill>
                <a:latin typeface="Times New Roman" panose="02020603050405020304" pitchFamily="18" charset="0"/>
                <a:ea typeface="宋体" panose="02010600030101010101" pitchFamily="2" charset="-122"/>
              </a:rPr>
              <a:t>WTO</a:t>
            </a:r>
            <a:r>
              <a:rPr lang="zh-CN" altLang="en-US" sz="2800" b="1" dirty="0">
                <a:solidFill>
                  <a:srgbClr val="002060"/>
                </a:solidFill>
                <a:latin typeface="Times New Roman" panose="02020603050405020304" pitchFamily="18" charset="0"/>
                <a:ea typeface="宋体" panose="02010600030101010101" pitchFamily="2" charset="-122"/>
              </a:rPr>
              <a:t>法律没有明确规定 </a:t>
            </a:r>
            <a:r>
              <a:rPr lang="en-US" altLang="zh-CN" sz="2800" b="1" dirty="0">
                <a:solidFill>
                  <a:srgbClr val="002060"/>
                </a:solidFill>
                <a:latin typeface="Times New Roman" panose="02020603050405020304" pitchFamily="18" charset="0"/>
                <a:ea typeface="宋体" panose="02010600030101010101" pitchFamily="2" charset="-122"/>
              </a:rPr>
              <a:t>– </a:t>
            </a:r>
            <a:r>
              <a:rPr lang="zh-CN" altLang="en-US" sz="2800" b="1" dirty="0">
                <a:solidFill>
                  <a:srgbClr val="002060"/>
                </a:solidFill>
                <a:latin typeface="Times New Roman" panose="02020603050405020304" pitchFamily="18" charset="0"/>
                <a:ea typeface="宋体" panose="02010600030101010101" pitchFamily="2" charset="-122"/>
              </a:rPr>
              <a:t>欧美先行创建规则</a:t>
            </a:r>
            <a:endParaRPr lang="en-US" altLang="zh-CN" sz="2800" b="1" dirty="0">
              <a:solidFill>
                <a:srgbClr val="002060"/>
              </a:solidFill>
              <a:latin typeface="Times New Roman" panose="02020603050405020304" pitchFamily="18" charset="0"/>
              <a:ea typeface="宋体" panose="02010600030101010101" pitchFamily="2" charset="-122"/>
            </a:endParaRPr>
          </a:p>
          <a:p>
            <a:pPr marL="342900" indent="-342900" algn="just">
              <a:lnSpc>
                <a:spcPct val="150000"/>
              </a:lnSpc>
              <a:buFont typeface="Wingdings" panose="05000000000000000000" pitchFamily="2" charset="2"/>
              <a:buChar char="u"/>
            </a:pPr>
            <a:r>
              <a:rPr lang="zh-CN" altLang="en-US" sz="2800" b="1" dirty="0">
                <a:solidFill>
                  <a:srgbClr val="002060"/>
                </a:solidFill>
                <a:latin typeface="Times New Roman" panose="02020603050405020304" pitchFamily="18" charset="0"/>
                <a:ea typeface="宋体" panose="02010600030101010101" pitchFamily="2" charset="-122"/>
              </a:rPr>
              <a:t>简单改观被调查产品的物理特性、或化学构成（案例）</a:t>
            </a:r>
            <a:endParaRPr lang="en-US" altLang="zh-CN" sz="2800" b="1" dirty="0">
              <a:solidFill>
                <a:srgbClr val="002060"/>
              </a:solidFill>
              <a:latin typeface="Times New Roman" panose="02020603050405020304" pitchFamily="18" charset="0"/>
              <a:ea typeface="宋体" panose="02010600030101010101" pitchFamily="2" charset="-122"/>
            </a:endParaRPr>
          </a:p>
          <a:p>
            <a:pPr marL="342900" indent="-342900" algn="just">
              <a:lnSpc>
                <a:spcPct val="150000"/>
              </a:lnSpc>
              <a:buFont typeface="Wingdings" panose="05000000000000000000" pitchFamily="2" charset="2"/>
              <a:buChar char="u"/>
            </a:pPr>
            <a:r>
              <a:rPr lang="zh-CN" altLang="en-US" sz="2800" b="1" dirty="0">
                <a:solidFill>
                  <a:srgbClr val="002060"/>
                </a:solidFill>
                <a:latin typeface="Times New Roman" panose="02020603050405020304" pitchFamily="18" charset="0"/>
                <a:ea typeface="宋体" panose="02010600030101010101" pitchFamily="2" charset="-122"/>
              </a:rPr>
              <a:t>在第三国采取更换包装、原产地证明（山东企业的案例）</a:t>
            </a:r>
            <a:endParaRPr lang="en-US" altLang="zh-CN" sz="2800" b="1" dirty="0">
              <a:solidFill>
                <a:srgbClr val="002060"/>
              </a:solidFill>
              <a:latin typeface="Times New Roman" panose="02020603050405020304" pitchFamily="18" charset="0"/>
              <a:ea typeface="宋体" panose="02010600030101010101" pitchFamily="2" charset="-122"/>
            </a:endParaRPr>
          </a:p>
          <a:p>
            <a:pPr marL="342900" indent="-342900" algn="just">
              <a:lnSpc>
                <a:spcPct val="150000"/>
              </a:lnSpc>
              <a:buFont typeface="Wingdings" panose="05000000000000000000" pitchFamily="2" charset="2"/>
              <a:buChar char="u"/>
            </a:pPr>
            <a:r>
              <a:rPr lang="zh-CN" altLang="en-US" sz="3200" b="1" dirty="0">
                <a:solidFill>
                  <a:srgbClr val="C00000"/>
                </a:solidFill>
                <a:latin typeface="Times New Roman" panose="02020603050405020304" pitchFamily="18" charset="0"/>
                <a:ea typeface="宋体" panose="02010600030101010101" pitchFamily="2" charset="-122"/>
              </a:rPr>
              <a:t>海外投资建厂（山东企业的案例）</a:t>
            </a:r>
            <a:endParaRPr lang="en-US" altLang="zh-CN" sz="3200" b="1" dirty="0">
              <a:solidFill>
                <a:srgbClr val="C00000"/>
              </a:solidFill>
              <a:latin typeface="Times New Roman" panose="02020603050405020304" pitchFamily="18" charset="0"/>
              <a:ea typeface="宋体" panose="02010600030101010101" pitchFamily="2" charset="-122"/>
            </a:endParaRPr>
          </a:p>
          <a:p>
            <a:pPr marL="914400" lvl="1" indent="-457200" algn="just">
              <a:lnSpc>
                <a:spcPct val="150000"/>
              </a:lnSpc>
              <a:buFont typeface="Wingdings" panose="05000000000000000000" pitchFamily="2" charset="2"/>
              <a:buChar char="Ø"/>
            </a:pPr>
            <a:r>
              <a:rPr lang="zh-CN" altLang="en-US" sz="3200" b="1" dirty="0">
                <a:solidFill>
                  <a:srgbClr val="C00000"/>
                </a:solidFill>
                <a:latin typeface="Times New Roman" panose="02020603050405020304" pitchFamily="18" charset="0"/>
                <a:ea typeface="宋体" panose="02010600030101010101" pitchFamily="2" charset="-122"/>
              </a:rPr>
              <a:t>正常投资</a:t>
            </a:r>
            <a:endParaRPr lang="en-US" altLang="zh-CN" sz="3200" b="1" dirty="0">
              <a:solidFill>
                <a:srgbClr val="C00000"/>
              </a:solidFill>
              <a:latin typeface="Times New Roman" panose="02020603050405020304" pitchFamily="18" charset="0"/>
              <a:ea typeface="宋体" panose="02010600030101010101" pitchFamily="2" charset="-122"/>
            </a:endParaRPr>
          </a:p>
          <a:p>
            <a:pPr marL="914400" lvl="1" indent="-457200" algn="just">
              <a:lnSpc>
                <a:spcPct val="150000"/>
              </a:lnSpc>
              <a:buFont typeface="Wingdings" panose="05000000000000000000" pitchFamily="2" charset="2"/>
              <a:buChar char="Ø"/>
            </a:pPr>
            <a:r>
              <a:rPr lang="zh-CN" altLang="en-US" sz="3200" b="1" dirty="0">
                <a:solidFill>
                  <a:srgbClr val="C00000"/>
                </a:solidFill>
                <a:latin typeface="Times New Roman" panose="02020603050405020304" pitchFamily="18" charset="0"/>
                <a:ea typeface="宋体" panose="02010600030101010101" pitchFamily="2" charset="-122"/>
              </a:rPr>
              <a:t>规避投资</a:t>
            </a:r>
            <a:endParaRPr lang="en-US" altLang="zh-CN" sz="3200" b="1" dirty="0">
              <a:solidFill>
                <a:srgbClr val="C00000"/>
              </a:solidFill>
              <a:latin typeface="Times New Roman" panose="02020603050405020304" pitchFamily="18" charset="0"/>
              <a:ea typeface="宋体" panose="02010600030101010101" pitchFamily="2" charset="-122"/>
            </a:endParaRPr>
          </a:p>
          <a:p>
            <a:pPr algn="just">
              <a:lnSpc>
                <a:spcPct val="150000"/>
              </a:lnSpc>
            </a:pPr>
            <a:endParaRPr lang="en-US" altLang="zh-CN" sz="2400" b="1" dirty="0">
              <a:solidFill>
                <a:srgbClr val="C00000"/>
              </a:solidFill>
              <a:latin typeface="Times New Roman" panose="02020603050405020304" pitchFamily="18" charset="0"/>
              <a:ea typeface="宋体" panose="02010600030101010101" pitchFamily="2" charset="-122"/>
            </a:endParaRPr>
          </a:p>
          <a:p>
            <a:pPr marL="342900" indent="-342900" algn="just">
              <a:lnSpc>
                <a:spcPct val="150000"/>
              </a:lnSpc>
              <a:buFont typeface="Wingdings" panose="05000000000000000000" pitchFamily="2" charset="2"/>
              <a:buChar char="u"/>
            </a:pPr>
            <a:endParaRPr lang="en-US" altLang="zh-CN" sz="2000" b="1" dirty="0">
              <a:solidFill>
                <a:srgbClr val="002060"/>
              </a:solidFill>
              <a:latin typeface="Times New Roman" panose="02020603050405020304" pitchFamily="18" charset="0"/>
              <a:ea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wipe(down)">
                                      <p:cBhvr>
                                        <p:cTn id="14" dur="500"/>
                                        <p:tgtEl>
                                          <p:spTgt spid="24">
                                            <p:txEl>
                                              <p:pRg st="0" end="0"/>
                                            </p:txEl>
                                          </p:spTgt>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4"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l="21434" b="2440"/>
          <a:stretch>
            <a:fillRect/>
          </a:stretch>
        </p:blipFill>
        <p:spPr>
          <a:xfrm rot="5400000">
            <a:off x="350737" y="-350737"/>
            <a:ext cx="1660727" cy="2362201"/>
          </a:xfrm>
          <a:prstGeom prst="rect">
            <a:avLst/>
          </a:prstGeom>
        </p:spPr>
      </p:pic>
      <p:sp>
        <p:nvSpPr>
          <p:cNvPr id="21" name="KSO_Shape"/>
          <p:cNvSpPr/>
          <p:nvPr/>
        </p:nvSpPr>
        <p:spPr>
          <a:xfrm>
            <a:off x="871703" y="1133464"/>
            <a:ext cx="309397" cy="332653"/>
          </a:xfrm>
          <a:prstGeom prst="homePlate">
            <a:avLst>
              <a:gd name="adj" fmla="val 32249"/>
            </a:avLst>
          </a:prstGeom>
          <a:solidFill>
            <a:srgbClr val="EE7700"/>
          </a:solidFill>
        </p:spPr>
        <p:style>
          <a:lnRef idx="0">
            <a:schemeClr val="accent6"/>
          </a:lnRef>
          <a:fillRef idx="3">
            <a:schemeClr val="accent6"/>
          </a:fillRef>
          <a:effectRef idx="3">
            <a:schemeClr val="accent6"/>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4" name="TextBox 1"/>
          <p:cNvSpPr txBox="1"/>
          <p:nvPr/>
        </p:nvSpPr>
        <p:spPr>
          <a:xfrm>
            <a:off x="1331652" y="1050499"/>
            <a:ext cx="7645947" cy="584775"/>
          </a:xfrm>
          <a:prstGeom prst="rect">
            <a:avLst/>
          </a:prstGeom>
          <a:noFill/>
        </p:spPr>
        <p:txBody>
          <a:bodyPr wrap="square" rtlCol="0">
            <a:spAutoFit/>
          </a:bodyPr>
          <a:lstStyle/>
          <a:p>
            <a:pPr>
              <a:defRPr/>
            </a:pPr>
            <a:r>
              <a:rPr lang="zh-CN" altLang="en-US" sz="3200" b="1" dirty="0">
                <a:solidFill>
                  <a:schemeClr val="tx2"/>
                </a:solidFill>
              </a:rPr>
              <a:t>欧美的反规避法律规则</a:t>
            </a:r>
            <a:endParaRPr lang="zh-CN" altLang="en-US" sz="2800" b="1" dirty="0">
              <a:solidFill>
                <a:schemeClr val="tx2"/>
              </a:solidFill>
            </a:endParaRPr>
          </a:p>
        </p:txBody>
      </p:sp>
      <p:pic>
        <p:nvPicPr>
          <p:cNvPr id="17" name="图片 16"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10610566" y="6257725"/>
            <a:ext cx="1581433" cy="591833"/>
          </a:xfrm>
          <a:prstGeom prst="rect">
            <a:avLst/>
          </a:prstGeom>
        </p:spPr>
      </p:pic>
      <p:sp>
        <p:nvSpPr>
          <p:cNvPr id="19" name="页脚占位符 3"/>
          <p:cNvSpPr txBox="1"/>
          <p:nvPr/>
        </p:nvSpPr>
        <p:spPr>
          <a:xfrm>
            <a:off x="-1357229" y="6397109"/>
            <a:ext cx="4339828" cy="385072"/>
          </a:xfrm>
          <a:prstGeom prst="rect">
            <a:avLst/>
          </a:prstGeom>
        </p:spPr>
        <p:txBody>
          <a:bodyPr vert="horz" lIns="91440" tIns="45720" rIns="91440" bIns="45720" rtlCol="0" anchor="ctr"/>
          <a:lstStyle>
            <a:defPPr>
              <a:defRPr lang="en-US"/>
            </a:defPPr>
            <a:lvl1pPr marL="0" algn="ctr" defTabSz="457200" rtl="0" eaLnBrk="1" latinLnBrk="0" hangingPunct="1">
              <a:defRPr sz="126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65"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rPr>
              <a:t>严格保密</a:t>
            </a:r>
            <a:endParaRPr kumimoji="0" lang="zh-CN" altLang="en-US" sz="1265" b="0" i="0" u="none" strike="noStrike" kern="1200" cap="none" spc="0" normalizeH="0" baseline="0" noProof="0" dirty="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25" name="灯片编号占位符 2"/>
          <p:cNvSpPr txBox="1"/>
          <p:nvPr/>
        </p:nvSpPr>
        <p:spPr>
          <a:xfrm>
            <a:off x="3464802" y="6397109"/>
            <a:ext cx="2893219" cy="385072"/>
          </a:xfrm>
          <a:prstGeom prst="rect">
            <a:avLst/>
          </a:prstGeom>
        </p:spPr>
        <p:txBody>
          <a:bodyPr vert="horz" lIns="91440" tIns="45720" rIns="91440" bIns="45720" rtlCol="0" anchor="ctr"/>
          <a:lstStyle>
            <a:defPPr>
              <a:defRPr lang="en-US"/>
            </a:defPPr>
            <a:lvl1pPr marL="0" algn="r" defTabSz="457200" rtl="0" eaLnBrk="1" latinLnBrk="0" hangingPunct="1">
              <a:defRPr sz="126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3E01EE5D-26FB-46D5-A381-ECFB35BF1D34}" type="slidenum">
              <a:rPr kumimoji="0" lang="zh-CN" altLang="en-US" sz="1265"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fld>
            <a:endParaRPr kumimoji="0" lang="zh-CN" altLang="en-US" sz="1265"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26" name="TextBox 11"/>
          <p:cNvSpPr txBox="1"/>
          <p:nvPr/>
        </p:nvSpPr>
        <p:spPr>
          <a:xfrm>
            <a:off x="1812026" y="357884"/>
            <a:ext cx="7834236" cy="430887"/>
          </a:xfrm>
          <a:prstGeom prst="rect">
            <a:avLst/>
          </a:prstGeom>
          <a:noFill/>
        </p:spPr>
        <p:txBody>
          <a:bodyPr wrap="square" lIns="0" tIns="0" rIns="0" bIns="0" rtlCol="0">
            <a:spAutoFit/>
            <a:scene3d>
              <a:camera prst="orthographicFront"/>
              <a:lightRig rig="threePt" dir="t"/>
            </a:scene3d>
            <a:sp3d contourW="12700"/>
          </a:bodyPr>
          <a:lstStyle/>
          <a:p>
            <a:pPr>
              <a:defRPr/>
            </a:pPr>
            <a:r>
              <a:rPr lang="zh-CN" altLang="en-US" sz="2800" b="1" dirty="0">
                <a:ln w="0"/>
                <a:solidFill>
                  <a:srgbClr val="595959"/>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如何策划海外投资、合理避开反规避调查</a:t>
            </a:r>
            <a:endParaRPr lang="zh-CN" altLang="en-US" sz="2800" b="1" dirty="0">
              <a:ln w="0"/>
              <a:solidFill>
                <a:srgbClr val="595959"/>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7" name="TextBox 7"/>
          <p:cNvSpPr txBox="1"/>
          <p:nvPr/>
        </p:nvSpPr>
        <p:spPr>
          <a:xfrm flipV="1">
            <a:off x="353167" y="9028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28" name="图片 27" descr="D:\=Business Support=\VI系统\logo\中英文全称横版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6996" y="412731"/>
            <a:ext cx="2426122" cy="374250"/>
          </a:xfrm>
          <a:prstGeom prst="rect">
            <a:avLst/>
          </a:prstGeom>
          <a:noFill/>
          <a:ln>
            <a:noFill/>
          </a:ln>
        </p:spPr>
      </p:pic>
      <p:sp>
        <p:nvSpPr>
          <p:cNvPr id="12" name="矩形 11"/>
          <p:cNvSpPr/>
          <p:nvPr/>
        </p:nvSpPr>
        <p:spPr>
          <a:xfrm>
            <a:off x="6259477" y="1660728"/>
            <a:ext cx="5025366" cy="461665"/>
          </a:xfrm>
          <a:prstGeom prst="rect">
            <a:avLst/>
          </a:prstGeom>
        </p:spPr>
        <p:txBody>
          <a:bodyPr wrap="square">
            <a:spAutoFit/>
          </a:bodyPr>
          <a:lstStyle/>
          <a:p>
            <a:r>
              <a:rPr lang="zh-CN" altLang="en-US" sz="2400" b="1" dirty="0"/>
              <a:t>原料部件：原产地比例</a:t>
            </a:r>
            <a:endParaRPr lang="zh-CN" altLang="en-US" sz="1600" dirty="0">
              <a:latin typeface="华文细黑" pitchFamily="2" charset="-122"/>
              <a:ea typeface="华文细黑" pitchFamily="2" charset="-122"/>
            </a:endParaRPr>
          </a:p>
        </p:txBody>
      </p:sp>
      <p:sp>
        <p:nvSpPr>
          <p:cNvPr id="14" name="矩形 13"/>
          <p:cNvSpPr/>
          <p:nvPr/>
        </p:nvSpPr>
        <p:spPr>
          <a:xfrm>
            <a:off x="6259477" y="2490293"/>
            <a:ext cx="5025366" cy="461665"/>
          </a:xfrm>
          <a:prstGeom prst="rect">
            <a:avLst/>
          </a:prstGeom>
        </p:spPr>
        <p:txBody>
          <a:bodyPr wrap="square">
            <a:spAutoFit/>
          </a:bodyPr>
          <a:lstStyle/>
          <a:p>
            <a:r>
              <a:rPr lang="zh-CN" altLang="en-US" sz="2400" b="1" dirty="0"/>
              <a:t>海关税则：是否改变税则号</a:t>
            </a:r>
            <a:endParaRPr lang="zh-CN" altLang="en-US" b="1" dirty="0"/>
          </a:p>
        </p:txBody>
      </p:sp>
      <p:sp>
        <p:nvSpPr>
          <p:cNvPr id="15" name="矩形 14"/>
          <p:cNvSpPr/>
          <p:nvPr/>
        </p:nvSpPr>
        <p:spPr>
          <a:xfrm>
            <a:off x="6259477" y="3319651"/>
            <a:ext cx="4867436" cy="461665"/>
          </a:xfrm>
          <a:prstGeom prst="rect">
            <a:avLst/>
          </a:prstGeom>
        </p:spPr>
        <p:txBody>
          <a:bodyPr wrap="square">
            <a:spAutoFit/>
          </a:bodyPr>
          <a:lstStyle/>
          <a:p>
            <a:r>
              <a:rPr lang="zh-CN" altLang="en-US" sz="2400" b="1" dirty="0"/>
              <a:t>重大改观：产品海外的加工增值</a:t>
            </a:r>
            <a:endParaRPr lang="zh-CN" altLang="en-US" b="1" dirty="0"/>
          </a:p>
        </p:txBody>
      </p:sp>
      <p:pic>
        <p:nvPicPr>
          <p:cNvPr id="20"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21010" y="1749181"/>
            <a:ext cx="4636794" cy="296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3328416" y="4735608"/>
            <a:ext cx="6317846" cy="1142620"/>
          </a:xfrm>
          <a:prstGeom prst="rect">
            <a:avLst/>
          </a:prstGeom>
        </p:spPr>
        <p:txBody>
          <a:bodyPr wrap="square">
            <a:spAutoFit/>
          </a:bodyPr>
          <a:lstStyle/>
          <a:p>
            <a:pPr>
              <a:defRPr/>
            </a:pPr>
            <a:r>
              <a:rPr lang="zh-CN" altLang="en-US" sz="2275"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如何理解原材料的获取、税则号的改变、或产品的加工增值？反规避的原产地规则与正常的海关与产地规则的差别。调查机关考虑的其他应诉。</a:t>
            </a:r>
            <a:endParaRPr lang="en-US" altLang="zh-CN" sz="2275"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anim calcmode="lin" valueType="num">
                                      <p:cBhvr>
                                        <p:cTn id="19" dur="750" fill="hold"/>
                                        <p:tgtEl>
                                          <p:spTgt spid="12"/>
                                        </p:tgtEl>
                                        <p:attrNameLst>
                                          <p:attrName>ppt_x</p:attrName>
                                        </p:attrNameLst>
                                      </p:cBhvr>
                                      <p:tavLst>
                                        <p:tav tm="0">
                                          <p:val>
                                            <p:strVal val="#ppt_x"/>
                                          </p:val>
                                        </p:tav>
                                        <p:tav tm="100000">
                                          <p:val>
                                            <p:strVal val="#ppt_x"/>
                                          </p:val>
                                        </p:tav>
                                      </p:tavLst>
                                    </p:anim>
                                    <p:anim calcmode="lin" valueType="num">
                                      <p:cBhvr>
                                        <p:cTn id="20" dur="75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750"/>
                                        <p:tgtEl>
                                          <p:spTgt spid="14"/>
                                        </p:tgtEl>
                                      </p:cBhvr>
                                    </p:animEffect>
                                    <p:anim calcmode="lin" valueType="num">
                                      <p:cBhvr>
                                        <p:cTn id="25" dur="750" fill="hold"/>
                                        <p:tgtEl>
                                          <p:spTgt spid="14"/>
                                        </p:tgtEl>
                                        <p:attrNameLst>
                                          <p:attrName>ppt_x</p:attrName>
                                        </p:attrNameLst>
                                      </p:cBhvr>
                                      <p:tavLst>
                                        <p:tav tm="0">
                                          <p:val>
                                            <p:strVal val="#ppt_x"/>
                                          </p:val>
                                        </p:tav>
                                        <p:tav tm="100000">
                                          <p:val>
                                            <p:strVal val="#ppt_x"/>
                                          </p:val>
                                        </p:tav>
                                      </p:tavLst>
                                    </p:anim>
                                    <p:anim calcmode="lin" valueType="num">
                                      <p:cBhvr>
                                        <p:cTn id="26" dur="75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750"/>
                                        <p:tgtEl>
                                          <p:spTgt spid="15"/>
                                        </p:tgtEl>
                                      </p:cBhvr>
                                    </p:animEffect>
                                    <p:anim calcmode="lin" valueType="num">
                                      <p:cBhvr>
                                        <p:cTn id="31" dur="750" fill="hold"/>
                                        <p:tgtEl>
                                          <p:spTgt spid="15"/>
                                        </p:tgtEl>
                                        <p:attrNameLst>
                                          <p:attrName>ppt_x</p:attrName>
                                        </p:attrNameLst>
                                      </p:cBhvr>
                                      <p:tavLst>
                                        <p:tav tm="0">
                                          <p:val>
                                            <p:strVal val="#ppt_x"/>
                                          </p:val>
                                        </p:tav>
                                        <p:tav tm="100000">
                                          <p:val>
                                            <p:strVal val="#ppt_x"/>
                                          </p:val>
                                        </p:tav>
                                      </p:tavLst>
                                    </p:anim>
                                    <p:anim calcmode="lin" valueType="num">
                                      <p:cBhvr>
                                        <p:cTn id="32" dur="75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circle(in)">
                                      <p:cBhvr>
                                        <p:cTn id="36" dur="1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4" grpId="0"/>
      <p:bldP spid="12" grpId="0"/>
      <p:bldP spid="14" grpId="0"/>
      <p:bldP spid="15"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1"/>
          <p:cNvSpPr txBox="1"/>
          <p:nvPr/>
        </p:nvSpPr>
        <p:spPr>
          <a:xfrm>
            <a:off x="1812026" y="357884"/>
            <a:ext cx="7834236" cy="430887"/>
          </a:xfrm>
          <a:prstGeom prst="rect">
            <a:avLst/>
          </a:prstGeom>
          <a:noFill/>
        </p:spPr>
        <p:txBody>
          <a:bodyPr wrap="square" lIns="0" tIns="0" rIns="0" bIns="0" rtlCol="0">
            <a:spAutoFit/>
            <a:scene3d>
              <a:camera prst="orthographicFront"/>
              <a:lightRig rig="threePt" dir="t"/>
            </a:scene3d>
            <a:sp3d contourW="12700"/>
          </a:bodyPr>
          <a:lstStyle/>
          <a:p>
            <a:pPr>
              <a:defRPr/>
            </a:pPr>
            <a:r>
              <a:rPr lang="zh-CN" altLang="en-US" sz="2800" b="1" dirty="0">
                <a:ln w="0"/>
                <a:solidFill>
                  <a:srgbClr val="595959"/>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法律意识与规则的调查</a:t>
            </a:r>
            <a:endParaRPr lang="zh-CN" altLang="en-US" sz="2800" b="1" dirty="0">
              <a:ln w="0"/>
              <a:solidFill>
                <a:srgbClr val="595959"/>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32" name="标题 1"/>
          <p:cNvSpPr txBox="1"/>
          <p:nvPr/>
        </p:nvSpPr>
        <p:spPr>
          <a:xfrm>
            <a:off x="381602" y="577795"/>
            <a:ext cx="10972198" cy="1142938"/>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150000"/>
              </a:lnSpc>
              <a:spcBef>
                <a:spcPct val="0"/>
              </a:spcBef>
              <a:spcAft>
                <a:spcPct val="0"/>
              </a:spcAft>
              <a:buClr>
                <a:srgbClr val="FF9933"/>
              </a:buClr>
              <a:buSzPct val="200000"/>
              <a:buFontTx/>
              <a:buNone/>
              <a:defRPr/>
            </a:pPr>
            <a:r>
              <a:rPr kumimoji="0" lang="en-US" altLang="zh-CN" sz="2275" b="1" i="0" u="none" strike="noStrike" kern="1200" cap="none" spc="0" normalizeH="0" baseline="0" noProof="0">
                <a:ln w="0"/>
                <a:solidFill>
                  <a:srgbClr val="FF99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j-cs"/>
              </a:rPr>
              <a:t>  </a:t>
            </a:r>
            <a:endParaRPr kumimoji="0" lang="zh-CN" altLang="en-US" sz="2275" b="1" i="0" u="none" strike="noStrike" kern="1200" cap="none" spc="0" normalizeH="0" baseline="0" noProof="0" dirty="0">
              <a:ln w="0"/>
              <a:solidFill>
                <a:srgbClr val="FF9900"/>
              </a:solidFill>
              <a:effectLst>
                <a:outerShdw blurRad="38100" dist="25400" dir="5400000" algn="ctr" rotWithShape="0">
                  <a:srgbClr val="6E747A">
                    <a:alpha val="43000"/>
                  </a:srgbClr>
                </a:outerShdw>
              </a:effectLst>
              <a:uLnTx/>
              <a:uFillTx/>
              <a:latin typeface="微软雅黑" panose="020B0503020204020204" charset="-122"/>
              <a:ea typeface="微软雅黑" panose="020B0503020204020204" charset="-122"/>
              <a:cs typeface="+mj-cs"/>
            </a:endParaRPr>
          </a:p>
        </p:txBody>
      </p:sp>
      <p:sp>
        <p:nvSpPr>
          <p:cNvPr id="33" name="灯片编号占位符 4"/>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F054BAD5-415E-493C-9023-AB4605AAD986}" type="slidenum">
              <a:rPr kumimoji="0" lang="zh-CN" altLang="en-US" sz="1800" b="0" i="0" u="none" strike="noStrike" kern="1200" cap="none" spc="0" normalizeH="0" baseline="0" noProof="0" smtClean="0">
                <a:ln>
                  <a:noFill/>
                </a:ln>
                <a:solidFill>
                  <a:prstClr val="black"/>
                </a:solidFill>
                <a:effectLst/>
                <a:uLnTx/>
                <a:uFillTx/>
                <a:latin typeface="Arial" panose="020B0604020202020204"/>
                <a:ea typeface="微软雅黑" panose="020B0503020204020204" charset="-122"/>
                <a:cs typeface="+mn-cs"/>
              </a:rPr>
            </a:fld>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45" name="图片 44"/>
          <p:cNvPicPr>
            <a:picLocks noChangeAspect="1"/>
          </p:cNvPicPr>
          <p:nvPr/>
        </p:nvPicPr>
        <p:blipFill rotWithShape="1">
          <a:blip r:embed="rId1" cstate="screen"/>
          <a:srcRect l="21434" b="2440"/>
          <a:stretch>
            <a:fillRect/>
          </a:stretch>
        </p:blipFill>
        <p:spPr>
          <a:xfrm rot="5400000">
            <a:off x="350737" y="-350737"/>
            <a:ext cx="1660727" cy="2362201"/>
          </a:xfrm>
          <a:prstGeom prst="rect">
            <a:avLst/>
          </a:prstGeom>
        </p:spPr>
      </p:pic>
      <p:sp>
        <p:nvSpPr>
          <p:cNvPr id="10" name="Rounded Rectangle 72"/>
          <p:cNvSpPr/>
          <p:nvPr/>
        </p:nvSpPr>
        <p:spPr>
          <a:xfrm>
            <a:off x="1679936" y="1776600"/>
            <a:ext cx="2605028" cy="6527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法律政策</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1" name="Rounded Rectangle 77"/>
          <p:cNvSpPr/>
          <p:nvPr/>
        </p:nvSpPr>
        <p:spPr>
          <a:xfrm>
            <a:off x="1680085" y="5278353"/>
            <a:ext cx="2605028" cy="65278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2000" b="1" dirty="0">
                <a:solidFill>
                  <a:prstClr val="white"/>
                </a:solidFill>
                <a:latin typeface="Arial" panose="020B0604020202020204" pitchFamily="34" charset="0"/>
                <a:ea typeface="微软雅黑" panose="020B0503020204020204" charset="-122"/>
                <a:sym typeface="Arial" panose="020B0604020202020204" pitchFamily="34" charset="0"/>
              </a:rPr>
              <a:t>原产地规则</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cxnSp>
        <p:nvCxnSpPr>
          <p:cNvPr id="15" name="Straight Connector 91"/>
          <p:cNvCxnSpPr>
            <a:stCxn id="10" idx="2"/>
            <a:endCxn id="11" idx="0"/>
          </p:cNvCxnSpPr>
          <p:nvPr/>
        </p:nvCxnSpPr>
        <p:spPr>
          <a:xfrm>
            <a:off x="2982450" y="2429386"/>
            <a:ext cx="149" cy="2848967"/>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99"/>
          <p:cNvCxnSpPr/>
          <p:nvPr/>
        </p:nvCxnSpPr>
        <p:spPr>
          <a:xfrm flipH="1">
            <a:off x="2659430" y="2348564"/>
            <a:ext cx="8188242" cy="19339"/>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03"/>
          <p:cNvCxnSpPr/>
          <p:nvPr/>
        </p:nvCxnSpPr>
        <p:spPr>
          <a:xfrm flipH="1">
            <a:off x="4562705" y="5243111"/>
            <a:ext cx="6438099"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04"/>
          <p:cNvCxnSpPr/>
          <p:nvPr/>
        </p:nvCxnSpPr>
        <p:spPr>
          <a:xfrm flipH="1">
            <a:off x="4587234" y="6015789"/>
            <a:ext cx="6515934"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 Placeholder 3"/>
          <p:cNvSpPr txBox="1"/>
          <p:nvPr/>
        </p:nvSpPr>
        <p:spPr>
          <a:xfrm>
            <a:off x="6221585" y="1731853"/>
            <a:ext cx="2465215" cy="4024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116330">
              <a:lnSpc>
                <a:spcPct val="120000"/>
              </a:lnSpc>
              <a:spcBef>
                <a:spcPct val="20000"/>
              </a:spcBef>
              <a:defRPr/>
            </a:pPr>
            <a:r>
              <a:rPr kumimoji="0" lang="zh-CN" altLang="en-US" sz="24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charset="-122"/>
                <a:sym typeface="Arial" panose="020B0604020202020204" pitchFamily="34" charset="0"/>
              </a:rPr>
              <a:t>关注出口渠道模式</a:t>
            </a:r>
            <a:endParaRPr kumimoji="0" lang="en-US" altLang="zh-CN" sz="2400" b="1" i="0" u="none" strike="noStrike" kern="1200" cap="none" spc="0" normalizeH="0" baseline="0" noProof="0" dirty="0">
              <a:ln>
                <a:noFill/>
              </a:ln>
              <a:solidFill>
                <a:srgbClr val="002060"/>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1" name="Text Placeholder 3"/>
          <p:cNvSpPr txBox="1"/>
          <p:nvPr/>
        </p:nvSpPr>
        <p:spPr>
          <a:xfrm>
            <a:off x="4562705" y="2521285"/>
            <a:ext cx="6349270" cy="18835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171450" lvl="0" indent="-171450" algn="just" defTabSz="1116330">
              <a:lnSpc>
                <a:spcPct val="120000"/>
              </a:lnSpc>
              <a:spcBef>
                <a:spcPct val="20000"/>
              </a:spcBef>
              <a:buFont typeface="Wingdings" panose="05000000000000000000" pitchFamily="2" charset="2"/>
              <a:buChar char="l"/>
              <a:defRPr/>
            </a:pPr>
            <a:r>
              <a:rPr lang="en-US" altLang="zh-CN" sz="2400" dirty="0"/>
              <a:t>  </a:t>
            </a:r>
            <a:r>
              <a:rPr lang="zh-CN" altLang="en-US" sz="2400" b="1" dirty="0">
                <a:solidFill>
                  <a:schemeClr val="tx2"/>
                </a:solidFill>
              </a:rPr>
              <a:t>避免将产品仍然大量出口到贸易措施国家</a:t>
            </a:r>
            <a:endParaRPr lang="en-US" altLang="zh-CN" sz="2400" b="1" dirty="0">
              <a:solidFill>
                <a:schemeClr val="tx2"/>
              </a:solidFill>
            </a:endParaRPr>
          </a:p>
          <a:p>
            <a:pPr marL="171450" lvl="0" indent="-171450" algn="just" defTabSz="1116330">
              <a:lnSpc>
                <a:spcPct val="120000"/>
              </a:lnSpc>
              <a:spcBef>
                <a:spcPct val="20000"/>
              </a:spcBef>
              <a:buFont typeface="Wingdings" panose="05000000000000000000" pitchFamily="2" charset="2"/>
              <a:buChar char="l"/>
              <a:defRPr/>
            </a:pPr>
            <a:r>
              <a:rPr lang="zh-CN" altLang="en-US" sz="2400" b="1" dirty="0">
                <a:solidFill>
                  <a:srgbClr val="002060"/>
                </a:solidFill>
                <a:sym typeface="Arial" panose="020B0604020202020204" pitchFamily="34" charset="0"/>
              </a:rPr>
              <a:t>   如何协调本国的出口与生产</a:t>
            </a:r>
            <a:endParaRPr lang="en-US" altLang="zh-CN" sz="2400" b="1" dirty="0">
              <a:solidFill>
                <a:srgbClr val="002060"/>
              </a:solidFill>
              <a:sym typeface="Arial" panose="020B0604020202020204" pitchFamily="34" charset="0"/>
            </a:endParaRPr>
          </a:p>
          <a:p>
            <a:pPr marL="171450" lvl="0" indent="-171450" algn="just" defTabSz="1116330">
              <a:lnSpc>
                <a:spcPct val="120000"/>
              </a:lnSpc>
              <a:spcBef>
                <a:spcPct val="20000"/>
              </a:spcBef>
              <a:buFont typeface="Wingdings" panose="05000000000000000000" pitchFamily="2" charset="2"/>
              <a:buChar char="l"/>
              <a:defRPr/>
            </a:pPr>
            <a:r>
              <a:rPr lang="en-US" altLang="zh-CN" sz="2400" b="1" dirty="0">
                <a:solidFill>
                  <a:srgbClr val="002060"/>
                </a:solidFill>
                <a:sym typeface="Arial" panose="020B0604020202020204" pitchFamily="34" charset="0"/>
              </a:rPr>
              <a:t>  </a:t>
            </a:r>
            <a:r>
              <a:rPr lang="zh-CN" altLang="en-US" sz="2400" b="1" dirty="0">
                <a:solidFill>
                  <a:srgbClr val="002060"/>
                </a:solidFill>
                <a:sym typeface="Arial" panose="020B0604020202020204" pitchFamily="34" charset="0"/>
              </a:rPr>
              <a:t>化整为零</a:t>
            </a:r>
            <a:endParaRPr lang="en-US" altLang="zh-CN" sz="2400" b="1" dirty="0">
              <a:solidFill>
                <a:srgbClr val="002060"/>
              </a:solidFill>
              <a:sym typeface="Arial" panose="020B0604020202020204" pitchFamily="34" charset="0"/>
            </a:endParaRPr>
          </a:p>
          <a:p>
            <a:pPr lvl="1" algn="just" defTabSz="1116330">
              <a:lnSpc>
                <a:spcPct val="120000"/>
              </a:lnSpc>
              <a:spcBef>
                <a:spcPct val="20000"/>
              </a:spcBef>
              <a:defRPr/>
            </a:pPr>
            <a:endParaRPr lang="en-US" altLang="zh-CN" sz="2000" dirty="0">
              <a:sym typeface="Arial" panose="020B0604020202020204" pitchFamily="34" charset="0"/>
            </a:endParaRPr>
          </a:p>
        </p:txBody>
      </p:sp>
      <p:sp>
        <p:nvSpPr>
          <p:cNvPr id="23" name="Text Placeholder 3"/>
          <p:cNvSpPr txBox="1"/>
          <p:nvPr/>
        </p:nvSpPr>
        <p:spPr>
          <a:xfrm>
            <a:off x="4594974" y="5367986"/>
            <a:ext cx="5904725" cy="41363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171450" indent="-171450" algn="just" defTabSz="1116330">
              <a:lnSpc>
                <a:spcPct val="120000"/>
              </a:lnSpc>
              <a:spcBef>
                <a:spcPct val="20000"/>
              </a:spcBef>
              <a:buFont typeface="Wingdings" panose="05000000000000000000" pitchFamily="2" charset="2"/>
              <a:buChar char="l"/>
              <a:defRPr/>
            </a:pPr>
            <a:r>
              <a:rPr lang="en-US" altLang="zh-CN" sz="2400" dirty="0">
                <a:sym typeface="Arial" panose="020B0604020202020204" pitchFamily="34" charset="0"/>
              </a:rPr>
              <a:t> </a:t>
            </a:r>
            <a:r>
              <a:rPr lang="zh-CN" altLang="en-US" sz="2400" b="1" dirty="0">
                <a:solidFill>
                  <a:srgbClr val="FF0000"/>
                </a:solidFill>
                <a:sym typeface="Arial" panose="020B0604020202020204" pitchFamily="34" charset="0"/>
              </a:rPr>
              <a:t>前置工作的必要性</a:t>
            </a:r>
            <a:endParaRPr lang="en-US" altLang="zh-CN" sz="2400" b="1" dirty="0">
              <a:solidFill>
                <a:srgbClr val="FF0000"/>
              </a:solidFill>
              <a:sym typeface="Arial" panose="020B0604020202020204" pitchFamily="34" charset="0"/>
            </a:endParaRPr>
          </a:p>
        </p:txBody>
      </p:sp>
      <p:sp>
        <p:nvSpPr>
          <p:cNvPr id="26" name="页脚占位符 3"/>
          <p:cNvSpPr txBox="1"/>
          <p:nvPr/>
        </p:nvSpPr>
        <p:spPr>
          <a:xfrm>
            <a:off x="-1357229" y="6397109"/>
            <a:ext cx="4339828" cy="385072"/>
          </a:xfrm>
          <a:prstGeom prst="rect">
            <a:avLst/>
          </a:prstGeom>
        </p:spPr>
        <p:txBody>
          <a:bodyPr vert="horz" lIns="91440" tIns="45720" rIns="91440" bIns="45720" rtlCol="0" anchor="ctr"/>
          <a:lstStyle>
            <a:defPPr>
              <a:defRPr lang="en-US"/>
            </a:defPPr>
            <a:lvl1pPr marL="0" algn="ctr" defTabSz="457200" rtl="0" eaLnBrk="1" latinLnBrk="0" hangingPunct="1">
              <a:defRPr sz="126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65" b="0" i="0" u="none" strike="noStrike" kern="1200" cap="none" spc="0" normalizeH="0" baseline="0" noProof="0" dirty="0">
                <a:ln>
                  <a:noFill/>
                </a:ln>
                <a:solidFill>
                  <a:prstClr val="black">
                    <a:tint val="75000"/>
                  </a:prstClr>
                </a:solidFill>
                <a:effectLst/>
                <a:uLnTx/>
                <a:uFillTx/>
                <a:latin typeface="Arial" panose="020B0604020202020204"/>
                <a:ea typeface="微软雅黑" panose="020B0503020204020204" charset="-122"/>
                <a:cs typeface="+mn-cs"/>
              </a:rPr>
              <a:t>严格保密</a:t>
            </a:r>
            <a:endParaRPr kumimoji="0" lang="zh-CN" altLang="en-US" sz="1265" b="0" i="0" u="none" strike="noStrike" kern="1200" cap="none" spc="0" normalizeH="0" baseline="0" noProof="0" dirty="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27" name="灯片编号占位符 2"/>
          <p:cNvSpPr txBox="1"/>
          <p:nvPr/>
        </p:nvSpPr>
        <p:spPr>
          <a:xfrm>
            <a:off x="3522991" y="6251916"/>
            <a:ext cx="2893219" cy="385072"/>
          </a:xfrm>
          <a:prstGeom prst="rect">
            <a:avLst/>
          </a:prstGeom>
        </p:spPr>
        <p:txBody>
          <a:bodyPr vert="horz" lIns="91440" tIns="45720" rIns="91440" bIns="45720" rtlCol="0" anchor="ctr"/>
          <a:lstStyle>
            <a:defPPr>
              <a:defRPr lang="en-US"/>
            </a:defPPr>
            <a:lvl1pPr marL="0" algn="r" defTabSz="457200" rtl="0" eaLnBrk="1" latinLnBrk="0" hangingPunct="1">
              <a:defRPr sz="126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3E01EE5D-26FB-46D5-A381-ECFB35BF1D34}" type="slidenum">
              <a:rPr kumimoji="0" lang="zh-CN" altLang="en-US" sz="1265"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fld>
            <a:endParaRPr kumimoji="0" lang="zh-CN" altLang="en-US" sz="1265" b="0" i="0" u="none" strike="noStrike" kern="1200" cap="none" spc="0" normalizeH="0" baseline="0" noProof="0" dirty="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19" name="KSO_Shape"/>
          <p:cNvSpPr/>
          <p:nvPr/>
        </p:nvSpPr>
        <p:spPr>
          <a:xfrm>
            <a:off x="871703" y="1191857"/>
            <a:ext cx="309397" cy="332653"/>
          </a:xfrm>
          <a:prstGeom prst="homePlate">
            <a:avLst>
              <a:gd name="adj" fmla="val 32249"/>
            </a:avLst>
          </a:prstGeom>
          <a:solidFill>
            <a:srgbClr val="EE7700"/>
          </a:solidFill>
        </p:spPr>
        <p:style>
          <a:lnRef idx="0">
            <a:schemeClr val="accent6"/>
          </a:lnRef>
          <a:fillRef idx="3">
            <a:schemeClr val="accent6"/>
          </a:fillRef>
          <a:effectRef idx="3">
            <a:schemeClr val="accent6"/>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2060"/>
              </a:solidFill>
              <a:effectLst/>
              <a:uLnTx/>
              <a:uFillTx/>
              <a:latin typeface="Arial" panose="020B0604020202020204"/>
              <a:ea typeface="微软雅黑" panose="020B0503020204020204" charset="-122"/>
              <a:cs typeface="+mn-cs"/>
            </a:endParaRPr>
          </a:p>
        </p:txBody>
      </p:sp>
      <p:sp>
        <p:nvSpPr>
          <p:cNvPr id="22" name="TextBox 1"/>
          <p:cNvSpPr txBox="1"/>
          <p:nvPr/>
        </p:nvSpPr>
        <p:spPr>
          <a:xfrm>
            <a:off x="1341926" y="1100514"/>
            <a:ext cx="7645947" cy="523220"/>
          </a:xfrm>
          <a:prstGeom prst="rect">
            <a:avLst/>
          </a:prstGeom>
          <a:noFill/>
        </p:spPr>
        <p:txBody>
          <a:bodyPr wrap="square" rtlCol="0">
            <a:spAutoFit/>
          </a:bodyPr>
          <a:lstStyle/>
          <a:p>
            <a:pPr>
              <a:buClr>
                <a:srgbClr val="FF9933"/>
              </a:buClr>
              <a:buSzPct val="200000"/>
              <a:defRPr/>
            </a:pPr>
            <a:r>
              <a:rPr lang="zh-CN" altLang="en-US"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投资国的规则</a:t>
            </a:r>
            <a:endParaRPr lang="zh-CN" altLang="en-US"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8" name="TextBox 7"/>
          <p:cNvSpPr txBox="1"/>
          <p:nvPr/>
        </p:nvSpPr>
        <p:spPr>
          <a:xfrm flipV="1">
            <a:off x="353167" y="9028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29" name="图片 28" descr="D:\=Business Support=\VI系统\logo\中英文全称横版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6996" y="412731"/>
            <a:ext cx="2426122" cy="374250"/>
          </a:xfrm>
          <a:prstGeom prst="rect">
            <a:avLst/>
          </a:prstGeom>
          <a:noFill/>
          <a:ln>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par>
                                <p:cTn id="24" presetID="22" presetClass="entr" presetSubtype="8"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2" presetClass="entr" presetSubtype="8"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20" grpId="0"/>
      <p:bldP spid="21" grpId="0"/>
      <p:bldP spid="23" grpId="0"/>
      <p:bldP spid="19" grpId="0" bldLvl="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pic>
        <p:nvPicPr>
          <p:cNvPr id="34" name="图片 33"/>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pic>
        <p:nvPicPr>
          <p:cNvPr id="2" name="图片 1"/>
          <p:cNvPicPr>
            <a:picLocks noChangeAspect="1"/>
          </p:cNvPicPr>
          <p:nvPr/>
        </p:nvPicPr>
        <p:blipFill>
          <a:blip r:embed="rId3"/>
          <a:stretch>
            <a:fillRect/>
          </a:stretch>
        </p:blipFill>
        <p:spPr>
          <a:xfrm>
            <a:off x="2362201" y="2275591"/>
            <a:ext cx="2146201" cy="2135362"/>
          </a:xfrm>
          <a:prstGeom prst="rect">
            <a:avLst/>
          </a:prstGeom>
        </p:spPr>
      </p:pic>
      <p:pic>
        <p:nvPicPr>
          <p:cNvPr id="5" name="图片 4"/>
          <p:cNvPicPr/>
          <p:nvPr/>
        </p:nvPicPr>
        <p:blipFill>
          <a:blip r:embed="rId4"/>
          <a:stretch>
            <a:fillRect/>
          </a:stretch>
        </p:blipFill>
        <p:spPr>
          <a:xfrm flipH="1">
            <a:off x="4894580" y="2573912"/>
            <a:ext cx="18000" cy="1296000"/>
          </a:xfrm>
          <a:prstGeom prst="rect">
            <a:avLst/>
          </a:prstGeom>
        </p:spPr>
      </p:pic>
      <p:sp>
        <p:nvSpPr>
          <p:cNvPr id="8" name="文本框 7"/>
          <p:cNvSpPr txBox="1"/>
          <p:nvPr/>
        </p:nvSpPr>
        <p:spPr>
          <a:xfrm>
            <a:off x="3192407" y="2786059"/>
            <a:ext cx="870751" cy="830997"/>
          </a:xfrm>
          <a:prstGeom prst="rect">
            <a:avLst/>
          </a:prstGeom>
          <a:noFill/>
        </p:spPr>
        <p:txBody>
          <a:bodyPr wrap="none" rtlCol="0">
            <a:spAutoFit/>
          </a:bodyPr>
          <a:lstStyle/>
          <a:p>
            <a:r>
              <a:rPr kumimoji="1" lang="en-US" altLang="zh-CN" sz="4800" dirty="0">
                <a:solidFill>
                  <a:srgbClr val="FF8A1F"/>
                </a:solidFill>
              </a:rPr>
              <a:t>01</a:t>
            </a:r>
            <a:endParaRPr kumimoji="1" lang="zh-CN" altLang="en-US" sz="4800" dirty="0">
              <a:solidFill>
                <a:srgbClr val="FF8A1F"/>
              </a:solidFill>
            </a:endParaRPr>
          </a:p>
        </p:txBody>
      </p:sp>
      <p:pic>
        <p:nvPicPr>
          <p:cNvPr id="10" name="图片 9"/>
          <p:cNvPicPr>
            <a:picLocks noChangeAspect="1"/>
          </p:cNvPicPr>
          <p:nvPr/>
        </p:nvPicPr>
        <p:blipFill>
          <a:blip r:embed="rId5"/>
          <a:stretch>
            <a:fillRect/>
          </a:stretch>
        </p:blipFill>
        <p:spPr>
          <a:xfrm>
            <a:off x="3171835" y="4160129"/>
            <a:ext cx="1066800" cy="279400"/>
          </a:xfrm>
          <a:prstGeom prst="rect">
            <a:avLst/>
          </a:prstGeom>
        </p:spPr>
      </p:pic>
      <p:sp>
        <p:nvSpPr>
          <p:cNvPr id="36" name="矩形 35"/>
          <p:cNvSpPr/>
          <p:nvPr/>
        </p:nvSpPr>
        <p:spPr>
          <a:xfrm>
            <a:off x="5982921" y="2867969"/>
            <a:ext cx="2996531" cy="707886"/>
          </a:xfrm>
          <a:prstGeom prst="rect">
            <a:avLst/>
          </a:prstGeom>
        </p:spPr>
        <p:txBody>
          <a:bodyPr wrap="square">
            <a:spAutoFit/>
          </a:bodyPr>
          <a:lstStyle/>
          <a:p>
            <a:pPr lvl="0"/>
            <a:r>
              <a:rPr lang="zh-CN" altLang="en-US" sz="4000" b="1" dirty="0">
                <a:ln w="0"/>
                <a:solidFill>
                  <a:srgbClr val="EE77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合规风险</a:t>
            </a:r>
            <a:endParaRPr lang="zh-CN" altLang="en-US" sz="4000" b="1" dirty="0">
              <a:ln w="0"/>
              <a:solidFill>
                <a:srgbClr val="EE7700"/>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38575" y="2000911"/>
            <a:ext cx="6340197" cy="1415772"/>
            <a:chOff x="3304038" y="-125467"/>
            <a:chExt cx="6340197" cy="1415772"/>
          </a:xfrm>
        </p:grpSpPr>
        <p:sp>
          <p:nvSpPr>
            <p:cNvPr id="3" name="文本框 2"/>
            <p:cNvSpPr txBox="1"/>
            <p:nvPr/>
          </p:nvSpPr>
          <p:spPr>
            <a:xfrm>
              <a:off x="3304038" y="582419"/>
              <a:ext cx="6340197" cy="707886"/>
            </a:xfrm>
            <a:prstGeom prst="rect">
              <a:avLst/>
            </a:prstGeom>
            <a:noFill/>
          </p:spPr>
          <p:txBody>
            <a:bodyPr wrap="none" rtlCol="0">
              <a:spAutoFit/>
              <a:scene3d>
                <a:camera prst="orthographicFront"/>
                <a:lightRig rig="threePt" dir="t"/>
              </a:scene3d>
              <a:sp3d contourW="12700"/>
            </a:bodyPr>
            <a:lstStyle/>
            <a:p>
              <a:pPr>
                <a:defRPr/>
              </a:pPr>
              <a:r>
                <a:rPr lang="zh-CN" altLang="en-US" sz="4000" b="1" dirty="0">
                  <a:solidFill>
                    <a:prstClr val="black">
                      <a:lumMod val="65000"/>
                      <a:lumOff val="35000"/>
                    </a:prstClr>
                  </a:solidFill>
                </a:rPr>
                <a:t>发展中国家的贸易政策变化</a:t>
              </a:r>
              <a:endParaRPr lang="zh-CN" altLang="en-US" sz="4000" b="1" dirty="0">
                <a:solidFill>
                  <a:prstClr val="black">
                    <a:lumMod val="65000"/>
                    <a:lumOff val="35000"/>
                  </a:prstClr>
                </a:solidFill>
              </a:endParaRPr>
            </a:p>
          </p:txBody>
        </p:sp>
        <p:sp>
          <p:nvSpPr>
            <p:cNvPr id="5" name="文本框 4"/>
            <p:cNvSpPr txBox="1"/>
            <p:nvPr/>
          </p:nvSpPr>
          <p:spPr>
            <a:xfrm>
              <a:off x="3304038" y="-125467"/>
              <a:ext cx="2254528"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FF9900"/>
                  </a:solidFill>
                  <a:effectLst/>
                  <a:uLnTx/>
                  <a:uFillTx/>
                  <a:latin typeface="Arial" panose="020B0604020202020204"/>
                  <a:ea typeface="微软雅黑" panose="020B0503020204020204" charset="-122"/>
                  <a:cs typeface="+mn-cs"/>
                </a:rPr>
                <a:t>PART 04</a:t>
              </a:r>
              <a:endParaRPr kumimoji="0" lang="zh-CN" altLang="en-US" sz="4000" b="1" i="0" u="none" strike="noStrike" kern="1200" cap="none" spc="0" normalizeH="0" baseline="0" noProof="0" dirty="0">
                <a:ln>
                  <a:noFill/>
                </a:ln>
                <a:solidFill>
                  <a:srgbClr val="FF9900"/>
                </a:solidFill>
                <a:effectLst/>
                <a:uLnTx/>
                <a:uFillTx/>
                <a:latin typeface="Arial" panose="020B0604020202020204"/>
                <a:ea typeface="微软雅黑" panose="020B0503020204020204" charset="-122"/>
                <a:cs typeface="+mn-cs"/>
              </a:endParaRPr>
            </a:p>
          </p:txBody>
        </p:sp>
      </p:grpSp>
      <p:pic>
        <p:nvPicPr>
          <p:cNvPr id="6" name="图片 5"/>
          <p:cNvPicPr>
            <a:picLocks noChangeAspect="1"/>
          </p:cNvPicPr>
          <p:nvPr/>
        </p:nvPicPr>
        <p:blipFill rotWithShape="1">
          <a:blip r:embed="rId1" cstate="screen"/>
          <a:srcRect l="839"/>
          <a:stretch>
            <a:fillRect/>
          </a:stretch>
        </p:blipFill>
        <p:spPr>
          <a:xfrm rot="10800000">
            <a:off x="6096000" y="963662"/>
            <a:ext cx="6096000" cy="58943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4133" y="1055363"/>
            <a:ext cx="9703557" cy="5242162"/>
            <a:chOff x="3244101" y="1870076"/>
            <a:chExt cx="5755437" cy="3776468"/>
          </a:xfrm>
        </p:grpSpPr>
        <p:sp>
          <p:nvSpPr>
            <p:cNvPr id="3" name="MH_SubTitle_1"/>
            <p:cNvSpPr/>
            <p:nvPr>
              <p:custDataLst>
                <p:tags r:id="rId1"/>
              </p:custDataLst>
            </p:nvPr>
          </p:nvSpPr>
          <p:spPr>
            <a:xfrm>
              <a:off x="3246415" y="3028768"/>
              <a:ext cx="1786072" cy="376238"/>
            </a:xfrm>
            <a:prstGeom prst="homePlat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lvl="0" algn="ctr">
                <a:defRPr/>
              </a:pPr>
              <a:r>
                <a:rPr lang="zh-CN" altLang="en-US" sz="2000" b="1" dirty="0">
                  <a:solidFill>
                    <a:srgbClr val="FFFFFF"/>
                  </a:solidFill>
                  <a:latin typeface="微软雅黑" panose="020B0503020204020204" charset="-122"/>
                  <a:ea typeface="微软雅黑" panose="020B0503020204020204" charset="-122"/>
                </a:rPr>
                <a:t>加大企业的举证负担</a:t>
              </a:r>
              <a:endParaRPr lang="zh-CN" altLang="en-US" sz="2000" b="1" dirty="0">
                <a:solidFill>
                  <a:srgbClr val="FFFFFF"/>
                </a:solidFill>
                <a:latin typeface="微软雅黑" panose="020B0503020204020204" charset="-122"/>
                <a:ea typeface="微软雅黑" panose="020B0503020204020204" charset="-122"/>
              </a:endParaRPr>
            </a:p>
          </p:txBody>
        </p:sp>
        <p:cxnSp>
          <p:nvCxnSpPr>
            <p:cNvPr id="6" name="MH_Other_1"/>
            <p:cNvCxnSpPr/>
            <p:nvPr>
              <p:custDataLst>
                <p:tags r:id="rId2"/>
              </p:custDataLst>
            </p:nvPr>
          </p:nvCxnSpPr>
          <p:spPr>
            <a:xfrm>
              <a:off x="3244101" y="2876550"/>
              <a:ext cx="0" cy="2769994"/>
            </a:xfrm>
            <a:prstGeom prst="line">
              <a:avLst/>
            </a:prstGeom>
            <a:ln w="19050">
              <a:solidFill>
                <a:schemeClr val="bg1">
                  <a:lumMod val="75000"/>
                </a:schemeClr>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1" name="MH_SubTitle_2"/>
            <p:cNvSpPr/>
            <p:nvPr>
              <p:custDataLst>
                <p:tags r:id="rId3"/>
              </p:custDataLst>
            </p:nvPr>
          </p:nvSpPr>
          <p:spPr>
            <a:xfrm>
              <a:off x="5340350" y="2501900"/>
              <a:ext cx="1619250" cy="374650"/>
            </a:xfrm>
            <a:prstGeom prst="homePlat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b="1" dirty="0">
                  <a:solidFill>
                    <a:srgbClr val="FFFFFF"/>
                  </a:solidFill>
                  <a:latin typeface="微软雅黑" panose="020B0503020204020204" charset="-122"/>
                  <a:ea typeface="微软雅黑" panose="020B0503020204020204" charset="-122"/>
                </a:rPr>
                <a:t>发展中的产业</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cxnSp>
          <p:nvCxnSpPr>
            <p:cNvPr id="12" name="MH_Other_2"/>
            <p:cNvCxnSpPr/>
            <p:nvPr>
              <p:custDataLst>
                <p:tags r:id="rId4"/>
              </p:custDataLst>
            </p:nvPr>
          </p:nvCxnSpPr>
          <p:spPr>
            <a:xfrm>
              <a:off x="5340350" y="2339976"/>
              <a:ext cx="0" cy="3155340"/>
            </a:xfrm>
            <a:prstGeom prst="line">
              <a:avLst/>
            </a:prstGeom>
            <a:ln w="19050">
              <a:solidFill>
                <a:schemeClr val="bg1">
                  <a:lumMod val="75000"/>
                </a:schemeClr>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5" name="MH_SubTitle_3"/>
            <p:cNvSpPr/>
            <p:nvPr>
              <p:custDataLst>
                <p:tags r:id="rId5"/>
              </p:custDataLst>
            </p:nvPr>
          </p:nvSpPr>
          <p:spPr>
            <a:xfrm>
              <a:off x="7378700" y="2032000"/>
              <a:ext cx="1620838" cy="374650"/>
            </a:xfrm>
            <a:prstGeom prst="homePlat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保障措施</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cxnSp>
          <p:nvCxnSpPr>
            <p:cNvPr id="16" name="MH_Other_3"/>
            <p:cNvCxnSpPr/>
            <p:nvPr>
              <p:custDataLst>
                <p:tags r:id="rId6"/>
              </p:custDataLst>
            </p:nvPr>
          </p:nvCxnSpPr>
          <p:spPr>
            <a:xfrm>
              <a:off x="7378700" y="1870076"/>
              <a:ext cx="0" cy="2315857"/>
            </a:xfrm>
            <a:prstGeom prst="line">
              <a:avLst/>
            </a:prstGeom>
            <a:ln w="19050">
              <a:solidFill>
                <a:schemeClr val="bg1">
                  <a:lumMod val="75000"/>
                </a:schemeClr>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264664" y="3281829"/>
            <a:ext cx="2552700" cy="2646365"/>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sz="2000" b="1" dirty="0">
                <a:solidFill>
                  <a:srgbClr val="C00000"/>
                </a:solidFill>
                <a:latin typeface="微软雅黑" panose="020B0503020204020204" charset="-122"/>
                <a:ea typeface="微软雅黑" panose="020B0503020204020204" charset="-122"/>
              </a:rPr>
              <a:t>东南亚国家、欧亚经济联盟、印度（</a:t>
            </a:r>
            <a:r>
              <a:rPr lang="en-US" altLang="zh-CN" sz="2000" b="1" dirty="0">
                <a:solidFill>
                  <a:srgbClr val="C00000"/>
                </a:solidFill>
                <a:latin typeface="微软雅黑" panose="020B0503020204020204" charset="-122"/>
                <a:ea typeface="微软雅黑" panose="020B0503020204020204" charset="-122"/>
              </a:rPr>
              <a:t>Non-MET</a:t>
            </a:r>
            <a:r>
              <a:rPr lang="zh-CN" altLang="en-US" sz="2000" b="1" dirty="0">
                <a:solidFill>
                  <a:srgbClr val="C00000"/>
                </a:solidFill>
                <a:latin typeface="微软雅黑" panose="020B0503020204020204" charset="-122"/>
                <a:ea typeface="微软雅黑" panose="020B0503020204020204" charset="-122"/>
              </a:rPr>
              <a:t>）、拉美地区、埃及、土耳其（</a:t>
            </a:r>
            <a:r>
              <a:rPr lang="en-US" altLang="zh-CN" sz="2000" b="1" dirty="0">
                <a:solidFill>
                  <a:srgbClr val="C00000"/>
                </a:solidFill>
                <a:latin typeface="微软雅黑" panose="020B0503020204020204" charset="-122"/>
                <a:ea typeface="微软雅黑" panose="020B0503020204020204" charset="-122"/>
              </a:rPr>
              <a:t>Non-MET</a:t>
            </a:r>
            <a:r>
              <a:rPr lang="zh-CN" altLang="en-US" sz="2000" b="1" dirty="0">
                <a:solidFill>
                  <a:srgbClr val="C00000"/>
                </a:solidFill>
                <a:latin typeface="微软雅黑" panose="020B0503020204020204" charset="-122"/>
                <a:ea typeface="微软雅黑" panose="020B0503020204020204" charset="-122"/>
              </a:rPr>
              <a:t>）。</a:t>
            </a:r>
            <a:endParaRPr lang="en-US" altLang="zh-CN" sz="2000" b="1" dirty="0">
              <a:solidFill>
                <a:srgbClr val="C00000"/>
              </a:solidFill>
              <a:latin typeface="微软雅黑" panose="020B0503020204020204" charset="-122"/>
              <a:ea typeface="微软雅黑" panose="020B0503020204020204" charset="-122"/>
            </a:endParaRPr>
          </a:p>
          <a:p>
            <a:pPr lvl="0" algn="just">
              <a:lnSpc>
                <a:spcPct val="120000"/>
              </a:lnSpc>
              <a:defRPr/>
            </a:pPr>
            <a:endParaRPr lang="en-US" altLang="zh-CN" sz="2000" b="1" dirty="0">
              <a:solidFill>
                <a:srgbClr val="C00000"/>
              </a:solidFill>
              <a:latin typeface="微软雅黑" panose="020B0503020204020204" charset="-122"/>
              <a:ea typeface="微软雅黑" panose="020B0503020204020204" charset="-122"/>
            </a:endParaRPr>
          </a:p>
          <a:p>
            <a:pPr lvl="0" algn="just">
              <a:lnSpc>
                <a:spcPct val="120000"/>
              </a:lnSpc>
              <a:defRPr/>
            </a:pPr>
            <a:endParaRPr lang="zh-CN" altLang="en-US" sz="2000" b="1" dirty="0">
              <a:highlight>
                <a:srgbClr val="FFFF00"/>
              </a:highlight>
              <a:latin typeface="微软雅黑" panose="020B0503020204020204" charset="-122"/>
              <a:ea typeface="微软雅黑" panose="020B0503020204020204" charset="-122"/>
            </a:endParaRPr>
          </a:p>
        </p:txBody>
      </p:sp>
      <p:sp>
        <p:nvSpPr>
          <p:cNvPr id="22" name="矩形 21"/>
          <p:cNvSpPr/>
          <p:nvPr/>
        </p:nvSpPr>
        <p:spPr>
          <a:xfrm>
            <a:off x="4770686" y="2192434"/>
            <a:ext cx="2552700" cy="2271391"/>
          </a:xfrm>
          <a:prstGeom prst="rect">
            <a:avLst/>
          </a:prstGeom>
        </p:spPr>
        <p:txBody>
          <a:bodyPr wrap="square">
            <a:spAutoFit/>
            <a:scene3d>
              <a:camera prst="orthographicFront"/>
              <a:lightRig rig="threePt" dir="t"/>
            </a:scene3d>
            <a:sp3d contourW="12700"/>
          </a:bodyPr>
          <a:lstStyle/>
          <a:p>
            <a:pPr lvl="0" algn="just">
              <a:lnSpc>
                <a:spcPct val="120000"/>
              </a:lnSpc>
              <a:defRPr/>
            </a:pPr>
            <a:endParaRPr lang="en-US" altLang="zh-CN" b="1" dirty="0">
              <a:solidFill>
                <a:prstClr val="black">
                  <a:lumMod val="50000"/>
                  <a:lumOff val="50000"/>
                </a:prstClr>
              </a:solidFill>
              <a:latin typeface="微软雅黑" panose="020B0503020204020204" charset="-122"/>
              <a:ea typeface="微软雅黑" panose="020B0503020204020204" charset="-122"/>
            </a:endParaRPr>
          </a:p>
          <a:p>
            <a:pPr lvl="0" algn="just">
              <a:lnSpc>
                <a:spcPct val="120000"/>
              </a:lnSpc>
              <a:defRPr/>
            </a:pPr>
            <a:r>
              <a:rPr lang="zh-CN" altLang="en-US" sz="2000" b="1" dirty="0">
                <a:solidFill>
                  <a:srgbClr val="C00000"/>
                </a:solidFill>
                <a:latin typeface="微软雅黑" panose="020B0503020204020204" charset="-122"/>
                <a:ea typeface="微软雅黑" panose="020B0503020204020204" charset="-122"/>
              </a:rPr>
              <a:t>越南、泰国、印度、土耳其、印尼</a:t>
            </a:r>
            <a:endParaRPr lang="en-US" altLang="zh-CN" sz="2000" b="1" dirty="0">
              <a:solidFill>
                <a:srgbClr val="C00000"/>
              </a:solidFill>
              <a:latin typeface="微软雅黑" panose="020B0503020204020204" charset="-122"/>
              <a:ea typeface="微软雅黑" panose="020B0503020204020204" charset="-122"/>
            </a:endParaRPr>
          </a:p>
          <a:p>
            <a:pPr lvl="0" algn="just">
              <a:defRPr/>
            </a:pPr>
            <a:endParaRPr lang="en-US" altLang="zh-CN" b="1" dirty="0">
              <a:solidFill>
                <a:srgbClr val="C00000"/>
              </a:solidFill>
              <a:latin typeface="微软雅黑" panose="020B0503020204020204" charset="-122"/>
              <a:ea typeface="微软雅黑" panose="020B0503020204020204" charset="-122"/>
            </a:endParaRPr>
          </a:p>
          <a:p>
            <a:pPr lvl="0" algn="just">
              <a:defRPr/>
            </a:pPr>
            <a:r>
              <a:rPr lang="zh-CN" altLang="en-US" b="1" dirty="0">
                <a:solidFill>
                  <a:srgbClr val="C00000"/>
                </a:solidFill>
                <a:latin typeface="微软雅黑" panose="020B0503020204020204" charset="-122"/>
                <a:ea typeface="微软雅黑" panose="020B0503020204020204" charset="-122"/>
              </a:rPr>
              <a:t>中国出口企业的中低端，与发达国家在东南亚投资产业的竞争</a:t>
            </a:r>
            <a:endParaRPr lang="en-US" altLang="zh-CN" b="1" dirty="0">
              <a:solidFill>
                <a:srgbClr val="C00000"/>
              </a:solidFill>
              <a:latin typeface="微软雅黑" panose="020B0503020204020204" charset="-122"/>
              <a:ea typeface="微软雅黑" panose="020B0503020204020204" charset="-122"/>
            </a:endParaRPr>
          </a:p>
        </p:txBody>
      </p:sp>
      <p:sp>
        <p:nvSpPr>
          <p:cNvPr id="23" name="矩形 22"/>
          <p:cNvSpPr/>
          <p:nvPr/>
        </p:nvSpPr>
        <p:spPr>
          <a:xfrm>
            <a:off x="8254656" y="1571962"/>
            <a:ext cx="2783211" cy="3046347"/>
          </a:xfrm>
          <a:prstGeom prst="rect">
            <a:avLst/>
          </a:prstGeom>
        </p:spPr>
        <p:txBody>
          <a:bodyPr wrap="square">
            <a:spAutoFit/>
            <a:scene3d>
              <a:camera prst="orthographicFront"/>
              <a:lightRig rig="threePt" dir="t"/>
            </a:scene3d>
            <a:sp3d contourW="12700"/>
          </a:bodyPr>
          <a:lstStyle/>
          <a:p>
            <a:pPr lvl="0" algn="just">
              <a:lnSpc>
                <a:spcPct val="120000"/>
              </a:lnSpc>
              <a:defRPr/>
            </a:pPr>
            <a:endParaRPr lang="en-US" altLang="zh-CN" b="1" dirty="0">
              <a:solidFill>
                <a:prstClr val="black">
                  <a:lumMod val="50000"/>
                  <a:lumOff val="50000"/>
                </a:prstClr>
              </a:solidFill>
              <a:latin typeface="微软雅黑" panose="020B0503020204020204" charset="-122"/>
              <a:ea typeface="微软雅黑" panose="020B0503020204020204" charset="-122"/>
            </a:endParaRPr>
          </a:p>
          <a:p>
            <a:pPr lvl="0" algn="just">
              <a:lnSpc>
                <a:spcPct val="120000"/>
              </a:lnSpc>
              <a:defRPr/>
            </a:pPr>
            <a:r>
              <a:rPr lang="zh-CN" altLang="en-US" sz="2000" b="1" dirty="0">
                <a:latin typeface="微软雅黑" panose="020B0503020204020204" charset="-122"/>
                <a:ea typeface="微软雅黑" panose="020B0503020204020204" charset="-122"/>
              </a:rPr>
              <a:t>快捷措施</a:t>
            </a:r>
            <a:endParaRPr lang="en-US" altLang="zh-CN" sz="2000" b="1" dirty="0">
              <a:latin typeface="微软雅黑" panose="020B0503020204020204" charset="-122"/>
              <a:ea typeface="微软雅黑" panose="020B0503020204020204" charset="-122"/>
            </a:endParaRPr>
          </a:p>
          <a:p>
            <a:pPr algn="just">
              <a:lnSpc>
                <a:spcPct val="120000"/>
              </a:lnSpc>
              <a:defRPr/>
            </a:pPr>
            <a:r>
              <a:rPr lang="zh-CN" altLang="en-US" sz="2000" b="1" dirty="0">
                <a:latin typeface="微软雅黑" panose="020B0503020204020204" charset="-122"/>
                <a:ea typeface="微软雅黑" panose="020B0503020204020204" charset="-122"/>
              </a:rPr>
              <a:t>攻击的目标是中国</a:t>
            </a:r>
            <a:endParaRPr lang="en-US" altLang="zh-CN" sz="2000" b="1" dirty="0">
              <a:latin typeface="微软雅黑" panose="020B0503020204020204" charset="-122"/>
              <a:ea typeface="微软雅黑" panose="020B0503020204020204" charset="-122"/>
            </a:endParaRPr>
          </a:p>
          <a:p>
            <a:pPr algn="just">
              <a:lnSpc>
                <a:spcPct val="120000"/>
              </a:lnSpc>
              <a:defRPr/>
            </a:pPr>
            <a:endParaRPr lang="en-US" altLang="zh-CN" sz="2000" b="1" dirty="0">
              <a:latin typeface="微软雅黑" panose="020B0503020204020204" charset="-122"/>
              <a:ea typeface="微软雅黑" panose="020B0503020204020204" charset="-122"/>
            </a:endParaRPr>
          </a:p>
          <a:p>
            <a:pPr algn="just">
              <a:lnSpc>
                <a:spcPct val="120000"/>
              </a:lnSpc>
              <a:defRPr/>
            </a:pPr>
            <a:r>
              <a:rPr lang="zh-CN" altLang="en-US" sz="2000" b="1" dirty="0">
                <a:latin typeface="微软雅黑" panose="020B0503020204020204" charset="-122"/>
                <a:ea typeface="微软雅黑" panose="020B0503020204020204" charset="-122"/>
              </a:rPr>
              <a:t>菲律宾、印尼、越南等</a:t>
            </a:r>
            <a:endParaRPr lang="en-US" altLang="zh-CN" sz="2000" b="1" dirty="0">
              <a:latin typeface="微软雅黑" panose="020B0503020204020204" charset="-122"/>
              <a:ea typeface="微软雅黑" panose="020B0503020204020204" charset="-122"/>
            </a:endParaRPr>
          </a:p>
          <a:p>
            <a:pPr algn="just">
              <a:lnSpc>
                <a:spcPct val="120000"/>
              </a:lnSpc>
              <a:defRPr/>
            </a:pPr>
            <a:endParaRPr lang="en-US" altLang="zh-CN" sz="2000" b="1" dirty="0">
              <a:latin typeface="微软雅黑" panose="020B0503020204020204" charset="-122"/>
              <a:ea typeface="微软雅黑" panose="020B0503020204020204" charset="-122"/>
            </a:endParaRPr>
          </a:p>
          <a:p>
            <a:pPr algn="just">
              <a:lnSpc>
                <a:spcPct val="120000"/>
              </a:lnSpc>
              <a:defRPr/>
            </a:pPr>
            <a:r>
              <a:rPr lang="zh-CN" altLang="en-US" sz="2000" b="1" dirty="0">
                <a:latin typeface="微软雅黑" panose="020B0503020204020204" charset="-122"/>
                <a:ea typeface="微软雅黑" panose="020B0503020204020204" charset="-122"/>
              </a:rPr>
              <a:t>措施期限：</a:t>
            </a:r>
            <a:r>
              <a:rPr lang="en-US" altLang="zh-CN" sz="2000" b="1" dirty="0">
                <a:latin typeface="微软雅黑" panose="020B0503020204020204" charset="-122"/>
                <a:ea typeface="微软雅黑" panose="020B0503020204020204" charset="-122"/>
              </a:rPr>
              <a:t>2</a:t>
            </a:r>
            <a:r>
              <a:rPr lang="zh-CN" altLang="en-US" sz="2000" b="1" dirty="0">
                <a:latin typeface="微软雅黑" panose="020B0503020204020204" charset="-122"/>
                <a:ea typeface="微软雅黑" panose="020B0503020204020204" charset="-122"/>
              </a:rPr>
              <a:t>年</a:t>
            </a:r>
            <a:endParaRPr lang="en-US" altLang="zh-CN" sz="2000" b="1" dirty="0">
              <a:latin typeface="微软雅黑" panose="020B0503020204020204" charset="-122"/>
              <a:ea typeface="微软雅黑" panose="020B0503020204020204" charset="-122"/>
            </a:endParaRPr>
          </a:p>
          <a:p>
            <a:pPr lvl="0" algn="just">
              <a:lnSpc>
                <a:spcPct val="120000"/>
              </a:lnSpc>
              <a:defRPr/>
            </a:pPr>
            <a:endParaRPr lang="zh-CN" altLang="en-US" sz="2400" b="1" dirty="0">
              <a:solidFill>
                <a:srgbClr val="FF0000"/>
              </a:solidFill>
              <a:latin typeface="微软雅黑" panose="020B0503020204020204" charset="-122"/>
              <a:ea typeface="微软雅黑" panose="020B0503020204020204" charset="-122"/>
            </a:endParaRPr>
          </a:p>
        </p:txBody>
      </p:sp>
      <p:pic>
        <p:nvPicPr>
          <p:cNvPr id="13" name="图片 12"/>
          <p:cNvPicPr>
            <a:picLocks noChangeAspect="1"/>
          </p:cNvPicPr>
          <p:nvPr/>
        </p:nvPicPr>
        <p:blipFill rotWithShape="1">
          <a:blip r:embed="rId7" cstate="screen"/>
          <a:srcRect l="21434" b="2440"/>
          <a:stretch>
            <a:fillRect/>
          </a:stretch>
        </p:blipFill>
        <p:spPr>
          <a:xfrm rot="5400000">
            <a:off x="350737" y="-350737"/>
            <a:ext cx="1660727" cy="2362201"/>
          </a:xfrm>
          <a:prstGeom prst="rect">
            <a:avLst/>
          </a:prstGeom>
        </p:spPr>
      </p:pic>
      <p:pic>
        <p:nvPicPr>
          <p:cNvPr id="17" name="图片 16" descr="logo.png"/>
          <p:cNvPicPr>
            <a:picLocks noChangeAspect="1"/>
          </p:cNvPicPr>
          <p:nvPr/>
        </p:nvPicPr>
        <p:blipFill rotWithShape="1">
          <a:blip r:embed="rId8" cstate="print">
            <a:extLst>
              <a:ext uri="{28A0092B-C50C-407E-A947-70E740481C1C}">
                <a14:useLocalDpi xmlns:a14="http://schemas.microsoft.com/office/drawing/2010/main" val="0"/>
              </a:ext>
            </a:extLst>
          </a:blip>
          <a:srcRect l="4220" t="7934" r="69244" b="74403"/>
          <a:stretch>
            <a:fillRect/>
          </a:stretch>
        </p:blipFill>
        <p:spPr>
          <a:xfrm>
            <a:off x="10610566" y="6257725"/>
            <a:ext cx="1581433" cy="591833"/>
          </a:xfrm>
          <a:prstGeom prst="rect">
            <a:avLst/>
          </a:prstGeom>
        </p:spPr>
      </p:pic>
      <p:sp>
        <p:nvSpPr>
          <p:cNvPr id="19" name="页脚占位符 3"/>
          <p:cNvSpPr txBox="1"/>
          <p:nvPr/>
        </p:nvSpPr>
        <p:spPr>
          <a:xfrm>
            <a:off x="-1357229" y="6397109"/>
            <a:ext cx="4339828" cy="385072"/>
          </a:xfrm>
          <a:prstGeom prst="rect">
            <a:avLst/>
          </a:prstGeom>
        </p:spPr>
        <p:txBody>
          <a:bodyPr vert="horz" lIns="91440" tIns="45720" rIns="91440" bIns="45720" rtlCol="0" anchor="ctr"/>
          <a:lstStyle>
            <a:defPPr>
              <a:defRPr lang="en-US"/>
            </a:defPPr>
            <a:lvl1pPr marL="0" algn="ctr" defTabSz="457200" rtl="0" eaLnBrk="1" latinLnBrk="0" hangingPunct="1">
              <a:defRPr sz="126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65"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rPr>
              <a:t>严格保密</a:t>
            </a:r>
            <a:endParaRPr kumimoji="0" lang="zh-CN" altLang="en-US" sz="1265" b="0" i="0" u="none" strike="noStrike" kern="1200" cap="none" spc="0" normalizeH="0" baseline="0" noProof="0" dirty="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25" name="灯片编号占位符 2"/>
          <p:cNvSpPr txBox="1"/>
          <p:nvPr/>
        </p:nvSpPr>
        <p:spPr>
          <a:xfrm>
            <a:off x="3464802" y="6397109"/>
            <a:ext cx="2893219" cy="385072"/>
          </a:xfrm>
          <a:prstGeom prst="rect">
            <a:avLst/>
          </a:prstGeom>
        </p:spPr>
        <p:txBody>
          <a:bodyPr vert="horz" lIns="91440" tIns="45720" rIns="91440" bIns="45720" rtlCol="0" anchor="ctr"/>
          <a:lstStyle>
            <a:defPPr>
              <a:defRPr lang="en-US"/>
            </a:defPPr>
            <a:lvl1pPr marL="0" algn="r" defTabSz="457200" rtl="0" eaLnBrk="1" latinLnBrk="0" hangingPunct="1">
              <a:defRPr sz="126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3E01EE5D-26FB-46D5-A381-ECFB35BF1D34}" type="slidenum">
              <a:rPr kumimoji="0" lang="zh-CN" altLang="en-US" sz="1265"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fld>
            <a:endParaRPr kumimoji="0" lang="zh-CN" altLang="en-US" sz="1265"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26" name="TextBox 11"/>
          <p:cNvSpPr txBox="1"/>
          <p:nvPr/>
        </p:nvSpPr>
        <p:spPr>
          <a:xfrm>
            <a:off x="1812025" y="368908"/>
            <a:ext cx="5164507" cy="430887"/>
          </a:xfrm>
          <a:prstGeom prst="rect">
            <a:avLst/>
          </a:prstGeom>
          <a:noFill/>
        </p:spPr>
        <p:txBody>
          <a:bodyPr wrap="square" lIns="0" tIns="0" rIns="0" bIns="0" rtlCol="0">
            <a:spAutoFit/>
            <a:scene3d>
              <a:camera prst="orthographicFront"/>
              <a:lightRig rig="threePt" dir="t"/>
            </a:scene3d>
            <a:sp3d contourW="12700"/>
          </a:bodyPr>
          <a:lstStyle/>
          <a:p>
            <a:pPr>
              <a:defRPr/>
            </a:pPr>
            <a:r>
              <a:rPr lang="zh-CN" altLang="en-US" sz="2800" b="1" dirty="0">
                <a:ln w="0"/>
                <a:solidFill>
                  <a:srgbClr val="595959"/>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发展中国家的贸易政策变化</a:t>
            </a:r>
            <a:endParaRPr lang="zh-CN" altLang="en-US" sz="2800" b="1" dirty="0">
              <a:ln w="0"/>
              <a:solidFill>
                <a:srgbClr val="595959"/>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7" name="TextBox 7"/>
          <p:cNvSpPr txBox="1"/>
          <p:nvPr/>
        </p:nvSpPr>
        <p:spPr>
          <a:xfrm flipV="1">
            <a:off x="353167" y="9028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28" name="图片 27" descr="D:\=Business Support=\VI系统\logo\中英文全称横版Logo.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26996" y="412731"/>
            <a:ext cx="2426122" cy="374250"/>
          </a:xfrm>
          <a:prstGeom prst="rect">
            <a:avLst/>
          </a:prstGeom>
          <a:noFill/>
          <a:ln>
            <a:noFill/>
          </a:ln>
        </p:spPr>
      </p:pic>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38575" y="2000911"/>
            <a:ext cx="2254528" cy="1415772"/>
            <a:chOff x="3304038" y="-125467"/>
            <a:chExt cx="2254528" cy="1415772"/>
          </a:xfrm>
        </p:grpSpPr>
        <p:sp>
          <p:nvSpPr>
            <p:cNvPr id="3" name="文本框 2"/>
            <p:cNvSpPr txBox="1"/>
            <p:nvPr/>
          </p:nvSpPr>
          <p:spPr>
            <a:xfrm>
              <a:off x="3304038" y="582419"/>
              <a:ext cx="1723549" cy="707886"/>
            </a:xfrm>
            <a:prstGeom prst="rect">
              <a:avLst/>
            </a:prstGeom>
            <a:noFill/>
          </p:spPr>
          <p:txBody>
            <a:bodyPr wrap="none" rtlCol="0">
              <a:spAutoFit/>
              <a:scene3d>
                <a:camera prst="orthographicFront"/>
                <a:lightRig rig="threePt" dir="t"/>
              </a:scene3d>
              <a:sp3d contourW="12700"/>
            </a:bodyPr>
            <a:lstStyle/>
            <a:p>
              <a:pPr>
                <a:defRPr/>
              </a:pPr>
              <a:r>
                <a:rPr lang="zh-CN" altLang="en-US" sz="4000" b="1" dirty="0">
                  <a:solidFill>
                    <a:prstClr val="black">
                      <a:lumMod val="65000"/>
                      <a:lumOff val="35000"/>
                    </a:prstClr>
                  </a:solidFill>
                </a:rPr>
                <a:t>结束语</a:t>
              </a:r>
              <a:endParaRPr lang="zh-CN" altLang="en-US" sz="4000" b="1" dirty="0">
                <a:solidFill>
                  <a:prstClr val="black">
                    <a:lumMod val="65000"/>
                    <a:lumOff val="35000"/>
                  </a:prstClr>
                </a:solidFill>
              </a:endParaRPr>
            </a:p>
          </p:txBody>
        </p:sp>
        <p:sp>
          <p:nvSpPr>
            <p:cNvPr id="5" name="文本框 4"/>
            <p:cNvSpPr txBox="1"/>
            <p:nvPr/>
          </p:nvSpPr>
          <p:spPr>
            <a:xfrm>
              <a:off x="3304038" y="-125467"/>
              <a:ext cx="2254528"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FF9900"/>
                  </a:solidFill>
                  <a:effectLst/>
                  <a:uLnTx/>
                  <a:uFillTx/>
                  <a:latin typeface="Arial" panose="020B0604020202020204"/>
                  <a:ea typeface="微软雅黑" panose="020B0503020204020204" charset="-122"/>
                  <a:cs typeface="+mn-cs"/>
                </a:rPr>
                <a:t>PART 05</a:t>
              </a:r>
              <a:endParaRPr kumimoji="0" lang="zh-CN" altLang="en-US" sz="4000" b="1" i="0" u="none" strike="noStrike" kern="1200" cap="none" spc="0" normalizeH="0" baseline="0" noProof="0" dirty="0">
                <a:ln>
                  <a:noFill/>
                </a:ln>
                <a:solidFill>
                  <a:srgbClr val="FF9900"/>
                </a:solidFill>
                <a:effectLst/>
                <a:uLnTx/>
                <a:uFillTx/>
                <a:latin typeface="Arial" panose="020B0604020202020204"/>
                <a:ea typeface="微软雅黑" panose="020B0503020204020204" charset="-122"/>
                <a:cs typeface="+mn-cs"/>
              </a:endParaRPr>
            </a:p>
          </p:txBody>
        </p:sp>
      </p:grpSp>
      <p:pic>
        <p:nvPicPr>
          <p:cNvPr id="6" name="图片 5"/>
          <p:cNvPicPr>
            <a:picLocks noChangeAspect="1"/>
          </p:cNvPicPr>
          <p:nvPr/>
        </p:nvPicPr>
        <p:blipFill rotWithShape="1">
          <a:blip r:embed="rId1" cstate="screen"/>
          <a:srcRect l="839"/>
          <a:stretch>
            <a:fillRect/>
          </a:stretch>
        </p:blipFill>
        <p:spPr>
          <a:xfrm rot="10800000">
            <a:off x="6096000" y="963662"/>
            <a:ext cx="6096000" cy="58943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half" idx="1"/>
          </p:nvPr>
        </p:nvSpPr>
        <p:spPr>
          <a:xfrm>
            <a:off x="838200" y="1353254"/>
            <a:ext cx="5181600" cy="4351338"/>
          </a:xfrm>
        </p:spPr>
        <p:txBody>
          <a:bodyPr>
            <a:normAutofit fontScale="92500" lnSpcReduction="10000"/>
          </a:bodyPr>
          <a:lstStyle/>
          <a:p>
            <a:r>
              <a:rPr lang="zh-CN" altLang="en-US" b="1" dirty="0">
                <a:solidFill>
                  <a:schemeClr val="accent2"/>
                </a:solidFill>
              </a:rPr>
              <a:t>传统理念：</a:t>
            </a:r>
            <a:endParaRPr lang="en-US" altLang="zh-CN" b="1" dirty="0">
              <a:solidFill>
                <a:schemeClr val="accent2"/>
              </a:solidFill>
            </a:endParaRPr>
          </a:p>
          <a:p>
            <a:pPr marL="0" indent="0">
              <a:buNone/>
            </a:pPr>
            <a:endParaRPr lang="en-US" altLang="zh-CN" dirty="0"/>
          </a:p>
          <a:p>
            <a:pPr>
              <a:buFont typeface="Wingdings" panose="05000000000000000000" pitchFamily="2" charset="2"/>
              <a:buChar char="Ø"/>
            </a:pPr>
            <a:r>
              <a:rPr lang="zh-CN" altLang="en-US" b="1" dirty="0">
                <a:solidFill>
                  <a:srgbClr val="002060"/>
                </a:solidFill>
              </a:rPr>
              <a:t>市场的开放、政策便利、国际贸易格局依赖中国的产品</a:t>
            </a:r>
            <a:endParaRPr lang="en-US" altLang="zh-CN" b="1" dirty="0">
              <a:solidFill>
                <a:srgbClr val="002060"/>
              </a:solidFill>
            </a:endParaRPr>
          </a:p>
          <a:p>
            <a:pPr>
              <a:buFont typeface="Wingdings" panose="05000000000000000000" pitchFamily="2" charset="2"/>
              <a:buChar char="Ø"/>
            </a:pPr>
            <a:endParaRPr lang="en-US" altLang="zh-CN" b="1" dirty="0">
              <a:solidFill>
                <a:srgbClr val="002060"/>
              </a:solidFill>
            </a:endParaRPr>
          </a:p>
          <a:p>
            <a:pPr>
              <a:buFont typeface="Wingdings" panose="05000000000000000000" pitchFamily="2" charset="2"/>
              <a:buChar char="Ø"/>
            </a:pPr>
            <a:r>
              <a:rPr lang="zh-CN" altLang="en-US" b="1" dirty="0">
                <a:solidFill>
                  <a:srgbClr val="002060"/>
                </a:solidFill>
              </a:rPr>
              <a:t>劳动力优势、价格竞争</a:t>
            </a:r>
            <a:endParaRPr lang="en-US" altLang="zh-CN" b="1" dirty="0">
              <a:solidFill>
                <a:srgbClr val="002060"/>
              </a:solidFill>
            </a:endParaRPr>
          </a:p>
          <a:p>
            <a:pPr>
              <a:buFont typeface="Wingdings" panose="05000000000000000000" pitchFamily="2" charset="2"/>
              <a:buChar char="Ø"/>
            </a:pPr>
            <a:endParaRPr lang="en-US" altLang="zh-CN" b="1" dirty="0">
              <a:solidFill>
                <a:srgbClr val="002060"/>
              </a:solidFill>
            </a:endParaRPr>
          </a:p>
          <a:p>
            <a:pPr>
              <a:buFont typeface="Wingdings" panose="05000000000000000000" pitchFamily="2" charset="2"/>
              <a:buChar char="Ø"/>
            </a:pPr>
            <a:r>
              <a:rPr lang="zh-CN" altLang="en-US" b="1" dirty="0">
                <a:solidFill>
                  <a:srgbClr val="002060"/>
                </a:solidFill>
              </a:rPr>
              <a:t>需求控制</a:t>
            </a:r>
            <a:endParaRPr lang="en-US" altLang="zh-CN" b="1" dirty="0">
              <a:solidFill>
                <a:srgbClr val="002060"/>
              </a:solidFill>
            </a:endParaRPr>
          </a:p>
          <a:p>
            <a:pPr>
              <a:buFont typeface="Wingdings" panose="05000000000000000000" pitchFamily="2" charset="2"/>
              <a:buChar char="Ø"/>
            </a:pPr>
            <a:endParaRPr lang="en-US" altLang="zh-CN" b="1" dirty="0">
              <a:solidFill>
                <a:srgbClr val="002060"/>
              </a:solidFill>
            </a:endParaRPr>
          </a:p>
          <a:p>
            <a:pPr>
              <a:buFont typeface="Wingdings" panose="05000000000000000000" pitchFamily="2" charset="2"/>
              <a:buChar char="Ø"/>
            </a:pPr>
            <a:r>
              <a:rPr lang="zh-CN" altLang="en-US" b="1" dirty="0">
                <a:solidFill>
                  <a:srgbClr val="002060"/>
                </a:solidFill>
              </a:rPr>
              <a:t> </a:t>
            </a:r>
            <a:r>
              <a:rPr lang="en-US" altLang="zh-CN" b="1" dirty="0">
                <a:solidFill>
                  <a:srgbClr val="002060"/>
                </a:solidFill>
              </a:rPr>
              <a:t>…… </a:t>
            </a:r>
            <a:r>
              <a:rPr lang="zh-CN" altLang="en-US" b="1" dirty="0">
                <a:solidFill>
                  <a:srgbClr val="002060"/>
                </a:solidFill>
              </a:rPr>
              <a:t>等等</a:t>
            </a:r>
            <a:endParaRPr lang="zh-CN" altLang="en-US" b="1" dirty="0">
              <a:solidFill>
                <a:srgbClr val="002060"/>
              </a:solidFill>
            </a:endParaRPr>
          </a:p>
        </p:txBody>
      </p:sp>
      <p:sp>
        <p:nvSpPr>
          <p:cNvPr id="9" name="内容占位符 8"/>
          <p:cNvSpPr>
            <a:spLocks noGrp="1"/>
          </p:cNvSpPr>
          <p:nvPr>
            <p:ph sz="half" idx="2"/>
          </p:nvPr>
        </p:nvSpPr>
        <p:spPr>
          <a:xfrm>
            <a:off x="6171518" y="1394967"/>
            <a:ext cx="5181600" cy="4351338"/>
          </a:xfrm>
        </p:spPr>
        <p:txBody>
          <a:bodyPr>
            <a:normAutofit fontScale="92500" lnSpcReduction="10000"/>
          </a:bodyPr>
          <a:lstStyle/>
          <a:p>
            <a:r>
              <a:rPr lang="zh-CN" altLang="en-US" b="1" dirty="0">
                <a:solidFill>
                  <a:schemeClr val="accent2"/>
                </a:solidFill>
              </a:rPr>
              <a:t>当今理念：</a:t>
            </a:r>
            <a:endParaRPr lang="en-US" altLang="zh-CN" b="1" dirty="0">
              <a:solidFill>
                <a:schemeClr val="accent2"/>
              </a:solidFill>
            </a:endParaRPr>
          </a:p>
          <a:p>
            <a:endParaRPr lang="en-US" altLang="zh-CN" b="1" dirty="0">
              <a:solidFill>
                <a:schemeClr val="accent2"/>
              </a:solidFill>
            </a:endParaRPr>
          </a:p>
          <a:p>
            <a:pPr>
              <a:buFont typeface="Wingdings" panose="05000000000000000000" pitchFamily="2" charset="2"/>
              <a:buChar char="Ø"/>
            </a:pPr>
            <a:r>
              <a:rPr lang="zh-CN" altLang="en-US" b="1" dirty="0">
                <a:solidFill>
                  <a:srgbClr val="002060"/>
                </a:solidFill>
              </a:rPr>
              <a:t>美国“破局”，全球一体化出现“碎片化”，规则变化</a:t>
            </a:r>
            <a:endParaRPr lang="en-US" altLang="zh-CN" b="1" dirty="0">
              <a:solidFill>
                <a:srgbClr val="002060"/>
              </a:solidFill>
            </a:endParaRPr>
          </a:p>
          <a:p>
            <a:pPr>
              <a:buFont typeface="Wingdings" panose="05000000000000000000" pitchFamily="2" charset="2"/>
              <a:buChar char="Ø"/>
            </a:pPr>
            <a:endParaRPr lang="en-US" altLang="zh-CN" b="1" dirty="0">
              <a:solidFill>
                <a:srgbClr val="002060"/>
              </a:solidFill>
            </a:endParaRPr>
          </a:p>
          <a:p>
            <a:pPr>
              <a:buFont typeface="Wingdings" panose="05000000000000000000" pitchFamily="2" charset="2"/>
              <a:buChar char="Ø"/>
            </a:pPr>
            <a:r>
              <a:rPr lang="zh-CN" altLang="en-US" b="1" dirty="0">
                <a:solidFill>
                  <a:srgbClr val="002060"/>
                </a:solidFill>
              </a:rPr>
              <a:t>产业链上升的遏制、技术竞争</a:t>
            </a:r>
            <a:endParaRPr lang="en-US" altLang="zh-CN" b="1" dirty="0">
              <a:solidFill>
                <a:srgbClr val="002060"/>
              </a:solidFill>
            </a:endParaRPr>
          </a:p>
          <a:p>
            <a:pPr>
              <a:buFont typeface="Wingdings" panose="05000000000000000000" pitchFamily="2" charset="2"/>
              <a:buChar char="Ø"/>
            </a:pPr>
            <a:endParaRPr lang="en-US" altLang="zh-CN" b="1" dirty="0">
              <a:solidFill>
                <a:srgbClr val="002060"/>
              </a:solidFill>
            </a:endParaRPr>
          </a:p>
          <a:p>
            <a:pPr>
              <a:buFont typeface="Wingdings" panose="05000000000000000000" pitchFamily="2" charset="2"/>
              <a:buChar char="Ø"/>
            </a:pPr>
            <a:r>
              <a:rPr lang="zh-CN" altLang="en-US" b="1" dirty="0">
                <a:solidFill>
                  <a:srgbClr val="002060"/>
                </a:solidFill>
              </a:rPr>
              <a:t>市场“收缩”，人才、科技的竞争</a:t>
            </a:r>
            <a:endParaRPr lang="en-US" altLang="zh-CN" b="1" dirty="0">
              <a:solidFill>
                <a:srgbClr val="002060"/>
              </a:solidFill>
            </a:endParaRPr>
          </a:p>
          <a:p>
            <a:pPr>
              <a:buFont typeface="Wingdings" panose="05000000000000000000" pitchFamily="2" charset="2"/>
              <a:buChar char="Ø"/>
            </a:pPr>
            <a:endParaRPr lang="en-US" altLang="zh-CN" b="1" dirty="0">
              <a:solidFill>
                <a:srgbClr val="002060"/>
              </a:solidFill>
            </a:endParaRPr>
          </a:p>
          <a:p>
            <a:pPr>
              <a:buFont typeface="Wingdings" panose="05000000000000000000" pitchFamily="2" charset="2"/>
              <a:buChar char="Ø"/>
            </a:pPr>
            <a:r>
              <a:rPr lang="en-US" altLang="zh-CN" b="1" dirty="0">
                <a:solidFill>
                  <a:srgbClr val="002060"/>
                </a:solidFill>
              </a:rPr>
              <a:t>…… </a:t>
            </a:r>
            <a:r>
              <a:rPr lang="zh-CN" altLang="en-US" b="1" dirty="0">
                <a:solidFill>
                  <a:srgbClr val="002060"/>
                </a:solidFill>
              </a:rPr>
              <a:t>等等</a:t>
            </a:r>
            <a:endParaRPr lang="zh-CN" altLang="en-US" b="1" dirty="0">
              <a:solidFill>
                <a:srgbClr val="002060"/>
              </a:solidFill>
            </a:endParaRPr>
          </a:p>
        </p:txBody>
      </p:sp>
      <p:sp>
        <p:nvSpPr>
          <p:cNvPr id="2" name="页脚占位符 1"/>
          <p:cNvSpPr>
            <a:spLocks noGrp="1"/>
          </p:cNvSpPr>
          <p:nvPr>
            <p:ph type="ftr" sz="quarter" idx="11"/>
          </p:nvPr>
        </p:nvSpPr>
        <p:spPr>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a:t>严格保密</a:t>
            </a:r>
            <a:endParaRPr lang="zh-CN" altLang="en-US"/>
          </a:p>
        </p:txBody>
      </p:sp>
      <p:sp>
        <p:nvSpPr>
          <p:cNvPr id="6" name="TextBox 7"/>
          <p:cNvSpPr txBox="1"/>
          <p:nvPr/>
        </p:nvSpPr>
        <p:spPr>
          <a:xfrm flipV="1">
            <a:off x="353167" y="9028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7" name="图片 6"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926996" y="412731"/>
            <a:ext cx="2426122" cy="374250"/>
          </a:xfrm>
          <a:prstGeom prst="rect">
            <a:avLst/>
          </a:prstGeom>
          <a:noFill/>
          <a:ln>
            <a:noFill/>
          </a:ln>
        </p:spPr>
      </p:pic>
      <p:sp>
        <p:nvSpPr>
          <p:cNvPr id="13" name="灯片编号占位符 2"/>
          <p:cNvSpPr txBox="1"/>
          <p:nvPr/>
        </p:nvSpPr>
        <p:spPr>
          <a:xfrm>
            <a:off x="3464802" y="6397109"/>
            <a:ext cx="2893219" cy="385072"/>
          </a:xfrm>
          <a:prstGeom prst="rect">
            <a:avLst/>
          </a:prstGeom>
        </p:spPr>
        <p:txBody>
          <a:bodyPr vert="horz" lIns="91440" tIns="45720" rIns="91440" bIns="45720" rtlCol="0" anchor="ctr"/>
          <a:lstStyle>
            <a:defPPr>
              <a:defRPr lang="en-US"/>
            </a:defPPr>
            <a:lvl1pPr marL="0" algn="r" defTabSz="457200" rtl="0" eaLnBrk="1" latinLnBrk="0" hangingPunct="1">
              <a:defRPr sz="126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3E01EE5D-26FB-46D5-A381-ECFB35BF1D34}" type="slidenum">
              <a:rPr kumimoji="0" lang="zh-CN" altLang="en-US" sz="1265"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fld>
            <a:endParaRPr kumimoji="0" lang="zh-CN" altLang="en-US" sz="1265" b="0" i="0" u="none" strike="noStrike" kern="1200" cap="none" spc="0" normalizeH="0" baseline="0" noProof="0" dirty="0">
              <a:ln>
                <a:noFill/>
              </a:ln>
              <a:solidFill>
                <a:prstClr val="black">
                  <a:tint val="75000"/>
                </a:prstClr>
              </a:solidFill>
              <a:effectLst/>
              <a:uLnTx/>
              <a:uFillTx/>
              <a:latin typeface="Arial" panose="020B0604020202020204"/>
              <a:ea typeface="微软雅黑" panose="020B0503020204020204" charset="-122"/>
              <a:cs typeface="+mn-cs"/>
            </a:endParaRPr>
          </a:p>
        </p:txBody>
      </p:sp>
      <p:pic>
        <p:nvPicPr>
          <p:cNvPr id="14" name="图片 13"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9121886" y="6279384"/>
            <a:ext cx="1546115" cy="578616"/>
          </a:xfrm>
          <a:prstGeom prst="rect">
            <a:avLst/>
          </a:prstGeom>
        </p:spPr>
      </p:pic>
      <p:pic>
        <p:nvPicPr>
          <p:cNvPr id="4" name="图片 3"/>
          <p:cNvPicPr>
            <a:picLocks noChangeAspect="1"/>
          </p:cNvPicPr>
          <p:nvPr/>
        </p:nvPicPr>
        <p:blipFill rotWithShape="1">
          <a:blip r:embed="rId3" cstate="screen"/>
          <a:srcRect l="21434" b="2440"/>
          <a:stretch>
            <a:fillRect/>
          </a:stretch>
        </p:blipFill>
        <p:spPr>
          <a:xfrm rot="5400000">
            <a:off x="350737" y="-350737"/>
            <a:ext cx="1660727" cy="2362201"/>
          </a:xfrm>
          <a:prstGeom prst="rect">
            <a:avLst/>
          </a:prstGeom>
        </p:spPr>
      </p:pic>
      <p:sp>
        <p:nvSpPr>
          <p:cNvPr id="8" name="TextBox 11"/>
          <p:cNvSpPr txBox="1"/>
          <p:nvPr/>
        </p:nvSpPr>
        <p:spPr>
          <a:xfrm>
            <a:off x="1812025" y="368908"/>
            <a:ext cx="6513369" cy="430887"/>
          </a:xfrm>
          <a:prstGeom prst="rect">
            <a:avLst/>
          </a:prstGeom>
          <a:noFill/>
        </p:spPr>
        <p:txBody>
          <a:bodyPr wrap="square" lIns="0" tIns="0" rIns="0" bIns="0" rtlCol="0">
            <a:spAutoFit/>
            <a:scene3d>
              <a:camera prst="orthographicFront"/>
              <a:lightRig rig="threePt" dir="t"/>
            </a:scene3d>
            <a:sp3d contourW="12700"/>
          </a:bodyPr>
          <a:lstStyle/>
          <a:p>
            <a:pPr>
              <a:defRPr/>
            </a:pPr>
            <a:r>
              <a:rPr lang="zh-CN" altLang="en-US"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企业应对策略 </a:t>
            </a:r>
            <a:r>
              <a:rPr lang="en-US" altLang="zh-CN"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中国企业的处境</a:t>
            </a:r>
            <a:endParaRPr lang="zh-CN" altLang="en-US" sz="2800" b="1" dirty="0">
              <a:ln w="0"/>
              <a:solidFill>
                <a:srgbClr val="EE77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screen"/>
          <a:srcRect l="313" r="14836"/>
          <a:stretch>
            <a:fillRect/>
          </a:stretch>
        </p:blipFill>
        <p:spPr>
          <a:xfrm>
            <a:off x="0" y="0"/>
            <a:ext cx="12153900" cy="6858000"/>
          </a:xfrm>
          <a:prstGeom prst="rect">
            <a:avLst/>
          </a:prstGeom>
        </p:spPr>
      </p:pic>
      <p:sp>
        <p:nvSpPr>
          <p:cNvPr id="7" name="文本框 6"/>
          <p:cNvSpPr txBox="1"/>
          <p:nvPr/>
        </p:nvSpPr>
        <p:spPr>
          <a:xfrm>
            <a:off x="3844937" y="1601611"/>
            <a:ext cx="4801379" cy="1938992"/>
          </a:xfrm>
          <a:prstGeom prst="rect">
            <a:avLst/>
          </a:prstGeom>
          <a:noFill/>
        </p:spPr>
        <p:txBody>
          <a:bodyPr wrap="none" rtlCol="0">
            <a:spAutoFit/>
            <a:scene3d>
              <a:camera prst="orthographicFront"/>
              <a:lightRig rig="threePt" dir="t"/>
            </a:scene3d>
            <a:sp3d contourW="12700"/>
          </a:bodyPr>
          <a:lstStyle/>
          <a:p>
            <a:pPr algn="r">
              <a:defRPr/>
            </a:pPr>
            <a:r>
              <a:rPr lang="zh-CN" altLang="en-US" sz="6000" b="1" dirty="0">
                <a:solidFill>
                  <a:prstClr val="black">
                    <a:lumMod val="65000"/>
                    <a:lumOff val="35000"/>
                  </a:prstClr>
                </a:solidFill>
              </a:rPr>
              <a:t>感谢您的聆听</a:t>
            </a:r>
            <a:endParaRPr lang="zh-CN" altLang="en-US" sz="6000" b="1" dirty="0">
              <a:solidFill>
                <a:prstClr val="black">
                  <a:lumMod val="65000"/>
                  <a:lumOff val="35000"/>
                </a:prstClr>
              </a:solidFill>
            </a:endParaRPr>
          </a:p>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6000" b="1" i="0" u="none" strike="noStrike" kern="1200" cap="none" spc="0" normalizeH="0" baseline="0" noProof="0" dirty="0">
              <a:ln>
                <a:noFill/>
              </a:ln>
              <a:solidFill>
                <a:schemeClr val="bg2">
                  <a:lumMod val="50000"/>
                </a:schemeClr>
              </a:solidFill>
              <a:effectLst/>
              <a:uLnTx/>
              <a:uFillTx/>
              <a:latin typeface="微软雅黑" panose="020B0503020204020204" charset="-122"/>
              <a:ea typeface="微软雅黑" panose="020B0503020204020204" charset="-122"/>
              <a:cs typeface="+mn-cs"/>
            </a:endParaRPr>
          </a:p>
        </p:txBody>
      </p:sp>
      <p:sp>
        <p:nvSpPr>
          <p:cNvPr id="10" name="TextBox 11"/>
          <p:cNvSpPr txBox="1"/>
          <p:nvPr/>
        </p:nvSpPr>
        <p:spPr>
          <a:xfrm>
            <a:off x="4104143" y="532498"/>
            <a:ext cx="39837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cs"/>
              </a:rPr>
              <a:t>言中伦  行中虑</a:t>
            </a:r>
            <a:r>
              <a:rPr kumimoji="0" lang="en-US" altLang="zh-CN" sz="2400" b="0" i="0" u="none" strike="noStrike" kern="120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cs"/>
              </a:rPr>
              <a:t>——</a:t>
            </a:r>
            <a:endParaRPr kumimoji="0" lang="zh-CN" altLang="en-US" sz="2400" b="1" i="0" u="none" strike="noStrike" kern="120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cs"/>
            </a:endParaRPr>
          </a:p>
        </p:txBody>
      </p:sp>
      <p:pic>
        <p:nvPicPr>
          <p:cNvPr id="12" name="图片 11" descr="logo.png"/>
          <p:cNvPicPr>
            <a:picLocks noChangeAspect="1"/>
          </p:cNvPicPr>
          <p:nvPr/>
        </p:nvPicPr>
        <p:blipFill rotWithShape="1">
          <a:blip r:embed="rId2" cstate="print">
            <a:extLst>
              <a:ext uri="{28A0092B-C50C-407E-A947-70E740481C1C}">
                <a14:useLocalDpi xmlns:a14="http://schemas.microsoft.com/office/drawing/2010/main" val="0"/>
              </a:ext>
            </a:extLst>
          </a:blip>
          <a:srcRect l="4220" t="7934" r="69244" b="74403"/>
          <a:stretch>
            <a:fillRect/>
          </a:stretch>
        </p:blipFill>
        <p:spPr>
          <a:xfrm>
            <a:off x="10610567" y="6170136"/>
            <a:ext cx="1581433" cy="5918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lang="zh-CN" altLang="en-US" sz="2800" b="1" dirty="0">
                <a:solidFill>
                  <a:prstClr val="black">
                    <a:lumMod val="65000"/>
                    <a:lumOff val="35000"/>
                  </a:prstClr>
                </a:solidFill>
                <a:latin typeface="Arial" panose="020B0604020202020204"/>
                <a:ea typeface="微软雅黑" panose="020B0503020204020204" charset="-122"/>
              </a:rPr>
              <a:t>处罚案例</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29" name="图片 2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grpSp>
        <p:nvGrpSpPr>
          <p:cNvPr id="48" name="组合 47"/>
          <p:cNvGrpSpPr/>
          <p:nvPr/>
        </p:nvGrpSpPr>
        <p:grpSpPr>
          <a:xfrm>
            <a:off x="1147811" y="1225004"/>
            <a:ext cx="6791719" cy="4866554"/>
            <a:chOff x="3237545" y="4561747"/>
            <a:chExt cx="1146960" cy="1146960"/>
          </a:xfrm>
        </p:grpSpPr>
        <p:sp>
          <p:nvSpPr>
            <p:cNvPr id="60" name="圆角矩形 4"/>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1" name="圆角矩形 5"/>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sp>
        <p:nvSpPr>
          <p:cNvPr id="124" name="文本框 123"/>
          <p:cNvSpPr txBox="1"/>
          <p:nvPr/>
        </p:nvSpPr>
        <p:spPr>
          <a:xfrm>
            <a:off x="1909116" y="1728831"/>
            <a:ext cx="2502629"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印品黑体" panose="00000500000000000000" pitchFamily="2" charset="-122"/>
                <a:ea typeface="印品黑体" panose="00000500000000000000" pitchFamily="2" charset="-122"/>
              </a:rPr>
              <a:t>案例一</a:t>
            </a:r>
            <a:endParaRPr kumimoji="0" lang="zh-CN" altLang="en-US"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endParaRPr>
          </a:p>
        </p:txBody>
      </p:sp>
      <p:cxnSp>
        <p:nvCxnSpPr>
          <p:cNvPr id="125" name="直接连接符 124"/>
          <p:cNvCxnSpPr/>
          <p:nvPr/>
        </p:nvCxnSpPr>
        <p:spPr>
          <a:xfrm>
            <a:off x="8836866" y="2580788"/>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8836866" y="3289370"/>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8836866" y="3977526"/>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8836866" y="4686108"/>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文本框 128"/>
          <p:cNvSpPr txBox="1"/>
          <p:nvPr/>
        </p:nvSpPr>
        <p:spPr>
          <a:xfrm>
            <a:off x="1635551" y="2065943"/>
            <a:ext cx="5552388" cy="3285515"/>
          </a:xfrm>
          <a:prstGeom prst="rect">
            <a:avLst/>
          </a:prstGeom>
          <a:noFill/>
        </p:spPr>
        <p:txBody>
          <a:bodyPr wrap="square" rtlCol="0">
            <a:spAutoFit/>
          </a:bodyPr>
          <a:lstStyle/>
          <a:p>
            <a:pPr indent="457200">
              <a:lnSpc>
                <a:spcPct val="150000"/>
              </a:lnSpc>
            </a:pPr>
            <a:r>
              <a:rPr lang="en-US" altLang="zh-CN" sz="1400" dirty="0">
                <a:latin typeface="+mn-ea"/>
              </a:rPr>
              <a:t>2018 </a:t>
            </a:r>
            <a:r>
              <a:rPr lang="zh-CN" altLang="en-US" sz="1400" dirty="0">
                <a:latin typeface="+mn-ea"/>
              </a:rPr>
              <a:t>年</a:t>
            </a:r>
            <a:r>
              <a:rPr lang="en-US" altLang="zh-CN" sz="1400" dirty="0">
                <a:latin typeface="+mn-ea"/>
              </a:rPr>
              <a:t>5 </a:t>
            </a:r>
            <a:r>
              <a:rPr lang="zh-CN" altLang="en-US" sz="1400" dirty="0">
                <a:latin typeface="+mn-ea"/>
              </a:rPr>
              <a:t>月</a:t>
            </a:r>
            <a:r>
              <a:rPr lang="en-US" altLang="zh-CN" sz="1400" dirty="0">
                <a:latin typeface="+mn-ea"/>
              </a:rPr>
              <a:t>29 </a:t>
            </a:r>
            <a:r>
              <a:rPr lang="zh-CN" altLang="en-US" sz="1400" dirty="0">
                <a:latin typeface="+mn-ea"/>
              </a:rPr>
              <a:t>日，当事人作为申报单位以一般贸易方式申报出口俄罗斯联邦</a:t>
            </a:r>
            <a:r>
              <a:rPr lang="en-US" altLang="zh-CN" sz="1400" dirty="0">
                <a:latin typeface="+mn-ea"/>
              </a:rPr>
              <a:t>20 </a:t>
            </a:r>
            <a:r>
              <a:rPr lang="zh-CN" altLang="en-US" sz="1400" dirty="0">
                <a:latin typeface="+mn-ea"/>
              </a:rPr>
              <a:t>票货物，申报价格共计</a:t>
            </a:r>
            <a:r>
              <a:rPr lang="en-US" altLang="zh-CN" sz="1400" dirty="0">
                <a:latin typeface="+mn-ea"/>
              </a:rPr>
              <a:t>20,397,747.78 </a:t>
            </a:r>
            <a:r>
              <a:rPr lang="zh-CN" altLang="en-US" sz="1400" dirty="0">
                <a:latin typeface="+mn-ea"/>
              </a:rPr>
              <a:t>元人民币， 申报退税款</a:t>
            </a:r>
            <a:r>
              <a:rPr lang="en-US" altLang="zh-CN" sz="1400" dirty="0">
                <a:latin typeface="+mn-ea"/>
              </a:rPr>
              <a:t>2,651,707.21 </a:t>
            </a:r>
            <a:r>
              <a:rPr lang="zh-CN" altLang="en-US" sz="1400" dirty="0">
                <a:latin typeface="+mn-ea"/>
              </a:rPr>
              <a:t>元人民币。经查，实际价格共计</a:t>
            </a:r>
            <a:r>
              <a:rPr lang="en-US" altLang="zh-CN" sz="1400" dirty="0">
                <a:latin typeface="+mn-ea"/>
              </a:rPr>
              <a:t>5,457,291.00 </a:t>
            </a:r>
            <a:r>
              <a:rPr lang="zh-CN" altLang="en-US" sz="1400" dirty="0">
                <a:latin typeface="+mn-ea"/>
              </a:rPr>
              <a:t>元人民币，实际应退税款</a:t>
            </a:r>
            <a:r>
              <a:rPr lang="en-US" altLang="zh-CN" sz="1400" dirty="0">
                <a:latin typeface="+mn-ea"/>
              </a:rPr>
              <a:t>743,703.17 </a:t>
            </a:r>
            <a:r>
              <a:rPr lang="zh-CN" altLang="en-US" sz="1400" dirty="0">
                <a:latin typeface="+mn-ea"/>
              </a:rPr>
              <a:t>元人民币。</a:t>
            </a:r>
            <a:endParaRPr lang="en-US" altLang="zh-CN" sz="1400" dirty="0">
              <a:latin typeface="+mn-ea"/>
            </a:endParaRPr>
          </a:p>
          <a:p>
            <a:pPr indent="457200">
              <a:lnSpc>
                <a:spcPct val="150000"/>
              </a:lnSpc>
            </a:pPr>
            <a:r>
              <a:rPr lang="zh-CN" altLang="en-US" sz="1400" dirty="0">
                <a:latin typeface="+mn-ea"/>
              </a:rPr>
              <a:t>当事人的上述行为已构成</a:t>
            </a:r>
            <a:r>
              <a:rPr lang="en-US" altLang="zh-CN" sz="1400" dirty="0">
                <a:latin typeface="+mn-ea"/>
              </a:rPr>
              <a:t>《</a:t>
            </a:r>
            <a:r>
              <a:rPr lang="zh-CN" altLang="en-US" sz="1400" dirty="0">
                <a:latin typeface="+mn-ea"/>
              </a:rPr>
              <a:t>中华人民共和国海关行政处罚实施条例</a:t>
            </a:r>
            <a:r>
              <a:rPr lang="en-US" altLang="zh-CN" sz="1400" dirty="0">
                <a:latin typeface="+mn-ea"/>
              </a:rPr>
              <a:t>》</a:t>
            </a:r>
            <a:r>
              <a:rPr lang="zh-CN" altLang="en-US" sz="1400" dirty="0">
                <a:latin typeface="+mn-ea"/>
              </a:rPr>
              <a:t>第十七条规定所指之因工作疏忽致使发生本实施条例第十五条规定情形，即申报不实</a:t>
            </a:r>
            <a:r>
              <a:rPr lang="zh-CN" altLang="en-US" sz="1400" dirty="0">
                <a:solidFill>
                  <a:srgbClr val="FF0000"/>
                </a:solidFill>
                <a:latin typeface="+mn-ea"/>
              </a:rPr>
              <a:t>影响国家出口退税管理</a:t>
            </a:r>
            <a:r>
              <a:rPr lang="zh-CN" altLang="en-US" sz="1400" dirty="0">
                <a:latin typeface="+mn-ea"/>
              </a:rPr>
              <a:t>的违法行为，并造成可能多退税款人民币</a:t>
            </a:r>
            <a:r>
              <a:rPr lang="en-US" altLang="zh-CN" sz="1400" dirty="0">
                <a:latin typeface="+mn-ea"/>
              </a:rPr>
              <a:t>1,908,004.04 </a:t>
            </a:r>
            <a:r>
              <a:rPr lang="zh-CN" altLang="en-US" sz="1400" dirty="0">
                <a:latin typeface="+mn-ea"/>
              </a:rPr>
              <a:t>元的违法后果。</a:t>
            </a:r>
            <a:endParaRPr lang="en-US" altLang="zh-CN" sz="1400" dirty="0">
              <a:latin typeface="+mn-ea"/>
            </a:endParaRPr>
          </a:p>
          <a:p>
            <a:pPr indent="457200">
              <a:lnSpc>
                <a:spcPct val="150000"/>
              </a:lnSpc>
            </a:pPr>
            <a:r>
              <a:rPr lang="zh-CN" altLang="en-US" sz="1400" dirty="0">
                <a:latin typeface="+mn-ea"/>
              </a:rPr>
              <a:t>根据</a:t>
            </a:r>
            <a:r>
              <a:rPr lang="en-US" altLang="zh-CN" sz="1400" dirty="0">
                <a:latin typeface="+mn-ea"/>
              </a:rPr>
              <a:t>《</a:t>
            </a:r>
            <a:r>
              <a:rPr lang="zh-CN" altLang="en-US" sz="1400" dirty="0">
                <a:latin typeface="+mn-ea"/>
              </a:rPr>
              <a:t>中华人民共和国海关行政处罚实施条例</a:t>
            </a:r>
            <a:r>
              <a:rPr lang="en-US" altLang="zh-CN" sz="1400" dirty="0">
                <a:latin typeface="+mn-ea"/>
              </a:rPr>
              <a:t>》</a:t>
            </a:r>
            <a:r>
              <a:rPr lang="zh-CN" altLang="en-US" sz="1400" dirty="0">
                <a:latin typeface="+mn-ea"/>
              </a:rPr>
              <a:t>第十七条之规定，对当事人处以罚款人民币</a:t>
            </a:r>
            <a:r>
              <a:rPr lang="en-US" altLang="zh-CN" sz="1400" dirty="0">
                <a:solidFill>
                  <a:srgbClr val="FF0000"/>
                </a:solidFill>
                <a:latin typeface="+mn-ea"/>
              </a:rPr>
              <a:t>190.8 </a:t>
            </a:r>
            <a:r>
              <a:rPr lang="zh-CN" altLang="en-US" sz="1400" dirty="0">
                <a:solidFill>
                  <a:srgbClr val="FF0000"/>
                </a:solidFill>
                <a:latin typeface="+mn-ea"/>
              </a:rPr>
              <a:t>万元</a:t>
            </a:r>
            <a:r>
              <a:rPr lang="zh-CN" altLang="en-US" sz="1400" dirty="0">
                <a:latin typeface="+mn-ea"/>
              </a:rPr>
              <a:t>。</a:t>
            </a:r>
            <a:endParaRPr lang="zh-CN" altLang="en-US" sz="1400" dirty="0">
              <a:latin typeface="+mn-ea"/>
            </a:endParaRPr>
          </a:p>
        </p:txBody>
      </p:sp>
      <p:sp>
        <p:nvSpPr>
          <p:cNvPr id="130" name="文本框 129"/>
          <p:cNvSpPr txBox="1"/>
          <p:nvPr/>
        </p:nvSpPr>
        <p:spPr>
          <a:xfrm>
            <a:off x="9590250" y="2138552"/>
            <a:ext cx="768537"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mn-ea"/>
              </a:rPr>
              <a:t>价格</a:t>
            </a:r>
            <a:endParaRPr kumimoji="0" lang="zh-CN" altLang="en-US" b="0" i="0" u="none" strike="noStrike" kern="1200" cap="none" spc="0" normalizeH="0" baseline="0" noProof="0" dirty="0">
              <a:ln>
                <a:noFill/>
              </a:ln>
              <a:solidFill>
                <a:prstClr val="black">
                  <a:lumMod val="65000"/>
                  <a:lumOff val="35000"/>
                </a:prstClr>
              </a:solidFill>
              <a:effectLst/>
              <a:uLnTx/>
              <a:uFillTx/>
              <a:latin typeface="+mn-ea"/>
            </a:endParaRPr>
          </a:p>
        </p:txBody>
      </p:sp>
      <p:sp>
        <p:nvSpPr>
          <p:cNvPr id="131" name="文本框 130"/>
          <p:cNvSpPr txBox="1"/>
          <p:nvPr/>
        </p:nvSpPr>
        <p:spPr>
          <a:xfrm>
            <a:off x="9327570" y="2785909"/>
            <a:ext cx="1293898"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mn-ea"/>
              </a:rPr>
              <a:t>申报不实</a:t>
            </a:r>
            <a:endParaRPr kumimoji="0" lang="zh-CN" altLang="en-US" b="0" i="0" u="none" strike="noStrike" kern="1200" cap="none" spc="0" normalizeH="0" baseline="0" noProof="0" dirty="0">
              <a:ln>
                <a:noFill/>
              </a:ln>
              <a:solidFill>
                <a:prstClr val="black">
                  <a:lumMod val="65000"/>
                  <a:lumOff val="35000"/>
                </a:prstClr>
              </a:solidFill>
              <a:effectLst/>
              <a:uLnTx/>
              <a:uFillTx/>
              <a:latin typeface="+mn-ea"/>
            </a:endParaRPr>
          </a:p>
        </p:txBody>
      </p:sp>
      <p:sp>
        <p:nvSpPr>
          <p:cNvPr id="132" name="文本框 131"/>
          <p:cNvSpPr txBox="1"/>
          <p:nvPr/>
        </p:nvSpPr>
        <p:spPr>
          <a:xfrm>
            <a:off x="9006537" y="3524034"/>
            <a:ext cx="2166755"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mn-ea"/>
              </a:rPr>
              <a:t>影响出口退税管理</a:t>
            </a:r>
            <a:endParaRPr kumimoji="0" lang="zh-CN" altLang="en-US" b="0" i="0" u="none" strike="noStrike" kern="1200" cap="none" spc="0" normalizeH="0" baseline="0" noProof="0" dirty="0">
              <a:ln>
                <a:noFill/>
              </a:ln>
              <a:solidFill>
                <a:prstClr val="black">
                  <a:lumMod val="65000"/>
                  <a:lumOff val="35000"/>
                </a:prstClr>
              </a:solidFill>
              <a:effectLst/>
              <a:uLnTx/>
              <a:uFillTx/>
              <a:latin typeface="+mn-ea"/>
            </a:endParaRPr>
          </a:p>
        </p:txBody>
      </p:sp>
      <p:sp>
        <p:nvSpPr>
          <p:cNvPr id="133" name="文本框 132"/>
          <p:cNvSpPr txBox="1"/>
          <p:nvPr/>
        </p:nvSpPr>
        <p:spPr>
          <a:xfrm>
            <a:off x="9402718" y="4232616"/>
            <a:ext cx="1143602"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mn-ea"/>
              </a:rPr>
              <a:t>高额罚款</a:t>
            </a:r>
            <a:endParaRPr kumimoji="0" lang="zh-CN" altLang="en-US" b="0" i="0" u="none" strike="noStrike" kern="1200" cap="none" spc="0" normalizeH="0" baseline="0" noProof="0" dirty="0">
              <a:ln>
                <a:noFill/>
              </a:ln>
              <a:solidFill>
                <a:prstClr val="black">
                  <a:lumMod val="65000"/>
                  <a:lumOff val="35000"/>
                </a:prstClr>
              </a:solidFill>
              <a:effectLst/>
              <a:uLnTx/>
              <a:uFillTx/>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124"/>
                                        </p:tgtEl>
                                        <p:attrNameLst>
                                          <p:attrName>style.visibility</p:attrName>
                                        </p:attrNameLst>
                                      </p:cBhvr>
                                      <p:to>
                                        <p:strVal val="visible"/>
                                      </p:to>
                                    </p:set>
                                    <p:anim calcmode="lin" valueType="num">
                                      <p:cBhvr>
                                        <p:cTn id="12" dur="500" fill="hold"/>
                                        <p:tgtEl>
                                          <p:spTgt spid="124"/>
                                        </p:tgtEl>
                                        <p:attrNameLst>
                                          <p:attrName>ppt_w</p:attrName>
                                        </p:attrNameLst>
                                      </p:cBhvr>
                                      <p:tavLst>
                                        <p:tav tm="0">
                                          <p:val>
                                            <p:fltVal val="0"/>
                                          </p:val>
                                        </p:tav>
                                        <p:tav tm="100000">
                                          <p:val>
                                            <p:strVal val="#ppt_w"/>
                                          </p:val>
                                        </p:tav>
                                      </p:tavLst>
                                    </p:anim>
                                    <p:anim calcmode="lin" valueType="num">
                                      <p:cBhvr>
                                        <p:cTn id="13" dur="500" fill="hold"/>
                                        <p:tgtEl>
                                          <p:spTgt spid="124"/>
                                        </p:tgtEl>
                                        <p:attrNameLst>
                                          <p:attrName>ppt_h</p:attrName>
                                        </p:attrNameLst>
                                      </p:cBhvr>
                                      <p:tavLst>
                                        <p:tav tm="0">
                                          <p:val>
                                            <p:fltVal val="0"/>
                                          </p:val>
                                        </p:tav>
                                        <p:tav tm="100000">
                                          <p:val>
                                            <p:strVal val="#ppt_h"/>
                                          </p:val>
                                        </p:tav>
                                      </p:tavLst>
                                    </p:anim>
                                    <p:animEffect transition="in" filter="fade">
                                      <p:cBhvr>
                                        <p:cTn id="14" dur="500"/>
                                        <p:tgtEl>
                                          <p:spTgt spid="124"/>
                                        </p:tgtEl>
                                      </p:cBhvr>
                                    </p:animEffect>
                                  </p:childTnLst>
                                </p:cTn>
                              </p:par>
                              <p:par>
                                <p:cTn id="15" presetID="16" presetClass="entr" presetSubtype="37"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barn(outVertical)">
                                      <p:cBhvr>
                                        <p:cTn id="17" dur="500"/>
                                        <p:tgtEl>
                                          <p:spTgt spid="125"/>
                                        </p:tgtEl>
                                      </p:cBhvr>
                                    </p:animEffect>
                                  </p:childTnLst>
                                </p:cTn>
                              </p:par>
                              <p:par>
                                <p:cTn id="18" presetID="16" presetClass="entr" presetSubtype="37" fill="hold" nodeType="withEffect">
                                  <p:stCondLst>
                                    <p:cond delay="0"/>
                                  </p:stCondLst>
                                  <p:childTnLst>
                                    <p:set>
                                      <p:cBhvr>
                                        <p:cTn id="19" dur="1" fill="hold">
                                          <p:stCondLst>
                                            <p:cond delay="0"/>
                                          </p:stCondLst>
                                        </p:cTn>
                                        <p:tgtEl>
                                          <p:spTgt spid="126"/>
                                        </p:tgtEl>
                                        <p:attrNameLst>
                                          <p:attrName>style.visibility</p:attrName>
                                        </p:attrNameLst>
                                      </p:cBhvr>
                                      <p:to>
                                        <p:strVal val="visible"/>
                                      </p:to>
                                    </p:set>
                                    <p:animEffect transition="in" filter="barn(outVertical)">
                                      <p:cBhvr>
                                        <p:cTn id="20" dur="500"/>
                                        <p:tgtEl>
                                          <p:spTgt spid="126"/>
                                        </p:tgtEl>
                                      </p:cBhvr>
                                    </p:animEffect>
                                  </p:childTnLst>
                                </p:cTn>
                              </p:par>
                              <p:par>
                                <p:cTn id="21" presetID="16" presetClass="entr" presetSubtype="37" fill="hold" nodeType="withEffect">
                                  <p:stCondLst>
                                    <p:cond delay="0"/>
                                  </p:stCondLst>
                                  <p:childTnLst>
                                    <p:set>
                                      <p:cBhvr>
                                        <p:cTn id="22" dur="1" fill="hold">
                                          <p:stCondLst>
                                            <p:cond delay="0"/>
                                          </p:stCondLst>
                                        </p:cTn>
                                        <p:tgtEl>
                                          <p:spTgt spid="127"/>
                                        </p:tgtEl>
                                        <p:attrNameLst>
                                          <p:attrName>style.visibility</p:attrName>
                                        </p:attrNameLst>
                                      </p:cBhvr>
                                      <p:to>
                                        <p:strVal val="visible"/>
                                      </p:to>
                                    </p:set>
                                    <p:animEffect transition="in" filter="barn(outVertical)">
                                      <p:cBhvr>
                                        <p:cTn id="23" dur="500"/>
                                        <p:tgtEl>
                                          <p:spTgt spid="127"/>
                                        </p:tgtEl>
                                      </p:cBhvr>
                                    </p:animEffect>
                                  </p:childTnLst>
                                </p:cTn>
                              </p:par>
                              <p:par>
                                <p:cTn id="24" presetID="16" presetClass="entr" presetSubtype="37" fill="hold" nodeType="with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barn(outVertical)">
                                      <p:cBhvr>
                                        <p:cTn id="26" dur="500"/>
                                        <p:tgtEl>
                                          <p:spTgt spid="128"/>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29"/>
                                        </p:tgtEl>
                                        <p:attrNameLst>
                                          <p:attrName>style.visibility</p:attrName>
                                        </p:attrNameLst>
                                      </p:cBhvr>
                                      <p:to>
                                        <p:strVal val="visible"/>
                                      </p:to>
                                    </p:set>
                                    <p:anim calcmode="lin" valueType="num">
                                      <p:cBhvr>
                                        <p:cTn id="29" dur="500" fill="hold"/>
                                        <p:tgtEl>
                                          <p:spTgt spid="129"/>
                                        </p:tgtEl>
                                        <p:attrNameLst>
                                          <p:attrName>ppt_w</p:attrName>
                                        </p:attrNameLst>
                                      </p:cBhvr>
                                      <p:tavLst>
                                        <p:tav tm="0">
                                          <p:val>
                                            <p:fltVal val="0"/>
                                          </p:val>
                                        </p:tav>
                                        <p:tav tm="100000">
                                          <p:val>
                                            <p:strVal val="#ppt_w"/>
                                          </p:val>
                                        </p:tav>
                                      </p:tavLst>
                                    </p:anim>
                                    <p:anim calcmode="lin" valueType="num">
                                      <p:cBhvr>
                                        <p:cTn id="30" dur="500" fill="hold"/>
                                        <p:tgtEl>
                                          <p:spTgt spid="129"/>
                                        </p:tgtEl>
                                        <p:attrNameLst>
                                          <p:attrName>ppt_h</p:attrName>
                                        </p:attrNameLst>
                                      </p:cBhvr>
                                      <p:tavLst>
                                        <p:tav tm="0">
                                          <p:val>
                                            <p:fltVal val="0"/>
                                          </p:val>
                                        </p:tav>
                                        <p:tav tm="100000">
                                          <p:val>
                                            <p:strVal val="#ppt_h"/>
                                          </p:val>
                                        </p:tav>
                                      </p:tavLst>
                                    </p:anim>
                                    <p:animEffect transition="in" filter="fade">
                                      <p:cBhvr>
                                        <p:cTn id="31" dur="500"/>
                                        <p:tgtEl>
                                          <p:spTgt spid="129"/>
                                        </p:tgtEl>
                                      </p:cBhvr>
                                    </p:animEffect>
                                  </p:childTnLst>
                                </p:cTn>
                              </p:par>
                              <p:par>
                                <p:cTn id="32" presetID="53" presetClass="entr" presetSubtype="16" fill="hold" grpId="0" nodeType="withEffect">
                                  <p:stCondLst>
                                    <p:cond delay="0"/>
                                  </p:stCondLst>
                                  <p:iterate type="lt">
                                    <p:tmPct val="10000"/>
                                  </p:iterate>
                                  <p:childTnLst>
                                    <p:set>
                                      <p:cBhvr>
                                        <p:cTn id="33" dur="1" fill="hold">
                                          <p:stCondLst>
                                            <p:cond delay="0"/>
                                          </p:stCondLst>
                                        </p:cTn>
                                        <p:tgtEl>
                                          <p:spTgt spid="130"/>
                                        </p:tgtEl>
                                        <p:attrNameLst>
                                          <p:attrName>style.visibility</p:attrName>
                                        </p:attrNameLst>
                                      </p:cBhvr>
                                      <p:to>
                                        <p:strVal val="visible"/>
                                      </p:to>
                                    </p:set>
                                    <p:anim calcmode="lin" valueType="num">
                                      <p:cBhvr>
                                        <p:cTn id="34" dur="500" fill="hold"/>
                                        <p:tgtEl>
                                          <p:spTgt spid="130"/>
                                        </p:tgtEl>
                                        <p:attrNameLst>
                                          <p:attrName>ppt_w</p:attrName>
                                        </p:attrNameLst>
                                      </p:cBhvr>
                                      <p:tavLst>
                                        <p:tav tm="0">
                                          <p:val>
                                            <p:fltVal val="0"/>
                                          </p:val>
                                        </p:tav>
                                        <p:tav tm="100000">
                                          <p:val>
                                            <p:strVal val="#ppt_w"/>
                                          </p:val>
                                        </p:tav>
                                      </p:tavLst>
                                    </p:anim>
                                    <p:anim calcmode="lin" valueType="num">
                                      <p:cBhvr>
                                        <p:cTn id="35" dur="500" fill="hold"/>
                                        <p:tgtEl>
                                          <p:spTgt spid="130"/>
                                        </p:tgtEl>
                                        <p:attrNameLst>
                                          <p:attrName>ppt_h</p:attrName>
                                        </p:attrNameLst>
                                      </p:cBhvr>
                                      <p:tavLst>
                                        <p:tav tm="0">
                                          <p:val>
                                            <p:fltVal val="0"/>
                                          </p:val>
                                        </p:tav>
                                        <p:tav tm="100000">
                                          <p:val>
                                            <p:strVal val="#ppt_h"/>
                                          </p:val>
                                        </p:tav>
                                      </p:tavLst>
                                    </p:anim>
                                    <p:animEffect transition="in" filter="fade">
                                      <p:cBhvr>
                                        <p:cTn id="36" dur="500"/>
                                        <p:tgtEl>
                                          <p:spTgt spid="130"/>
                                        </p:tgtEl>
                                      </p:cBhvr>
                                    </p:animEffect>
                                  </p:childTnLst>
                                </p:cTn>
                              </p:par>
                              <p:par>
                                <p:cTn id="37" presetID="53" presetClass="entr" presetSubtype="16" fill="hold" grpId="0" nodeType="withEffect">
                                  <p:stCondLst>
                                    <p:cond delay="0"/>
                                  </p:stCondLst>
                                  <p:iterate type="lt">
                                    <p:tmPct val="10000"/>
                                  </p:iterate>
                                  <p:childTnLst>
                                    <p:set>
                                      <p:cBhvr>
                                        <p:cTn id="38" dur="1" fill="hold">
                                          <p:stCondLst>
                                            <p:cond delay="0"/>
                                          </p:stCondLst>
                                        </p:cTn>
                                        <p:tgtEl>
                                          <p:spTgt spid="131"/>
                                        </p:tgtEl>
                                        <p:attrNameLst>
                                          <p:attrName>style.visibility</p:attrName>
                                        </p:attrNameLst>
                                      </p:cBhvr>
                                      <p:to>
                                        <p:strVal val="visible"/>
                                      </p:to>
                                    </p:set>
                                    <p:anim calcmode="lin" valueType="num">
                                      <p:cBhvr>
                                        <p:cTn id="39" dur="500" fill="hold"/>
                                        <p:tgtEl>
                                          <p:spTgt spid="131"/>
                                        </p:tgtEl>
                                        <p:attrNameLst>
                                          <p:attrName>ppt_w</p:attrName>
                                        </p:attrNameLst>
                                      </p:cBhvr>
                                      <p:tavLst>
                                        <p:tav tm="0">
                                          <p:val>
                                            <p:fltVal val="0"/>
                                          </p:val>
                                        </p:tav>
                                        <p:tav tm="100000">
                                          <p:val>
                                            <p:strVal val="#ppt_w"/>
                                          </p:val>
                                        </p:tav>
                                      </p:tavLst>
                                    </p:anim>
                                    <p:anim calcmode="lin" valueType="num">
                                      <p:cBhvr>
                                        <p:cTn id="40" dur="500" fill="hold"/>
                                        <p:tgtEl>
                                          <p:spTgt spid="131"/>
                                        </p:tgtEl>
                                        <p:attrNameLst>
                                          <p:attrName>ppt_h</p:attrName>
                                        </p:attrNameLst>
                                      </p:cBhvr>
                                      <p:tavLst>
                                        <p:tav tm="0">
                                          <p:val>
                                            <p:fltVal val="0"/>
                                          </p:val>
                                        </p:tav>
                                        <p:tav tm="100000">
                                          <p:val>
                                            <p:strVal val="#ppt_h"/>
                                          </p:val>
                                        </p:tav>
                                      </p:tavLst>
                                    </p:anim>
                                    <p:animEffect transition="in" filter="fade">
                                      <p:cBhvr>
                                        <p:cTn id="41" dur="500"/>
                                        <p:tgtEl>
                                          <p:spTgt spid="131"/>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132"/>
                                        </p:tgtEl>
                                        <p:attrNameLst>
                                          <p:attrName>style.visibility</p:attrName>
                                        </p:attrNameLst>
                                      </p:cBhvr>
                                      <p:to>
                                        <p:strVal val="visible"/>
                                      </p:to>
                                    </p:set>
                                    <p:anim calcmode="lin" valueType="num">
                                      <p:cBhvr>
                                        <p:cTn id="44" dur="500" fill="hold"/>
                                        <p:tgtEl>
                                          <p:spTgt spid="132"/>
                                        </p:tgtEl>
                                        <p:attrNameLst>
                                          <p:attrName>ppt_w</p:attrName>
                                        </p:attrNameLst>
                                      </p:cBhvr>
                                      <p:tavLst>
                                        <p:tav tm="0">
                                          <p:val>
                                            <p:fltVal val="0"/>
                                          </p:val>
                                        </p:tav>
                                        <p:tav tm="100000">
                                          <p:val>
                                            <p:strVal val="#ppt_w"/>
                                          </p:val>
                                        </p:tav>
                                      </p:tavLst>
                                    </p:anim>
                                    <p:anim calcmode="lin" valueType="num">
                                      <p:cBhvr>
                                        <p:cTn id="45" dur="500" fill="hold"/>
                                        <p:tgtEl>
                                          <p:spTgt spid="132"/>
                                        </p:tgtEl>
                                        <p:attrNameLst>
                                          <p:attrName>ppt_h</p:attrName>
                                        </p:attrNameLst>
                                      </p:cBhvr>
                                      <p:tavLst>
                                        <p:tav tm="0">
                                          <p:val>
                                            <p:fltVal val="0"/>
                                          </p:val>
                                        </p:tav>
                                        <p:tav tm="100000">
                                          <p:val>
                                            <p:strVal val="#ppt_h"/>
                                          </p:val>
                                        </p:tav>
                                      </p:tavLst>
                                    </p:anim>
                                    <p:animEffect transition="in" filter="fade">
                                      <p:cBhvr>
                                        <p:cTn id="46" dur="500"/>
                                        <p:tgtEl>
                                          <p:spTgt spid="132"/>
                                        </p:tgtEl>
                                      </p:cBhvr>
                                    </p:animEffect>
                                  </p:childTnLst>
                                </p:cTn>
                              </p:par>
                              <p:par>
                                <p:cTn id="47" presetID="53" presetClass="entr" presetSubtype="16" fill="hold" grpId="0" nodeType="withEffect">
                                  <p:stCondLst>
                                    <p:cond delay="0"/>
                                  </p:stCondLst>
                                  <p:iterate type="lt">
                                    <p:tmPct val="10000"/>
                                  </p:iterate>
                                  <p:childTnLst>
                                    <p:set>
                                      <p:cBhvr>
                                        <p:cTn id="48" dur="1" fill="hold">
                                          <p:stCondLst>
                                            <p:cond delay="0"/>
                                          </p:stCondLst>
                                        </p:cTn>
                                        <p:tgtEl>
                                          <p:spTgt spid="133"/>
                                        </p:tgtEl>
                                        <p:attrNameLst>
                                          <p:attrName>style.visibility</p:attrName>
                                        </p:attrNameLst>
                                      </p:cBhvr>
                                      <p:to>
                                        <p:strVal val="visible"/>
                                      </p:to>
                                    </p:set>
                                    <p:anim calcmode="lin" valueType="num">
                                      <p:cBhvr>
                                        <p:cTn id="49" dur="500" fill="hold"/>
                                        <p:tgtEl>
                                          <p:spTgt spid="133"/>
                                        </p:tgtEl>
                                        <p:attrNameLst>
                                          <p:attrName>ppt_w</p:attrName>
                                        </p:attrNameLst>
                                      </p:cBhvr>
                                      <p:tavLst>
                                        <p:tav tm="0">
                                          <p:val>
                                            <p:fltVal val="0"/>
                                          </p:val>
                                        </p:tav>
                                        <p:tav tm="100000">
                                          <p:val>
                                            <p:strVal val="#ppt_w"/>
                                          </p:val>
                                        </p:tav>
                                      </p:tavLst>
                                    </p:anim>
                                    <p:anim calcmode="lin" valueType="num">
                                      <p:cBhvr>
                                        <p:cTn id="50" dur="500" fill="hold"/>
                                        <p:tgtEl>
                                          <p:spTgt spid="133"/>
                                        </p:tgtEl>
                                        <p:attrNameLst>
                                          <p:attrName>ppt_h</p:attrName>
                                        </p:attrNameLst>
                                      </p:cBhvr>
                                      <p:tavLst>
                                        <p:tav tm="0">
                                          <p:val>
                                            <p:fltVal val="0"/>
                                          </p:val>
                                        </p:tav>
                                        <p:tav tm="100000">
                                          <p:val>
                                            <p:strVal val="#ppt_h"/>
                                          </p:val>
                                        </p:tav>
                                      </p:tavLst>
                                    </p:anim>
                                    <p:animEffect transition="in" filter="fade">
                                      <p:cBhvr>
                                        <p:cTn id="5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9" grpId="0"/>
      <p:bldP spid="130" grpId="0"/>
      <p:bldP spid="131" grpId="0"/>
      <p:bldP spid="132" grpId="0"/>
      <p:bldP spid="1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lang="zh-CN" altLang="en-US" sz="2800" b="1" dirty="0">
                <a:solidFill>
                  <a:prstClr val="black">
                    <a:lumMod val="65000"/>
                    <a:lumOff val="35000"/>
                  </a:prstClr>
                </a:solidFill>
                <a:latin typeface="Arial" panose="020B0604020202020204"/>
                <a:ea typeface="微软雅黑" panose="020B0503020204020204" charset="-122"/>
              </a:rPr>
              <a:t>处罚案例</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29" name="图片 2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grpSp>
        <p:nvGrpSpPr>
          <p:cNvPr id="48" name="组合 47"/>
          <p:cNvGrpSpPr/>
          <p:nvPr/>
        </p:nvGrpSpPr>
        <p:grpSpPr>
          <a:xfrm>
            <a:off x="1147811" y="1225004"/>
            <a:ext cx="6791719" cy="4866554"/>
            <a:chOff x="3237545" y="4561747"/>
            <a:chExt cx="1146960" cy="1146960"/>
          </a:xfrm>
        </p:grpSpPr>
        <p:sp>
          <p:nvSpPr>
            <p:cNvPr id="60" name="圆角矩形 4"/>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1" name="圆角矩形 5"/>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sp>
        <p:nvSpPr>
          <p:cNvPr id="124" name="文本框 123"/>
          <p:cNvSpPr txBox="1"/>
          <p:nvPr/>
        </p:nvSpPr>
        <p:spPr>
          <a:xfrm>
            <a:off x="1909116" y="1728831"/>
            <a:ext cx="2502629"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印品黑体" panose="00000500000000000000" pitchFamily="2" charset="-122"/>
                <a:ea typeface="印品黑体" panose="00000500000000000000" pitchFamily="2" charset="-122"/>
              </a:rPr>
              <a:t>案例二</a:t>
            </a:r>
            <a:endParaRPr kumimoji="0" lang="zh-CN" altLang="en-US"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endParaRPr>
          </a:p>
        </p:txBody>
      </p:sp>
      <p:cxnSp>
        <p:nvCxnSpPr>
          <p:cNvPr id="125" name="直接连接符 124"/>
          <p:cNvCxnSpPr/>
          <p:nvPr/>
        </p:nvCxnSpPr>
        <p:spPr>
          <a:xfrm>
            <a:off x="8836866" y="2580788"/>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8836866" y="3289370"/>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8836866" y="3977526"/>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8836866" y="4686108"/>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文本框 128"/>
          <p:cNvSpPr txBox="1"/>
          <p:nvPr/>
        </p:nvSpPr>
        <p:spPr>
          <a:xfrm>
            <a:off x="1767455" y="2231914"/>
            <a:ext cx="5552388" cy="1992853"/>
          </a:xfrm>
          <a:prstGeom prst="rect">
            <a:avLst/>
          </a:prstGeom>
          <a:noFill/>
        </p:spPr>
        <p:txBody>
          <a:bodyPr wrap="square" rtlCol="0">
            <a:spAutoFit/>
          </a:bodyPr>
          <a:lstStyle/>
          <a:p>
            <a:pPr indent="457200">
              <a:lnSpc>
                <a:spcPct val="150000"/>
              </a:lnSpc>
            </a:pPr>
            <a:r>
              <a:rPr lang="en-US" altLang="zh-CN" sz="1400" dirty="0">
                <a:latin typeface="+mn-ea"/>
              </a:rPr>
              <a:t>2006</a:t>
            </a:r>
            <a:r>
              <a:rPr lang="zh-CN" altLang="en-US" sz="1400" dirty="0">
                <a:latin typeface="+mn-ea"/>
              </a:rPr>
              <a:t>年</a:t>
            </a:r>
            <a:r>
              <a:rPr lang="en-US" altLang="zh-CN" sz="1400" dirty="0">
                <a:latin typeface="+mn-ea"/>
              </a:rPr>
              <a:t>4</a:t>
            </a:r>
            <a:r>
              <a:rPr lang="zh-CN" altLang="en-US" sz="1400" dirty="0">
                <a:latin typeface="+mn-ea"/>
              </a:rPr>
              <a:t>月</a:t>
            </a:r>
            <a:r>
              <a:rPr lang="en-US" altLang="zh-CN" sz="1400" dirty="0">
                <a:latin typeface="+mn-ea"/>
              </a:rPr>
              <a:t>29</a:t>
            </a:r>
            <a:r>
              <a:rPr lang="zh-CN" altLang="en-US" sz="1400" dirty="0">
                <a:latin typeface="+mn-ea"/>
              </a:rPr>
              <a:t>日，深圳某公司以加工贸易方式向皇岗海关申报出口货物一批，经查，申报货物与实际不符，构成走私被查获。</a:t>
            </a:r>
            <a:endParaRPr lang="en-US" altLang="zh-CN" sz="1400" dirty="0">
              <a:latin typeface="+mn-ea"/>
            </a:endParaRPr>
          </a:p>
          <a:p>
            <a:pPr indent="457200">
              <a:lnSpc>
                <a:spcPct val="150000"/>
              </a:lnSpc>
            </a:pPr>
            <a:r>
              <a:rPr lang="zh-CN" altLang="en-US" sz="1400" dirty="0">
                <a:latin typeface="+mn-ea"/>
              </a:rPr>
              <a:t>根据</a:t>
            </a:r>
            <a:r>
              <a:rPr lang="en-US" altLang="zh-CN" sz="1400" dirty="0">
                <a:latin typeface="+mn-ea"/>
              </a:rPr>
              <a:t>《</a:t>
            </a:r>
            <a:r>
              <a:rPr lang="zh-CN" altLang="en-US" sz="1400" dirty="0">
                <a:latin typeface="+mn-ea"/>
              </a:rPr>
              <a:t>中华人民共和国海关行政处罚实施条例</a:t>
            </a:r>
            <a:r>
              <a:rPr lang="en-US" altLang="zh-CN" sz="1400" dirty="0">
                <a:latin typeface="+mn-ea"/>
              </a:rPr>
              <a:t>》</a:t>
            </a:r>
            <a:r>
              <a:rPr lang="zh-CN" altLang="en-US" sz="1400" dirty="0">
                <a:latin typeface="+mn-ea"/>
              </a:rPr>
              <a:t>第七条（二）项、第九条第一款（三）项的规定，决定对当事人作出如下行政处罚：没收涉案货物汽车应急起动器</a:t>
            </a:r>
            <a:r>
              <a:rPr lang="en-US" altLang="zh-CN" sz="1400" dirty="0">
                <a:latin typeface="+mn-ea"/>
              </a:rPr>
              <a:t>B/8KG/</a:t>
            </a:r>
            <a:r>
              <a:rPr lang="zh-CN" altLang="en-US" sz="1400" dirty="0">
                <a:latin typeface="+mn-ea"/>
              </a:rPr>
              <a:t>个共</a:t>
            </a:r>
            <a:r>
              <a:rPr lang="en-US" altLang="zh-CN" sz="1400" dirty="0">
                <a:latin typeface="+mn-ea"/>
              </a:rPr>
              <a:t>17000</a:t>
            </a:r>
            <a:r>
              <a:rPr lang="zh-CN" altLang="en-US" sz="1400" dirty="0">
                <a:latin typeface="+mn-ea"/>
              </a:rPr>
              <a:t>个，如货物无法没收则追缴其等值价款人民币</a:t>
            </a:r>
            <a:r>
              <a:rPr lang="en-US" altLang="zh-CN" sz="1400" dirty="0">
                <a:solidFill>
                  <a:srgbClr val="FF0000"/>
                </a:solidFill>
                <a:latin typeface="+mn-ea"/>
              </a:rPr>
              <a:t>148.26</a:t>
            </a:r>
            <a:r>
              <a:rPr lang="zh-CN" altLang="en-US" sz="1400" dirty="0">
                <a:latin typeface="+mn-ea"/>
              </a:rPr>
              <a:t>万元。</a:t>
            </a:r>
            <a:endParaRPr lang="zh-CN" altLang="en-US" sz="1400" dirty="0">
              <a:latin typeface="+mn-ea"/>
            </a:endParaRPr>
          </a:p>
        </p:txBody>
      </p:sp>
      <p:sp>
        <p:nvSpPr>
          <p:cNvPr id="130" name="文本框 129"/>
          <p:cNvSpPr txBox="1"/>
          <p:nvPr/>
        </p:nvSpPr>
        <p:spPr>
          <a:xfrm>
            <a:off x="9282870" y="2146506"/>
            <a:ext cx="1614087"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noProof="0" dirty="0">
                <a:solidFill>
                  <a:prstClr val="black">
                    <a:lumMod val="65000"/>
                    <a:lumOff val="35000"/>
                  </a:prstClr>
                </a:solidFill>
                <a:latin typeface="+mn-ea"/>
              </a:rPr>
              <a:t>贸易方式</a:t>
            </a:r>
            <a:endParaRPr kumimoji="0" lang="zh-CN" altLang="en-US" b="0" i="0" u="none" strike="noStrike" kern="1200" cap="none" spc="0" normalizeH="0" baseline="0" noProof="0" dirty="0">
              <a:ln>
                <a:noFill/>
              </a:ln>
              <a:solidFill>
                <a:prstClr val="black">
                  <a:lumMod val="65000"/>
                  <a:lumOff val="35000"/>
                </a:prstClr>
              </a:solidFill>
              <a:effectLst/>
              <a:uLnTx/>
              <a:uFillTx/>
              <a:latin typeface="+mn-ea"/>
            </a:endParaRPr>
          </a:p>
        </p:txBody>
      </p:sp>
      <p:sp>
        <p:nvSpPr>
          <p:cNvPr id="131" name="文本框 130"/>
          <p:cNvSpPr txBox="1"/>
          <p:nvPr/>
        </p:nvSpPr>
        <p:spPr>
          <a:xfrm>
            <a:off x="9248331" y="2835877"/>
            <a:ext cx="2088252"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mn-ea"/>
              </a:rPr>
              <a:t>申报不实</a:t>
            </a:r>
            <a:endParaRPr kumimoji="0" lang="zh-CN" altLang="en-US" b="0" i="0" u="none" strike="noStrike" kern="1200" cap="none" spc="0" normalizeH="0" baseline="0" noProof="0" dirty="0">
              <a:ln>
                <a:noFill/>
              </a:ln>
              <a:solidFill>
                <a:prstClr val="black">
                  <a:lumMod val="65000"/>
                  <a:lumOff val="35000"/>
                </a:prstClr>
              </a:solidFill>
              <a:effectLst/>
              <a:uLnTx/>
              <a:uFillTx/>
              <a:latin typeface="+mn-ea"/>
            </a:endParaRPr>
          </a:p>
        </p:txBody>
      </p:sp>
      <p:sp>
        <p:nvSpPr>
          <p:cNvPr id="132" name="文本框 131"/>
          <p:cNvSpPr txBox="1"/>
          <p:nvPr/>
        </p:nvSpPr>
        <p:spPr>
          <a:xfrm>
            <a:off x="9006537" y="3524034"/>
            <a:ext cx="2166755"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mn-ea"/>
              </a:rPr>
              <a:t>认定为走私行为</a:t>
            </a:r>
            <a:endParaRPr kumimoji="0" lang="zh-CN" altLang="en-US" b="0" i="0" u="none" strike="noStrike" kern="1200" cap="none" spc="0" normalizeH="0" baseline="0" noProof="0" dirty="0">
              <a:ln>
                <a:noFill/>
              </a:ln>
              <a:solidFill>
                <a:prstClr val="black">
                  <a:lumMod val="65000"/>
                  <a:lumOff val="35000"/>
                </a:prstClr>
              </a:solidFill>
              <a:effectLst/>
              <a:uLnTx/>
              <a:uFillTx/>
              <a:latin typeface="+mn-ea"/>
            </a:endParaRPr>
          </a:p>
        </p:txBody>
      </p:sp>
      <p:sp>
        <p:nvSpPr>
          <p:cNvPr id="133" name="文本框 132"/>
          <p:cNvSpPr txBox="1"/>
          <p:nvPr/>
        </p:nvSpPr>
        <p:spPr>
          <a:xfrm>
            <a:off x="8836865" y="4232615"/>
            <a:ext cx="2207323"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mn-ea"/>
              </a:rPr>
              <a:t>没收</a:t>
            </a:r>
            <a:r>
              <a:rPr lang="en-US" altLang="zh-CN" dirty="0">
                <a:solidFill>
                  <a:prstClr val="black">
                    <a:lumMod val="65000"/>
                    <a:lumOff val="35000"/>
                  </a:prstClr>
                </a:solidFill>
                <a:latin typeface="+mn-ea"/>
              </a:rPr>
              <a:t>/</a:t>
            </a:r>
            <a:r>
              <a:rPr lang="zh-CN" altLang="en-US" dirty="0">
                <a:solidFill>
                  <a:prstClr val="black">
                    <a:lumMod val="65000"/>
                    <a:lumOff val="35000"/>
                  </a:prstClr>
                </a:solidFill>
                <a:latin typeface="+mn-ea"/>
              </a:rPr>
              <a:t>追缴等值价款</a:t>
            </a:r>
            <a:endParaRPr kumimoji="0" lang="zh-CN" altLang="en-US" b="0" i="0" u="none" strike="noStrike" kern="1200" cap="none" spc="0" normalizeH="0" baseline="0" noProof="0" dirty="0">
              <a:ln>
                <a:noFill/>
              </a:ln>
              <a:solidFill>
                <a:prstClr val="black">
                  <a:lumMod val="65000"/>
                  <a:lumOff val="35000"/>
                </a:prstClr>
              </a:solidFill>
              <a:effectLst/>
              <a:uLnTx/>
              <a:uFillTx/>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124"/>
                                        </p:tgtEl>
                                        <p:attrNameLst>
                                          <p:attrName>style.visibility</p:attrName>
                                        </p:attrNameLst>
                                      </p:cBhvr>
                                      <p:to>
                                        <p:strVal val="visible"/>
                                      </p:to>
                                    </p:set>
                                    <p:anim calcmode="lin" valueType="num">
                                      <p:cBhvr>
                                        <p:cTn id="12" dur="500" fill="hold"/>
                                        <p:tgtEl>
                                          <p:spTgt spid="124"/>
                                        </p:tgtEl>
                                        <p:attrNameLst>
                                          <p:attrName>ppt_w</p:attrName>
                                        </p:attrNameLst>
                                      </p:cBhvr>
                                      <p:tavLst>
                                        <p:tav tm="0">
                                          <p:val>
                                            <p:fltVal val="0"/>
                                          </p:val>
                                        </p:tav>
                                        <p:tav tm="100000">
                                          <p:val>
                                            <p:strVal val="#ppt_w"/>
                                          </p:val>
                                        </p:tav>
                                      </p:tavLst>
                                    </p:anim>
                                    <p:anim calcmode="lin" valueType="num">
                                      <p:cBhvr>
                                        <p:cTn id="13" dur="500" fill="hold"/>
                                        <p:tgtEl>
                                          <p:spTgt spid="124"/>
                                        </p:tgtEl>
                                        <p:attrNameLst>
                                          <p:attrName>ppt_h</p:attrName>
                                        </p:attrNameLst>
                                      </p:cBhvr>
                                      <p:tavLst>
                                        <p:tav tm="0">
                                          <p:val>
                                            <p:fltVal val="0"/>
                                          </p:val>
                                        </p:tav>
                                        <p:tav tm="100000">
                                          <p:val>
                                            <p:strVal val="#ppt_h"/>
                                          </p:val>
                                        </p:tav>
                                      </p:tavLst>
                                    </p:anim>
                                    <p:animEffect transition="in" filter="fade">
                                      <p:cBhvr>
                                        <p:cTn id="14" dur="500"/>
                                        <p:tgtEl>
                                          <p:spTgt spid="124"/>
                                        </p:tgtEl>
                                      </p:cBhvr>
                                    </p:animEffect>
                                  </p:childTnLst>
                                </p:cTn>
                              </p:par>
                              <p:par>
                                <p:cTn id="15" presetID="16" presetClass="entr" presetSubtype="37"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barn(outVertical)">
                                      <p:cBhvr>
                                        <p:cTn id="17" dur="500"/>
                                        <p:tgtEl>
                                          <p:spTgt spid="125"/>
                                        </p:tgtEl>
                                      </p:cBhvr>
                                    </p:animEffect>
                                  </p:childTnLst>
                                </p:cTn>
                              </p:par>
                              <p:par>
                                <p:cTn id="18" presetID="16" presetClass="entr" presetSubtype="37" fill="hold" nodeType="withEffect">
                                  <p:stCondLst>
                                    <p:cond delay="0"/>
                                  </p:stCondLst>
                                  <p:childTnLst>
                                    <p:set>
                                      <p:cBhvr>
                                        <p:cTn id="19" dur="1" fill="hold">
                                          <p:stCondLst>
                                            <p:cond delay="0"/>
                                          </p:stCondLst>
                                        </p:cTn>
                                        <p:tgtEl>
                                          <p:spTgt spid="126"/>
                                        </p:tgtEl>
                                        <p:attrNameLst>
                                          <p:attrName>style.visibility</p:attrName>
                                        </p:attrNameLst>
                                      </p:cBhvr>
                                      <p:to>
                                        <p:strVal val="visible"/>
                                      </p:to>
                                    </p:set>
                                    <p:animEffect transition="in" filter="barn(outVertical)">
                                      <p:cBhvr>
                                        <p:cTn id="20" dur="500"/>
                                        <p:tgtEl>
                                          <p:spTgt spid="126"/>
                                        </p:tgtEl>
                                      </p:cBhvr>
                                    </p:animEffect>
                                  </p:childTnLst>
                                </p:cTn>
                              </p:par>
                              <p:par>
                                <p:cTn id="21" presetID="16" presetClass="entr" presetSubtype="37" fill="hold" nodeType="withEffect">
                                  <p:stCondLst>
                                    <p:cond delay="0"/>
                                  </p:stCondLst>
                                  <p:childTnLst>
                                    <p:set>
                                      <p:cBhvr>
                                        <p:cTn id="22" dur="1" fill="hold">
                                          <p:stCondLst>
                                            <p:cond delay="0"/>
                                          </p:stCondLst>
                                        </p:cTn>
                                        <p:tgtEl>
                                          <p:spTgt spid="127"/>
                                        </p:tgtEl>
                                        <p:attrNameLst>
                                          <p:attrName>style.visibility</p:attrName>
                                        </p:attrNameLst>
                                      </p:cBhvr>
                                      <p:to>
                                        <p:strVal val="visible"/>
                                      </p:to>
                                    </p:set>
                                    <p:animEffect transition="in" filter="barn(outVertical)">
                                      <p:cBhvr>
                                        <p:cTn id="23" dur="500"/>
                                        <p:tgtEl>
                                          <p:spTgt spid="127"/>
                                        </p:tgtEl>
                                      </p:cBhvr>
                                    </p:animEffect>
                                  </p:childTnLst>
                                </p:cTn>
                              </p:par>
                              <p:par>
                                <p:cTn id="24" presetID="16" presetClass="entr" presetSubtype="37" fill="hold" nodeType="with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barn(outVertical)">
                                      <p:cBhvr>
                                        <p:cTn id="26" dur="500"/>
                                        <p:tgtEl>
                                          <p:spTgt spid="128"/>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29"/>
                                        </p:tgtEl>
                                        <p:attrNameLst>
                                          <p:attrName>style.visibility</p:attrName>
                                        </p:attrNameLst>
                                      </p:cBhvr>
                                      <p:to>
                                        <p:strVal val="visible"/>
                                      </p:to>
                                    </p:set>
                                    <p:anim calcmode="lin" valueType="num">
                                      <p:cBhvr>
                                        <p:cTn id="29" dur="500" fill="hold"/>
                                        <p:tgtEl>
                                          <p:spTgt spid="129"/>
                                        </p:tgtEl>
                                        <p:attrNameLst>
                                          <p:attrName>ppt_w</p:attrName>
                                        </p:attrNameLst>
                                      </p:cBhvr>
                                      <p:tavLst>
                                        <p:tav tm="0">
                                          <p:val>
                                            <p:fltVal val="0"/>
                                          </p:val>
                                        </p:tav>
                                        <p:tav tm="100000">
                                          <p:val>
                                            <p:strVal val="#ppt_w"/>
                                          </p:val>
                                        </p:tav>
                                      </p:tavLst>
                                    </p:anim>
                                    <p:anim calcmode="lin" valueType="num">
                                      <p:cBhvr>
                                        <p:cTn id="30" dur="500" fill="hold"/>
                                        <p:tgtEl>
                                          <p:spTgt spid="129"/>
                                        </p:tgtEl>
                                        <p:attrNameLst>
                                          <p:attrName>ppt_h</p:attrName>
                                        </p:attrNameLst>
                                      </p:cBhvr>
                                      <p:tavLst>
                                        <p:tav tm="0">
                                          <p:val>
                                            <p:fltVal val="0"/>
                                          </p:val>
                                        </p:tav>
                                        <p:tav tm="100000">
                                          <p:val>
                                            <p:strVal val="#ppt_h"/>
                                          </p:val>
                                        </p:tav>
                                      </p:tavLst>
                                    </p:anim>
                                    <p:animEffect transition="in" filter="fade">
                                      <p:cBhvr>
                                        <p:cTn id="31" dur="500"/>
                                        <p:tgtEl>
                                          <p:spTgt spid="129"/>
                                        </p:tgtEl>
                                      </p:cBhvr>
                                    </p:animEffect>
                                  </p:childTnLst>
                                </p:cTn>
                              </p:par>
                              <p:par>
                                <p:cTn id="32" presetID="53" presetClass="entr" presetSubtype="16" fill="hold" grpId="0" nodeType="withEffect">
                                  <p:stCondLst>
                                    <p:cond delay="0"/>
                                  </p:stCondLst>
                                  <p:iterate type="lt">
                                    <p:tmPct val="10000"/>
                                  </p:iterate>
                                  <p:childTnLst>
                                    <p:set>
                                      <p:cBhvr>
                                        <p:cTn id="33" dur="1" fill="hold">
                                          <p:stCondLst>
                                            <p:cond delay="0"/>
                                          </p:stCondLst>
                                        </p:cTn>
                                        <p:tgtEl>
                                          <p:spTgt spid="130"/>
                                        </p:tgtEl>
                                        <p:attrNameLst>
                                          <p:attrName>style.visibility</p:attrName>
                                        </p:attrNameLst>
                                      </p:cBhvr>
                                      <p:to>
                                        <p:strVal val="visible"/>
                                      </p:to>
                                    </p:set>
                                    <p:anim calcmode="lin" valueType="num">
                                      <p:cBhvr>
                                        <p:cTn id="34" dur="500" fill="hold"/>
                                        <p:tgtEl>
                                          <p:spTgt spid="130"/>
                                        </p:tgtEl>
                                        <p:attrNameLst>
                                          <p:attrName>ppt_w</p:attrName>
                                        </p:attrNameLst>
                                      </p:cBhvr>
                                      <p:tavLst>
                                        <p:tav tm="0">
                                          <p:val>
                                            <p:fltVal val="0"/>
                                          </p:val>
                                        </p:tav>
                                        <p:tav tm="100000">
                                          <p:val>
                                            <p:strVal val="#ppt_w"/>
                                          </p:val>
                                        </p:tav>
                                      </p:tavLst>
                                    </p:anim>
                                    <p:anim calcmode="lin" valueType="num">
                                      <p:cBhvr>
                                        <p:cTn id="35" dur="500" fill="hold"/>
                                        <p:tgtEl>
                                          <p:spTgt spid="130"/>
                                        </p:tgtEl>
                                        <p:attrNameLst>
                                          <p:attrName>ppt_h</p:attrName>
                                        </p:attrNameLst>
                                      </p:cBhvr>
                                      <p:tavLst>
                                        <p:tav tm="0">
                                          <p:val>
                                            <p:fltVal val="0"/>
                                          </p:val>
                                        </p:tav>
                                        <p:tav tm="100000">
                                          <p:val>
                                            <p:strVal val="#ppt_h"/>
                                          </p:val>
                                        </p:tav>
                                      </p:tavLst>
                                    </p:anim>
                                    <p:animEffect transition="in" filter="fade">
                                      <p:cBhvr>
                                        <p:cTn id="36" dur="500"/>
                                        <p:tgtEl>
                                          <p:spTgt spid="130"/>
                                        </p:tgtEl>
                                      </p:cBhvr>
                                    </p:animEffect>
                                  </p:childTnLst>
                                </p:cTn>
                              </p:par>
                              <p:par>
                                <p:cTn id="37" presetID="53" presetClass="entr" presetSubtype="16" fill="hold" grpId="0" nodeType="withEffect">
                                  <p:stCondLst>
                                    <p:cond delay="0"/>
                                  </p:stCondLst>
                                  <p:iterate type="lt">
                                    <p:tmPct val="10000"/>
                                  </p:iterate>
                                  <p:childTnLst>
                                    <p:set>
                                      <p:cBhvr>
                                        <p:cTn id="38" dur="1" fill="hold">
                                          <p:stCondLst>
                                            <p:cond delay="0"/>
                                          </p:stCondLst>
                                        </p:cTn>
                                        <p:tgtEl>
                                          <p:spTgt spid="131"/>
                                        </p:tgtEl>
                                        <p:attrNameLst>
                                          <p:attrName>style.visibility</p:attrName>
                                        </p:attrNameLst>
                                      </p:cBhvr>
                                      <p:to>
                                        <p:strVal val="visible"/>
                                      </p:to>
                                    </p:set>
                                    <p:anim calcmode="lin" valueType="num">
                                      <p:cBhvr>
                                        <p:cTn id="39" dur="500" fill="hold"/>
                                        <p:tgtEl>
                                          <p:spTgt spid="131"/>
                                        </p:tgtEl>
                                        <p:attrNameLst>
                                          <p:attrName>ppt_w</p:attrName>
                                        </p:attrNameLst>
                                      </p:cBhvr>
                                      <p:tavLst>
                                        <p:tav tm="0">
                                          <p:val>
                                            <p:fltVal val="0"/>
                                          </p:val>
                                        </p:tav>
                                        <p:tav tm="100000">
                                          <p:val>
                                            <p:strVal val="#ppt_w"/>
                                          </p:val>
                                        </p:tav>
                                      </p:tavLst>
                                    </p:anim>
                                    <p:anim calcmode="lin" valueType="num">
                                      <p:cBhvr>
                                        <p:cTn id="40" dur="500" fill="hold"/>
                                        <p:tgtEl>
                                          <p:spTgt spid="131"/>
                                        </p:tgtEl>
                                        <p:attrNameLst>
                                          <p:attrName>ppt_h</p:attrName>
                                        </p:attrNameLst>
                                      </p:cBhvr>
                                      <p:tavLst>
                                        <p:tav tm="0">
                                          <p:val>
                                            <p:fltVal val="0"/>
                                          </p:val>
                                        </p:tav>
                                        <p:tav tm="100000">
                                          <p:val>
                                            <p:strVal val="#ppt_h"/>
                                          </p:val>
                                        </p:tav>
                                      </p:tavLst>
                                    </p:anim>
                                    <p:animEffect transition="in" filter="fade">
                                      <p:cBhvr>
                                        <p:cTn id="41" dur="500"/>
                                        <p:tgtEl>
                                          <p:spTgt spid="131"/>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132"/>
                                        </p:tgtEl>
                                        <p:attrNameLst>
                                          <p:attrName>style.visibility</p:attrName>
                                        </p:attrNameLst>
                                      </p:cBhvr>
                                      <p:to>
                                        <p:strVal val="visible"/>
                                      </p:to>
                                    </p:set>
                                    <p:anim calcmode="lin" valueType="num">
                                      <p:cBhvr>
                                        <p:cTn id="44" dur="500" fill="hold"/>
                                        <p:tgtEl>
                                          <p:spTgt spid="132"/>
                                        </p:tgtEl>
                                        <p:attrNameLst>
                                          <p:attrName>ppt_w</p:attrName>
                                        </p:attrNameLst>
                                      </p:cBhvr>
                                      <p:tavLst>
                                        <p:tav tm="0">
                                          <p:val>
                                            <p:fltVal val="0"/>
                                          </p:val>
                                        </p:tav>
                                        <p:tav tm="100000">
                                          <p:val>
                                            <p:strVal val="#ppt_w"/>
                                          </p:val>
                                        </p:tav>
                                      </p:tavLst>
                                    </p:anim>
                                    <p:anim calcmode="lin" valueType="num">
                                      <p:cBhvr>
                                        <p:cTn id="45" dur="500" fill="hold"/>
                                        <p:tgtEl>
                                          <p:spTgt spid="132"/>
                                        </p:tgtEl>
                                        <p:attrNameLst>
                                          <p:attrName>ppt_h</p:attrName>
                                        </p:attrNameLst>
                                      </p:cBhvr>
                                      <p:tavLst>
                                        <p:tav tm="0">
                                          <p:val>
                                            <p:fltVal val="0"/>
                                          </p:val>
                                        </p:tav>
                                        <p:tav tm="100000">
                                          <p:val>
                                            <p:strVal val="#ppt_h"/>
                                          </p:val>
                                        </p:tav>
                                      </p:tavLst>
                                    </p:anim>
                                    <p:animEffect transition="in" filter="fade">
                                      <p:cBhvr>
                                        <p:cTn id="46" dur="500"/>
                                        <p:tgtEl>
                                          <p:spTgt spid="132"/>
                                        </p:tgtEl>
                                      </p:cBhvr>
                                    </p:animEffect>
                                  </p:childTnLst>
                                </p:cTn>
                              </p:par>
                              <p:par>
                                <p:cTn id="47" presetID="53" presetClass="entr" presetSubtype="16" fill="hold" grpId="0" nodeType="withEffect">
                                  <p:stCondLst>
                                    <p:cond delay="0"/>
                                  </p:stCondLst>
                                  <p:iterate type="lt">
                                    <p:tmPct val="10000"/>
                                  </p:iterate>
                                  <p:childTnLst>
                                    <p:set>
                                      <p:cBhvr>
                                        <p:cTn id="48" dur="1" fill="hold">
                                          <p:stCondLst>
                                            <p:cond delay="0"/>
                                          </p:stCondLst>
                                        </p:cTn>
                                        <p:tgtEl>
                                          <p:spTgt spid="133"/>
                                        </p:tgtEl>
                                        <p:attrNameLst>
                                          <p:attrName>style.visibility</p:attrName>
                                        </p:attrNameLst>
                                      </p:cBhvr>
                                      <p:to>
                                        <p:strVal val="visible"/>
                                      </p:to>
                                    </p:set>
                                    <p:anim calcmode="lin" valueType="num">
                                      <p:cBhvr>
                                        <p:cTn id="49" dur="500" fill="hold"/>
                                        <p:tgtEl>
                                          <p:spTgt spid="133"/>
                                        </p:tgtEl>
                                        <p:attrNameLst>
                                          <p:attrName>ppt_w</p:attrName>
                                        </p:attrNameLst>
                                      </p:cBhvr>
                                      <p:tavLst>
                                        <p:tav tm="0">
                                          <p:val>
                                            <p:fltVal val="0"/>
                                          </p:val>
                                        </p:tav>
                                        <p:tav tm="100000">
                                          <p:val>
                                            <p:strVal val="#ppt_w"/>
                                          </p:val>
                                        </p:tav>
                                      </p:tavLst>
                                    </p:anim>
                                    <p:anim calcmode="lin" valueType="num">
                                      <p:cBhvr>
                                        <p:cTn id="50" dur="500" fill="hold"/>
                                        <p:tgtEl>
                                          <p:spTgt spid="133"/>
                                        </p:tgtEl>
                                        <p:attrNameLst>
                                          <p:attrName>ppt_h</p:attrName>
                                        </p:attrNameLst>
                                      </p:cBhvr>
                                      <p:tavLst>
                                        <p:tav tm="0">
                                          <p:val>
                                            <p:fltVal val="0"/>
                                          </p:val>
                                        </p:tav>
                                        <p:tav tm="100000">
                                          <p:val>
                                            <p:strVal val="#ppt_h"/>
                                          </p:val>
                                        </p:tav>
                                      </p:tavLst>
                                    </p:anim>
                                    <p:animEffect transition="in" filter="fade">
                                      <p:cBhvr>
                                        <p:cTn id="5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9" grpId="0"/>
      <p:bldP spid="130" grpId="0"/>
      <p:bldP spid="131" grpId="0"/>
      <p:bldP spid="132" grpId="0"/>
      <p:bldP spid="1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lang="zh-CN" altLang="en-US" sz="2800" b="1" dirty="0">
                <a:solidFill>
                  <a:prstClr val="black">
                    <a:lumMod val="65000"/>
                    <a:lumOff val="35000"/>
                  </a:prstClr>
                </a:solidFill>
                <a:latin typeface="Arial" panose="020B0604020202020204"/>
                <a:ea typeface="微软雅黑" panose="020B0503020204020204" charset="-122"/>
              </a:rPr>
              <a:t>处罚案例</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29" name="图片 2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grpSp>
        <p:nvGrpSpPr>
          <p:cNvPr id="48" name="组合 47"/>
          <p:cNvGrpSpPr/>
          <p:nvPr/>
        </p:nvGrpSpPr>
        <p:grpSpPr>
          <a:xfrm>
            <a:off x="1147811" y="1225004"/>
            <a:ext cx="6791719" cy="4866554"/>
            <a:chOff x="3237545" y="4561747"/>
            <a:chExt cx="1146960" cy="1146960"/>
          </a:xfrm>
        </p:grpSpPr>
        <p:sp>
          <p:nvSpPr>
            <p:cNvPr id="60" name="圆角矩形 4"/>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1" name="圆角矩形 5"/>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sp>
        <p:nvSpPr>
          <p:cNvPr id="124" name="文本框 123"/>
          <p:cNvSpPr txBox="1"/>
          <p:nvPr/>
        </p:nvSpPr>
        <p:spPr>
          <a:xfrm>
            <a:off x="1909116" y="1696543"/>
            <a:ext cx="2502629"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印品黑体" panose="00000500000000000000" pitchFamily="2" charset="-122"/>
                <a:ea typeface="印品黑体" panose="00000500000000000000" pitchFamily="2" charset="-122"/>
              </a:rPr>
              <a:t>案例三</a:t>
            </a:r>
            <a:endParaRPr kumimoji="0" lang="zh-CN" altLang="en-US"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endParaRPr>
          </a:p>
        </p:txBody>
      </p:sp>
      <p:cxnSp>
        <p:nvCxnSpPr>
          <p:cNvPr id="125" name="直接连接符 124"/>
          <p:cNvCxnSpPr/>
          <p:nvPr/>
        </p:nvCxnSpPr>
        <p:spPr>
          <a:xfrm>
            <a:off x="8836866" y="2580788"/>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8836866" y="3289370"/>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8836866" y="3977526"/>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8836866" y="4686108"/>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文本框 128"/>
          <p:cNvSpPr txBox="1"/>
          <p:nvPr/>
        </p:nvSpPr>
        <p:spPr>
          <a:xfrm>
            <a:off x="1767455" y="2231914"/>
            <a:ext cx="5552388" cy="2677656"/>
          </a:xfrm>
          <a:prstGeom prst="rect">
            <a:avLst/>
          </a:prstGeom>
          <a:noFill/>
        </p:spPr>
        <p:txBody>
          <a:bodyPr wrap="square" rtlCol="0">
            <a:spAutoFit/>
          </a:bodyPr>
          <a:lstStyle/>
          <a:p>
            <a:pPr indent="457200">
              <a:lnSpc>
                <a:spcPct val="150000"/>
              </a:lnSpc>
            </a:pPr>
            <a:r>
              <a:rPr lang="en-US" altLang="zh-CN" sz="1400" dirty="0"/>
              <a:t>2017</a:t>
            </a:r>
            <a:r>
              <a:rPr lang="zh-CN" altLang="en-US" sz="1400" dirty="0"/>
              <a:t>年</a:t>
            </a:r>
            <a:r>
              <a:rPr lang="en-US" altLang="zh-CN" sz="1400" dirty="0"/>
              <a:t>11</a:t>
            </a:r>
            <a:r>
              <a:rPr lang="zh-CN" altLang="en-US" sz="1400" dirty="0"/>
              <a:t>月</a:t>
            </a:r>
            <a:r>
              <a:rPr lang="en-US" altLang="zh-CN" sz="1400" dirty="0"/>
              <a:t>9</a:t>
            </a:r>
            <a:r>
              <a:rPr lang="zh-CN" altLang="en-US" sz="1400" dirty="0"/>
              <a:t>日，当事人委托</a:t>
            </a:r>
            <a:r>
              <a:rPr lang="zh-CN" altLang="en-US" sz="1400" dirty="0" smtClean="0"/>
              <a:t>上海某报关有限公司</a:t>
            </a:r>
            <a:r>
              <a:rPr lang="zh-CN" altLang="en-US" sz="1400" dirty="0"/>
              <a:t>以一般贸易方式向海关申报出口钛白粉</a:t>
            </a:r>
            <a:r>
              <a:rPr lang="en-US" altLang="zh-CN" sz="1400" dirty="0"/>
              <a:t>24000</a:t>
            </a:r>
            <a:r>
              <a:rPr lang="zh-CN" altLang="en-US" sz="1400" dirty="0"/>
              <a:t>千克，申报价格</a:t>
            </a:r>
            <a:r>
              <a:rPr lang="en-US" altLang="zh-CN" sz="1400" dirty="0"/>
              <a:t>FOB50,760</a:t>
            </a:r>
            <a:r>
              <a:rPr lang="zh-CN" altLang="en-US" sz="1400" dirty="0"/>
              <a:t>美元，申报商品编号为</a:t>
            </a:r>
            <a:r>
              <a:rPr lang="en-US" altLang="zh-CN" sz="1400" dirty="0"/>
              <a:t>32061110</a:t>
            </a:r>
            <a:r>
              <a:rPr lang="zh-CN" altLang="en-US" sz="1400" dirty="0"/>
              <a:t>，申报运抵国及</a:t>
            </a:r>
            <a:r>
              <a:rPr lang="zh-CN" altLang="en-US" sz="1400" dirty="0">
                <a:solidFill>
                  <a:srgbClr val="FF0000"/>
                </a:solidFill>
              </a:rPr>
              <a:t>出口许可证进口国为印度尼西亚</a:t>
            </a:r>
            <a:r>
              <a:rPr lang="zh-CN" altLang="en-US" sz="1400" dirty="0"/>
              <a:t>，报关单号为</a:t>
            </a:r>
            <a:r>
              <a:rPr lang="en-US" altLang="zh-CN" sz="1400" dirty="0"/>
              <a:t>223120170003543097</a:t>
            </a:r>
            <a:r>
              <a:rPr lang="zh-CN" altLang="en-US" sz="1400" dirty="0"/>
              <a:t>。经查，</a:t>
            </a:r>
            <a:r>
              <a:rPr lang="zh-CN" altLang="en-US" sz="1400" dirty="0">
                <a:solidFill>
                  <a:srgbClr val="FF0000"/>
                </a:solidFill>
              </a:rPr>
              <a:t>实际运抵国为委内瑞拉</a:t>
            </a:r>
            <a:r>
              <a:rPr lang="zh-CN" altLang="en-US" sz="1400" dirty="0"/>
              <a:t>，涉影响许可证管理。经核定，货物价值为人民币</a:t>
            </a:r>
            <a:r>
              <a:rPr lang="en-US" altLang="zh-CN" sz="1400" dirty="0"/>
              <a:t>334,970</a:t>
            </a:r>
            <a:r>
              <a:rPr lang="zh-CN" altLang="en-US" sz="1400" dirty="0"/>
              <a:t>元。</a:t>
            </a:r>
            <a:endParaRPr lang="zh-CN" altLang="en-US" sz="1400" dirty="0"/>
          </a:p>
          <a:p>
            <a:pPr indent="457200">
              <a:lnSpc>
                <a:spcPct val="150000"/>
              </a:lnSpc>
            </a:pPr>
            <a:r>
              <a:rPr lang="zh-CN" altLang="en-US" sz="1400" dirty="0"/>
              <a:t>上述事实业已构成违反海关监管规定的行为。</a:t>
            </a:r>
            <a:endParaRPr lang="zh-CN" altLang="en-US" sz="1400" dirty="0"/>
          </a:p>
          <a:p>
            <a:pPr indent="457200">
              <a:lnSpc>
                <a:spcPct val="150000"/>
              </a:lnSpc>
            </a:pPr>
            <a:r>
              <a:rPr lang="zh-CN" altLang="en-US" sz="1400" dirty="0"/>
              <a:t>项、</a:t>
            </a:r>
            <a:r>
              <a:rPr lang="en-US" altLang="zh-CN" sz="1400" dirty="0"/>
              <a:t>《</a:t>
            </a:r>
            <a:r>
              <a:rPr lang="zh-CN" altLang="en-US" sz="1400" dirty="0"/>
              <a:t>中华人民共和国海关行政处罚实施条例</a:t>
            </a:r>
            <a:r>
              <a:rPr lang="en-US" altLang="zh-CN" sz="1400" dirty="0"/>
              <a:t>》</a:t>
            </a:r>
            <a:r>
              <a:rPr lang="zh-CN" altLang="en-US" sz="1400" dirty="0"/>
              <a:t>第十五条第（三）项之规定，对当事人科处罚款人民币</a:t>
            </a:r>
            <a:r>
              <a:rPr lang="en-US" altLang="zh-CN" sz="1400" dirty="0"/>
              <a:t>24,000</a:t>
            </a:r>
            <a:r>
              <a:rPr lang="zh-CN" altLang="en-US" sz="1400" dirty="0"/>
              <a:t>元。</a:t>
            </a:r>
            <a:endParaRPr lang="zh-CN" altLang="en-US" sz="1400" dirty="0"/>
          </a:p>
        </p:txBody>
      </p:sp>
      <p:sp>
        <p:nvSpPr>
          <p:cNvPr id="130" name="文本框 129"/>
          <p:cNvSpPr txBox="1"/>
          <p:nvPr/>
        </p:nvSpPr>
        <p:spPr>
          <a:xfrm>
            <a:off x="9438725" y="2094125"/>
            <a:ext cx="1365913"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noProof="0" dirty="0">
                <a:solidFill>
                  <a:prstClr val="black">
                    <a:lumMod val="65000"/>
                    <a:lumOff val="35000"/>
                  </a:prstClr>
                </a:solidFill>
                <a:latin typeface="印品黑体" panose="00000500000000000000" pitchFamily="2" charset="-122"/>
                <a:ea typeface="印品黑体" panose="00000500000000000000" pitchFamily="2" charset="-122"/>
              </a:rPr>
              <a:t>目的国</a:t>
            </a:r>
            <a:endParaRPr kumimoji="0" lang="zh-CN" altLang="en-US"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endParaRPr>
          </a:p>
        </p:txBody>
      </p:sp>
      <p:sp>
        <p:nvSpPr>
          <p:cNvPr id="131" name="文本框 130"/>
          <p:cNvSpPr txBox="1"/>
          <p:nvPr/>
        </p:nvSpPr>
        <p:spPr>
          <a:xfrm>
            <a:off x="9369596" y="2835877"/>
            <a:ext cx="1845722"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印品黑体" panose="00000500000000000000" pitchFamily="2" charset="-122"/>
                <a:ea typeface="印品黑体" panose="00000500000000000000" pitchFamily="2" charset="-122"/>
              </a:rPr>
              <a:t>申报不实</a:t>
            </a:r>
            <a:endParaRPr kumimoji="0" lang="zh-CN" altLang="en-US"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endParaRPr>
          </a:p>
        </p:txBody>
      </p:sp>
      <p:sp>
        <p:nvSpPr>
          <p:cNvPr id="132" name="文本框 131"/>
          <p:cNvSpPr txBox="1"/>
          <p:nvPr/>
        </p:nvSpPr>
        <p:spPr>
          <a:xfrm>
            <a:off x="9006537" y="3524034"/>
            <a:ext cx="2166755"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印品黑体" panose="00000500000000000000" pitchFamily="2" charset="-122"/>
                <a:ea typeface="印品黑体" panose="00000500000000000000" pitchFamily="2" charset="-122"/>
              </a:rPr>
              <a:t>影响许可证件管理</a:t>
            </a:r>
            <a:endParaRPr kumimoji="0" lang="zh-CN" altLang="en-US"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endParaRPr>
          </a:p>
        </p:txBody>
      </p:sp>
      <p:sp>
        <p:nvSpPr>
          <p:cNvPr id="133" name="文本框 132"/>
          <p:cNvSpPr txBox="1"/>
          <p:nvPr/>
        </p:nvSpPr>
        <p:spPr>
          <a:xfrm>
            <a:off x="9438725" y="4232615"/>
            <a:ext cx="1143602"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印品黑体" panose="00000500000000000000" pitchFamily="2" charset="-122"/>
                <a:ea typeface="印品黑体" panose="00000500000000000000" pitchFamily="2" charset="-122"/>
              </a:rPr>
              <a:t>科处罚款</a:t>
            </a:r>
            <a:endParaRPr kumimoji="0" lang="zh-CN" altLang="en-US"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124"/>
                                        </p:tgtEl>
                                        <p:attrNameLst>
                                          <p:attrName>style.visibility</p:attrName>
                                        </p:attrNameLst>
                                      </p:cBhvr>
                                      <p:to>
                                        <p:strVal val="visible"/>
                                      </p:to>
                                    </p:set>
                                    <p:anim calcmode="lin" valueType="num">
                                      <p:cBhvr>
                                        <p:cTn id="12" dur="500" fill="hold"/>
                                        <p:tgtEl>
                                          <p:spTgt spid="124"/>
                                        </p:tgtEl>
                                        <p:attrNameLst>
                                          <p:attrName>ppt_w</p:attrName>
                                        </p:attrNameLst>
                                      </p:cBhvr>
                                      <p:tavLst>
                                        <p:tav tm="0">
                                          <p:val>
                                            <p:fltVal val="0"/>
                                          </p:val>
                                        </p:tav>
                                        <p:tav tm="100000">
                                          <p:val>
                                            <p:strVal val="#ppt_w"/>
                                          </p:val>
                                        </p:tav>
                                      </p:tavLst>
                                    </p:anim>
                                    <p:anim calcmode="lin" valueType="num">
                                      <p:cBhvr>
                                        <p:cTn id="13" dur="500" fill="hold"/>
                                        <p:tgtEl>
                                          <p:spTgt spid="124"/>
                                        </p:tgtEl>
                                        <p:attrNameLst>
                                          <p:attrName>ppt_h</p:attrName>
                                        </p:attrNameLst>
                                      </p:cBhvr>
                                      <p:tavLst>
                                        <p:tav tm="0">
                                          <p:val>
                                            <p:fltVal val="0"/>
                                          </p:val>
                                        </p:tav>
                                        <p:tav tm="100000">
                                          <p:val>
                                            <p:strVal val="#ppt_h"/>
                                          </p:val>
                                        </p:tav>
                                      </p:tavLst>
                                    </p:anim>
                                    <p:animEffect transition="in" filter="fade">
                                      <p:cBhvr>
                                        <p:cTn id="14" dur="500"/>
                                        <p:tgtEl>
                                          <p:spTgt spid="124"/>
                                        </p:tgtEl>
                                      </p:cBhvr>
                                    </p:animEffect>
                                  </p:childTnLst>
                                </p:cTn>
                              </p:par>
                              <p:par>
                                <p:cTn id="15" presetID="16" presetClass="entr" presetSubtype="37"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barn(outVertical)">
                                      <p:cBhvr>
                                        <p:cTn id="17" dur="500"/>
                                        <p:tgtEl>
                                          <p:spTgt spid="125"/>
                                        </p:tgtEl>
                                      </p:cBhvr>
                                    </p:animEffect>
                                  </p:childTnLst>
                                </p:cTn>
                              </p:par>
                              <p:par>
                                <p:cTn id="18" presetID="16" presetClass="entr" presetSubtype="37" fill="hold" nodeType="withEffect">
                                  <p:stCondLst>
                                    <p:cond delay="0"/>
                                  </p:stCondLst>
                                  <p:childTnLst>
                                    <p:set>
                                      <p:cBhvr>
                                        <p:cTn id="19" dur="1" fill="hold">
                                          <p:stCondLst>
                                            <p:cond delay="0"/>
                                          </p:stCondLst>
                                        </p:cTn>
                                        <p:tgtEl>
                                          <p:spTgt spid="126"/>
                                        </p:tgtEl>
                                        <p:attrNameLst>
                                          <p:attrName>style.visibility</p:attrName>
                                        </p:attrNameLst>
                                      </p:cBhvr>
                                      <p:to>
                                        <p:strVal val="visible"/>
                                      </p:to>
                                    </p:set>
                                    <p:animEffect transition="in" filter="barn(outVertical)">
                                      <p:cBhvr>
                                        <p:cTn id="20" dur="500"/>
                                        <p:tgtEl>
                                          <p:spTgt spid="126"/>
                                        </p:tgtEl>
                                      </p:cBhvr>
                                    </p:animEffect>
                                  </p:childTnLst>
                                </p:cTn>
                              </p:par>
                              <p:par>
                                <p:cTn id="21" presetID="16" presetClass="entr" presetSubtype="37" fill="hold" nodeType="withEffect">
                                  <p:stCondLst>
                                    <p:cond delay="0"/>
                                  </p:stCondLst>
                                  <p:childTnLst>
                                    <p:set>
                                      <p:cBhvr>
                                        <p:cTn id="22" dur="1" fill="hold">
                                          <p:stCondLst>
                                            <p:cond delay="0"/>
                                          </p:stCondLst>
                                        </p:cTn>
                                        <p:tgtEl>
                                          <p:spTgt spid="127"/>
                                        </p:tgtEl>
                                        <p:attrNameLst>
                                          <p:attrName>style.visibility</p:attrName>
                                        </p:attrNameLst>
                                      </p:cBhvr>
                                      <p:to>
                                        <p:strVal val="visible"/>
                                      </p:to>
                                    </p:set>
                                    <p:animEffect transition="in" filter="barn(outVertical)">
                                      <p:cBhvr>
                                        <p:cTn id="23" dur="500"/>
                                        <p:tgtEl>
                                          <p:spTgt spid="127"/>
                                        </p:tgtEl>
                                      </p:cBhvr>
                                    </p:animEffect>
                                  </p:childTnLst>
                                </p:cTn>
                              </p:par>
                              <p:par>
                                <p:cTn id="24" presetID="16" presetClass="entr" presetSubtype="37" fill="hold" nodeType="with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barn(outVertical)">
                                      <p:cBhvr>
                                        <p:cTn id="26" dur="500"/>
                                        <p:tgtEl>
                                          <p:spTgt spid="128"/>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29"/>
                                        </p:tgtEl>
                                        <p:attrNameLst>
                                          <p:attrName>style.visibility</p:attrName>
                                        </p:attrNameLst>
                                      </p:cBhvr>
                                      <p:to>
                                        <p:strVal val="visible"/>
                                      </p:to>
                                    </p:set>
                                    <p:anim calcmode="lin" valueType="num">
                                      <p:cBhvr>
                                        <p:cTn id="29" dur="500" fill="hold"/>
                                        <p:tgtEl>
                                          <p:spTgt spid="129"/>
                                        </p:tgtEl>
                                        <p:attrNameLst>
                                          <p:attrName>ppt_w</p:attrName>
                                        </p:attrNameLst>
                                      </p:cBhvr>
                                      <p:tavLst>
                                        <p:tav tm="0">
                                          <p:val>
                                            <p:fltVal val="0"/>
                                          </p:val>
                                        </p:tav>
                                        <p:tav tm="100000">
                                          <p:val>
                                            <p:strVal val="#ppt_w"/>
                                          </p:val>
                                        </p:tav>
                                      </p:tavLst>
                                    </p:anim>
                                    <p:anim calcmode="lin" valueType="num">
                                      <p:cBhvr>
                                        <p:cTn id="30" dur="500" fill="hold"/>
                                        <p:tgtEl>
                                          <p:spTgt spid="129"/>
                                        </p:tgtEl>
                                        <p:attrNameLst>
                                          <p:attrName>ppt_h</p:attrName>
                                        </p:attrNameLst>
                                      </p:cBhvr>
                                      <p:tavLst>
                                        <p:tav tm="0">
                                          <p:val>
                                            <p:fltVal val="0"/>
                                          </p:val>
                                        </p:tav>
                                        <p:tav tm="100000">
                                          <p:val>
                                            <p:strVal val="#ppt_h"/>
                                          </p:val>
                                        </p:tav>
                                      </p:tavLst>
                                    </p:anim>
                                    <p:animEffect transition="in" filter="fade">
                                      <p:cBhvr>
                                        <p:cTn id="31" dur="500"/>
                                        <p:tgtEl>
                                          <p:spTgt spid="129"/>
                                        </p:tgtEl>
                                      </p:cBhvr>
                                    </p:animEffect>
                                  </p:childTnLst>
                                </p:cTn>
                              </p:par>
                              <p:par>
                                <p:cTn id="32" presetID="53" presetClass="entr" presetSubtype="16" fill="hold" grpId="0" nodeType="withEffect">
                                  <p:stCondLst>
                                    <p:cond delay="0"/>
                                  </p:stCondLst>
                                  <p:iterate type="lt">
                                    <p:tmPct val="10000"/>
                                  </p:iterate>
                                  <p:childTnLst>
                                    <p:set>
                                      <p:cBhvr>
                                        <p:cTn id="33" dur="1" fill="hold">
                                          <p:stCondLst>
                                            <p:cond delay="0"/>
                                          </p:stCondLst>
                                        </p:cTn>
                                        <p:tgtEl>
                                          <p:spTgt spid="130"/>
                                        </p:tgtEl>
                                        <p:attrNameLst>
                                          <p:attrName>style.visibility</p:attrName>
                                        </p:attrNameLst>
                                      </p:cBhvr>
                                      <p:to>
                                        <p:strVal val="visible"/>
                                      </p:to>
                                    </p:set>
                                    <p:anim calcmode="lin" valueType="num">
                                      <p:cBhvr>
                                        <p:cTn id="34" dur="500" fill="hold"/>
                                        <p:tgtEl>
                                          <p:spTgt spid="130"/>
                                        </p:tgtEl>
                                        <p:attrNameLst>
                                          <p:attrName>ppt_w</p:attrName>
                                        </p:attrNameLst>
                                      </p:cBhvr>
                                      <p:tavLst>
                                        <p:tav tm="0">
                                          <p:val>
                                            <p:fltVal val="0"/>
                                          </p:val>
                                        </p:tav>
                                        <p:tav tm="100000">
                                          <p:val>
                                            <p:strVal val="#ppt_w"/>
                                          </p:val>
                                        </p:tav>
                                      </p:tavLst>
                                    </p:anim>
                                    <p:anim calcmode="lin" valueType="num">
                                      <p:cBhvr>
                                        <p:cTn id="35" dur="500" fill="hold"/>
                                        <p:tgtEl>
                                          <p:spTgt spid="130"/>
                                        </p:tgtEl>
                                        <p:attrNameLst>
                                          <p:attrName>ppt_h</p:attrName>
                                        </p:attrNameLst>
                                      </p:cBhvr>
                                      <p:tavLst>
                                        <p:tav tm="0">
                                          <p:val>
                                            <p:fltVal val="0"/>
                                          </p:val>
                                        </p:tav>
                                        <p:tav tm="100000">
                                          <p:val>
                                            <p:strVal val="#ppt_h"/>
                                          </p:val>
                                        </p:tav>
                                      </p:tavLst>
                                    </p:anim>
                                    <p:animEffect transition="in" filter="fade">
                                      <p:cBhvr>
                                        <p:cTn id="36" dur="500"/>
                                        <p:tgtEl>
                                          <p:spTgt spid="130"/>
                                        </p:tgtEl>
                                      </p:cBhvr>
                                    </p:animEffect>
                                  </p:childTnLst>
                                </p:cTn>
                              </p:par>
                              <p:par>
                                <p:cTn id="37" presetID="53" presetClass="entr" presetSubtype="16" fill="hold" grpId="0" nodeType="withEffect">
                                  <p:stCondLst>
                                    <p:cond delay="0"/>
                                  </p:stCondLst>
                                  <p:iterate type="lt">
                                    <p:tmPct val="10000"/>
                                  </p:iterate>
                                  <p:childTnLst>
                                    <p:set>
                                      <p:cBhvr>
                                        <p:cTn id="38" dur="1" fill="hold">
                                          <p:stCondLst>
                                            <p:cond delay="0"/>
                                          </p:stCondLst>
                                        </p:cTn>
                                        <p:tgtEl>
                                          <p:spTgt spid="131"/>
                                        </p:tgtEl>
                                        <p:attrNameLst>
                                          <p:attrName>style.visibility</p:attrName>
                                        </p:attrNameLst>
                                      </p:cBhvr>
                                      <p:to>
                                        <p:strVal val="visible"/>
                                      </p:to>
                                    </p:set>
                                    <p:anim calcmode="lin" valueType="num">
                                      <p:cBhvr>
                                        <p:cTn id="39" dur="500" fill="hold"/>
                                        <p:tgtEl>
                                          <p:spTgt spid="131"/>
                                        </p:tgtEl>
                                        <p:attrNameLst>
                                          <p:attrName>ppt_w</p:attrName>
                                        </p:attrNameLst>
                                      </p:cBhvr>
                                      <p:tavLst>
                                        <p:tav tm="0">
                                          <p:val>
                                            <p:fltVal val="0"/>
                                          </p:val>
                                        </p:tav>
                                        <p:tav tm="100000">
                                          <p:val>
                                            <p:strVal val="#ppt_w"/>
                                          </p:val>
                                        </p:tav>
                                      </p:tavLst>
                                    </p:anim>
                                    <p:anim calcmode="lin" valueType="num">
                                      <p:cBhvr>
                                        <p:cTn id="40" dur="500" fill="hold"/>
                                        <p:tgtEl>
                                          <p:spTgt spid="131"/>
                                        </p:tgtEl>
                                        <p:attrNameLst>
                                          <p:attrName>ppt_h</p:attrName>
                                        </p:attrNameLst>
                                      </p:cBhvr>
                                      <p:tavLst>
                                        <p:tav tm="0">
                                          <p:val>
                                            <p:fltVal val="0"/>
                                          </p:val>
                                        </p:tav>
                                        <p:tav tm="100000">
                                          <p:val>
                                            <p:strVal val="#ppt_h"/>
                                          </p:val>
                                        </p:tav>
                                      </p:tavLst>
                                    </p:anim>
                                    <p:animEffect transition="in" filter="fade">
                                      <p:cBhvr>
                                        <p:cTn id="41" dur="500"/>
                                        <p:tgtEl>
                                          <p:spTgt spid="131"/>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132"/>
                                        </p:tgtEl>
                                        <p:attrNameLst>
                                          <p:attrName>style.visibility</p:attrName>
                                        </p:attrNameLst>
                                      </p:cBhvr>
                                      <p:to>
                                        <p:strVal val="visible"/>
                                      </p:to>
                                    </p:set>
                                    <p:anim calcmode="lin" valueType="num">
                                      <p:cBhvr>
                                        <p:cTn id="44" dur="500" fill="hold"/>
                                        <p:tgtEl>
                                          <p:spTgt spid="132"/>
                                        </p:tgtEl>
                                        <p:attrNameLst>
                                          <p:attrName>ppt_w</p:attrName>
                                        </p:attrNameLst>
                                      </p:cBhvr>
                                      <p:tavLst>
                                        <p:tav tm="0">
                                          <p:val>
                                            <p:fltVal val="0"/>
                                          </p:val>
                                        </p:tav>
                                        <p:tav tm="100000">
                                          <p:val>
                                            <p:strVal val="#ppt_w"/>
                                          </p:val>
                                        </p:tav>
                                      </p:tavLst>
                                    </p:anim>
                                    <p:anim calcmode="lin" valueType="num">
                                      <p:cBhvr>
                                        <p:cTn id="45" dur="500" fill="hold"/>
                                        <p:tgtEl>
                                          <p:spTgt spid="132"/>
                                        </p:tgtEl>
                                        <p:attrNameLst>
                                          <p:attrName>ppt_h</p:attrName>
                                        </p:attrNameLst>
                                      </p:cBhvr>
                                      <p:tavLst>
                                        <p:tav tm="0">
                                          <p:val>
                                            <p:fltVal val="0"/>
                                          </p:val>
                                        </p:tav>
                                        <p:tav tm="100000">
                                          <p:val>
                                            <p:strVal val="#ppt_h"/>
                                          </p:val>
                                        </p:tav>
                                      </p:tavLst>
                                    </p:anim>
                                    <p:animEffect transition="in" filter="fade">
                                      <p:cBhvr>
                                        <p:cTn id="46" dur="500"/>
                                        <p:tgtEl>
                                          <p:spTgt spid="132"/>
                                        </p:tgtEl>
                                      </p:cBhvr>
                                    </p:animEffect>
                                  </p:childTnLst>
                                </p:cTn>
                              </p:par>
                              <p:par>
                                <p:cTn id="47" presetID="53" presetClass="entr" presetSubtype="16" fill="hold" grpId="0" nodeType="withEffect">
                                  <p:stCondLst>
                                    <p:cond delay="0"/>
                                  </p:stCondLst>
                                  <p:iterate type="lt">
                                    <p:tmPct val="10000"/>
                                  </p:iterate>
                                  <p:childTnLst>
                                    <p:set>
                                      <p:cBhvr>
                                        <p:cTn id="48" dur="1" fill="hold">
                                          <p:stCondLst>
                                            <p:cond delay="0"/>
                                          </p:stCondLst>
                                        </p:cTn>
                                        <p:tgtEl>
                                          <p:spTgt spid="133"/>
                                        </p:tgtEl>
                                        <p:attrNameLst>
                                          <p:attrName>style.visibility</p:attrName>
                                        </p:attrNameLst>
                                      </p:cBhvr>
                                      <p:to>
                                        <p:strVal val="visible"/>
                                      </p:to>
                                    </p:set>
                                    <p:anim calcmode="lin" valueType="num">
                                      <p:cBhvr>
                                        <p:cTn id="49" dur="500" fill="hold"/>
                                        <p:tgtEl>
                                          <p:spTgt spid="133"/>
                                        </p:tgtEl>
                                        <p:attrNameLst>
                                          <p:attrName>ppt_w</p:attrName>
                                        </p:attrNameLst>
                                      </p:cBhvr>
                                      <p:tavLst>
                                        <p:tav tm="0">
                                          <p:val>
                                            <p:fltVal val="0"/>
                                          </p:val>
                                        </p:tav>
                                        <p:tav tm="100000">
                                          <p:val>
                                            <p:strVal val="#ppt_w"/>
                                          </p:val>
                                        </p:tav>
                                      </p:tavLst>
                                    </p:anim>
                                    <p:anim calcmode="lin" valueType="num">
                                      <p:cBhvr>
                                        <p:cTn id="50" dur="500" fill="hold"/>
                                        <p:tgtEl>
                                          <p:spTgt spid="133"/>
                                        </p:tgtEl>
                                        <p:attrNameLst>
                                          <p:attrName>ppt_h</p:attrName>
                                        </p:attrNameLst>
                                      </p:cBhvr>
                                      <p:tavLst>
                                        <p:tav tm="0">
                                          <p:val>
                                            <p:fltVal val="0"/>
                                          </p:val>
                                        </p:tav>
                                        <p:tav tm="100000">
                                          <p:val>
                                            <p:strVal val="#ppt_h"/>
                                          </p:val>
                                        </p:tav>
                                      </p:tavLst>
                                    </p:anim>
                                    <p:animEffect transition="in" filter="fade">
                                      <p:cBhvr>
                                        <p:cTn id="5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9" grpId="0"/>
      <p:bldP spid="130" grpId="0"/>
      <p:bldP spid="131" grpId="0"/>
      <p:bldP spid="132" grpId="0"/>
      <p:bldP spid="1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海关</a:t>
            </a:r>
            <a:r>
              <a:rPr lang="zh-CN" altLang="en-US" sz="2800" b="1" dirty="0">
                <a:solidFill>
                  <a:prstClr val="black">
                    <a:lumMod val="65000"/>
                    <a:lumOff val="35000"/>
                  </a:prstClr>
                </a:solidFill>
                <a:latin typeface="Arial" panose="020B0604020202020204"/>
                <a:ea typeface="微软雅黑" panose="020B0503020204020204" charset="-122"/>
              </a:rPr>
              <a:t>处罚</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29" name="图片 2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grpSp>
        <p:nvGrpSpPr>
          <p:cNvPr id="119" name="组合 118"/>
          <p:cNvGrpSpPr/>
          <p:nvPr/>
        </p:nvGrpSpPr>
        <p:grpSpPr>
          <a:xfrm>
            <a:off x="1427827" y="1376295"/>
            <a:ext cx="8104328" cy="4675612"/>
            <a:chOff x="1009221" y="1536551"/>
            <a:chExt cx="8104328" cy="4675612"/>
          </a:xfrm>
        </p:grpSpPr>
        <p:sp>
          <p:nvSpPr>
            <p:cNvPr id="80" name="任意多边形: 形状 79"/>
            <p:cNvSpPr/>
            <p:nvPr/>
          </p:nvSpPr>
          <p:spPr>
            <a:xfrm>
              <a:off x="1009221" y="3389843"/>
              <a:ext cx="1855348"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6"/>
                  </a:solidFill>
                  <a:latin typeface="+mn-ea"/>
                </a:rPr>
                <a:t>漏税</a:t>
              </a:r>
              <a:r>
                <a:rPr lang="en-US" altLang="zh-CN" sz="1400" kern="1200" dirty="0">
                  <a:solidFill>
                    <a:schemeClr val="accent6"/>
                  </a:solidFill>
                  <a:latin typeface="+mn-ea"/>
                </a:rPr>
                <a:t>/</a:t>
              </a:r>
              <a:r>
                <a:rPr lang="zh-CN" altLang="en-US" sz="1400" kern="1200" dirty="0">
                  <a:solidFill>
                    <a:schemeClr val="accent6"/>
                  </a:solidFill>
                  <a:latin typeface="+mn-ea"/>
                </a:rPr>
                <a:t>逃证</a:t>
              </a:r>
              <a:r>
                <a:rPr lang="en-US" altLang="zh-CN" sz="1400" kern="1200" dirty="0">
                  <a:solidFill>
                    <a:schemeClr val="accent6"/>
                  </a:solidFill>
                  <a:latin typeface="+mn-ea"/>
                </a:rPr>
                <a:t>/</a:t>
              </a:r>
              <a:r>
                <a:rPr lang="zh-CN" altLang="en-US" sz="1400" kern="1200" dirty="0">
                  <a:solidFill>
                    <a:schemeClr val="accent6"/>
                  </a:solidFill>
                  <a:latin typeface="+mn-ea"/>
                </a:rPr>
                <a:t>逃避商检</a:t>
              </a:r>
              <a:endParaRPr lang="zh-CN" altLang="en-US" sz="1400" kern="1200" dirty="0">
                <a:solidFill>
                  <a:schemeClr val="accent6"/>
                </a:solidFill>
                <a:latin typeface="+mn-ea"/>
              </a:endParaRPr>
            </a:p>
          </p:txBody>
        </p:sp>
        <p:sp>
          <p:nvSpPr>
            <p:cNvPr id="82" name="任意多边形: 形状 81"/>
            <p:cNvSpPr/>
            <p:nvPr/>
          </p:nvSpPr>
          <p:spPr>
            <a:xfrm>
              <a:off x="3230799" y="2348786"/>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dirty="0">
                  <a:solidFill>
                    <a:schemeClr val="accent6"/>
                  </a:solidFill>
                  <a:latin typeface="+mn-ea"/>
                </a:rPr>
                <a:t>故意</a:t>
              </a:r>
              <a:endParaRPr lang="zh-CN" altLang="en-US" sz="1400" kern="1200" dirty="0">
                <a:solidFill>
                  <a:schemeClr val="accent6"/>
                </a:solidFill>
                <a:latin typeface="+mn-ea"/>
              </a:endParaRPr>
            </a:p>
          </p:txBody>
        </p:sp>
        <p:sp>
          <p:nvSpPr>
            <p:cNvPr id="84" name="任意多边形: 形状 83"/>
            <p:cNvSpPr/>
            <p:nvPr/>
          </p:nvSpPr>
          <p:spPr>
            <a:xfrm>
              <a:off x="4794322" y="1838110"/>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latin typeface="+mn-ea"/>
                </a:rPr>
                <a:t>严重</a:t>
              </a:r>
              <a:endParaRPr lang="zh-CN" altLang="en-US" sz="1400" kern="1200" dirty="0">
                <a:latin typeface="+mn-ea"/>
              </a:endParaRPr>
            </a:p>
          </p:txBody>
        </p:sp>
        <p:sp>
          <p:nvSpPr>
            <p:cNvPr id="86" name="任意多边形: 形状 85"/>
            <p:cNvSpPr/>
            <p:nvPr/>
          </p:nvSpPr>
          <p:spPr>
            <a:xfrm>
              <a:off x="4839417" y="3381836"/>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4"/>
                  </a:solidFill>
                  <a:latin typeface="+mn-ea"/>
                </a:rPr>
                <a:t>轻微</a:t>
              </a:r>
              <a:endParaRPr lang="zh-CN" altLang="en-US" sz="1400" kern="1200" dirty="0">
                <a:solidFill>
                  <a:schemeClr val="accent4"/>
                </a:solidFill>
                <a:latin typeface="+mn-ea"/>
              </a:endParaRPr>
            </a:p>
          </p:txBody>
        </p:sp>
        <p:sp>
          <p:nvSpPr>
            <p:cNvPr id="88" name="任意多边形: 形状 87"/>
            <p:cNvSpPr/>
            <p:nvPr/>
          </p:nvSpPr>
          <p:spPr>
            <a:xfrm>
              <a:off x="3239819" y="4468457"/>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6"/>
                  </a:solidFill>
                  <a:latin typeface="+mn-ea"/>
                </a:rPr>
                <a:t>过失</a:t>
              </a:r>
              <a:endParaRPr lang="zh-CN" altLang="en-US" sz="1400" kern="1200" dirty="0">
                <a:solidFill>
                  <a:schemeClr val="accent6"/>
                </a:solidFill>
                <a:latin typeface="+mn-ea"/>
              </a:endParaRPr>
            </a:p>
          </p:txBody>
        </p:sp>
        <p:sp>
          <p:nvSpPr>
            <p:cNvPr id="91" name="任意多边形: 形状 90"/>
            <p:cNvSpPr/>
            <p:nvPr/>
          </p:nvSpPr>
          <p:spPr>
            <a:xfrm>
              <a:off x="6339665" y="2148495"/>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latin typeface="+mn-ea"/>
                </a:rPr>
                <a:t>走私罪</a:t>
              </a:r>
              <a:endParaRPr lang="zh-CN" altLang="en-US" sz="1400" kern="1200" dirty="0">
                <a:latin typeface="+mn-ea"/>
              </a:endParaRPr>
            </a:p>
          </p:txBody>
        </p:sp>
        <p:sp>
          <p:nvSpPr>
            <p:cNvPr id="92" name="任意多边形: 形状 91"/>
            <p:cNvSpPr/>
            <p:nvPr/>
          </p:nvSpPr>
          <p:spPr>
            <a:xfrm>
              <a:off x="6339665" y="3048802"/>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4"/>
                  </a:solidFill>
                  <a:latin typeface="+mn-ea"/>
                </a:rPr>
                <a:t>走私行为</a:t>
              </a:r>
              <a:endParaRPr lang="zh-CN" altLang="en-US" sz="1400" kern="1200" dirty="0">
                <a:solidFill>
                  <a:schemeClr val="accent4"/>
                </a:solidFill>
                <a:latin typeface="+mn-ea"/>
              </a:endParaRPr>
            </a:p>
          </p:txBody>
        </p:sp>
        <p:sp>
          <p:nvSpPr>
            <p:cNvPr id="93" name="任意多边形: 形状 92"/>
            <p:cNvSpPr/>
            <p:nvPr/>
          </p:nvSpPr>
          <p:spPr>
            <a:xfrm>
              <a:off x="6337730" y="4456616"/>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6"/>
                  </a:solidFill>
                  <a:latin typeface="+mn-ea"/>
                </a:rPr>
                <a:t>违规行为</a:t>
              </a:r>
              <a:endParaRPr lang="zh-CN" altLang="en-US" sz="1400" kern="1200" dirty="0">
                <a:solidFill>
                  <a:schemeClr val="accent6"/>
                </a:solidFill>
                <a:latin typeface="+mn-ea"/>
              </a:endParaRPr>
            </a:p>
          </p:txBody>
        </p:sp>
        <p:sp>
          <p:nvSpPr>
            <p:cNvPr id="94" name="左大括号 93"/>
            <p:cNvSpPr/>
            <p:nvPr/>
          </p:nvSpPr>
          <p:spPr>
            <a:xfrm>
              <a:off x="2920578" y="2583110"/>
              <a:ext cx="254212" cy="2175459"/>
            </a:xfrm>
            <a:prstGeom prst="leftBrace">
              <a:avLst>
                <a:gd name="adj1" fmla="val 8333"/>
                <a:gd name="adj2" fmla="val 526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mn-ea"/>
              </a:endParaRPr>
            </a:p>
          </p:txBody>
        </p:sp>
        <p:sp>
          <p:nvSpPr>
            <p:cNvPr id="95" name="左大括号 94"/>
            <p:cNvSpPr/>
            <p:nvPr/>
          </p:nvSpPr>
          <p:spPr>
            <a:xfrm>
              <a:off x="4442629" y="2109979"/>
              <a:ext cx="254211" cy="1652746"/>
            </a:xfrm>
            <a:prstGeom prst="leftBrace">
              <a:avLst>
                <a:gd name="adj1" fmla="val 8333"/>
                <a:gd name="adj2" fmla="val 30607"/>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mn-ea"/>
              </a:endParaRPr>
            </a:p>
          </p:txBody>
        </p:sp>
        <p:sp>
          <p:nvSpPr>
            <p:cNvPr id="96" name="任意多边形: 形状 95"/>
            <p:cNvSpPr/>
            <p:nvPr/>
          </p:nvSpPr>
          <p:spPr>
            <a:xfrm>
              <a:off x="1796593" y="5496310"/>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6"/>
                  </a:solidFill>
                  <a:latin typeface="+mn-ea"/>
                </a:rPr>
                <a:t>违反程序</a:t>
              </a:r>
              <a:endParaRPr lang="zh-CN" altLang="en-US" sz="1400" kern="1200" dirty="0">
                <a:solidFill>
                  <a:schemeClr val="accent6"/>
                </a:solidFill>
                <a:latin typeface="+mn-ea"/>
              </a:endParaRPr>
            </a:p>
          </p:txBody>
        </p:sp>
        <p:sp>
          <p:nvSpPr>
            <p:cNvPr id="97" name="任意多边形: 形状 96"/>
            <p:cNvSpPr/>
            <p:nvPr/>
          </p:nvSpPr>
          <p:spPr>
            <a:xfrm>
              <a:off x="6339665" y="5650171"/>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6"/>
                  </a:solidFill>
                  <a:latin typeface="+mn-ea"/>
                </a:rPr>
                <a:t>违规行为</a:t>
              </a:r>
              <a:endParaRPr lang="zh-CN" altLang="en-US" sz="1400" kern="1200" dirty="0">
                <a:solidFill>
                  <a:schemeClr val="accent6"/>
                </a:solidFill>
                <a:latin typeface="+mn-ea"/>
              </a:endParaRPr>
            </a:p>
          </p:txBody>
        </p:sp>
        <p:sp>
          <p:nvSpPr>
            <p:cNvPr id="100" name="右大括号 99"/>
            <p:cNvSpPr/>
            <p:nvPr/>
          </p:nvSpPr>
          <p:spPr>
            <a:xfrm>
              <a:off x="7606226" y="3212621"/>
              <a:ext cx="375666" cy="2682545"/>
            </a:xfrm>
            <a:prstGeom prst="rightBrace">
              <a:avLst>
                <a:gd name="adj1" fmla="val 8333"/>
                <a:gd name="adj2" fmla="val 4964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mn-ea"/>
              </a:endParaRPr>
            </a:p>
          </p:txBody>
        </p:sp>
        <p:sp>
          <p:nvSpPr>
            <p:cNvPr id="101" name="任意多边形: 形状 100"/>
            <p:cNvSpPr/>
            <p:nvPr/>
          </p:nvSpPr>
          <p:spPr>
            <a:xfrm>
              <a:off x="7989565" y="4242357"/>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6"/>
                  </a:solidFill>
                  <a:latin typeface="+mn-ea"/>
                </a:rPr>
                <a:t>行政处罚</a:t>
              </a:r>
              <a:endParaRPr lang="zh-CN" altLang="en-US" sz="1400" kern="1200" dirty="0">
                <a:solidFill>
                  <a:schemeClr val="accent6"/>
                </a:solidFill>
                <a:latin typeface="+mn-ea"/>
              </a:endParaRPr>
            </a:p>
          </p:txBody>
        </p:sp>
        <p:sp>
          <p:nvSpPr>
            <p:cNvPr id="102" name="任意多边形: 形状 101"/>
            <p:cNvSpPr/>
            <p:nvPr/>
          </p:nvSpPr>
          <p:spPr>
            <a:xfrm>
              <a:off x="7989565" y="1789031"/>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latin typeface="+mn-ea"/>
                </a:rPr>
                <a:t>刑事处罚</a:t>
              </a:r>
              <a:endParaRPr lang="zh-CN" altLang="en-US" sz="1400" kern="1200" dirty="0">
                <a:latin typeface="+mn-ea"/>
              </a:endParaRPr>
            </a:p>
          </p:txBody>
        </p:sp>
        <p:cxnSp>
          <p:nvCxnSpPr>
            <p:cNvPr id="107" name="直接连接符 106"/>
            <p:cNvCxnSpPr/>
            <p:nvPr/>
          </p:nvCxnSpPr>
          <p:spPr>
            <a:xfrm>
              <a:off x="4345596" y="4758579"/>
              <a:ext cx="230759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2920577" y="5777306"/>
              <a:ext cx="373261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3" name="任意多边形: 形状 112"/>
            <p:cNvSpPr/>
            <p:nvPr/>
          </p:nvSpPr>
          <p:spPr>
            <a:xfrm>
              <a:off x="6337730" y="1536551"/>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dirty="0">
                  <a:latin typeface="+mn-ea"/>
                </a:rPr>
                <a:t>逃避商检</a:t>
              </a:r>
              <a:r>
                <a:rPr lang="zh-CN" altLang="en-US" sz="1400" kern="1200" dirty="0">
                  <a:latin typeface="+mn-ea"/>
                </a:rPr>
                <a:t>罪</a:t>
              </a:r>
              <a:endParaRPr lang="zh-CN" altLang="en-US" sz="1400" kern="1200" dirty="0">
                <a:latin typeface="+mn-ea"/>
              </a:endParaRPr>
            </a:p>
          </p:txBody>
        </p:sp>
        <p:sp>
          <p:nvSpPr>
            <p:cNvPr id="114" name="左大括号 113"/>
            <p:cNvSpPr/>
            <p:nvPr/>
          </p:nvSpPr>
          <p:spPr>
            <a:xfrm>
              <a:off x="6015789" y="1684250"/>
              <a:ext cx="285319" cy="817961"/>
            </a:xfrm>
            <a:prstGeom prst="leftBrace">
              <a:avLst>
                <a:gd name="adj1" fmla="val 8333"/>
                <a:gd name="adj2" fmla="val 52305"/>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mn-ea"/>
              </a:endParaRPr>
            </a:p>
          </p:txBody>
        </p:sp>
        <p:sp>
          <p:nvSpPr>
            <p:cNvPr id="116" name="任意多边形: 形状 115"/>
            <p:cNvSpPr/>
            <p:nvPr/>
          </p:nvSpPr>
          <p:spPr>
            <a:xfrm>
              <a:off x="6339665" y="3680365"/>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4"/>
                  </a:solidFill>
                  <a:latin typeface="+mn-ea"/>
                </a:rPr>
                <a:t>涉检违法</a:t>
              </a:r>
              <a:endParaRPr lang="zh-CN" altLang="en-US" sz="1400" kern="1200" dirty="0">
                <a:solidFill>
                  <a:schemeClr val="accent4"/>
                </a:solidFill>
                <a:latin typeface="+mn-ea"/>
              </a:endParaRPr>
            </a:p>
          </p:txBody>
        </p:sp>
        <p:sp>
          <p:nvSpPr>
            <p:cNvPr id="117" name="左大括号 116"/>
            <p:cNvSpPr/>
            <p:nvPr/>
          </p:nvSpPr>
          <p:spPr>
            <a:xfrm>
              <a:off x="6096000" y="3248622"/>
              <a:ext cx="207389" cy="817961"/>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mn-ea"/>
              </a:endParaRPr>
            </a:p>
          </p:txBody>
        </p:sp>
        <p:sp>
          <p:nvSpPr>
            <p:cNvPr id="118" name="左大括号 117"/>
            <p:cNvSpPr/>
            <p:nvPr/>
          </p:nvSpPr>
          <p:spPr>
            <a:xfrm rot="10800000">
              <a:off x="7647279" y="1697974"/>
              <a:ext cx="285319" cy="817961"/>
            </a:xfrm>
            <a:prstGeom prst="leftBrace">
              <a:avLst>
                <a:gd name="adj1" fmla="val 8333"/>
                <a:gd name="adj2" fmla="val 52305"/>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信用降级</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pic>
        <p:nvPicPr>
          <p:cNvPr id="29" name="图片 28" descr="D:\=Business Support=\VI系统\logo\中英文全称横版Logo.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705"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rotWithShape="1">
          <a:blip r:embed="rId2" cstate="screen"/>
          <a:srcRect l="21434" b="2440"/>
          <a:stretch>
            <a:fillRect/>
          </a:stretch>
        </p:blipFill>
        <p:spPr>
          <a:xfrm rot="5400000">
            <a:off x="350737" y="-350737"/>
            <a:ext cx="1660727" cy="2362201"/>
          </a:xfrm>
          <a:prstGeom prst="rect">
            <a:avLst/>
          </a:prstGeom>
        </p:spPr>
      </p:pic>
      <p:grpSp>
        <p:nvGrpSpPr>
          <p:cNvPr id="3" name="组合 2"/>
          <p:cNvGrpSpPr/>
          <p:nvPr/>
        </p:nvGrpSpPr>
        <p:grpSpPr>
          <a:xfrm>
            <a:off x="5089280" y="1818737"/>
            <a:ext cx="6729649" cy="3459431"/>
            <a:chOff x="3574190" y="1752194"/>
            <a:chExt cx="8054579" cy="3907972"/>
          </a:xfrm>
        </p:grpSpPr>
        <p:sp>
          <p:nvSpPr>
            <p:cNvPr id="75" name="矩形 64"/>
            <p:cNvSpPr/>
            <p:nvPr/>
          </p:nvSpPr>
          <p:spPr>
            <a:xfrm rot="1800000">
              <a:off x="6137096" y="4340064"/>
              <a:ext cx="1260575" cy="847628"/>
            </a:xfrm>
            <a:custGeom>
              <a:avLst/>
              <a:gdLst>
                <a:gd name="connsiteX0" fmla="*/ 0 w 1260575"/>
                <a:gd name="connsiteY0" fmla="*/ 0 h 840313"/>
                <a:gd name="connsiteX1" fmla="*/ 1260575 w 1260575"/>
                <a:gd name="connsiteY1" fmla="*/ 0 h 840313"/>
                <a:gd name="connsiteX2" fmla="*/ 1260575 w 1260575"/>
                <a:gd name="connsiteY2" fmla="*/ 840313 h 840313"/>
                <a:gd name="connsiteX3" fmla="*/ 0 w 1260575"/>
                <a:gd name="connsiteY3" fmla="*/ 840313 h 840313"/>
                <a:gd name="connsiteX4" fmla="*/ 0 w 1260575"/>
                <a:gd name="connsiteY4" fmla="*/ 0 h 840313"/>
                <a:gd name="connsiteX0-1" fmla="*/ 0 w 1260575"/>
                <a:gd name="connsiteY0-2" fmla="*/ 0 h 847628"/>
                <a:gd name="connsiteX1-3" fmla="*/ 1260575 w 1260575"/>
                <a:gd name="connsiteY1-4" fmla="*/ 0 h 847628"/>
                <a:gd name="connsiteX2-5" fmla="*/ 1260575 w 1260575"/>
                <a:gd name="connsiteY2-6" fmla="*/ 840313 h 847628"/>
                <a:gd name="connsiteX3-7" fmla="*/ 402472 w 1260575"/>
                <a:gd name="connsiteY3-8" fmla="*/ 847628 h 847628"/>
                <a:gd name="connsiteX4-9" fmla="*/ 0 w 1260575"/>
                <a:gd name="connsiteY4-10" fmla="*/ 840313 h 847628"/>
                <a:gd name="connsiteX5" fmla="*/ 0 w 1260575"/>
                <a:gd name="connsiteY5" fmla="*/ 0 h 847628"/>
                <a:gd name="connsiteX0-11" fmla="*/ 0 w 1260575"/>
                <a:gd name="connsiteY0-12" fmla="*/ 0 h 847628"/>
                <a:gd name="connsiteX1-13" fmla="*/ 1260575 w 1260575"/>
                <a:gd name="connsiteY1-14" fmla="*/ 0 h 847628"/>
                <a:gd name="connsiteX2-15" fmla="*/ 1260575 w 1260575"/>
                <a:gd name="connsiteY2-16" fmla="*/ 840313 h 847628"/>
                <a:gd name="connsiteX3-17" fmla="*/ 402472 w 1260575"/>
                <a:gd name="connsiteY3-18" fmla="*/ 847628 h 847628"/>
                <a:gd name="connsiteX4-19" fmla="*/ 0 w 1260575"/>
                <a:gd name="connsiteY4-20" fmla="*/ 0 h 847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60575" h="847628">
                  <a:moveTo>
                    <a:pt x="0" y="0"/>
                  </a:moveTo>
                  <a:lnTo>
                    <a:pt x="1260575" y="0"/>
                  </a:lnTo>
                  <a:lnTo>
                    <a:pt x="1260575" y="840313"/>
                  </a:lnTo>
                  <a:lnTo>
                    <a:pt x="402472" y="84762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mn-ea"/>
              </a:endParaRPr>
            </a:p>
          </p:txBody>
        </p:sp>
        <p:sp>
          <p:nvSpPr>
            <p:cNvPr id="76" name="矩形 65"/>
            <p:cNvSpPr/>
            <p:nvPr/>
          </p:nvSpPr>
          <p:spPr>
            <a:xfrm rot="1800000">
              <a:off x="6890499" y="2915159"/>
              <a:ext cx="2369774" cy="1894878"/>
            </a:xfrm>
            <a:custGeom>
              <a:avLst/>
              <a:gdLst>
                <a:gd name="connsiteX0" fmla="*/ 0 w 2369774"/>
                <a:gd name="connsiteY0" fmla="*/ 0 h 1888326"/>
                <a:gd name="connsiteX1" fmla="*/ 2369774 w 2369774"/>
                <a:gd name="connsiteY1" fmla="*/ 0 h 1888326"/>
                <a:gd name="connsiteX2" fmla="*/ 2369774 w 2369774"/>
                <a:gd name="connsiteY2" fmla="*/ 1888326 h 1888326"/>
                <a:gd name="connsiteX3" fmla="*/ 0 w 2369774"/>
                <a:gd name="connsiteY3" fmla="*/ 1888326 h 1888326"/>
                <a:gd name="connsiteX4" fmla="*/ 0 w 2369774"/>
                <a:gd name="connsiteY4" fmla="*/ 0 h 1888326"/>
                <a:gd name="connsiteX0-1" fmla="*/ 0 w 2369774"/>
                <a:gd name="connsiteY0-2" fmla="*/ 0 h 1894878"/>
                <a:gd name="connsiteX1-3" fmla="*/ 2369774 w 2369774"/>
                <a:gd name="connsiteY1-4" fmla="*/ 0 h 1894878"/>
                <a:gd name="connsiteX2-5" fmla="*/ 2369774 w 2369774"/>
                <a:gd name="connsiteY2-6" fmla="*/ 1888326 h 1894878"/>
                <a:gd name="connsiteX3-7" fmla="*/ 862086 w 2369774"/>
                <a:gd name="connsiteY3-8" fmla="*/ 1894878 h 1894878"/>
                <a:gd name="connsiteX4-9" fmla="*/ 0 w 2369774"/>
                <a:gd name="connsiteY4-10" fmla="*/ 1888326 h 1894878"/>
                <a:gd name="connsiteX5" fmla="*/ 0 w 2369774"/>
                <a:gd name="connsiteY5" fmla="*/ 0 h 1894878"/>
                <a:gd name="connsiteX0-11" fmla="*/ 0 w 2369774"/>
                <a:gd name="connsiteY0-12" fmla="*/ 0 h 1894878"/>
                <a:gd name="connsiteX1-13" fmla="*/ 2369774 w 2369774"/>
                <a:gd name="connsiteY1-14" fmla="*/ 0 h 1894878"/>
                <a:gd name="connsiteX2-15" fmla="*/ 2369774 w 2369774"/>
                <a:gd name="connsiteY2-16" fmla="*/ 1888326 h 1894878"/>
                <a:gd name="connsiteX3-17" fmla="*/ 862086 w 2369774"/>
                <a:gd name="connsiteY3-18" fmla="*/ 1894878 h 1894878"/>
                <a:gd name="connsiteX4-19" fmla="*/ 0 w 2369774"/>
                <a:gd name="connsiteY4-20" fmla="*/ 0 h 189487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69774" h="1894878">
                  <a:moveTo>
                    <a:pt x="0" y="0"/>
                  </a:moveTo>
                  <a:lnTo>
                    <a:pt x="2369774" y="0"/>
                  </a:lnTo>
                  <a:lnTo>
                    <a:pt x="2369774" y="1888326"/>
                  </a:lnTo>
                  <a:lnTo>
                    <a:pt x="862086" y="189487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mn-ea"/>
              </a:endParaRPr>
            </a:p>
          </p:txBody>
        </p:sp>
        <p:sp>
          <p:nvSpPr>
            <p:cNvPr id="77" name="矩形 64"/>
            <p:cNvSpPr/>
            <p:nvPr/>
          </p:nvSpPr>
          <p:spPr>
            <a:xfrm rot="1800000">
              <a:off x="8235013" y="4340065"/>
              <a:ext cx="1260575" cy="847628"/>
            </a:xfrm>
            <a:custGeom>
              <a:avLst/>
              <a:gdLst>
                <a:gd name="connsiteX0" fmla="*/ 0 w 1260575"/>
                <a:gd name="connsiteY0" fmla="*/ 0 h 840313"/>
                <a:gd name="connsiteX1" fmla="*/ 1260575 w 1260575"/>
                <a:gd name="connsiteY1" fmla="*/ 0 h 840313"/>
                <a:gd name="connsiteX2" fmla="*/ 1260575 w 1260575"/>
                <a:gd name="connsiteY2" fmla="*/ 840313 h 840313"/>
                <a:gd name="connsiteX3" fmla="*/ 0 w 1260575"/>
                <a:gd name="connsiteY3" fmla="*/ 840313 h 840313"/>
                <a:gd name="connsiteX4" fmla="*/ 0 w 1260575"/>
                <a:gd name="connsiteY4" fmla="*/ 0 h 840313"/>
                <a:gd name="connsiteX0-1" fmla="*/ 0 w 1260575"/>
                <a:gd name="connsiteY0-2" fmla="*/ 0 h 847628"/>
                <a:gd name="connsiteX1-3" fmla="*/ 1260575 w 1260575"/>
                <a:gd name="connsiteY1-4" fmla="*/ 0 h 847628"/>
                <a:gd name="connsiteX2-5" fmla="*/ 1260575 w 1260575"/>
                <a:gd name="connsiteY2-6" fmla="*/ 840313 h 847628"/>
                <a:gd name="connsiteX3-7" fmla="*/ 402472 w 1260575"/>
                <a:gd name="connsiteY3-8" fmla="*/ 847628 h 847628"/>
                <a:gd name="connsiteX4-9" fmla="*/ 0 w 1260575"/>
                <a:gd name="connsiteY4-10" fmla="*/ 840313 h 847628"/>
                <a:gd name="connsiteX5" fmla="*/ 0 w 1260575"/>
                <a:gd name="connsiteY5" fmla="*/ 0 h 847628"/>
                <a:gd name="connsiteX0-11" fmla="*/ 0 w 1260575"/>
                <a:gd name="connsiteY0-12" fmla="*/ 0 h 847628"/>
                <a:gd name="connsiteX1-13" fmla="*/ 1260575 w 1260575"/>
                <a:gd name="connsiteY1-14" fmla="*/ 0 h 847628"/>
                <a:gd name="connsiteX2-15" fmla="*/ 1260575 w 1260575"/>
                <a:gd name="connsiteY2-16" fmla="*/ 840313 h 847628"/>
                <a:gd name="connsiteX3-17" fmla="*/ 402472 w 1260575"/>
                <a:gd name="connsiteY3-18" fmla="*/ 847628 h 847628"/>
                <a:gd name="connsiteX4-19" fmla="*/ 0 w 1260575"/>
                <a:gd name="connsiteY4-20" fmla="*/ 0 h 847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60575" h="847628">
                  <a:moveTo>
                    <a:pt x="0" y="0"/>
                  </a:moveTo>
                  <a:lnTo>
                    <a:pt x="1260575" y="0"/>
                  </a:lnTo>
                  <a:lnTo>
                    <a:pt x="1260575" y="840313"/>
                  </a:lnTo>
                  <a:lnTo>
                    <a:pt x="402472" y="84762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mn-ea"/>
              </a:endParaRPr>
            </a:p>
          </p:txBody>
        </p:sp>
        <p:sp>
          <p:nvSpPr>
            <p:cNvPr id="78" name="矩形 64"/>
            <p:cNvSpPr/>
            <p:nvPr/>
          </p:nvSpPr>
          <p:spPr>
            <a:xfrm rot="1800000">
              <a:off x="6137096" y="2252997"/>
              <a:ext cx="1260575" cy="847628"/>
            </a:xfrm>
            <a:custGeom>
              <a:avLst/>
              <a:gdLst>
                <a:gd name="connsiteX0" fmla="*/ 0 w 1260575"/>
                <a:gd name="connsiteY0" fmla="*/ 0 h 840313"/>
                <a:gd name="connsiteX1" fmla="*/ 1260575 w 1260575"/>
                <a:gd name="connsiteY1" fmla="*/ 0 h 840313"/>
                <a:gd name="connsiteX2" fmla="*/ 1260575 w 1260575"/>
                <a:gd name="connsiteY2" fmla="*/ 840313 h 840313"/>
                <a:gd name="connsiteX3" fmla="*/ 0 w 1260575"/>
                <a:gd name="connsiteY3" fmla="*/ 840313 h 840313"/>
                <a:gd name="connsiteX4" fmla="*/ 0 w 1260575"/>
                <a:gd name="connsiteY4" fmla="*/ 0 h 840313"/>
                <a:gd name="connsiteX0-1" fmla="*/ 0 w 1260575"/>
                <a:gd name="connsiteY0-2" fmla="*/ 0 h 847628"/>
                <a:gd name="connsiteX1-3" fmla="*/ 1260575 w 1260575"/>
                <a:gd name="connsiteY1-4" fmla="*/ 0 h 847628"/>
                <a:gd name="connsiteX2-5" fmla="*/ 1260575 w 1260575"/>
                <a:gd name="connsiteY2-6" fmla="*/ 840313 h 847628"/>
                <a:gd name="connsiteX3-7" fmla="*/ 402472 w 1260575"/>
                <a:gd name="connsiteY3-8" fmla="*/ 847628 h 847628"/>
                <a:gd name="connsiteX4-9" fmla="*/ 0 w 1260575"/>
                <a:gd name="connsiteY4-10" fmla="*/ 840313 h 847628"/>
                <a:gd name="connsiteX5" fmla="*/ 0 w 1260575"/>
                <a:gd name="connsiteY5" fmla="*/ 0 h 847628"/>
                <a:gd name="connsiteX0-11" fmla="*/ 0 w 1260575"/>
                <a:gd name="connsiteY0-12" fmla="*/ 0 h 847628"/>
                <a:gd name="connsiteX1-13" fmla="*/ 1260575 w 1260575"/>
                <a:gd name="connsiteY1-14" fmla="*/ 0 h 847628"/>
                <a:gd name="connsiteX2-15" fmla="*/ 1260575 w 1260575"/>
                <a:gd name="connsiteY2-16" fmla="*/ 840313 h 847628"/>
                <a:gd name="connsiteX3-17" fmla="*/ 402472 w 1260575"/>
                <a:gd name="connsiteY3-18" fmla="*/ 847628 h 847628"/>
                <a:gd name="connsiteX4-19" fmla="*/ 0 w 1260575"/>
                <a:gd name="connsiteY4-20" fmla="*/ 0 h 847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60575" h="847628">
                  <a:moveTo>
                    <a:pt x="0" y="0"/>
                  </a:moveTo>
                  <a:lnTo>
                    <a:pt x="1260575" y="0"/>
                  </a:lnTo>
                  <a:lnTo>
                    <a:pt x="1260575" y="840313"/>
                  </a:lnTo>
                  <a:lnTo>
                    <a:pt x="402472" y="84762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mn-ea"/>
              </a:endParaRPr>
            </a:p>
          </p:txBody>
        </p:sp>
        <p:sp>
          <p:nvSpPr>
            <p:cNvPr id="79" name="矩形 64"/>
            <p:cNvSpPr/>
            <p:nvPr/>
          </p:nvSpPr>
          <p:spPr>
            <a:xfrm rot="1800000">
              <a:off x="8235013" y="2252998"/>
              <a:ext cx="1260575" cy="847628"/>
            </a:xfrm>
            <a:custGeom>
              <a:avLst/>
              <a:gdLst>
                <a:gd name="connsiteX0" fmla="*/ 0 w 1260575"/>
                <a:gd name="connsiteY0" fmla="*/ 0 h 840313"/>
                <a:gd name="connsiteX1" fmla="*/ 1260575 w 1260575"/>
                <a:gd name="connsiteY1" fmla="*/ 0 h 840313"/>
                <a:gd name="connsiteX2" fmla="*/ 1260575 w 1260575"/>
                <a:gd name="connsiteY2" fmla="*/ 840313 h 840313"/>
                <a:gd name="connsiteX3" fmla="*/ 0 w 1260575"/>
                <a:gd name="connsiteY3" fmla="*/ 840313 h 840313"/>
                <a:gd name="connsiteX4" fmla="*/ 0 w 1260575"/>
                <a:gd name="connsiteY4" fmla="*/ 0 h 840313"/>
                <a:gd name="connsiteX0-1" fmla="*/ 0 w 1260575"/>
                <a:gd name="connsiteY0-2" fmla="*/ 0 h 847628"/>
                <a:gd name="connsiteX1-3" fmla="*/ 1260575 w 1260575"/>
                <a:gd name="connsiteY1-4" fmla="*/ 0 h 847628"/>
                <a:gd name="connsiteX2-5" fmla="*/ 1260575 w 1260575"/>
                <a:gd name="connsiteY2-6" fmla="*/ 840313 h 847628"/>
                <a:gd name="connsiteX3-7" fmla="*/ 402472 w 1260575"/>
                <a:gd name="connsiteY3-8" fmla="*/ 847628 h 847628"/>
                <a:gd name="connsiteX4-9" fmla="*/ 0 w 1260575"/>
                <a:gd name="connsiteY4-10" fmla="*/ 840313 h 847628"/>
                <a:gd name="connsiteX5" fmla="*/ 0 w 1260575"/>
                <a:gd name="connsiteY5" fmla="*/ 0 h 847628"/>
                <a:gd name="connsiteX0-11" fmla="*/ 0 w 1260575"/>
                <a:gd name="connsiteY0-12" fmla="*/ 0 h 847628"/>
                <a:gd name="connsiteX1-13" fmla="*/ 1260575 w 1260575"/>
                <a:gd name="connsiteY1-14" fmla="*/ 0 h 847628"/>
                <a:gd name="connsiteX2-15" fmla="*/ 1260575 w 1260575"/>
                <a:gd name="connsiteY2-16" fmla="*/ 840313 h 847628"/>
                <a:gd name="connsiteX3-17" fmla="*/ 402472 w 1260575"/>
                <a:gd name="connsiteY3-18" fmla="*/ 847628 h 847628"/>
                <a:gd name="connsiteX4-19" fmla="*/ 0 w 1260575"/>
                <a:gd name="connsiteY4-20" fmla="*/ 0 h 847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60575" h="847628">
                  <a:moveTo>
                    <a:pt x="0" y="0"/>
                  </a:moveTo>
                  <a:lnTo>
                    <a:pt x="1260575" y="0"/>
                  </a:lnTo>
                  <a:lnTo>
                    <a:pt x="1260575" y="840313"/>
                  </a:lnTo>
                  <a:lnTo>
                    <a:pt x="402472" y="84762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mn-ea"/>
              </a:endParaRPr>
            </a:p>
          </p:txBody>
        </p:sp>
        <p:grpSp>
          <p:nvGrpSpPr>
            <p:cNvPr id="80" name="Group 34"/>
            <p:cNvGrpSpPr/>
            <p:nvPr/>
          </p:nvGrpSpPr>
          <p:grpSpPr>
            <a:xfrm>
              <a:off x="6034938" y="2092829"/>
              <a:ext cx="2835278" cy="2835276"/>
              <a:chOff x="3907251" y="1412776"/>
              <a:chExt cx="4356485" cy="4356484"/>
            </a:xfrm>
          </p:grpSpPr>
          <p:sp>
            <p:nvSpPr>
              <p:cNvPr id="81" name="ïṧḷïḓê-Straight Connector 4"/>
              <p:cNvSpPr/>
              <p:nvPr/>
            </p:nvSpPr>
            <p:spPr>
              <a:xfrm flipH="1" flipV="1">
                <a:off x="4883173" y="2389957"/>
                <a:ext cx="598975" cy="598975"/>
              </a:xfrm>
              <a:prstGeom prst="line">
                <a:avLst/>
              </a:prstGeom>
              <a:ln w="38100">
                <a:solidFill>
                  <a:srgbClr val="DCDEE0"/>
                </a:solidFill>
                <a:miter lim="400000"/>
              </a:ln>
            </p:spPr>
            <p:txBody>
              <a:bodyPr anchor="ctr"/>
              <a:lstStyle/>
              <a:p>
                <a:pPr algn="ctr"/>
                <a:endParaRPr>
                  <a:latin typeface="+mn-ea"/>
                </a:endParaRPr>
              </a:p>
            </p:txBody>
          </p:sp>
          <p:sp>
            <p:nvSpPr>
              <p:cNvPr id="82" name="ïṧḷïḓê-Straight Connector 5"/>
              <p:cNvSpPr/>
              <p:nvPr/>
            </p:nvSpPr>
            <p:spPr>
              <a:xfrm flipV="1">
                <a:off x="6688837" y="2388698"/>
                <a:ext cx="598975" cy="598975"/>
              </a:xfrm>
              <a:prstGeom prst="line">
                <a:avLst/>
              </a:prstGeom>
              <a:ln w="38100">
                <a:solidFill>
                  <a:srgbClr val="DCDEE0"/>
                </a:solidFill>
                <a:miter lim="400000"/>
              </a:ln>
            </p:spPr>
            <p:txBody>
              <a:bodyPr anchor="ctr"/>
              <a:lstStyle/>
              <a:p>
                <a:pPr algn="ctr"/>
                <a:endParaRPr>
                  <a:latin typeface="+mn-ea"/>
                </a:endParaRPr>
              </a:p>
            </p:txBody>
          </p:sp>
          <p:sp>
            <p:nvSpPr>
              <p:cNvPr id="83" name="i$liḋe-Straight Connector 6"/>
              <p:cNvSpPr/>
              <p:nvPr/>
            </p:nvSpPr>
            <p:spPr>
              <a:xfrm>
                <a:off x="6690095" y="4194363"/>
                <a:ext cx="598975" cy="598975"/>
              </a:xfrm>
              <a:prstGeom prst="line">
                <a:avLst/>
              </a:prstGeom>
              <a:ln w="38100">
                <a:solidFill>
                  <a:srgbClr val="DCDEE0"/>
                </a:solidFill>
                <a:miter lim="400000"/>
              </a:ln>
            </p:spPr>
            <p:txBody>
              <a:bodyPr anchor="ctr"/>
              <a:lstStyle/>
              <a:p>
                <a:pPr algn="ctr"/>
                <a:endParaRPr>
                  <a:latin typeface="+mn-ea"/>
                </a:endParaRPr>
              </a:p>
            </p:txBody>
          </p:sp>
          <p:sp>
            <p:nvSpPr>
              <p:cNvPr id="84" name="i$liḋe-Straight Connector 7"/>
              <p:cNvSpPr/>
              <p:nvPr/>
            </p:nvSpPr>
            <p:spPr>
              <a:xfrm flipH="1">
                <a:off x="4884433" y="4195620"/>
                <a:ext cx="598975" cy="598975"/>
              </a:xfrm>
              <a:prstGeom prst="line">
                <a:avLst/>
              </a:prstGeom>
              <a:ln w="38100">
                <a:solidFill>
                  <a:srgbClr val="DCDEE0"/>
                </a:solidFill>
                <a:miter lim="400000"/>
              </a:ln>
            </p:spPr>
            <p:txBody>
              <a:bodyPr anchor="ctr"/>
              <a:lstStyle/>
              <a:p>
                <a:pPr algn="ctr"/>
                <a:endParaRPr>
                  <a:latin typeface="+mn-ea"/>
                </a:endParaRPr>
              </a:p>
            </p:txBody>
          </p:sp>
          <p:grpSp>
            <p:nvGrpSpPr>
              <p:cNvPr id="85" name="Group 28"/>
              <p:cNvGrpSpPr/>
              <p:nvPr/>
            </p:nvGrpSpPr>
            <p:grpSpPr>
              <a:xfrm>
                <a:off x="3907251" y="1412778"/>
                <a:ext cx="1143366" cy="1143366"/>
                <a:chOff x="3907251" y="1412778"/>
                <a:chExt cx="1143366" cy="1143366"/>
              </a:xfrm>
            </p:grpSpPr>
            <p:sp>
              <p:nvSpPr>
                <p:cNvPr id="109" name="i$liḋe-Freeform: Shape 21"/>
                <p:cNvSpPr/>
                <p:nvPr/>
              </p:nvSpPr>
              <p:spPr>
                <a:xfrm rot="18900000">
                  <a:off x="3907251" y="1412778"/>
                  <a:ext cx="1143366" cy="114336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1"/>
                </a:solidFill>
                <a:ln w="12700" cap="flat">
                  <a:noFill/>
                  <a:miter lim="400000"/>
                </a:ln>
                <a:effectLst/>
              </p:spPr>
              <p:txBody>
                <a:bodyPr anchor="ctr"/>
                <a:lstStyle/>
                <a:p>
                  <a:pPr algn="ctr"/>
                  <a:endParaRPr dirty="0">
                    <a:latin typeface="+mn-ea"/>
                  </a:endParaRPr>
                </a:p>
              </p:txBody>
            </p:sp>
            <p:grpSp>
              <p:nvGrpSpPr>
                <p:cNvPr id="110" name="Group 22"/>
                <p:cNvGrpSpPr/>
                <p:nvPr/>
              </p:nvGrpSpPr>
              <p:grpSpPr bwMode="auto">
                <a:xfrm>
                  <a:off x="4218196" y="1748966"/>
                  <a:ext cx="550134" cy="472704"/>
                  <a:chOff x="0" y="0"/>
                  <a:chExt cx="576" cy="495"/>
                </a:xfrm>
                <a:solidFill>
                  <a:schemeClr val="bg1"/>
                </a:solidFill>
              </p:grpSpPr>
              <p:sp>
                <p:nvSpPr>
                  <p:cNvPr id="111" name="i$liḋe-Freeform: Shape 23"/>
                  <p:cNvSpPr/>
                  <p:nvPr/>
                </p:nvSpPr>
                <p:spPr bwMode="auto">
                  <a:xfrm>
                    <a:off x="0" y="0"/>
                    <a:ext cx="495" cy="4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4" y="18901"/>
                          <a:pt x="17999" y="18901"/>
                        </a:cubicBezTo>
                        <a:lnTo>
                          <a:pt x="3601" y="18901"/>
                        </a:lnTo>
                        <a:cubicBezTo>
                          <a:pt x="3105" y="18901"/>
                          <a:pt x="2701" y="18497"/>
                          <a:pt x="2701" y="18001"/>
                        </a:cubicBezTo>
                        <a:lnTo>
                          <a:pt x="2701" y="3598"/>
                        </a:lnTo>
                        <a:cubicBezTo>
                          <a:pt x="2701" y="3102"/>
                          <a:pt x="3105" y="2699"/>
                          <a:pt x="3601" y="2699"/>
                        </a:cubicBezTo>
                        <a:lnTo>
                          <a:pt x="16077" y="2699"/>
                        </a:lnTo>
                        <a:lnTo>
                          <a:pt x="18707" y="70"/>
                        </a:lnTo>
                        <a:cubicBezTo>
                          <a:pt x="18478" y="25"/>
                          <a:pt x="18241" y="0"/>
                          <a:pt x="17999" y="0"/>
                        </a:cubicBezTo>
                        <a:lnTo>
                          <a:pt x="3601" y="0"/>
                        </a:lnTo>
                        <a:cubicBezTo>
                          <a:pt x="1612" y="0"/>
                          <a:pt x="0" y="1611"/>
                          <a:pt x="0" y="3598"/>
                        </a:cubicBezTo>
                        <a:lnTo>
                          <a:pt x="0" y="18001"/>
                        </a:lnTo>
                        <a:cubicBezTo>
                          <a:pt x="0" y="19989"/>
                          <a:pt x="1612" y="21600"/>
                          <a:pt x="3601" y="21600"/>
                        </a:cubicBezTo>
                        <a:lnTo>
                          <a:pt x="17999" y="21600"/>
                        </a:lnTo>
                        <a:cubicBezTo>
                          <a:pt x="19988" y="21600"/>
                          <a:pt x="21600" y="19989"/>
                          <a:pt x="21600" y="18001"/>
                        </a:cubicBezTo>
                        <a:lnTo>
                          <a:pt x="21600" y="10014"/>
                        </a:lnTo>
                        <a:lnTo>
                          <a:pt x="18899" y="12712"/>
                        </a:lnTo>
                        <a:lnTo>
                          <a:pt x="18899" y="18001"/>
                        </a:lnTo>
                        <a:close/>
                        <a:moveTo>
                          <a:pt x="18899" y="18001"/>
                        </a:moveTo>
                      </a:path>
                    </a:pathLst>
                  </a:custGeom>
                  <a:grpFill/>
                  <a:ln>
                    <a:noFill/>
                  </a:ln>
                </p:spPr>
                <p:txBody>
                  <a:bodyPr anchor="ctr"/>
                  <a:lstStyle/>
                  <a:p>
                    <a:pPr algn="ctr"/>
                    <a:endParaRPr>
                      <a:latin typeface="+mn-ea"/>
                    </a:endParaRPr>
                  </a:p>
                </p:txBody>
              </p:sp>
              <p:sp>
                <p:nvSpPr>
                  <p:cNvPr id="112" name="i$liḋe-Freeform: Shape 24"/>
                  <p:cNvSpPr/>
                  <p:nvPr/>
                </p:nvSpPr>
                <p:spPr bwMode="auto">
                  <a:xfrm>
                    <a:off x="208" y="0"/>
                    <a:ext cx="368" cy="3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496" y="13916"/>
                        </a:moveTo>
                        <a:lnTo>
                          <a:pt x="2496" y="13917"/>
                        </a:lnTo>
                        <a:lnTo>
                          <a:pt x="2495" y="13919"/>
                        </a:lnTo>
                        <a:lnTo>
                          <a:pt x="2496" y="13919"/>
                        </a:lnTo>
                        <a:lnTo>
                          <a:pt x="0" y="21600"/>
                        </a:lnTo>
                        <a:lnTo>
                          <a:pt x="7681" y="19104"/>
                        </a:lnTo>
                        <a:lnTo>
                          <a:pt x="7684" y="19103"/>
                        </a:lnTo>
                        <a:lnTo>
                          <a:pt x="7683" y="19102"/>
                        </a:lnTo>
                        <a:lnTo>
                          <a:pt x="21600" y="5186"/>
                        </a:lnTo>
                        <a:lnTo>
                          <a:pt x="16414" y="0"/>
                        </a:lnTo>
                        <a:lnTo>
                          <a:pt x="2498" y="13916"/>
                        </a:lnTo>
                        <a:lnTo>
                          <a:pt x="2496" y="13916"/>
                        </a:lnTo>
                        <a:close/>
                        <a:moveTo>
                          <a:pt x="7041" y="18061"/>
                        </a:moveTo>
                        <a:lnTo>
                          <a:pt x="1855" y="19745"/>
                        </a:lnTo>
                        <a:lnTo>
                          <a:pt x="3540" y="14559"/>
                        </a:lnTo>
                        <a:lnTo>
                          <a:pt x="7041" y="18061"/>
                        </a:lnTo>
                        <a:close/>
                        <a:moveTo>
                          <a:pt x="7041" y="18061"/>
                        </a:moveTo>
                      </a:path>
                    </a:pathLst>
                  </a:custGeom>
                  <a:grpFill/>
                  <a:ln>
                    <a:noFill/>
                  </a:ln>
                </p:spPr>
                <p:txBody>
                  <a:bodyPr anchor="ctr"/>
                  <a:lstStyle/>
                  <a:p>
                    <a:pPr algn="ctr"/>
                    <a:endParaRPr>
                      <a:latin typeface="+mn-ea"/>
                    </a:endParaRPr>
                  </a:p>
                </p:txBody>
              </p:sp>
            </p:grpSp>
          </p:grpSp>
          <p:grpSp>
            <p:nvGrpSpPr>
              <p:cNvPr id="86" name="Group 25"/>
              <p:cNvGrpSpPr/>
              <p:nvPr/>
            </p:nvGrpSpPr>
            <p:grpSpPr>
              <a:xfrm>
                <a:off x="7120370" y="1412776"/>
                <a:ext cx="1143366" cy="1143366"/>
                <a:chOff x="7120370" y="1412776"/>
                <a:chExt cx="1143366" cy="1143366"/>
              </a:xfrm>
            </p:grpSpPr>
            <p:sp>
              <p:nvSpPr>
                <p:cNvPr id="107" name="i$liḋe-Freeform: Shape 26"/>
                <p:cNvSpPr/>
                <p:nvPr/>
              </p:nvSpPr>
              <p:spPr>
                <a:xfrm rot="18900000">
                  <a:off x="7120370" y="1412776"/>
                  <a:ext cx="1143366" cy="114336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3"/>
                </a:solidFill>
                <a:ln w="12700" cap="flat">
                  <a:noFill/>
                  <a:miter lim="400000"/>
                </a:ln>
                <a:effectLst/>
              </p:spPr>
              <p:txBody>
                <a:bodyPr anchor="ctr"/>
                <a:lstStyle/>
                <a:p>
                  <a:pPr algn="ctr"/>
                  <a:endParaRPr>
                    <a:latin typeface="+mn-ea"/>
                  </a:endParaRPr>
                </a:p>
              </p:txBody>
            </p:sp>
            <p:sp>
              <p:nvSpPr>
                <p:cNvPr id="108" name="i$liḋe-Freeform: Shape 27"/>
                <p:cNvSpPr/>
                <p:nvPr/>
              </p:nvSpPr>
              <p:spPr bwMode="auto">
                <a:xfrm>
                  <a:off x="7471491" y="1748967"/>
                  <a:ext cx="510203" cy="508163"/>
                </a:xfrm>
                <a:custGeom>
                  <a:avLst/>
                  <a:gdLst>
                    <a:gd name="T0" fmla="*/ 198438 w 21542"/>
                    <a:gd name="T1" fmla="*/ 197644 h 21600"/>
                    <a:gd name="T2" fmla="*/ 198438 w 21542"/>
                    <a:gd name="T3" fmla="*/ 197644 h 21600"/>
                    <a:gd name="T4" fmla="*/ 198438 w 21542"/>
                    <a:gd name="T5" fmla="*/ 197644 h 21600"/>
                    <a:gd name="T6" fmla="*/ 198438 w 21542"/>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lnTo>
                        <a:pt x="11685" y="1798"/>
                      </a:lnTo>
                      <a:close/>
                    </a:path>
                  </a:pathLst>
                </a:custGeom>
                <a:solidFill>
                  <a:schemeClr val="bg1"/>
                </a:solidFill>
                <a:ln>
                  <a:noFill/>
                </a:ln>
                <a:effectLst/>
              </p:spPr>
              <p:txBody>
                <a:bodyPr anchor="ctr"/>
                <a:lstStyle/>
                <a:p>
                  <a:pPr algn="ctr"/>
                  <a:endParaRPr>
                    <a:latin typeface="+mn-ea"/>
                  </a:endParaRPr>
                </a:p>
              </p:txBody>
            </p:sp>
          </p:grpSp>
          <p:grpSp>
            <p:nvGrpSpPr>
              <p:cNvPr id="87" name="Group 20"/>
              <p:cNvGrpSpPr/>
              <p:nvPr/>
            </p:nvGrpSpPr>
            <p:grpSpPr>
              <a:xfrm>
                <a:off x="7120370" y="4625893"/>
                <a:ext cx="1143366" cy="1143366"/>
                <a:chOff x="7120370" y="4625893"/>
                <a:chExt cx="1143366" cy="1143366"/>
              </a:xfrm>
            </p:grpSpPr>
            <p:sp>
              <p:nvSpPr>
                <p:cNvPr id="105" name="i$liḋe-Freeform: Shape 29"/>
                <p:cNvSpPr/>
                <p:nvPr/>
              </p:nvSpPr>
              <p:spPr>
                <a:xfrm rot="18900000">
                  <a:off x="7120370" y="4625893"/>
                  <a:ext cx="1143366" cy="114336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5"/>
                </a:solidFill>
                <a:ln w="12700" cap="flat">
                  <a:noFill/>
                  <a:miter lim="400000"/>
                </a:ln>
                <a:effectLst/>
              </p:spPr>
              <p:txBody>
                <a:bodyPr anchor="ctr"/>
                <a:lstStyle/>
                <a:p>
                  <a:pPr algn="ctr"/>
                  <a:endParaRPr>
                    <a:latin typeface="+mn-ea"/>
                  </a:endParaRPr>
                </a:p>
              </p:txBody>
            </p:sp>
            <p:sp>
              <p:nvSpPr>
                <p:cNvPr id="106" name="i$liḋe-Freeform: Shape 30"/>
                <p:cNvSpPr>
                  <a:spLocks noChangeAspect="1"/>
                </p:cNvSpPr>
                <p:nvPr/>
              </p:nvSpPr>
              <p:spPr bwMode="auto">
                <a:xfrm>
                  <a:off x="7487194" y="4952660"/>
                  <a:ext cx="436936" cy="522947"/>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p:spPr>
              <p:txBody>
                <a:bodyPr anchor="ctr"/>
                <a:lstStyle/>
                <a:p>
                  <a:pPr algn="ctr"/>
                  <a:endParaRPr>
                    <a:latin typeface="+mn-ea"/>
                  </a:endParaRPr>
                </a:p>
              </p:txBody>
            </p:sp>
          </p:grpSp>
          <p:grpSp>
            <p:nvGrpSpPr>
              <p:cNvPr id="88" name="Group 1"/>
              <p:cNvGrpSpPr/>
              <p:nvPr/>
            </p:nvGrpSpPr>
            <p:grpSpPr>
              <a:xfrm>
                <a:off x="3907253" y="4625894"/>
                <a:ext cx="1143366" cy="1143366"/>
                <a:chOff x="3907253" y="4625894"/>
                <a:chExt cx="1143366" cy="1143366"/>
              </a:xfrm>
            </p:grpSpPr>
            <p:sp>
              <p:nvSpPr>
                <p:cNvPr id="103" name="i$liḋe-Freeform: Shape 32"/>
                <p:cNvSpPr/>
                <p:nvPr/>
              </p:nvSpPr>
              <p:spPr>
                <a:xfrm rot="18900000">
                  <a:off x="3907253" y="4625894"/>
                  <a:ext cx="1143366" cy="114336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1"/>
                </a:solidFill>
                <a:ln w="12700" cap="flat">
                  <a:noFill/>
                  <a:miter lim="400000"/>
                </a:ln>
                <a:effectLst/>
              </p:spPr>
              <p:txBody>
                <a:bodyPr anchor="ctr"/>
                <a:lstStyle/>
                <a:p>
                  <a:pPr algn="ctr"/>
                  <a:endParaRPr>
                    <a:latin typeface="+mn-ea"/>
                  </a:endParaRPr>
                </a:p>
              </p:txBody>
            </p:sp>
            <p:sp>
              <p:nvSpPr>
                <p:cNvPr id="104" name="i$liḋe-Freeform: Shape 33"/>
                <p:cNvSpPr>
                  <a:spLocks noChangeAspect="1"/>
                </p:cNvSpPr>
                <p:nvPr/>
              </p:nvSpPr>
              <p:spPr bwMode="auto">
                <a:xfrm>
                  <a:off x="4222517" y="4938331"/>
                  <a:ext cx="464130" cy="510675"/>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anchor="ctr"/>
                <a:lstStyle/>
                <a:p>
                  <a:pPr algn="ctr"/>
                  <a:endParaRPr>
                    <a:latin typeface="+mn-ea"/>
                  </a:endParaRPr>
                </a:p>
              </p:txBody>
            </p:sp>
          </p:grpSp>
          <p:grpSp>
            <p:nvGrpSpPr>
              <p:cNvPr id="89" name="Group 31"/>
              <p:cNvGrpSpPr/>
              <p:nvPr/>
            </p:nvGrpSpPr>
            <p:grpSpPr>
              <a:xfrm>
                <a:off x="4804040" y="2309565"/>
                <a:ext cx="2562906" cy="2562906"/>
                <a:chOff x="4804040" y="2309565"/>
                <a:chExt cx="2562906" cy="2562906"/>
              </a:xfrm>
            </p:grpSpPr>
            <p:sp>
              <p:nvSpPr>
                <p:cNvPr id="90" name="i$liḋe-Freeform: Shape 35"/>
                <p:cNvSpPr/>
                <p:nvPr/>
              </p:nvSpPr>
              <p:spPr>
                <a:xfrm rot="18900000">
                  <a:off x="4804040" y="2309565"/>
                  <a:ext cx="2562906" cy="256290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1"/>
                </a:solidFill>
                <a:ln w="12700" cap="flat">
                  <a:noFill/>
                  <a:miter lim="400000"/>
                </a:ln>
                <a:effectLst/>
              </p:spPr>
              <p:txBody>
                <a:bodyPr anchor="ctr"/>
                <a:lstStyle/>
                <a:p>
                  <a:pPr algn="ctr"/>
                  <a:endParaRPr dirty="0">
                    <a:latin typeface="+mn-ea"/>
                  </a:endParaRPr>
                </a:p>
              </p:txBody>
            </p:sp>
            <p:grpSp>
              <p:nvGrpSpPr>
                <p:cNvPr id="91" name="Group 36"/>
                <p:cNvGrpSpPr/>
                <p:nvPr/>
              </p:nvGrpSpPr>
              <p:grpSpPr>
                <a:xfrm>
                  <a:off x="5285178" y="3018962"/>
                  <a:ext cx="1582763" cy="1222632"/>
                  <a:chOff x="5059339" y="4704186"/>
                  <a:chExt cx="1660525" cy="1282700"/>
                </a:xfrm>
                <a:solidFill>
                  <a:schemeClr val="bg1"/>
                </a:solidFill>
              </p:grpSpPr>
              <p:sp>
                <p:nvSpPr>
                  <p:cNvPr id="92" name="i$liḋe-Freeform: Shape 37"/>
                  <p:cNvSpPr/>
                  <p:nvPr/>
                </p:nvSpPr>
                <p:spPr bwMode="auto">
                  <a:xfrm>
                    <a:off x="5059339" y="4704186"/>
                    <a:ext cx="1660525" cy="895350"/>
                  </a:xfrm>
                  <a:custGeom>
                    <a:avLst/>
                    <a:gdLst>
                      <a:gd name="T0" fmla="*/ 862 w 1061"/>
                      <a:gd name="T1" fmla="*/ 572 h 572"/>
                      <a:gd name="T2" fmla="*/ 320 w 1061"/>
                      <a:gd name="T3" fmla="*/ 572 h 572"/>
                      <a:gd name="T4" fmla="*/ 290 w 1061"/>
                      <a:gd name="T5" fmla="*/ 548 h 572"/>
                      <a:gd name="T6" fmla="*/ 176 w 1061"/>
                      <a:gd name="T7" fmla="*/ 186 h 572"/>
                      <a:gd name="T8" fmla="*/ 16 w 1061"/>
                      <a:gd name="T9" fmla="*/ 58 h 572"/>
                      <a:gd name="T10" fmla="*/ 11 w 1061"/>
                      <a:gd name="T11" fmla="*/ 14 h 572"/>
                      <a:gd name="T12" fmla="*/ 55 w 1061"/>
                      <a:gd name="T13" fmla="*/ 17 h 572"/>
                      <a:gd name="T14" fmla="*/ 205 w 1061"/>
                      <a:gd name="T15" fmla="*/ 144 h 572"/>
                      <a:gd name="T16" fmla="*/ 1028 w 1061"/>
                      <a:gd name="T17" fmla="*/ 144 h 572"/>
                      <a:gd name="T18" fmla="*/ 1054 w 1061"/>
                      <a:gd name="T19" fmla="*/ 150 h 572"/>
                      <a:gd name="T20" fmla="*/ 1057 w 1061"/>
                      <a:gd name="T21" fmla="*/ 176 h 572"/>
                      <a:gd name="T22" fmla="*/ 891 w 1061"/>
                      <a:gd name="T23" fmla="*/ 553 h 572"/>
                      <a:gd name="T24" fmla="*/ 862 w 1061"/>
                      <a:gd name="T25" fmla="*/ 572 h 572"/>
                      <a:gd name="T26" fmla="*/ 343 w 1061"/>
                      <a:gd name="T27" fmla="*/ 501 h 572"/>
                      <a:gd name="T28" fmla="*/ 842 w 1061"/>
                      <a:gd name="T29" fmla="*/ 501 h 572"/>
                      <a:gd name="T30" fmla="*/ 980 w 1061"/>
                      <a:gd name="T31" fmla="*/ 180 h 572"/>
                      <a:gd name="T32" fmla="*/ 244 w 1061"/>
                      <a:gd name="T33" fmla="*/ 180 h 572"/>
                      <a:gd name="T34" fmla="*/ 343 w 1061"/>
                      <a:gd name="T35" fmla="*/ 5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1" h="572">
                        <a:moveTo>
                          <a:pt x="862" y="572"/>
                        </a:moveTo>
                        <a:cubicBezTo>
                          <a:pt x="320" y="572"/>
                          <a:pt x="320" y="572"/>
                          <a:pt x="320" y="572"/>
                        </a:cubicBezTo>
                        <a:cubicBezTo>
                          <a:pt x="307" y="572"/>
                          <a:pt x="295" y="561"/>
                          <a:pt x="290" y="548"/>
                        </a:cubicBezTo>
                        <a:cubicBezTo>
                          <a:pt x="176" y="186"/>
                          <a:pt x="176" y="186"/>
                          <a:pt x="176" y="186"/>
                        </a:cubicBezTo>
                        <a:cubicBezTo>
                          <a:pt x="16" y="58"/>
                          <a:pt x="16" y="58"/>
                          <a:pt x="16" y="58"/>
                        </a:cubicBezTo>
                        <a:cubicBezTo>
                          <a:pt x="2" y="48"/>
                          <a:pt x="0" y="28"/>
                          <a:pt x="11" y="14"/>
                        </a:cubicBezTo>
                        <a:cubicBezTo>
                          <a:pt x="21" y="0"/>
                          <a:pt x="41" y="6"/>
                          <a:pt x="55" y="17"/>
                        </a:cubicBezTo>
                        <a:cubicBezTo>
                          <a:pt x="205" y="144"/>
                          <a:pt x="205" y="144"/>
                          <a:pt x="205" y="144"/>
                        </a:cubicBezTo>
                        <a:cubicBezTo>
                          <a:pt x="1028" y="144"/>
                          <a:pt x="1028" y="144"/>
                          <a:pt x="1028" y="144"/>
                        </a:cubicBezTo>
                        <a:cubicBezTo>
                          <a:pt x="1039" y="144"/>
                          <a:pt x="1049" y="141"/>
                          <a:pt x="1054" y="150"/>
                        </a:cubicBezTo>
                        <a:cubicBezTo>
                          <a:pt x="1060" y="159"/>
                          <a:pt x="1061" y="166"/>
                          <a:pt x="1057" y="176"/>
                        </a:cubicBezTo>
                        <a:cubicBezTo>
                          <a:pt x="891" y="553"/>
                          <a:pt x="891" y="553"/>
                          <a:pt x="891" y="553"/>
                        </a:cubicBezTo>
                        <a:cubicBezTo>
                          <a:pt x="886" y="565"/>
                          <a:pt x="874" y="572"/>
                          <a:pt x="862" y="572"/>
                        </a:cubicBezTo>
                        <a:close/>
                        <a:moveTo>
                          <a:pt x="343" y="501"/>
                        </a:moveTo>
                        <a:cubicBezTo>
                          <a:pt x="842" y="501"/>
                          <a:pt x="842" y="501"/>
                          <a:pt x="842" y="501"/>
                        </a:cubicBezTo>
                        <a:cubicBezTo>
                          <a:pt x="980" y="180"/>
                          <a:pt x="980" y="180"/>
                          <a:pt x="980" y="180"/>
                        </a:cubicBezTo>
                        <a:cubicBezTo>
                          <a:pt x="244" y="180"/>
                          <a:pt x="244" y="180"/>
                          <a:pt x="244" y="180"/>
                        </a:cubicBezTo>
                        <a:lnTo>
                          <a:pt x="343" y="501"/>
                        </a:lnTo>
                        <a:close/>
                      </a:path>
                    </a:pathLst>
                  </a:custGeom>
                  <a:grpFill/>
                  <a:ln>
                    <a:noFill/>
                  </a:ln>
                </p:spPr>
                <p:txBody>
                  <a:bodyPr anchor="ctr"/>
                  <a:lstStyle/>
                  <a:p>
                    <a:pPr algn="ctr"/>
                    <a:endParaRPr>
                      <a:latin typeface="+mn-ea"/>
                    </a:endParaRPr>
                  </a:p>
                </p:txBody>
              </p:sp>
              <p:sp>
                <p:nvSpPr>
                  <p:cNvPr id="93" name="i$liḋe-Freeform: Shape 38"/>
                  <p:cNvSpPr/>
                  <p:nvPr/>
                </p:nvSpPr>
                <p:spPr bwMode="auto">
                  <a:xfrm>
                    <a:off x="5599089" y="4926436"/>
                    <a:ext cx="153987" cy="641350"/>
                  </a:xfrm>
                  <a:custGeom>
                    <a:avLst/>
                    <a:gdLst>
                      <a:gd name="T0" fmla="*/ 81 w 98"/>
                      <a:gd name="T1" fmla="*/ 410 h 410"/>
                      <a:gd name="T2" fmla="*/ 65 w 98"/>
                      <a:gd name="T3" fmla="*/ 397 h 410"/>
                      <a:gd name="T4" fmla="*/ 1 w 98"/>
                      <a:gd name="T5" fmla="*/ 20 h 410"/>
                      <a:gd name="T6" fmla="*/ 14 w 98"/>
                      <a:gd name="T7" fmla="*/ 1 h 410"/>
                      <a:gd name="T8" fmla="*/ 32 w 98"/>
                      <a:gd name="T9" fmla="*/ 14 h 410"/>
                      <a:gd name="T10" fmla="*/ 96 w 98"/>
                      <a:gd name="T11" fmla="*/ 392 h 410"/>
                      <a:gd name="T12" fmla="*/ 84 w 98"/>
                      <a:gd name="T13" fmla="*/ 410 h 410"/>
                      <a:gd name="T14" fmla="*/ 81 w 98"/>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0">
                        <a:moveTo>
                          <a:pt x="81" y="410"/>
                        </a:moveTo>
                        <a:cubicBezTo>
                          <a:pt x="73" y="410"/>
                          <a:pt x="67" y="405"/>
                          <a:pt x="65" y="397"/>
                        </a:cubicBezTo>
                        <a:cubicBezTo>
                          <a:pt x="1" y="20"/>
                          <a:pt x="1" y="20"/>
                          <a:pt x="1" y="20"/>
                        </a:cubicBezTo>
                        <a:cubicBezTo>
                          <a:pt x="0" y="11"/>
                          <a:pt x="5" y="3"/>
                          <a:pt x="14" y="1"/>
                        </a:cubicBezTo>
                        <a:cubicBezTo>
                          <a:pt x="22" y="0"/>
                          <a:pt x="30" y="6"/>
                          <a:pt x="32" y="14"/>
                        </a:cubicBezTo>
                        <a:cubicBezTo>
                          <a:pt x="96" y="392"/>
                          <a:pt x="96" y="392"/>
                          <a:pt x="96" y="392"/>
                        </a:cubicBezTo>
                        <a:cubicBezTo>
                          <a:pt x="98" y="400"/>
                          <a:pt x="92" y="408"/>
                          <a:pt x="84" y="410"/>
                        </a:cubicBezTo>
                        <a:cubicBezTo>
                          <a:pt x="83" y="410"/>
                          <a:pt x="82" y="410"/>
                          <a:pt x="81" y="410"/>
                        </a:cubicBezTo>
                        <a:close/>
                      </a:path>
                    </a:pathLst>
                  </a:custGeom>
                  <a:grpFill/>
                  <a:ln>
                    <a:noFill/>
                  </a:ln>
                </p:spPr>
                <p:txBody>
                  <a:bodyPr anchor="ctr"/>
                  <a:lstStyle/>
                  <a:p>
                    <a:pPr algn="ctr"/>
                    <a:endParaRPr>
                      <a:latin typeface="+mn-ea"/>
                    </a:endParaRPr>
                  </a:p>
                </p:txBody>
              </p:sp>
              <p:sp>
                <p:nvSpPr>
                  <p:cNvPr id="94" name="i$liḋe-Freeform: Shape 39"/>
                  <p:cNvSpPr/>
                  <p:nvPr/>
                </p:nvSpPr>
                <p:spPr bwMode="auto">
                  <a:xfrm>
                    <a:off x="5843564" y="4926436"/>
                    <a:ext cx="122237" cy="641350"/>
                  </a:xfrm>
                  <a:custGeom>
                    <a:avLst/>
                    <a:gdLst>
                      <a:gd name="T0" fmla="*/ 62 w 78"/>
                      <a:gd name="T1" fmla="*/ 410 h 410"/>
                      <a:gd name="T2" fmla="*/ 46 w 78"/>
                      <a:gd name="T3" fmla="*/ 396 h 410"/>
                      <a:gd name="T4" fmla="*/ 1 w 78"/>
                      <a:gd name="T5" fmla="*/ 19 h 410"/>
                      <a:gd name="T6" fmla="*/ 15 w 78"/>
                      <a:gd name="T7" fmla="*/ 1 h 410"/>
                      <a:gd name="T8" fmla="*/ 32 w 78"/>
                      <a:gd name="T9" fmla="*/ 15 h 410"/>
                      <a:gd name="T10" fmla="*/ 77 w 78"/>
                      <a:gd name="T11" fmla="*/ 392 h 410"/>
                      <a:gd name="T12" fmla="*/ 64 w 78"/>
                      <a:gd name="T13" fmla="*/ 410 h 410"/>
                      <a:gd name="T14" fmla="*/ 62 w 78"/>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410">
                        <a:moveTo>
                          <a:pt x="62" y="410"/>
                        </a:moveTo>
                        <a:cubicBezTo>
                          <a:pt x="54" y="410"/>
                          <a:pt x="47" y="404"/>
                          <a:pt x="46" y="396"/>
                        </a:cubicBezTo>
                        <a:cubicBezTo>
                          <a:pt x="1" y="19"/>
                          <a:pt x="1" y="19"/>
                          <a:pt x="1" y="19"/>
                        </a:cubicBezTo>
                        <a:cubicBezTo>
                          <a:pt x="0" y="10"/>
                          <a:pt x="6" y="2"/>
                          <a:pt x="15" y="1"/>
                        </a:cubicBezTo>
                        <a:cubicBezTo>
                          <a:pt x="23" y="0"/>
                          <a:pt x="31" y="6"/>
                          <a:pt x="32" y="15"/>
                        </a:cubicBezTo>
                        <a:cubicBezTo>
                          <a:pt x="77" y="392"/>
                          <a:pt x="77" y="392"/>
                          <a:pt x="77" y="392"/>
                        </a:cubicBezTo>
                        <a:cubicBezTo>
                          <a:pt x="78" y="401"/>
                          <a:pt x="72" y="409"/>
                          <a:pt x="64" y="410"/>
                        </a:cubicBezTo>
                        <a:cubicBezTo>
                          <a:pt x="63" y="410"/>
                          <a:pt x="62" y="410"/>
                          <a:pt x="62" y="410"/>
                        </a:cubicBezTo>
                        <a:close/>
                      </a:path>
                    </a:pathLst>
                  </a:custGeom>
                  <a:grpFill/>
                  <a:ln>
                    <a:noFill/>
                  </a:ln>
                </p:spPr>
                <p:txBody>
                  <a:bodyPr anchor="ctr"/>
                  <a:lstStyle/>
                  <a:p>
                    <a:pPr algn="ctr"/>
                    <a:endParaRPr>
                      <a:latin typeface="+mn-ea"/>
                    </a:endParaRPr>
                  </a:p>
                </p:txBody>
              </p:sp>
              <p:sp>
                <p:nvSpPr>
                  <p:cNvPr id="95" name="i$liḋe-Freeform: Shape 40"/>
                  <p:cNvSpPr/>
                  <p:nvPr/>
                </p:nvSpPr>
                <p:spPr bwMode="auto">
                  <a:xfrm>
                    <a:off x="6089627" y="4932786"/>
                    <a:ext cx="109537" cy="628650"/>
                  </a:xfrm>
                  <a:custGeom>
                    <a:avLst/>
                    <a:gdLst>
                      <a:gd name="T0" fmla="*/ 16 w 70"/>
                      <a:gd name="T1" fmla="*/ 402 h 402"/>
                      <a:gd name="T2" fmla="*/ 15 w 70"/>
                      <a:gd name="T3" fmla="*/ 402 h 402"/>
                      <a:gd name="T4" fmla="*/ 1 w 70"/>
                      <a:gd name="T5" fmla="*/ 385 h 402"/>
                      <a:gd name="T6" fmla="*/ 38 w 70"/>
                      <a:gd name="T7" fmla="*/ 15 h 402"/>
                      <a:gd name="T8" fmla="*/ 55 w 70"/>
                      <a:gd name="T9" fmla="*/ 1 h 402"/>
                      <a:gd name="T10" fmla="*/ 69 w 70"/>
                      <a:gd name="T11" fmla="*/ 18 h 402"/>
                      <a:gd name="T12" fmla="*/ 32 w 70"/>
                      <a:gd name="T13" fmla="*/ 388 h 402"/>
                      <a:gd name="T14" fmla="*/ 16 w 70"/>
                      <a:gd name="T15" fmla="*/ 402 h 4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2">
                        <a:moveTo>
                          <a:pt x="16" y="402"/>
                        </a:moveTo>
                        <a:cubicBezTo>
                          <a:pt x="16" y="402"/>
                          <a:pt x="15" y="402"/>
                          <a:pt x="15" y="402"/>
                        </a:cubicBezTo>
                        <a:cubicBezTo>
                          <a:pt x="6" y="401"/>
                          <a:pt x="0" y="393"/>
                          <a:pt x="1" y="385"/>
                        </a:cubicBezTo>
                        <a:cubicBezTo>
                          <a:pt x="38" y="15"/>
                          <a:pt x="38" y="15"/>
                          <a:pt x="38" y="15"/>
                        </a:cubicBezTo>
                        <a:cubicBezTo>
                          <a:pt x="39" y="7"/>
                          <a:pt x="47" y="0"/>
                          <a:pt x="55" y="1"/>
                        </a:cubicBezTo>
                        <a:cubicBezTo>
                          <a:pt x="64" y="2"/>
                          <a:pt x="70" y="10"/>
                          <a:pt x="69" y="18"/>
                        </a:cubicBezTo>
                        <a:cubicBezTo>
                          <a:pt x="32" y="388"/>
                          <a:pt x="32" y="388"/>
                          <a:pt x="32" y="388"/>
                        </a:cubicBezTo>
                        <a:cubicBezTo>
                          <a:pt x="31" y="396"/>
                          <a:pt x="24" y="402"/>
                          <a:pt x="16" y="402"/>
                        </a:cubicBezTo>
                        <a:close/>
                      </a:path>
                    </a:pathLst>
                  </a:custGeom>
                  <a:grpFill/>
                  <a:ln>
                    <a:noFill/>
                  </a:ln>
                </p:spPr>
                <p:txBody>
                  <a:bodyPr anchor="ctr"/>
                  <a:lstStyle/>
                  <a:p>
                    <a:pPr algn="ctr"/>
                    <a:endParaRPr>
                      <a:latin typeface="+mn-ea"/>
                    </a:endParaRPr>
                  </a:p>
                </p:txBody>
              </p:sp>
              <p:sp>
                <p:nvSpPr>
                  <p:cNvPr id="96" name="i$liḋe-Freeform: Shape 41"/>
                  <p:cNvSpPr/>
                  <p:nvPr/>
                </p:nvSpPr>
                <p:spPr bwMode="auto">
                  <a:xfrm>
                    <a:off x="6238852" y="4943898"/>
                    <a:ext cx="271462" cy="614362"/>
                  </a:xfrm>
                  <a:custGeom>
                    <a:avLst/>
                    <a:gdLst>
                      <a:gd name="T0" fmla="*/ 18 w 173"/>
                      <a:gd name="T1" fmla="*/ 393 h 393"/>
                      <a:gd name="T2" fmla="*/ 12 w 173"/>
                      <a:gd name="T3" fmla="*/ 392 h 393"/>
                      <a:gd name="T4" fmla="*/ 3 w 173"/>
                      <a:gd name="T5" fmla="*/ 372 h 393"/>
                      <a:gd name="T6" fmla="*/ 140 w 173"/>
                      <a:gd name="T7" fmla="*/ 12 h 393"/>
                      <a:gd name="T8" fmla="*/ 160 w 173"/>
                      <a:gd name="T9" fmla="*/ 3 h 393"/>
                      <a:gd name="T10" fmla="*/ 169 w 173"/>
                      <a:gd name="T11" fmla="*/ 23 h 393"/>
                      <a:gd name="T12" fmla="*/ 33 w 173"/>
                      <a:gd name="T13" fmla="*/ 383 h 393"/>
                      <a:gd name="T14" fmla="*/ 18 w 173"/>
                      <a:gd name="T15" fmla="*/ 393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93">
                        <a:moveTo>
                          <a:pt x="18" y="393"/>
                        </a:moveTo>
                        <a:cubicBezTo>
                          <a:pt x="16" y="393"/>
                          <a:pt x="14" y="393"/>
                          <a:pt x="12" y="392"/>
                        </a:cubicBezTo>
                        <a:cubicBezTo>
                          <a:pt x="4" y="389"/>
                          <a:pt x="0" y="380"/>
                          <a:pt x="3" y="372"/>
                        </a:cubicBezTo>
                        <a:cubicBezTo>
                          <a:pt x="140" y="12"/>
                          <a:pt x="140" y="12"/>
                          <a:pt x="140" y="12"/>
                        </a:cubicBezTo>
                        <a:cubicBezTo>
                          <a:pt x="143" y="4"/>
                          <a:pt x="152" y="0"/>
                          <a:pt x="160" y="3"/>
                        </a:cubicBezTo>
                        <a:cubicBezTo>
                          <a:pt x="169" y="6"/>
                          <a:pt x="173" y="15"/>
                          <a:pt x="169" y="23"/>
                        </a:cubicBezTo>
                        <a:cubicBezTo>
                          <a:pt x="33" y="383"/>
                          <a:pt x="33" y="383"/>
                          <a:pt x="33" y="383"/>
                        </a:cubicBezTo>
                        <a:cubicBezTo>
                          <a:pt x="30" y="389"/>
                          <a:pt x="24" y="393"/>
                          <a:pt x="18" y="393"/>
                        </a:cubicBezTo>
                        <a:close/>
                      </a:path>
                    </a:pathLst>
                  </a:custGeom>
                  <a:grpFill/>
                  <a:ln>
                    <a:noFill/>
                  </a:ln>
                </p:spPr>
                <p:txBody>
                  <a:bodyPr anchor="ctr"/>
                  <a:lstStyle/>
                  <a:p>
                    <a:pPr algn="ctr"/>
                    <a:endParaRPr>
                      <a:latin typeface="+mn-ea"/>
                    </a:endParaRPr>
                  </a:p>
                </p:txBody>
              </p:sp>
              <p:sp>
                <p:nvSpPr>
                  <p:cNvPr id="97" name="i$liḋe-Freeform: Shape 42"/>
                  <p:cNvSpPr/>
                  <p:nvPr/>
                </p:nvSpPr>
                <p:spPr bwMode="auto">
                  <a:xfrm>
                    <a:off x="5405414" y="5097886"/>
                    <a:ext cx="1223962" cy="55562"/>
                  </a:xfrm>
                  <a:custGeom>
                    <a:avLst/>
                    <a:gdLst>
                      <a:gd name="T0" fmla="*/ 766 w 782"/>
                      <a:gd name="T1" fmla="*/ 36 h 36"/>
                      <a:gd name="T2" fmla="*/ 15 w 782"/>
                      <a:gd name="T3" fmla="*/ 36 h 36"/>
                      <a:gd name="T4" fmla="*/ 0 w 782"/>
                      <a:gd name="T5" fmla="*/ 18 h 36"/>
                      <a:gd name="T6" fmla="*/ 15 w 782"/>
                      <a:gd name="T7" fmla="*/ 0 h 36"/>
                      <a:gd name="T8" fmla="*/ 766 w 782"/>
                      <a:gd name="T9" fmla="*/ 0 h 36"/>
                      <a:gd name="T10" fmla="*/ 782 w 782"/>
                      <a:gd name="T11" fmla="*/ 18 h 36"/>
                      <a:gd name="T12" fmla="*/ 766 w 7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82" h="36">
                        <a:moveTo>
                          <a:pt x="766" y="36"/>
                        </a:moveTo>
                        <a:cubicBezTo>
                          <a:pt x="15" y="36"/>
                          <a:pt x="15" y="36"/>
                          <a:pt x="15" y="36"/>
                        </a:cubicBezTo>
                        <a:cubicBezTo>
                          <a:pt x="7" y="36"/>
                          <a:pt x="0" y="27"/>
                          <a:pt x="0" y="18"/>
                        </a:cubicBezTo>
                        <a:cubicBezTo>
                          <a:pt x="0" y="9"/>
                          <a:pt x="7" y="0"/>
                          <a:pt x="15" y="0"/>
                        </a:cubicBezTo>
                        <a:cubicBezTo>
                          <a:pt x="766" y="0"/>
                          <a:pt x="766" y="0"/>
                          <a:pt x="766" y="0"/>
                        </a:cubicBezTo>
                        <a:cubicBezTo>
                          <a:pt x="775" y="0"/>
                          <a:pt x="782" y="9"/>
                          <a:pt x="782" y="18"/>
                        </a:cubicBezTo>
                        <a:cubicBezTo>
                          <a:pt x="782" y="27"/>
                          <a:pt x="775" y="36"/>
                          <a:pt x="766" y="36"/>
                        </a:cubicBezTo>
                        <a:close/>
                      </a:path>
                    </a:pathLst>
                  </a:custGeom>
                  <a:grpFill/>
                  <a:ln>
                    <a:noFill/>
                  </a:ln>
                </p:spPr>
                <p:txBody>
                  <a:bodyPr anchor="ctr"/>
                  <a:lstStyle/>
                  <a:p>
                    <a:pPr algn="ctr"/>
                    <a:endParaRPr>
                      <a:latin typeface="+mn-ea"/>
                    </a:endParaRPr>
                  </a:p>
                </p:txBody>
              </p:sp>
              <p:sp>
                <p:nvSpPr>
                  <p:cNvPr id="98" name="i$liḋe-Freeform: Shape 43"/>
                  <p:cNvSpPr/>
                  <p:nvPr/>
                </p:nvSpPr>
                <p:spPr bwMode="auto">
                  <a:xfrm>
                    <a:off x="5453039" y="5264573"/>
                    <a:ext cx="1077912" cy="55562"/>
                  </a:xfrm>
                  <a:custGeom>
                    <a:avLst/>
                    <a:gdLst>
                      <a:gd name="T0" fmla="*/ 673 w 688"/>
                      <a:gd name="T1" fmla="*/ 36 h 36"/>
                      <a:gd name="T2" fmla="*/ 16 w 688"/>
                      <a:gd name="T3" fmla="*/ 36 h 36"/>
                      <a:gd name="T4" fmla="*/ 0 w 688"/>
                      <a:gd name="T5" fmla="*/ 18 h 36"/>
                      <a:gd name="T6" fmla="*/ 16 w 688"/>
                      <a:gd name="T7" fmla="*/ 0 h 36"/>
                      <a:gd name="T8" fmla="*/ 673 w 688"/>
                      <a:gd name="T9" fmla="*/ 0 h 36"/>
                      <a:gd name="T10" fmla="*/ 688 w 688"/>
                      <a:gd name="T11" fmla="*/ 18 h 36"/>
                      <a:gd name="T12" fmla="*/ 673 w 68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88" h="36">
                        <a:moveTo>
                          <a:pt x="673" y="36"/>
                        </a:moveTo>
                        <a:cubicBezTo>
                          <a:pt x="16" y="36"/>
                          <a:pt x="16" y="36"/>
                          <a:pt x="16" y="36"/>
                        </a:cubicBezTo>
                        <a:cubicBezTo>
                          <a:pt x="7" y="36"/>
                          <a:pt x="0" y="27"/>
                          <a:pt x="0" y="18"/>
                        </a:cubicBezTo>
                        <a:cubicBezTo>
                          <a:pt x="0" y="9"/>
                          <a:pt x="7" y="0"/>
                          <a:pt x="16" y="0"/>
                        </a:cubicBezTo>
                        <a:cubicBezTo>
                          <a:pt x="673" y="0"/>
                          <a:pt x="673" y="0"/>
                          <a:pt x="673" y="0"/>
                        </a:cubicBezTo>
                        <a:cubicBezTo>
                          <a:pt x="681" y="0"/>
                          <a:pt x="688" y="9"/>
                          <a:pt x="688" y="18"/>
                        </a:cubicBezTo>
                        <a:cubicBezTo>
                          <a:pt x="688" y="27"/>
                          <a:pt x="681" y="36"/>
                          <a:pt x="673" y="36"/>
                        </a:cubicBezTo>
                        <a:close/>
                      </a:path>
                    </a:pathLst>
                  </a:custGeom>
                  <a:grpFill/>
                  <a:ln>
                    <a:noFill/>
                  </a:ln>
                </p:spPr>
                <p:txBody>
                  <a:bodyPr anchor="ctr"/>
                  <a:lstStyle/>
                  <a:p>
                    <a:pPr algn="ctr"/>
                    <a:endParaRPr>
                      <a:latin typeface="+mn-ea"/>
                    </a:endParaRPr>
                  </a:p>
                </p:txBody>
              </p:sp>
              <p:sp>
                <p:nvSpPr>
                  <p:cNvPr id="99" name="i$liḋe-Freeform: Shape 44"/>
                  <p:cNvSpPr/>
                  <p:nvPr/>
                </p:nvSpPr>
                <p:spPr bwMode="auto">
                  <a:xfrm>
                    <a:off x="5502252" y="5377286"/>
                    <a:ext cx="979487" cy="53975"/>
                  </a:xfrm>
                  <a:custGeom>
                    <a:avLst/>
                    <a:gdLst>
                      <a:gd name="T0" fmla="*/ 610 w 626"/>
                      <a:gd name="T1" fmla="*/ 35 h 35"/>
                      <a:gd name="T2" fmla="*/ 16 w 626"/>
                      <a:gd name="T3" fmla="*/ 35 h 35"/>
                      <a:gd name="T4" fmla="*/ 0 w 626"/>
                      <a:gd name="T5" fmla="*/ 17 h 35"/>
                      <a:gd name="T6" fmla="*/ 16 w 626"/>
                      <a:gd name="T7" fmla="*/ 0 h 35"/>
                      <a:gd name="T8" fmla="*/ 610 w 626"/>
                      <a:gd name="T9" fmla="*/ 0 h 35"/>
                      <a:gd name="T10" fmla="*/ 626 w 626"/>
                      <a:gd name="T11" fmla="*/ 17 h 35"/>
                      <a:gd name="T12" fmla="*/ 610 w 62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626" h="35">
                        <a:moveTo>
                          <a:pt x="610" y="35"/>
                        </a:moveTo>
                        <a:cubicBezTo>
                          <a:pt x="16" y="35"/>
                          <a:pt x="16" y="35"/>
                          <a:pt x="16" y="35"/>
                        </a:cubicBezTo>
                        <a:cubicBezTo>
                          <a:pt x="7" y="35"/>
                          <a:pt x="0" y="26"/>
                          <a:pt x="0" y="17"/>
                        </a:cubicBezTo>
                        <a:cubicBezTo>
                          <a:pt x="0" y="9"/>
                          <a:pt x="7" y="0"/>
                          <a:pt x="16" y="0"/>
                        </a:cubicBezTo>
                        <a:cubicBezTo>
                          <a:pt x="610" y="0"/>
                          <a:pt x="610" y="0"/>
                          <a:pt x="610" y="0"/>
                        </a:cubicBezTo>
                        <a:cubicBezTo>
                          <a:pt x="619" y="0"/>
                          <a:pt x="626" y="9"/>
                          <a:pt x="626" y="17"/>
                        </a:cubicBezTo>
                        <a:cubicBezTo>
                          <a:pt x="626" y="26"/>
                          <a:pt x="619" y="35"/>
                          <a:pt x="610" y="35"/>
                        </a:cubicBezTo>
                        <a:close/>
                      </a:path>
                    </a:pathLst>
                  </a:custGeom>
                  <a:grpFill/>
                  <a:ln>
                    <a:noFill/>
                  </a:ln>
                </p:spPr>
                <p:txBody>
                  <a:bodyPr anchor="ctr"/>
                  <a:lstStyle/>
                  <a:p>
                    <a:pPr algn="ctr"/>
                    <a:endParaRPr>
                      <a:latin typeface="+mn-ea"/>
                    </a:endParaRPr>
                  </a:p>
                </p:txBody>
              </p:sp>
              <p:sp>
                <p:nvSpPr>
                  <p:cNvPr id="100" name="i$liḋe-Freeform: Shape 45"/>
                  <p:cNvSpPr/>
                  <p:nvPr/>
                </p:nvSpPr>
                <p:spPr bwMode="auto">
                  <a:xfrm>
                    <a:off x="5516539" y="5526511"/>
                    <a:ext cx="931862" cy="407987"/>
                  </a:xfrm>
                  <a:custGeom>
                    <a:avLst/>
                    <a:gdLst>
                      <a:gd name="T0" fmla="*/ 579 w 596"/>
                      <a:gd name="T1" fmla="*/ 261 h 261"/>
                      <a:gd name="T2" fmla="*/ 18 w 596"/>
                      <a:gd name="T3" fmla="*/ 261 h 261"/>
                      <a:gd name="T4" fmla="*/ 5 w 596"/>
                      <a:gd name="T5" fmla="*/ 256 h 261"/>
                      <a:gd name="T6" fmla="*/ 0 w 596"/>
                      <a:gd name="T7" fmla="*/ 243 h 261"/>
                      <a:gd name="T8" fmla="*/ 9 w 596"/>
                      <a:gd name="T9" fmla="*/ 18 h 261"/>
                      <a:gd name="T10" fmla="*/ 27 w 596"/>
                      <a:gd name="T11" fmla="*/ 0 h 261"/>
                      <a:gd name="T12" fmla="*/ 44 w 596"/>
                      <a:gd name="T13" fmla="*/ 19 h 261"/>
                      <a:gd name="T14" fmla="*/ 36 w 596"/>
                      <a:gd name="T15" fmla="*/ 226 h 261"/>
                      <a:gd name="T16" fmla="*/ 579 w 596"/>
                      <a:gd name="T17" fmla="*/ 226 h 261"/>
                      <a:gd name="T18" fmla="*/ 596 w 596"/>
                      <a:gd name="T19" fmla="*/ 243 h 261"/>
                      <a:gd name="T20" fmla="*/ 579 w 596"/>
                      <a:gd name="T21"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261">
                        <a:moveTo>
                          <a:pt x="579" y="261"/>
                        </a:moveTo>
                        <a:cubicBezTo>
                          <a:pt x="18" y="261"/>
                          <a:pt x="18" y="261"/>
                          <a:pt x="18" y="261"/>
                        </a:cubicBezTo>
                        <a:cubicBezTo>
                          <a:pt x="13" y="261"/>
                          <a:pt x="8" y="259"/>
                          <a:pt x="5" y="256"/>
                        </a:cubicBezTo>
                        <a:cubicBezTo>
                          <a:pt x="2" y="252"/>
                          <a:pt x="0" y="248"/>
                          <a:pt x="0" y="243"/>
                        </a:cubicBezTo>
                        <a:cubicBezTo>
                          <a:pt x="9" y="18"/>
                          <a:pt x="9" y="18"/>
                          <a:pt x="9" y="18"/>
                        </a:cubicBezTo>
                        <a:cubicBezTo>
                          <a:pt x="9" y="8"/>
                          <a:pt x="18" y="1"/>
                          <a:pt x="27" y="0"/>
                        </a:cubicBezTo>
                        <a:cubicBezTo>
                          <a:pt x="37" y="1"/>
                          <a:pt x="45" y="9"/>
                          <a:pt x="44" y="19"/>
                        </a:cubicBezTo>
                        <a:cubicBezTo>
                          <a:pt x="36" y="226"/>
                          <a:pt x="36" y="226"/>
                          <a:pt x="36" y="226"/>
                        </a:cubicBezTo>
                        <a:cubicBezTo>
                          <a:pt x="579" y="226"/>
                          <a:pt x="579" y="226"/>
                          <a:pt x="579" y="226"/>
                        </a:cubicBezTo>
                        <a:cubicBezTo>
                          <a:pt x="589" y="226"/>
                          <a:pt x="596" y="234"/>
                          <a:pt x="596" y="243"/>
                        </a:cubicBezTo>
                        <a:cubicBezTo>
                          <a:pt x="596" y="253"/>
                          <a:pt x="589" y="261"/>
                          <a:pt x="579" y="261"/>
                        </a:cubicBezTo>
                        <a:close/>
                      </a:path>
                    </a:pathLst>
                  </a:custGeom>
                  <a:grpFill/>
                  <a:ln>
                    <a:noFill/>
                  </a:ln>
                </p:spPr>
                <p:txBody>
                  <a:bodyPr anchor="ctr"/>
                  <a:lstStyle/>
                  <a:p>
                    <a:pPr algn="ctr"/>
                    <a:endParaRPr>
                      <a:latin typeface="+mn-ea"/>
                    </a:endParaRPr>
                  </a:p>
                </p:txBody>
              </p:sp>
              <p:sp>
                <p:nvSpPr>
                  <p:cNvPr id="101" name="i$liḋe-Oval 46"/>
                  <p:cNvSpPr/>
                  <p:nvPr/>
                </p:nvSpPr>
                <p:spPr bwMode="auto">
                  <a:xfrm>
                    <a:off x="5437164" y="5783686"/>
                    <a:ext cx="206375" cy="203200"/>
                  </a:xfrm>
                  <a:prstGeom prst="ellipse">
                    <a:avLst/>
                  </a:prstGeom>
                  <a:grpFill/>
                  <a:ln>
                    <a:noFill/>
                  </a:ln>
                </p:spPr>
                <p:txBody>
                  <a:bodyPr anchor="ctr"/>
                  <a:lstStyle/>
                  <a:p>
                    <a:pPr algn="ctr"/>
                    <a:endParaRPr>
                      <a:latin typeface="+mn-ea"/>
                    </a:endParaRPr>
                  </a:p>
                </p:txBody>
              </p:sp>
              <p:sp>
                <p:nvSpPr>
                  <p:cNvPr id="102" name="i$liḋe-Oval 47"/>
                  <p:cNvSpPr/>
                  <p:nvPr/>
                </p:nvSpPr>
                <p:spPr bwMode="auto">
                  <a:xfrm>
                    <a:off x="6272189" y="5783686"/>
                    <a:ext cx="203200" cy="203200"/>
                  </a:xfrm>
                  <a:prstGeom prst="ellipse">
                    <a:avLst/>
                  </a:prstGeom>
                  <a:grpFill/>
                  <a:ln>
                    <a:noFill/>
                  </a:ln>
                </p:spPr>
                <p:txBody>
                  <a:bodyPr anchor="ctr"/>
                  <a:lstStyle/>
                  <a:p>
                    <a:pPr algn="ctr"/>
                    <a:endParaRPr>
                      <a:latin typeface="+mn-ea"/>
                    </a:endParaRPr>
                  </a:p>
                </p:txBody>
              </p:sp>
            </p:grpSp>
          </p:grpSp>
        </p:grpSp>
        <p:grpSp>
          <p:nvGrpSpPr>
            <p:cNvPr id="113" name="组合 112"/>
            <p:cNvGrpSpPr/>
            <p:nvPr/>
          </p:nvGrpSpPr>
          <p:grpSpPr>
            <a:xfrm>
              <a:off x="9150996" y="1813424"/>
              <a:ext cx="2477773" cy="2167207"/>
              <a:chOff x="7449747" y="3245329"/>
              <a:chExt cx="2477773" cy="2167207"/>
            </a:xfrm>
          </p:grpSpPr>
          <p:sp>
            <p:nvSpPr>
              <p:cNvPr id="114" name="矩形 113"/>
              <p:cNvSpPr/>
              <p:nvPr/>
            </p:nvSpPr>
            <p:spPr>
              <a:xfrm>
                <a:off x="7483990" y="3827467"/>
                <a:ext cx="2443530" cy="158506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50000"/>
                        <a:lumOff val="50000"/>
                      </a:schemeClr>
                    </a:solidFill>
                    <a:latin typeface="+mn-ea"/>
                  </a:rPr>
                  <a:t>相关部门可实施</a:t>
                </a:r>
                <a:r>
                  <a:rPr lang="en-US" altLang="zh-CN" sz="1200" dirty="0">
                    <a:solidFill>
                      <a:schemeClr val="tx1">
                        <a:lumMod val="50000"/>
                        <a:lumOff val="50000"/>
                      </a:schemeClr>
                    </a:solidFill>
                    <a:latin typeface="+mn-ea"/>
                  </a:rPr>
                  <a:t>5</a:t>
                </a:r>
                <a:r>
                  <a:rPr lang="zh-CN" altLang="en-US" sz="1200" dirty="0">
                    <a:solidFill>
                      <a:schemeClr val="tx1">
                        <a:lumMod val="50000"/>
                        <a:lumOff val="50000"/>
                      </a:schemeClr>
                    </a:solidFill>
                    <a:latin typeface="+mn-ea"/>
                  </a:rPr>
                  <a:t>大类</a:t>
                </a:r>
                <a:r>
                  <a:rPr lang="en-US" altLang="zh-CN" sz="1200" dirty="0">
                    <a:solidFill>
                      <a:schemeClr val="tx1">
                        <a:lumMod val="50000"/>
                        <a:lumOff val="50000"/>
                      </a:schemeClr>
                    </a:solidFill>
                    <a:latin typeface="+mn-ea"/>
                  </a:rPr>
                  <a:t>39</a:t>
                </a:r>
                <a:r>
                  <a:rPr lang="zh-CN" altLang="en-US" sz="1200" dirty="0">
                    <a:solidFill>
                      <a:schemeClr val="tx1">
                        <a:lumMod val="50000"/>
                        <a:lumOff val="50000"/>
                      </a:schemeClr>
                    </a:solidFill>
                    <a:latin typeface="+mn-ea"/>
                  </a:rPr>
                  <a:t>项惩戒措施，包括</a:t>
                </a:r>
                <a:r>
                  <a:rPr lang="zh-CN" altLang="en-US" sz="1200" b="1" dirty="0">
                    <a:solidFill>
                      <a:schemeClr val="tx1">
                        <a:lumMod val="50000"/>
                        <a:lumOff val="50000"/>
                      </a:schemeClr>
                    </a:solidFill>
                    <a:latin typeface="+mn-ea"/>
                  </a:rPr>
                  <a:t>纳入黑名单、加强审核查验、影响资质评定、实施限制管理、纳入惩戒参考依据</a:t>
                </a:r>
                <a:r>
                  <a:rPr lang="zh-CN" altLang="en-US" sz="1200" dirty="0">
                    <a:solidFill>
                      <a:schemeClr val="tx1">
                        <a:lumMod val="50000"/>
                        <a:lumOff val="50000"/>
                      </a:schemeClr>
                    </a:solidFill>
                    <a:latin typeface="+mn-ea"/>
                  </a:rPr>
                  <a:t>。</a:t>
                </a:r>
                <a:endParaRPr lang="zh-CN" altLang="en-US" sz="1200" dirty="0">
                  <a:solidFill>
                    <a:schemeClr val="tx1">
                      <a:lumMod val="50000"/>
                      <a:lumOff val="50000"/>
                    </a:schemeClr>
                  </a:solidFill>
                  <a:latin typeface="+mn-ea"/>
                </a:endParaRPr>
              </a:p>
              <a:p>
                <a:pPr algn="just">
                  <a:lnSpc>
                    <a:spcPct val="120000"/>
                  </a:lnSpc>
                </a:pPr>
                <a:endParaRPr lang="zh-CN" altLang="en-US" sz="1200" dirty="0">
                  <a:solidFill>
                    <a:schemeClr val="tx1">
                      <a:lumMod val="50000"/>
                      <a:lumOff val="50000"/>
                    </a:schemeClr>
                  </a:solidFill>
                  <a:latin typeface="+mn-ea"/>
                </a:endParaRPr>
              </a:p>
            </p:txBody>
          </p:sp>
          <p:sp>
            <p:nvSpPr>
              <p:cNvPr id="115" name="矩形 114"/>
              <p:cNvSpPr/>
              <p:nvPr/>
            </p:nvSpPr>
            <p:spPr>
              <a:xfrm>
                <a:off x="7449747" y="3245329"/>
                <a:ext cx="2050552" cy="71528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3200" dirty="0">
                    <a:latin typeface="+mn-ea"/>
                  </a:rPr>
                  <a:t>39</a:t>
                </a:r>
                <a:endParaRPr lang="zh-CN" altLang="en-US" sz="3200" dirty="0">
                  <a:latin typeface="+mn-ea"/>
                </a:endParaRPr>
              </a:p>
            </p:txBody>
          </p:sp>
        </p:grpSp>
        <p:grpSp>
          <p:nvGrpSpPr>
            <p:cNvPr id="116" name="组合 115"/>
            <p:cNvGrpSpPr/>
            <p:nvPr/>
          </p:nvGrpSpPr>
          <p:grpSpPr>
            <a:xfrm>
              <a:off x="9183962" y="3870846"/>
              <a:ext cx="2050552" cy="1208793"/>
              <a:chOff x="7482713" y="3154670"/>
              <a:chExt cx="2050552" cy="1208793"/>
            </a:xfrm>
          </p:grpSpPr>
          <p:sp>
            <p:nvSpPr>
              <p:cNvPr id="117" name="矩形 116"/>
              <p:cNvSpPr/>
              <p:nvPr/>
            </p:nvSpPr>
            <p:spPr>
              <a:xfrm>
                <a:off x="7516956" y="3779718"/>
                <a:ext cx="2016309" cy="5837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50000"/>
                        <a:lumOff val="50000"/>
                      </a:schemeClr>
                    </a:solidFill>
                    <a:latin typeface="+mn-ea"/>
                  </a:rPr>
                  <a:t>失信企业</a:t>
                </a:r>
                <a:r>
                  <a:rPr lang="en-US" altLang="zh-CN" sz="1200" dirty="0">
                    <a:solidFill>
                      <a:schemeClr val="tx1">
                        <a:lumMod val="50000"/>
                        <a:lumOff val="50000"/>
                      </a:schemeClr>
                    </a:solidFill>
                    <a:latin typeface="+mn-ea"/>
                  </a:rPr>
                  <a:t>2</a:t>
                </a:r>
                <a:r>
                  <a:rPr lang="zh-CN" altLang="en-US" sz="1200" dirty="0">
                    <a:solidFill>
                      <a:schemeClr val="tx1">
                        <a:lumMod val="50000"/>
                        <a:lumOff val="50000"/>
                      </a:schemeClr>
                    </a:solidFill>
                    <a:latin typeface="+mn-ea"/>
                  </a:rPr>
                  <a:t>年内不得申请成为一般信用企业</a:t>
                </a:r>
                <a:endParaRPr lang="zh-CN" altLang="en-US" sz="1200" dirty="0">
                  <a:solidFill>
                    <a:schemeClr val="tx1">
                      <a:lumMod val="50000"/>
                      <a:lumOff val="50000"/>
                    </a:schemeClr>
                  </a:solidFill>
                  <a:latin typeface="+mn-ea"/>
                </a:endParaRPr>
              </a:p>
            </p:txBody>
          </p:sp>
          <p:sp>
            <p:nvSpPr>
              <p:cNvPr id="118" name="矩形 117"/>
              <p:cNvSpPr/>
              <p:nvPr/>
            </p:nvSpPr>
            <p:spPr>
              <a:xfrm>
                <a:off x="7482713" y="3154670"/>
                <a:ext cx="2050552" cy="71528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3200" dirty="0">
                    <a:latin typeface="+mn-ea"/>
                  </a:rPr>
                  <a:t>2</a:t>
                </a:r>
                <a:endParaRPr lang="zh-CN" altLang="en-US" sz="3200" dirty="0">
                  <a:latin typeface="+mn-ea"/>
                </a:endParaRPr>
              </a:p>
            </p:txBody>
          </p:sp>
        </p:grpSp>
        <p:grpSp>
          <p:nvGrpSpPr>
            <p:cNvPr id="119" name="组合 118"/>
            <p:cNvGrpSpPr/>
            <p:nvPr/>
          </p:nvGrpSpPr>
          <p:grpSpPr>
            <a:xfrm>
              <a:off x="3706743" y="1752194"/>
              <a:ext cx="2066250" cy="1261085"/>
              <a:chOff x="8395361" y="3184099"/>
              <a:chExt cx="2066250" cy="1261085"/>
            </a:xfrm>
          </p:grpSpPr>
          <p:sp>
            <p:nvSpPr>
              <p:cNvPr id="120" name="矩形 119"/>
              <p:cNvSpPr/>
              <p:nvPr/>
            </p:nvSpPr>
            <p:spPr>
              <a:xfrm>
                <a:off x="8396628" y="3861439"/>
                <a:ext cx="2064983" cy="5837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50000"/>
                        <a:lumOff val="50000"/>
                      </a:schemeClr>
                    </a:solidFill>
                    <a:latin typeface="+mn-ea"/>
                  </a:rPr>
                  <a:t>对失信企业进出口货物</a:t>
                </a:r>
                <a:r>
                  <a:rPr lang="zh-CN" altLang="en-US" sz="1200" b="1" dirty="0">
                    <a:solidFill>
                      <a:schemeClr val="tx1">
                        <a:lumMod val="50000"/>
                        <a:lumOff val="50000"/>
                      </a:schemeClr>
                    </a:solidFill>
                    <a:latin typeface="+mn-ea"/>
                  </a:rPr>
                  <a:t>查验率</a:t>
                </a:r>
                <a:r>
                  <a:rPr lang="zh-CN" altLang="en-US" sz="1200" dirty="0">
                    <a:solidFill>
                      <a:schemeClr val="tx1">
                        <a:lumMod val="50000"/>
                        <a:lumOff val="50000"/>
                      </a:schemeClr>
                    </a:solidFill>
                    <a:latin typeface="+mn-ea"/>
                  </a:rPr>
                  <a:t>提高到</a:t>
                </a:r>
                <a:r>
                  <a:rPr lang="en-US" altLang="zh-CN" sz="1200" dirty="0">
                    <a:solidFill>
                      <a:schemeClr val="tx1">
                        <a:lumMod val="50000"/>
                        <a:lumOff val="50000"/>
                      </a:schemeClr>
                    </a:solidFill>
                    <a:latin typeface="+mn-ea"/>
                  </a:rPr>
                  <a:t>80%</a:t>
                </a:r>
                <a:r>
                  <a:rPr lang="zh-CN" altLang="en-US" sz="1200" dirty="0">
                    <a:solidFill>
                      <a:schemeClr val="tx1">
                        <a:lumMod val="50000"/>
                        <a:lumOff val="50000"/>
                      </a:schemeClr>
                    </a:solidFill>
                    <a:latin typeface="+mn-ea"/>
                  </a:rPr>
                  <a:t>。</a:t>
                </a:r>
                <a:endParaRPr lang="zh-CN" altLang="en-US" sz="1200" dirty="0">
                  <a:solidFill>
                    <a:schemeClr val="tx1">
                      <a:lumMod val="50000"/>
                      <a:lumOff val="50000"/>
                    </a:schemeClr>
                  </a:solidFill>
                  <a:latin typeface="+mn-ea"/>
                </a:endParaRPr>
              </a:p>
            </p:txBody>
          </p:sp>
          <p:sp>
            <p:nvSpPr>
              <p:cNvPr id="121" name="矩形 120"/>
              <p:cNvSpPr/>
              <p:nvPr/>
            </p:nvSpPr>
            <p:spPr>
              <a:xfrm>
                <a:off x="8395361" y="3184099"/>
                <a:ext cx="2050552" cy="107738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3200" dirty="0">
                    <a:latin typeface="+mn-ea"/>
                  </a:rPr>
                  <a:t>80%</a:t>
                </a:r>
                <a:endParaRPr lang="en-US" altLang="zh-CN" sz="3200" dirty="0">
                  <a:latin typeface="+mn-ea"/>
                </a:endParaRPr>
              </a:p>
              <a:p>
                <a:pPr algn="r">
                  <a:lnSpc>
                    <a:spcPct val="120000"/>
                  </a:lnSpc>
                </a:pPr>
                <a:endParaRPr lang="zh-CN" altLang="en-US" sz="1600" dirty="0">
                  <a:latin typeface="+mn-ea"/>
                </a:endParaRPr>
              </a:p>
            </p:txBody>
          </p:sp>
        </p:grpSp>
        <p:grpSp>
          <p:nvGrpSpPr>
            <p:cNvPr id="122" name="组合 121"/>
            <p:cNvGrpSpPr/>
            <p:nvPr/>
          </p:nvGrpSpPr>
          <p:grpSpPr>
            <a:xfrm>
              <a:off x="3574190" y="4010155"/>
              <a:ext cx="2183105" cy="1650011"/>
              <a:chOff x="8262808" y="3293979"/>
              <a:chExt cx="2183105" cy="1650011"/>
            </a:xfrm>
          </p:grpSpPr>
          <p:sp>
            <p:nvSpPr>
              <p:cNvPr id="123" name="矩形 122"/>
              <p:cNvSpPr/>
              <p:nvPr/>
            </p:nvSpPr>
            <p:spPr>
              <a:xfrm>
                <a:off x="8262808" y="3859583"/>
                <a:ext cx="2144236" cy="108440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b="1" dirty="0">
                    <a:solidFill>
                      <a:schemeClr val="tx1">
                        <a:lumMod val="50000"/>
                        <a:lumOff val="50000"/>
                      </a:schemeClr>
                    </a:solidFill>
                    <a:latin typeface="+mn-ea"/>
                  </a:rPr>
                  <a:t>海关总署、发改委、人民银行、公安部、证监会</a:t>
                </a:r>
                <a:r>
                  <a:rPr lang="zh-CN" altLang="en-US" sz="1200" dirty="0">
                    <a:solidFill>
                      <a:schemeClr val="tx1">
                        <a:lumMod val="50000"/>
                        <a:lumOff val="50000"/>
                      </a:schemeClr>
                    </a:solidFill>
                    <a:latin typeface="+mn-ea"/>
                  </a:rPr>
                  <a:t>等</a:t>
                </a:r>
                <a:r>
                  <a:rPr lang="en-US" altLang="zh-CN" sz="1200" dirty="0">
                    <a:solidFill>
                      <a:schemeClr val="tx1">
                        <a:lumMod val="50000"/>
                        <a:lumOff val="50000"/>
                      </a:schemeClr>
                    </a:solidFill>
                    <a:latin typeface="+mn-ea"/>
                  </a:rPr>
                  <a:t>33</a:t>
                </a:r>
                <a:r>
                  <a:rPr lang="zh-CN" altLang="en-US" sz="1200" dirty="0">
                    <a:solidFill>
                      <a:schemeClr val="tx1">
                        <a:lumMod val="50000"/>
                        <a:lumOff val="50000"/>
                      </a:schemeClr>
                    </a:solidFill>
                    <a:latin typeface="+mn-ea"/>
                  </a:rPr>
                  <a:t>个部门对失信企业实施联合惩戒</a:t>
                </a:r>
                <a:endParaRPr lang="zh-CN" altLang="en-US" sz="1200" dirty="0">
                  <a:solidFill>
                    <a:schemeClr val="tx1">
                      <a:lumMod val="50000"/>
                      <a:lumOff val="50000"/>
                    </a:schemeClr>
                  </a:solidFill>
                  <a:latin typeface="+mn-ea"/>
                </a:endParaRPr>
              </a:p>
            </p:txBody>
          </p:sp>
          <p:sp>
            <p:nvSpPr>
              <p:cNvPr id="124" name="矩形 123"/>
              <p:cNvSpPr/>
              <p:nvPr/>
            </p:nvSpPr>
            <p:spPr>
              <a:xfrm>
                <a:off x="8395361" y="3293979"/>
                <a:ext cx="2050552" cy="63893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2800" dirty="0">
                    <a:latin typeface="+mn-ea"/>
                  </a:rPr>
                  <a:t>32</a:t>
                </a:r>
                <a:endParaRPr lang="zh-CN" altLang="en-US" sz="2800" dirty="0">
                  <a:latin typeface="+mn-ea"/>
                </a:endParaRPr>
              </a:p>
            </p:txBody>
          </p:sp>
        </p:grpSp>
      </p:grpSp>
      <p:sp>
        <p:nvSpPr>
          <p:cNvPr id="128" name="ïšḻïďê-Oval 6"/>
          <p:cNvSpPr/>
          <p:nvPr/>
        </p:nvSpPr>
        <p:spPr>
          <a:xfrm>
            <a:off x="3506894" y="2108197"/>
            <a:ext cx="560894" cy="6633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29" name="ïšḻïďê-Oval 10"/>
          <p:cNvSpPr/>
          <p:nvPr/>
        </p:nvSpPr>
        <p:spPr>
          <a:xfrm>
            <a:off x="3506894" y="3058031"/>
            <a:ext cx="560894" cy="663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30" name="ïšḻïďê-Oval 14"/>
          <p:cNvSpPr/>
          <p:nvPr/>
        </p:nvSpPr>
        <p:spPr>
          <a:xfrm>
            <a:off x="3506894" y="4009217"/>
            <a:ext cx="560894" cy="663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131" name="ïšḻïďê-Straight Connector 27"/>
          <p:cNvCxnSpPr/>
          <p:nvPr/>
        </p:nvCxnSpPr>
        <p:spPr>
          <a:xfrm flipV="1">
            <a:off x="4540767" y="1818737"/>
            <a:ext cx="0" cy="3488554"/>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132" name="ïšḻïďê-Freeform: Shape 29"/>
          <p:cNvSpPr/>
          <p:nvPr/>
        </p:nvSpPr>
        <p:spPr bwMode="auto">
          <a:xfrm>
            <a:off x="3643834" y="2265153"/>
            <a:ext cx="287012" cy="349452"/>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ctr"/>
          <a:lstStyle/>
          <a:p>
            <a:pPr algn="ctr"/>
          </a:p>
        </p:txBody>
      </p:sp>
      <p:sp>
        <p:nvSpPr>
          <p:cNvPr id="133" name="ïšḻïďê-Freeform: Shape 30"/>
          <p:cNvSpPr/>
          <p:nvPr/>
        </p:nvSpPr>
        <p:spPr bwMode="auto">
          <a:xfrm>
            <a:off x="3658852" y="3233273"/>
            <a:ext cx="256977" cy="31288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anchor="ctr"/>
          <a:lstStyle/>
          <a:p>
            <a:pPr algn="ctr"/>
          </a:p>
        </p:txBody>
      </p:sp>
      <p:sp>
        <p:nvSpPr>
          <p:cNvPr id="134" name="ïšḻïďê-Freeform: Shape 31"/>
          <p:cNvSpPr/>
          <p:nvPr/>
        </p:nvSpPr>
        <p:spPr bwMode="auto">
          <a:xfrm>
            <a:off x="3672402" y="4136451"/>
            <a:ext cx="229876" cy="40889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anchor="ctr"/>
          <a:lstStyle/>
          <a:p>
            <a:pPr algn="ctr"/>
          </a:p>
        </p:txBody>
      </p:sp>
      <p:grpSp>
        <p:nvGrpSpPr>
          <p:cNvPr id="135" name="组合 134"/>
          <p:cNvGrpSpPr/>
          <p:nvPr/>
        </p:nvGrpSpPr>
        <p:grpSpPr>
          <a:xfrm>
            <a:off x="575038" y="2099958"/>
            <a:ext cx="2657424" cy="537902"/>
            <a:chOff x="7483990" y="3433235"/>
            <a:chExt cx="2932638" cy="663155"/>
          </a:xfrm>
        </p:grpSpPr>
        <p:sp>
          <p:nvSpPr>
            <p:cNvPr id="136" name="矩形 135"/>
            <p:cNvSpPr/>
            <p:nvPr/>
          </p:nvSpPr>
          <p:spPr>
            <a:xfrm>
              <a:off x="7483990" y="3732519"/>
              <a:ext cx="2932638" cy="36387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50000"/>
                      <a:lumOff val="50000"/>
                    </a:schemeClr>
                  </a:solidFill>
                  <a:latin typeface="+mn-ea"/>
                </a:rPr>
                <a:t>只要有走私行为直接认定为失信</a:t>
              </a:r>
              <a:endParaRPr lang="zh-CN" altLang="en-US" sz="1200" dirty="0">
                <a:solidFill>
                  <a:schemeClr val="tx1">
                    <a:lumMod val="50000"/>
                    <a:lumOff val="50000"/>
                  </a:schemeClr>
                </a:solidFill>
                <a:latin typeface="+mn-ea"/>
              </a:endParaRPr>
            </a:p>
          </p:txBody>
        </p:sp>
        <p:sp>
          <p:nvSpPr>
            <p:cNvPr id="137" name="矩形 136"/>
            <p:cNvSpPr/>
            <p:nvPr/>
          </p:nvSpPr>
          <p:spPr>
            <a:xfrm>
              <a:off x="8366075" y="3433235"/>
              <a:ext cx="2050553" cy="44727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latin typeface="+mn-ea"/>
                </a:rPr>
                <a:t>走私</a:t>
              </a:r>
              <a:endParaRPr lang="zh-CN" altLang="en-US" sz="1600" dirty="0">
                <a:latin typeface="+mn-ea"/>
              </a:endParaRPr>
            </a:p>
          </p:txBody>
        </p:sp>
      </p:grpSp>
      <p:grpSp>
        <p:nvGrpSpPr>
          <p:cNvPr id="138" name="组合 137"/>
          <p:cNvGrpSpPr/>
          <p:nvPr/>
        </p:nvGrpSpPr>
        <p:grpSpPr>
          <a:xfrm>
            <a:off x="943522" y="3052628"/>
            <a:ext cx="2288942" cy="759502"/>
            <a:chOff x="7753476" y="3433235"/>
            <a:chExt cx="2663152" cy="936355"/>
          </a:xfrm>
        </p:grpSpPr>
        <p:sp>
          <p:nvSpPr>
            <p:cNvPr id="139" name="矩形 138"/>
            <p:cNvSpPr/>
            <p:nvPr/>
          </p:nvSpPr>
          <p:spPr>
            <a:xfrm>
              <a:off x="7753476" y="3732519"/>
              <a:ext cx="2663152" cy="63707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50000"/>
                      <a:lumOff val="50000"/>
                    </a:schemeClr>
                  </a:solidFill>
                  <a:latin typeface="+mn-ea"/>
                </a:rPr>
                <a:t>违规次数占比超过</a:t>
              </a:r>
              <a:r>
                <a:rPr lang="en-US" altLang="zh-CN" sz="1200" dirty="0">
                  <a:solidFill>
                    <a:schemeClr val="tx1">
                      <a:lumMod val="50000"/>
                      <a:lumOff val="50000"/>
                    </a:schemeClr>
                  </a:solidFill>
                  <a:latin typeface="+mn-ea"/>
                </a:rPr>
                <a:t>0.1%</a:t>
              </a:r>
              <a:r>
                <a:rPr lang="zh-CN" altLang="en-US" sz="1200" dirty="0">
                  <a:solidFill>
                    <a:schemeClr val="tx1">
                      <a:lumMod val="50000"/>
                      <a:lumOff val="50000"/>
                    </a:schemeClr>
                  </a:solidFill>
                  <a:latin typeface="+mn-ea"/>
                </a:rPr>
                <a:t>且罚款达到</a:t>
              </a:r>
              <a:r>
                <a:rPr lang="en-US" altLang="zh-CN" sz="1200" dirty="0">
                  <a:solidFill>
                    <a:schemeClr val="tx1">
                      <a:lumMod val="50000"/>
                      <a:lumOff val="50000"/>
                    </a:schemeClr>
                  </a:solidFill>
                  <a:latin typeface="+mn-ea"/>
                </a:rPr>
                <a:t>100</a:t>
              </a:r>
              <a:r>
                <a:rPr lang="zh-CN" altLang="en-US" sz="1200" dirty="0">
                  <a:solidFill>
                    <a:schemeClr val="tx1">
                      <a:lumMod val="50000"/>
                      <a:lumOff val="50000"/>
                    </a:schemeClr>
                  </a:solidFill>
                  <a:latin typeface="+mn-ea"/>
                </a:rPr>
                <a:t>万。</a:t>
              </a:r>
              <a:endParaRPr lang="zh-CN" altLang="en-US" sz="1200" dirty="0">
                <a:solidFill>
                  <a:schemeClr val="tx1">
                    <a:lumMod val="50000"/>
                    <a:lumOff val="50000"/>
                  </a:schemeClr>
                </a:solidFill>
                <a:latin typeface="+mn-ea"/>
              </a:endParaRPr>
            </a:p>
          </p:txBody>
        </p:sp>
        <p:sp>
          <p:nvSpPr>
            <p:cNvPr id="140" name="矩形 139"/>
            <p:cNvSpPr/>
            <p:nvPr/>
          </p:nvSpPr>
          <p:spPr>
            <a:xfrm>
              <a:off x="8366075" y="3433235"/>
              <a:ext cx="2050553" cy="44727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600" dirty="0">
                  <a:latin typeface="+mn-ea"/>
                </a:rPr>
                <a:t>0.1% + 100</a:t>
              </a:r>
              <a:r>
                <a:rPr lang="zh-CN" altLang="en-US" sz="1600" dirty="0">
                  <a:latin typeface="+mn-ea"/>
                </a:rPr>
                <a:t>万</a:t>
              </a:r>
              <a:endParaRPr lang="zh-CN" altLang="en-US" sz="1600" dirty="0">
                <a:latin typeface="+mn-ea"/>
              </a:endParaRPr>
            </a:p>
          </p:txBody>
        </p:sp>
      </p:grpSp>
      <p:grpSp>
        <p:nvGrpSpPr>
          <p:cNvPr id="141" name="组合 140"/>
          <p:cNvGrpSpPr/>
          <p:nvPr/>
        </p:nvGrpSpPr>
        <p:grpSpPr>
          <a:xfrm>
            <a:off x="772391" y="4005293"/>
            <a:ext cx="2490316" cy="575610"/>
            <a:chOff x="7483990" y="3433235"/>
            <a:chExt cx="2932638" cy="709643"/>
          </a:xfrm>
        </p:grpSpPr>
        <p:sp>
          <p:nvSpPr>
            <p:cNvPr id="142" name="矩形 141"/>
            <p:cNvSpPr/>
            <p:nvPr/>
          </p:nvSpPr>
          <p:spPr>
            <a:xfrm>
              <a:off x="7483990" y="3779007"/>
              <a:ext cx="2932638" cy="36387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50000"/>
                      <a:lumOff val="50000"/>
                    </a:schemeClr>
                  </a:solidFill>
                  <a:latin typeface="+mn-ea"/>
                </a:rPr>
                <a:t>欠税、隐瞒、阻碍执法、失联</a:t>
              </a:r>
              <a:r>
                <a:rPr lang="en-US" altLang="zh-CN" sz="1200" dirty="0">
                  <a:solidFill>
                    <a:schemeClr val="tx1">
                      <a:lumMod val="50000"/>
                      <a:lumOff val="50000"/>
                    </a:schemeClr>
                  </a:solidFill>
                  <a:latin typeface="+mn-ea"/>
                </a:rPr>
                <a:t>……</a:t>
              </a:r>
              <a:endParaRPr lang="zh-CN" altLang="en-US" sz="1200" dirty="0">
                <a:solidFill>
                  <a:schemeClr val="tx1">
                    <a:lumMod val="50000"/>
                    <a:lumOff val="50000"/>
                  </a:schemeClr>
                </a:solidFill>
                <a:latin typeface="+mn-ea"/>
              </a:endParaRPr>
            </a:p>
          </p:txBody>
        </p:sp>
        <p:sp>
          <p:nvSpPr>
            <p:cNvPr id="143" name="矩形 142"/>
            <p:cNvSpPr/>
            <p:nvPr/>
          </p:nvSpPr>
          <p:spPr>
            <a:xfrm>
              <a:off x="8366076" y="3433235"/>
              <a:ext cx="2050552" cy="44727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latin typeface="+mn-ea"/>
                </a:rPr>
                <a:t>其他</a:t>
              </a:r>
              <a:endParaRPr lang="zh-CN" altLang="en-US" sz="1600" dirty="0">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MH" val="20170710183531"/>
  <p:tag name="MH_LIBRARY" val="GRAPHIC"/>
  <p:tag name="MH_TYPE" val="SubTitle"/>
  <p:tag name="MH_ORDER" val="1"/>
</p:tagLst>
</file>

<file path=ppt/tags/tag10.xml><?xml version="1.0" encoding="utf-8"?>
<p:tagLst xmlns:p="http://schemas.openxmlformats.org/presentationml/2006/main">
  <p:tag name="MH_TYPE" val="#NeiR#"/>
  <p:tag name="MH_NUMBER" val="3"/>
  <p:tag name="MH_CATEGORY" val="#BingLLB#"/>
  <p:tag name="MH_LAYOUT" val="SubTitleText"/>
  <p:tag name="MH" val="20170710183531"/>
  <p:tag name="MH_LIBRARY" val="GRAPHIC"/>
</p:tagLst>
</file>

<file path=ppt/tags/tag11.xml><?xml version="1.0" encoding="utf-8"?>
<p:tagLst xmlns:p="http://schemas.openxmlformats.org/presentationml/2006/main">
  <p:tag name="MH_TYPE" val="#NeiR#"/>
  <p:tag name="MH_NUMBER" val="3"/>
  <p:tag name="MH_CATEGORY" val="#BingLLB#"/>
  <p:tag name="MH_LAYOUT" val="SubTitleText"/>
  <p:tag name="MH" val="20170710183531"/>
  <p:tag name="MH_LIBRARY" val="GRAPHIC"/>
</p:tagLst>
</file>

<file path=ppt/tags/tag12.xml><?xml version="1.0" encoding="utf-8"?>
<p:tagLst xmlns:p="http://schemas.openxmlformats.org/presentationml/2006/main">
  <p:tag name="MH_TYPE" val="#NeiR#"/>
  <p:tag name="MH_NUMBER" val="3"/>
  <p:tag name="MH_CATEGORY" val="#BingLLB#"/>
  <p:tag name="MH_LAYOUT" val="SubTitleText"/>
  <p:tag name="MH" val="20170710183531"/>
  <p:tag name="MH_LIBRARY" val="GRAPHIC"/>
</p:tagLst>
</file>

<file path=ppt/tags/tag13.xml><?xml version="1.0" encoding="utf-8"?>
<p:tagLst xmlns:p="http://schemas.openxmlformats.org/presentationml/2006/main">
  <p:tag name="ISLIDE.DIAGRAM" val="7ed0e774-3a9f-4657-9436-b2c16320f005"/>
</p:tagLst>
</file>

<file path=ppt/tags/tag14.xml><?xml version="1.0" encoding="utf-8"?>
<p:tagLst xmlns:p="http://schemas.openxmlformats.org/presentationml/2006/main">
  <p:tag name="MH" val="20170710183531"/>
  <p:tag name="MH_LIBRARY" val="GRAPHIC"/>
  <p:tag name="MH_TYPE" val="SubTitle"/>
  <p:tag name="MH_ORDER" val="1"/>
</p:tagLst>
</file>

<file path=ppt/tags/tag15.xml><?xml version="1.0" encoding="utf-8"?>
<p:tagLst xmlns:p="http://schemas.openxmlformats.org/presentationml/2006/main">
  <p:tag name="MH" val="20170710183531"/>
  <p:tag name="MH_LIBRARY" val="GRAPHIC"/>
  <p:tag name="MH_TYPE" val="Other"/>
  <p:tag name="MH_ORDER" val="1"/>
</p:tagLst>
</file>

<file path=ppt/tags/tag16.xml><?xml version="1.0" encoding="utf-8"?>
<p:tagLst xmlns:p="http://schemas.openxmlformats.org/presentationml/2006/main">
  <p:tag name="MH" val="20170710183531"/>
  <p:tag name="MH_LIBRARY" val="GRAPHIC"/>
  <p:tag name="MH_TYPE" val="SubTitle"/>
  <p:tag name="MH_ORDER" val="2"/>
</p:tagLst>
</file>

<file path=ppt/tags/tag17.xml><?xml version="1.0" encoding="utf-8"?>
<p:tagLst xmlns:p="http://schemas.openxmlformats.org/presentationml/2006/main">
  <p:tag name="MH" val="20170710183531"/>
  <p:tag name="MH_LIBRARY" val="GRAPHIC"/>
  <p:tag name="MH_TYPE" val="Other"/>
  <p:tag name="MH_ORDER" val="2"/>
</p:tagLst>
</file>

<file path=ppt/tags/tag18.xml><?xml version="1.0" encoding="utf-8"?>
<p:tagLst xmlns:p="http://schemas.openxmlformats.org/presentationml/2006/main">
  <p:tag name="MH" val="20170710183531"/>
  <p:tag name="MH_LIBRARY" val="GRAPHIC"/>
  <p:tag name="MH_TYPE" val="SubTitle"/>
  <p:tag name="MH_ORDER" val="3"/>
</p:tagLst>
</file>

<file path=ppt/tags/tag19.xml><?xml version="1.0" encoding="utf-8"?>
<p:tagLst xmlns:p="http://schemas.openxmlformats.org/presentationml/2006/main">
  <p:tag name="MH" val="20170710183531"/>
  <p:tag name="MH_LIBRARY" val="GRAPHIC"/>
  <p:tag name="MH_TYPE" val="Other"/>
  <p:tag name="MH_ORDER" val="3"/>
</p:tagLst>
</file>

<file path=ppt/tags/tag2.xml><?xml version="1.0" encoding="utf-8"?>
<p:tagLst xmlns:p="http://schemas.openxmlformats.org/presentationml/2006/main">
  <p:tag name="MH" val="20170710183531"/>
  <p:tag name="MH_LIBRARY" val="GRAPHIC"/>
  <p:tag name="MH_TYPE" val="Other"/>
  <p:tag name="MH_ORDER" val="1"/>
</p:tagLst>
</file>

<file path=ppt/tags/tag20.xml><?xml version="1.0" encoding="utf-8"?>
<p:tagLst xmlns:p="http://schemas.openxmlformats.org/presentationml/2006/main">
  <p:tag name="MH_TYPE" val="#NeiR#"/>
  <p:tag name="MH_NUMBER" val="3"/>
  <p:tag name="MH_CATEGORY" val="#BingLLB#"/>
  <p:tag name="MH_LAYOUT" val="SubTitleText"/>
  <p:tag name="MH" val="20170710183531"/>
  <p:tag name="MH_LIBRARY" val="GRAPHIC"/>
</p:tagLst>
</file>

<file path=ppt/tags/tag3.xml><?xml version="1.0" encoding="utf-8"?>
<p:tagLst xmlns:p="http://schemas.openxmlformats.org/presentationml/2006/main">
  <p:tag name="MH" val="20170710183531"/>
  <p:tag name="MH_LIBRARY" val="GRAPHIC"/>
  <p:tag name="MH_TYPE" val="SubTitle"/>
  <p:tag name="MH_ORDER" val="2"/>
</p:tagLst>
</file>

<file path=ppt/tags/tag4.xml><?xml version="1.0" encoding="utf-8"?>
<p:tagLst xmlns:p="http://schemas.openxmlformats.org/presentationml/2006/main">
  <p:tag name="MH" val="20170710183531"/>
  <p:tag name="MH_LIBRARY" val="GRAPHIC"/>
  <p:tag name="MH_TYPE" val="Other"/>
  <p:tag name="MH_ORDER" val="2"/>
</p:tagLst>
</file>

<file path=ppt/tags/tag5.xml><?xml version="1.0" encoding="utf-8"?>
<p:tagLst xmlns:p="http://schemas.openxmlformats.org/presentationml/2006/main">
  <p:tag name="MH" val="20170710183531"/>
  <p:tag name="MH_LIBRARY" val="GRAPHIC"/>
  <p:tag name="MH_TYPE" val="SubTitle"/>
  <p:tag name="MH_ORDER" val="3"/>
</p:tagLst>
</file>

<file path=ppt/tags/tag6.xml><?xml version="1.0" encoding="utf-8"?>
<p:tagLst xmlns:p="http://schemas.openxmlformats.org/presentationml/2006/main">
  <p:tag name="MH" val="20170710183531"/>
  <p:tag name="MH_LIBRARY" val="GRAPHIC"/>
  <p:tag name="MH_TYPE" val="Other"/>
  <p:tag name="MH_ORDER" val="3"/>
</p:tagLst>
</file>

<file path=ppt/tags/tag7.xml><?xml version="1.0" encoding="utf-8"?>
<p:tagLst xmlns:p="http://schemas.openxmlformats.org/presentationml/2006/main">
  <p:tag name="MH" val="20170710183531"/>
  <p:tag name="MH_LIBRARY" val="GRAPHIC"/>
  <p:tag name="MH_TYPE" val="SubTitle"/>
  <p:tag name="MH_ORDER" val="2"/>
</p:tagLst>
</file>

<file path=ppt/tags/tag8.xml><?xml version="1.0" encoding="utf-8"?>
<p:tagLst xmlns:p="http://schemas.openxmlformats.org/presentationml/2006/main">
  <p:tag name="MH" val="20170710183531"/>
  <p:tag name="MH_LIBRARY" val="GRAPHIC"/>
  <p:tag name="MH_TYPE" val="Other"/>
  <p:tag name="MH_ORDER" val="3"/>
</p:tagLst>
</file>

<file path=ppt/tags/tag9.xml><?xml version="1.0" encoding="utf-8"?>
<p:tagLst xmlns:p="http://schemas.openxmlformats.org/presentationml/2006/main">
  <p:tag name="MH_TYPE" val="#NeiR#"/>
  <p:tag name="MH_NUMBER" val="3"/>
  <p:tag name="MH_CATEGORY" val="#BingLLB#"/>
  <p:tag name="MH_LAYOUT" val="SubTitleText"/>
  <p:tag name="MH" val="20170710183531"/>
  <p:tag name="MH_LIBRARY" val="GRAPHIC"/>
</p:tagLst>
</file>

<file path=ppt/theme/theme1.xml><?xml version="1.0" encoding="utf-8"?>
<a:theme xmlns:a="http://schemas.openxmlformats.org/drawingml/2006/main" name="第一PPT，www.1ppt.com">
  <a:themeElements>
    <a:clrScheme name="自定义 197">
      <a:dk1>
        <a:sysClr val="windowText" lastClr="000000"/>
      </a:dk1>
      <a:lt1>
        <a:sysClr val="window" lastClr="FFFFFF"/>
      </a:lt1>
      <a:dk2>
        <a:srgbClr val="44546A"/>
      </a:dk2>
      <a:lt2>
        <a:srgbClr val="E7E6E6"/>
      </a:lt2>
      <a:accent1>
        <a:srgbClr val="FF9900"/>
      </a:accent1>
      <a:accent2>
        <a:srgbClr val="22374C"/>
      </a:accent2>
      <a:accent3>
        <a:srgbClr val="FF9900"/>
      </a:accent3>
      <a:accent4>
        <a:srgbClr val="22374C"/>
      </a:accent4>
      <a:accent5>
        <a:srgbClr val="FF9900"/>
      </a:accent5>
      <a:accent6>
        <a:srgbClr val="22374C"/>
      </a:accent6>
      <a:hlink>
        <a:srgbClr val="22374C"/>
      </a:hlink>
      <a:folHlink>
        <a:srgbClr val="22374C"/>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6745</Words>
  <Application>WPS 演示</Application>
  <PresentationFormat>宽屏</PresentationFormat>
  <Paragraphs>936</Paragraphs>
  <Slides>44</Slides>
  <Notes>22</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44</vt:i4>
      </vt:variant>
    </vt:vector>
  </HeadingPairs>
  <TitlesOfParts>
    <vt:vector size="64" baseType="lpstr">
      <vt:lpstr>Arial</vt:lpstr>
      <vt:lpstr>宋体</vt:lpstr>
      <vt:lpstr>Wingdings</vt:lpstr>
      <vt:lpstr>Calibri</vt:lpstr>
      <vt:lpstr>华文新魏</vt:lpstr>
      <vt:lpstr>Arial</vt:lpstr>
      <vt:lpstr>微软雅黑</vt:lpstr>
      <vt:lpstr>黑体</vt:lpstr>
      <vt:lpstr>印品黑体</vt:lpstr>
      <vt:lpstr>inpin heiti</vt:lpstr>
      <vt:lpstr>Arial Unicode MS</vt:lpstr>
      <vt:lpstr>等线</vt:lpstr>
      <vt:lpstr>印品黑体</vt:lpstr>
      <vt:lpstr>字魂36号-正文宋楷</vt:lpstr>
      <vt:lpstr>Courier New</vt:lpstr>
      <vt:lpstr>Times New Roman</vt:lpstr>
      <vt:lpstr>Calibri</vt:lpstr>
      <vt:lpstr>Arial Narrow</vt:lpstr>
      <vt:lpstr>华文细黑</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REN, Ran /ZL</dc:creator>
  <cp:lastModifiedBy>Administrator</cp:lastModifiedBy>
  <cp:revision>144</cp:revision>
  <dcterms:created xsi:type="dcterms:W3CDTF">2020-04-13T02:12:00Z</dcterms:created>
  <dcterms:modified xsi:type="dcterms:W3CDTF">2020-12-21T05:56:12Z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