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256" r:id="rId3"/>
    <p:sldId id="413" r:id="rId4"/>
    <p:sldId id="348" r:id="rId5"/>
    <p:sldId id="410" r:id="rId6"/>
    <p:sldId id="484" r:id="rId7"/>
    <p:sldId id="418" r:id="rId8"/>
    <p:sldId id="351" r:id="rId9"/>
    <p:sldId id="409" r:id="rId10"/>
    <p:sldId id="372" r:id="rId11"/>
    <p:sldId id="379" r:id="rId12"/>
    <p:sldId id="415" r:id="rId13"/>
    <p:sldId id="363" r:id="rId14"/>
    <p:sldId id="347" r:id="rId15"/>
    <p:sldId id="396" r:id="rId16"/>
    <p:sldId id="390" r:id="rId17"/>
    <p:sldId id="404" r:id="rId18"/>
    <p:sldId id="391" r:id="rId19"/>
    <p:sldId id="392" r:id="rId20"/>
    <p:sldId id="393" r:id="rId21"/>
    <p:sldId id="366" r:id="rId22"/>
    <p:sldId id="387" r:id="rId23"/>
    <p:sldId id="389" r:id="rId24"/>
    <p:sldId id="485" r:id="rId25"/>
    <p:sldId id="405" r:id="rId26"/>
    <p:sldId id="402" r:id="rId27"/>
    <p:sldId id="406" r:id="rId28"/>
    <p:sldId id="407" r:id="rId29"/>
    <p:sldId id="380" r:id="rId30"/>
    <p:sldId id="486" r:id="rId31"/>
    <p:sldId id="384" r:id="rId32"/>
    <p:sldId id="339" r:id="rId33"/>
    <p:sldId id="408" r:id="rId34"/>
    <p:sldId id="325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8E87"/>
    <a:srgbClr val="A00A0A"/>
    <a:srgbClr val="D2A08E"/>
    <a:srgbClr val="88493F"/>
    <a:srgbClr val="FECB94"/>
    <a:srgbClr val="332F36"/>
    <a:srgbClr val="E6E6E6"/>
    <a:srgbClr val="57314F"/>
    <a:srgbClr val="6D5167"/>
    <a:srgbClr val="584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5918" autoAdjust="0"/>
  </p:normalViewPr>
  <p:slideViewPr>
    <p:cSldViewPr snapToGrid="0" showGuides="1">
      <p:cViewPr varScale="1">
        <p:scale>
          <a:sx n="96" d="100"/>
          <a:sy n="96" d="100"/>
        </p:scale>
        <p:origin x="120" y="72"/>
      </p:cViewPr>
      <p:guideLst>
        <p:guide orient="horz" pos="34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D0770-F54E-4DEF-B550-A6C63A79238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9B0E2-F24E-4542-ABD1-C39EE19B085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封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-10533"/>
            <a:ext cx="12192000" cy="68725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一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二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" y="-3356"/>
            <a:ext cx="12193225" cy="68613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三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第四部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9594"/>
            <a:ext cx="12187389" cy="686759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45F6-C910-469F-BF5C-19662CEC17F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D79A2-681C-4717-9416-181AA87CAB0D}" type="slidenum">
              <a:rPr lang="zh-CN" altLang="en-US" smtClean="0"/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389107" y="97277"/>
            <a:ext cx="291830" cy="1760706"/>
            <a:chOff x="-904673" y="0"/>
            <a:chExt cx="291830" cy="1760706"/>
          </a:xfrm>
        </p:grpSpPr>
        <p:sp>
          <p:nvSpPr>
            <p:cNvPr id="8" name="椭圆 7"/>
            <p:cNvSpPr/>
            <p:nvPr/>
          </p:nvSpPr>
          <p:spPr>
            <a:xfrm>
              <a:off x="-904673" y="0"/>
              <a:ext cx="291830" cy="291830"/>
            </a:xfrm>
            <a:prstGeom prst="ellipse">
              <a:avLst/>
            </a:prstGeom>
            <a:solidFill>
              <a:srgbClr val="332F3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 userDrawn="1"/>
          </p:nvSpPr>
          <p:spPr>
            <a:xfrm>
              <a:off x="-904673" y="912796"/>
              <a:ext cx="291830" cy="291830"/>
            </a:xfrm>
            <a:prstGeom prst="ellipse">
              <a:avLst/>
            </a:prstGeom>
            <a:solidFill>
              <a:srgbClr val="C28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-904673" y="1468876"/>
              <a:ext cx="291830" cy="291830"/>
            </a:xfrm>
            <a:prstGeom prst="ellipse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椭圆 10"/>
            <p:cNvSpPr/>
            <p:nvPr userDrawn="1"/>
          </p:nvSpPr>
          <p:spPr>
            <a:xfrm>
              <a:off x="-904673" y="455155"/>
              <a:ext cx="291830" cy="291830"/>
            </a:xfrm>
            <a:prstGeom prst="ellipse">
              <a:avLst/>
            </a:prstGeom>
            <a:solidFill>
              <a:srgbClr val="5842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9440594" y="6488817"/>
            <a:ext cx="2698384" cy="369332"/>
            <a:chOff x="9639376" y="6339732"/>
            <a:chExt cx="2698384" cy="369332"/>
          </a:xfrm>
        </p:grpSpPr>
        <p:sp>
          <p:nvSpPr>
            <p:cNvPr id="5" name="文本框 4"/>
            <p:cNvSpPr txBox="1"/>
            <p:nvPr/>
          </p:nvSpPr>
          <p:spPr>
            <a:xfrm>
              <a:off x="11439870" y="6339732"/>
              <a:ext cx="897890" cy="337185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sz="1600" b="0" dirty="0">
                  <a:latin typeface="Agency FB" panose="020B0503020202020204" pitchFamily="34" charset="0"/>
                </a:rPr>
                <a:t>2020.11</a:t>
              </a:r>
              <a:endParaRPr lang="zh-CN" altLang="zh-CN" sz="1600" b="0" dirty="0">
                <a:latin typeface="Agency FB" panose="020B0503020202020204" pitchFamily="34" charset="0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3" name="直接连接符 12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组合 8"/>
          <p:cNvGrpSpPr/>
          <p:nvPr/>
        </p:nvGrpSpPr>
        <p:grpSpPr>
          <a:xfrm>
            <a:off x="2197572" y="1662986"/>
            <a:ext cx="7796855" cy="3950465"/>
            <a:chOff x="3707574" y="1781092"/>
            <a:chExt cx="5537358" cy="3930349"/>
          </a:xfrm>
        </p:grpSpPr>
        <p:sp>
          <p:nvSpPr>
            <p:cNvPr id="10" name="矩形 9"/>
            <p:cNvSpPr/>
            <p:nvPr/>
          </p:nvSpPr>
          <p:spPr>
            <a:xfrm>
              <a:off x="3707574" y="1781092"/>
              <a:ext cx="5537358" cy="3930349"/>
            </a:xfrm>
            <a:prstGeom prst="rect">
              <a:avLst/>
            </a:prstGeom>
            <a:solidFill>
              <a:srgbClr val="A00A0A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3807424" y="2552029"/>
              <a:ext cx="4927479" cy="6591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</a:t>
              </a:r>
              <a:r>
                <a:rPr lang="en-US" altLang="zh-CN" sz="28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r>
                <a:rPr lang="zh-CN" altLang="en-US" sz="2800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国际贸易术语与涉外合同法律风险</a:t>
              </a:r>
              <a:endParaRPr lang="zh-CN" altLang="zh-CN" sz="2800" b="1" kern="1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500062" y="3329953"/>
              <a:ext cx="3585988" cy="2334335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Aft>
                  <a:spcPts val="0"/>
                </a:spcAft>
                <a:defRPr kern="10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r>
                <a:rPr lang="zh-CN" altLang="en-US" sz="2000" b="1" dirty="0">
                  <a:latin typeface="Agency FB" panose="020B0503020202020204" pitchFamily="34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上海市协力律师事务所</a:t>
              </a:r>
              <a:endParaRPr lang="en-US" altLang="zh-CN" sz="2000" dirty="0"/>
            </a:p>
            <a:p>
              <a:r>
                <a:rPr lang="zh-CN" altLang="en-US" sz="2000" dirty="0"/>
                <a:t>张振安</a:t>
              </a:r>
              <a:endParaRPr lang="en-US" altLang="zh-CN" sz="2000" dirty="0"/>
            </a:p>
            <a:p>
              <a:r>
                <a:rPr lang="en-US" altLang="zh-CN" sz="2000" dirty="0"/>
                <a:t>15721523983</a:t>
              </a:r>
              <a:endParaRPr lang="en-US" altLang="zh-CN" sz="2000" dirty="0"/>
            </a:p>
            <a:p>
              <a:r>
                <a:rPr lang="en-US" altLang="zh-CN" sz="2000" dirty="0"/>
                <a:t>13801635261</a:t>
              </a:r>
              <a:endParaRPr lang="en-US" altLang="zh-CN" sz="2000" dirty="0"/>
            </a:p>
            <a:p>
              <a:endParaRPr lang="en-US" altLang="zh-CN" sz="2000" dirty="0"/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5502020" y="1908989"/>
              <a:ext cx="1538286" cy="6430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3600" b="1" kern="100" dirty="0">
                  <a:solidFill>
                    <a:schemeClr val="bg1"/>
                  </a:solidFill>
                  <a:latin typeface="Agency FB" panose="020B0503020202020204" pitchFamily="34" charset="0"/>
                  <a:ea typeface="黑体" panose="02010609060101010101" pitchFamily="49" charset="-122"/>
                </a:rPr>
                <a:t>2020</a:t>
              </a:r>
              <a:r>
                <a:rPr lang="zh-CN" altLang="en-US" sz="3600" b="1" kern="100" dirty="0">
                  <a:solidFill>
                    <a:schemeClr val="bg1"/>
                  </a:solidFill>
                  <a:latin typeface="Agency FB" panose="020B0503020202020204" pitchFamily="34" charset="0"/>
                  <a:ea typeface="黑体" panose="02010609060101010101" pitchFamily="49" charset="-122"/>
                </a:rPr>
                <a:t>年</a:t>
              </a:r>
              <a:r>
                <a:rPr lang="en-US" altLang="zh-CN" sz="3600" b="1" kern="100" dirty="0">
                  <a:solidFill>
                    <a:schemeClr val="bg1"/>
                  </a:solidFill>
                  <a:latin typeface="Agency FB" panose="020B0503020202020204" pitchFamily="34" charset="0"/>
                  <a:ea typeface="黑体" panose="02010609060101010101" pitchFamily="49" charset="-122"/>
                </a:rPr>
                <a:t>11</a:t>
              </a:r>
              <a:r>
                <a:rPr lang="zh-CN" altLang="en-US" sz="3600" b="1" kern="100" dirty="0">
                  <a:solidFill>
                    <a:schemeClr val="bg1"/>
                  </a:solidFill>
                  <a:latin typeface="Agency FB" panose="020B0503020202020204" pitchFamily="34" charset="0"/>
                  <a:ea typeface="黑体" panose="02010609060101010101" pitchFamily="49" charset="-122"/>
                </a:rPr>
                <a:t>月</a:t>
              </a:r>
              <a:endParaRPr lang="zh-CN" altLang="en-US" sz="36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74858"/>
            <a:ext cx="83784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/>
          </a:p>
          <a:p>
            <a:pPr marL="457200" indent="-457200">
              <a:buAutoNum type="arabicPeriod"/>
            </a:pPr>
            <a:r>
              <a:rPr lang="en-US" altLang="zh-CN" dirty="0">
                <a:solidFill>
                  <a:schemeClr val="tx1"/>
                </a:solidFill>
              </a:rPr>
              <a:t>2020</a:t>
            </a:r>
            <a:r>
              <a:rPr lang="zh-CN" altLang="en-US" dirty="0">
                <a:solidFill>
                  <a:schemeClr val="tx1"/>
                </a:solidFill>
              </a:rPr>
              <a:t>国际贸易术语解释通则（</a:t>
            </a:r>
            <a:r>
              <a:rPr lang="en-US" altLang="zh-CN" dirty="0">
                <a:solidFill>
                  <a:schemeClr val="tx1"/>
                </a:solidFill>
              </a:rPr>
              <a:t>INCOTERMS 2020</a:t>
            </a:r>
            <a:r>
              <a:rPr lang="zh-CN" altLang="en-US" dirty="0">
                <a:solidFill>
                  <a:schemeClr val="tx1"/>
                </a:solidFill>
              </a:rPr>
              <a:t>）主要变化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/>
              <a:t> </a:t>
            </a:r>
            <a:endParaRPr lang="zh-CN" altLang="en-US" dirty="0"/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 同时适用国内和国际贸易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DPU   </a:t>
            </a:r>
            <a:r>
              <a:rPr lang="zh-CN" altLang="en-US" dirty="0">
                <a:solidFill>
                  <a:schemeClr val="tx1"/>
                </a:solidFill>
              </a:rPr>
              <a:t>取代</a:t>
            </a:r>
            <a:r>
              <a:rPr lang="en-US" altLang="zh-CN" dirty="0">
                <a:solidFill>
                  <a:schemeClr val="tx1"/>
                </a:solidFill>
              </a:rPr>
              <a:t>   DAT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CIP</a:t>
            </a:r>
            <a:r>
              <a:rPr lang="zh-CN" altLang="en-US" dirty="0">
                <a:solidFill>
                  <a:schemeClr val="tx1"/>
                </a:solidFill>
              </a:rPr>
              <a:t>术语：</a:t>
            </a:r>
            <a:r>
              <a:rPr lang="en-US" altLang="zh-CN" dirty="0">
                <a:solidFill>
                  <a:srgbClr val="FF0000"/>
                </a:solidFill>
              </a:rPr>
              <a:t>CLAUSE A </a:t>
            </a:r>
            <a:r>
              <a:rPr lang="zh-CN" altLang="en-US" dirty="0">
                <a:solidFill>
                  <a:srgbClr val="FF0000"/>
                </a:solidFill>
              </a:rPr>
              <a:t>（一切险）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zh-CN" altLang="en-US" dirty="0">
                <a:solidFill>
                  <a:srgbClr val="FF0000"/>
                </a:solidFill>
              </a:rPr>
              <a:t>代替</a:t>
            </a:r>
            <a:r>
              <a:rPr lang="en-US" altLang="zh-CN" dirty="0">
                <a:solidFill>
                  <a:srgbClr val="FF0000"/>
                </a:solidFill>
              </a:rPr>
              <a:t> CLAUSE C </a:t>
            </a:r>
            <a:r>
              <a:rPr lang="zh-CN" altLang="en-US" dirty="0">
                <a:solidFill>
                  <a:srgbClr val="FF0000"/>
                </a:solidFill>
              </a:rPr>
              <a:t>（平安险）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 明确费用：</a:t>
            </a:r>
            <a:r>
              <a:rPr lang="zh-CN" altLang="zh-CN" dirty="0">
                <a:solidFill>
                  <a:schemeClr val="tx1"/>
                </a:solidFill>
              </a:rPr>
              <a:t>卖方负责直至交货时为止所发生的费用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	       </a:t>
            </a:r>
            <a:r>
              <a:rPr lang="zh-CN" altLang="en-US" dirty="0">
                <a:solidFill>
                  <a:schemeClr val="tx1"/>
                </a:solidFill>
              </a:rPr>
              <a:t>注：看似明确实际也不明确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 </a:t>
            </a:r>
            <a:r>
              <a:rPr lang="en-US" altLang="zh-CN" dirty="0">
                <a:solidFill>
                  <a:schemeClr val="tx1"/>
                </a:solidFill>
              </a:rPr>
              <a:t>FCA: </a:t>
            </a:r>
            <a:r>
              <a:rPr lang="zh-CN" altLang="en-US" dirty="0">
                <a:solidFill>
                  <a:schemeClr val="tx1"/>
                </a:solidFill>
              </a:rPr>
              <a:t>出具已装船提单 （</a:t>
            </a:r>
            <a:r>
              <a:rPr lang="zh-CN" altLang="en-US" dirty="0">
                <a:solidFill>
                  <a:srgbClr val="FF0000"/>
                </a:solidFill>
              </a:rPr>
              <a:t>看似明确，实际缺乏可操作性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） 安全问题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7</a:t>
            </a:r>
            <a:r>
              <a:rPr lang="zh-CN" altLang="en-US" dirty="0">
                <a:solidFill>
                  <a:schemeClr val="tx1"/>
                </a:solidFill>
              </a:rPr>
              <a:t>） 其他修改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382542" y="6478878"/>
            <a:ext cx="2845338" cy="369332"/>
            <a:chOff x="9581322" y="6339732"/>
            <a:chExt cx="2845338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581322" y="6339732"/>
              <a:ext cx="1838670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74858"/>
            <a:ext cx="6626857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2. </a:t>
            </a:r>
            <a:r>
              <a:rPr lang="zh-CN" altLang="en-US" dirty="0">
                <a:solidFill>
                  <a:schemeClr val="tx1"/>
                </a:solidFill>
              </a:rPr>
              <a:t>货物风险的转移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FOB   </a:t>
            </a:r>
            <a:r>
              <a:rPr lang="zh-CN" altLang="en-US" dirty="0">
                <a:solidFill>
                  <a:schemeClr val="tx1"/>
                </a:solidFill>
              </a:rPr>
              <a:t>上海 （</a:t>
            </a:r>
            <a:r>
              <a:rPr lang="en-US" altLang="zh-CN" dirty="0">
                <a:solidFill>
                  <a:schemeClr val="tx1"/>
                </a:solidFill>
              </a:rPr>
              <a:t>INCOTERMS 2020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CFR   </a:t>
            </a:r>
            <a:r>
              <a:rPr lang="zh-CN" altLang="en-US" dirty="0">
                <a:solidFill>
                  <a:schemeClr val="tx1"/>
                </a:solidFill>
              </a:rPr>
              <a:t>上海 （</a:t>
            </a:r>
            <a:r>
              <a:rPr lang="en-US" altLang="zh-CN" dirty="0">
                <a:solidFill>
                  <a:schemeClr val="tx1"/>
                </a:solidFill>
              </a:rPr>
              <a:t>INCOTERMS 2020</a:t>
            </a:r>
            <a:r>
              <a:rPr lang="zh-CN" altLang="en-US" dirty="0">
                <a:solidFill>
                  <a:schemeClr val="tx1"/>
                </a:solidFill>
              </a:rPr>
              <a:t>） （装运港：休斯顿）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DAP  </a:t>
            </a:r>
            <a:r>
              <a:rPr lang="zh-CN" altLang="en-US" dirty="0">
                <a:solidFill>
                  <a:schemeClr val="tx1"/>
                </a:solidFill>
              </a:rPr>
              <a:t>上海 （</a:t>
            </a:r>
            <a:r>
              <a:rPr lang="en-US" altLang="zh-CN" dirty="0">
                <a:solidFill>
                  <a:schemeClr val="tx1"/>
                </a:solidFill>
              </a:rPr>
              <a:t>INCOTERMS 2020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 </a:t>
            </a:r>
            <a:r>
              <a:rPr lang="en-US" altLang="zh-CN" dirty="0">
                <a:solidFill>
                  <a:schemeClr val="tx1"/>
                </a:solidFill>
              </a:rPr>
              <a:t>C</a:t>
            </a:r>
            <a:r>
              <a:rPr lang="zh-CN" altLang="en-US" dirty="0">
                <a:solidFill>
                  <a:schemeClr val="tx1"/>
                </a:solidFill>
              </a:rPr>
              <a:t>组术语：  货物风险的转移与交货地点没有关系，   而是在装运港装上船“</a:t>
            </a:r>
            <a:r>
              <a:rPr lang="en-US" altLang="zh-CN" dirty="0">
                <a:solidFill>
                  <a:schemeClr val="tx1"/>
                </a:solidFill>
              </a:rPr>
              <a:t>on     board</a:t>
            </a:r>
            <a:r>
              <a:rPr lang="zh-CN" altLang="en-US" dirty="0">
                <a:solidFill>
                  <a:schemeClr val="tx1"/>
                </a:solidFill>
              </a:rPr>
              <a:t>”开始转移到买方，买方仅负责安排船舶并支付运费到目的港，交货地点并非该目的港。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 其他术语：货物风险的转移是交货之后转移到买方。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）术语后面的地点： 很重要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）搞清楚港口与泊位：很重要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78878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74858"/>
            <a:ext cx="83784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3. </a:t>
            </a:r>
            <a:r>
              <a:rPr lang="zh-CN" altLang="en-US" dirty="0">
                <a:solidFill>
                  <a:schemeClr val="tx1"/>
                </a:solidFill>
              </a:rPr>
              <a:t>根据运输方式选择术语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 任何运输方式 </a:t>
            </a:r>
            <a:r>
              <a:rPr lang="en-US" altLang="zh-CN" dirty="0">
                <a:solidFill>
                  <a:schemeClr val="tx1"/>
                </a:solidFill>
              </a:rPr>
              <a:t>: EXW, FCA, CPT, CIP, DAP, DPU, DDP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   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    </a:t>
            </a:r>
            <a:r>
              <a:rPr lang="zh-CN" altLang="en-US" dirty="0">
                <a:solidFill>
                  <a:schemeClr val="tx1"/>
                </a:solidFill>
              </a:rPr>
              <a:t>将货物交付给买方： </a:t>
            </a:r>
            <a:r>
              <a:rPr lang="en-US" altLang="zh-CN" dirty="0">
                <a:solidFill>
                  <a:schemeClr val="tx1"/>
                </a:solidFill>
              </a:rPr>
              <a:t>EXW</a:t>
            </a:r>
            <a:r>
              <a:rPr lang="zh-CN" altLang="en-US" dirty="0">
                <a:solidFill>
                  <a:schemeClr val="tx1"/>
                </a:solidFill>
              </a:rPr>
              <a:t>，</a:t>
            </a:r>
            <a:r>
              <a:rPr lang="en-US" altLang="zh-CN" dirty="0">
                <a:solidFill>
                  <a:schemeClr val="tx1"/>
                </a:solidFill>
              </a:rPr>
              <a:t> DAP, DPU, DDP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    </a:t>
            </a:r>
            <a:r>
              <a:rPr lang="zh-CN" altLang="en-US" dirty="0">
                <a:solidFill>
                  <a:schemeClr val="tx1"/>
                </a:solidFill>
              </a:rPr>
              <a:t>将货物交付给承运人：</a:t>
            </a:r>
            <a:r>
              <a:rPr lang="en-US" altLang="zh-CN" dirty="0">
                <a:solidFill>
                  <a:schemeClr val="tx1"/>
                </a:solidFill>
              </a:rPr>
              <a:t> FCA, CPT, CIP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 海运或者水运：</a:t>
            </a:r>
            <a:r>
              <a:rPr lang="en-US" altLang="zh-CN" dirty="0">
                <a:solidFill>
                  <a:schemeClr val="tx1"/>
                </a:solidFill>
              </a:rPr>
              <a:t>FAS, FOB, CFR, CIF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    </a:t>
            </a:r>
            <a:r>
              <a:rPr lang="zh-CN" altLang="en-US" dirty="0">
                <a:solidFill>
                  <a:schemeClr val="tx1"/>
                </a:solidFill>
              </a:rPr>
              <a:t>将货物装上船（有装船环节）或者船边交货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 注意选择适当的术语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78878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4. </a:t>
            </a:r>
            <a:r>
              <a:rPr lang="zh-CN" altLang="zh-CN" dirty="0">
                <a:solidFill>
                  <a:schemeClr val="tx1"/>
                </a:solidFill>
              </a:rPr>
              <a:t>术语与</a:t>
            </a:r>
            <a:r>
              <a:rPr lang="zh-CN" altLang="en-US" dirty="0">
                <a:solidFill>
                  <a:schemeClr val="tx1"/>
                </a:solidFill>
              </a:rPr>
              <a:t>合同条款的关系问题</a:t>
            </a:r>
            <a:endParaRPr lang="en-US" altLang="zh-CN" dirty="0">
              <a:solidFill>
                <a:schemeClr val="tx1"/>
              </a:solidFill>
            </a:endParaRPr>
          </a:p>
          <a:p>
            <a:pPr lvl="0"/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）贸易</a:t>
            </a:r>
            <a:r>
              <a:rPr lang="zh-CN" altLang="zh-CN" dirty="0">
                <a:solidFill>
                  <a:schemeClr val="tx1"/>
                </a:solidFill>
              </a:rPr>
              <a:t>术语</a:t>
            </a:r>
            <a:r>
              <a:rPr lang="zh-CN" altLang="en-US" dirty="0">
                <a:solidFill>
                  <a:schemeClr val="tx1"/>
                </a:solidFill>
              </a:rPr>
              <a:t>的选择，需要调整相应的合同条款</a:t>
            </a:r>
            <a:endParaRPr lang="en-US" altLang="zh-CN" dirty="0">
              <a:solidFill>
                <a:schemeClr val="tx1"/>
              </a:solidFill>
            </a:endParaRPr>
          </a:p>
          <a:p>
            <a:pPr lvl="0"/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FOB</a:t>
            </a:r>
            <a:r>
              <a:rPr lang="zh-CN" altLang="en-US" dirty="0">
                <a:solidFill>
                  <a:schemeClr val="tx1"/>
                </a:solidFill>
              </a:rPr>
              <a:t>合同</a:t>
            </a:r>
            <a:endParaRPr lang="en-US" altLang="zh-CN" dirty="0">
              <a:solidFill>
                <a:schemeClr val="tx1"/>
              </a:solidFill>
            </a:endParaRPr>
          </a:p>
          <a:p>
            <a:pPr lvl="0"/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CFR/CIF</a:t>
            </a:r>
            <a:r>
              <a:rPr lang="zh-CN" altLang="en-US" dirty="0">
                <a:solidFill>
                  <a:schemeClr val="tx1"/>
                </a:solidFill>
              </a:rPr>
              <a:t>合同</a:t>
            </a:r>
            <a:endParaRPr lang="en-US" altLang="zh-CN" dirty="0">
              <a:solidFill>
                <a:schemeClr val="tx1"/>
              </a:solidFill>
            </a:endParaRPr>
          </a:p>
          <a:p>
            <a:pPr lvl="0"/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）通知条款</a:t>
            </a:r>
            <a:endParaRPr lang="en-US" altLang="zh-CN" dirty="0">
              <a:solidFill>
                <a:schemeClr val="tx1"/>
              </a:solidFill>
            </a:endParaRPr>
          </a:p>
          <a:p>
            <a:pPr lvl="0"/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）信用证条款</a:t>
            </a:r>
            <a:endParaRPr lang="zh-CN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  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）装运条款（船舶）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7</a:t>
            </a:r>
            <a:r>
              <a:rPr lang="zh-CN" altLang="en-US" dirty="0">
                <a:solidFill>
                  <a:schemeClr val="tx1"/>
                </a:solidFill>
              </a:rPr>
              <a:t>）速遣费和滞期费（</a:t>
            </a:r>
            <a:r>
              <a:rPr lang="en-US" altLang="zh-CN" dirty="0">
                <a:solidFill>
                  <a:schemeClr val="tx1"/>
                </a:solidFill>
              </a:rPr>
              <a:t>NOR</a:t>
            </a:r>
            <a:r>
              <a:rPr lang="zh-CN" altLang="en-US" dirty="0">
                <a:solidFill>
                  <a:schemeClr val="tx1"/>
                </a:solidFill>
              </a:rPr>
              <a:t>的签发）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8</a:t>
            </a:r>
            <a:r>
              <a:rPr lang="zh-CN" altLang="en-US" dirty="0">
                <a:solidFill>
                  <a:schemeClr val="tx1"/>
                </a:solidFill>
              </a:rPr>
              <a:t>）贸易合同与租约条款之间的衔接问题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5. INCOTERMS2020</a:t>
            </a:r>
            <a:r>
              <a:rPr lang="zh-CN" altLang="zh-CN" dirty="0">
                <a:solidFill>
                  <a:schemeClr val="tx1"/>
                </a:solidFill>
              </a:rPr>
              <a:t>术语与海运法律的关系、法律问题及注意事项</a:t>
            </a:r>
            <a:endParaRPr lang="en-US" altLang="zh-CN" dirty="0">
              <a:solidFill>
                <a:schemeClr val="tx1"/>
              </a:solidFill>
            </a:endParaRPr>
          </a:p>
          <a:p>
            <a:pPr lvl="0"/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）国际贸易</a:t>
            </a:r>
            <a:r>
              <a:rPr lang="zh-CN" altLang="zh-CN" dirty="0">
                <a:solidFill>
                  <a:schemeClr val="tx1"/>
                </a:solidFill>
              </a:rPr>
              <a:t>涉及到一方的租船订舱义务</a:t>
            </a:r>
            <a:endParaRPr lang="en-US" altLang="zh-CN" dirty="0">
              <a:solidFill>
                <a:schemeClr val="tx1"/>
              </a:solidFill>
            </a:endParaRPr>
          </a:p>
          <a:p>
            <a:pPr lvl="0"/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zh-CN" altLang="zh-CN" dirty="0">
                <a:solidFill>
                  <a:schemeClr val="tx1"/>
                </a:solidFill>
              </a:rPr>
              <a:t>海上运输的有关实务</a:t>
            </a:r>
            <a:r>
              <a:rPr lang="zh-CN" altLang="en-US" dirty="0">
                <a:solidFill>
                  <a:schemeClr val="tx1"/>
                </a:solidFill>
              </a:rPr>
              <a:t>问题</a:t>
            </a:r>
            <a:endParaRPr lang="en-US" altLang="zh-CN" dirty="0">
              <a:solidFill>
                <a:schemeClr val="tx1"/>
              </a:solidFill>
            </a:endParaRPr>
          </a:p>
          <a:p>
            <a:pPr lvl="0"/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zh-CN" altLang="zh-CN" dirty="0">
                <a:solidFill>
                  <a:schemeClr val="tx1"/>
                </a:solidFill>
              </a:rPr>
              <a:t>关于海上运输涉及到的法律问题</a:t>
            </a:r>
            <a:endParaRPr lang="en-US" altLang="zh-CN" dirty="0">
              <a:solidFill>
                <a:schemeClr val="tx1"/>
              </a:solidFill>
            </a:endParaRPr>
          </a:p>
          <a:p>
            <a:pPr lvl="0"/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）贸易</a:t>
            </a:r>
            <a:r>
              <a:rPr lang="zh-CN" altLang="zh-CN" dirty="0">
                <a:solidFill>
                  <a:schemeClr val="tx1"/>
                </a:solidFill>
              </a:rPr>
              <a:t>术语不涉及到的内容的补充和完善</a:t>
            </a:r>
            <a:endParaRPr lang="en-US" altLang="zh-CN" dirty="0">
              <a:solidFill>
                <a:schemeClr val="tx1"/>
              </a:solidFill>
            </a:endParaRPr>
          </a:p>
          <a:p>
            <a:pPr lvl="0"/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）贸易</a:t>
            </a:r>
            <a:r>
              <a:rPr lang="zh-CN" altLang="zh-CN" dirty="0">
                <a:solidFill>
                  <a:schemeClr val="tx1"/>
                </a:solidFill>
              </a:rPr>
              <a:t>术语的补充和完善涉及到的海运条款的衔接问题</a:t>
            </a:r>
            <a:endParaRPr lang="zh-CN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  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）提单的有关问题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50535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696355"/>
            <a:ext cx="83784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/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6. INCOTERMS 2020</a:t>
            </a:r>
            <a:r>
              <a:rPr lang="zh-CN" altLang="zh-CN" dirty="0">
                <a:solidFill>
                  <a:schemeClr val="tx1"/>
                </a:solidFill>
              </a:rPr>
              <a:t>与保险法律的关系、法律问题及注意事项</a:t>
            </a:r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 </a:t>
            </a:r>
            <a:endParaRPr lang="zh-CN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CIF: CLAUSE C /  </a:t>
            </a:r>
            <a:r>
              <a:rPr lang="zh-CN" altLang="en-US" dirty="0">
                <a:solidFill>
                  <a:schemeClr val="tx1"/>
                </a:solidFill>
              </a:rPr>
              <a:t>平安险        最基本的险别 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CIP: CLAUSE A /  </a:t>
            </a:r>
            <a:r>
              <a:rPr lang="zh-CN" altLang="en-US" dirty="0">
                <a:solidFill>
                  <a:schemeClr val="tx1"/>
                </a:solidFill>
              </a:rPr>
              <a:t>一切险       自然灾害、意外事故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）强调适用：</a:t>
            </a:r>
            <a:r>
              <a:rPr lang="zh-CN" altLang="zh-CN" dirty="0">
                <a:solidFill>
                  <a:schemeClr val="tx1"/>
                </a:solidFill>
              </a:rPr>
              <a:t>伦敦保险业协会</a:t>
            </a:r>
            <a:r>
              <a:rPr lang="zh-CN" altLang="en-US" dirty="0">
                <a:solidFill>
                  <a:schemeClr val="tx1"/>
                </a:solidFill>
              </a:rPr>
              <a:t>险别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）通知义务和办理保险的时间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）仓至仓条款问题（保险期间和保险利益问题）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）买方装船前的风险问题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7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zh-CN" altLang="zh-CN" dirty="0">
                <a:solidFill>
                  <a:schemeClr val="tx1"/>
                </a:solidFill>
              </a:rPr>
              <a:t>伦敦保险业协会</a:t>
            </a:r>
            <a:r>
              <a:rPr lang="en-US" altLang="zh-CN" dirty="0">
                <a:solidFill>
                  <a:schemeClr val="tx1"/>
                </a:solidFill>
              </a:rPr>
              <a:t> v </a:t>
            </a:r>
            <a:r>
              <a:rPr lang="zh-CN" altLang="en-US" dirty="0">
                <a:solidFill>
                  <a:schemeClr val="tx1"/>
                </a:solidFill>
              </a:rPr>
              <a:t>我国保险条款问题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8</a:t>
            </a:r>
            <a:r>
              <a:rPr lang="zh-CN" altLang="en-US" dirty="0">
                <a:solidFill>
                  <a:schemeClr val="tx1"/>
                </a:solidFill>
              </a:rPr>
              <a:t>）险别问题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5" y="6488817"/>
            <a:ext cx="2594301" cy="369332"/>
            <a:chOff x="9639376" y="6339732"/>
            <a:chExt cx="2594301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793807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2020.04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527392"/>
            <a:ext cx="8378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/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6. INCOTERMS 2020</a:t>
            </a:r>
            <a:r>
              <a:rPr lang="zh-CN" altLang="zh-CN" dirty="0">
                <a:solidFill>
                  <a:schemeClr val="tx1"/>
                </a:solidFill>
              </a:rPr>
              <a:t>与保险法律的关系、法律问题及注意事项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（续）</a:t>
            </a:r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 </a:t>
            </a:r>
            <a:endParaRPr lang="zh-CN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9</a:t>
            </a:r>
            <a:r>
              <a:rPr lang="zh-CN" altLang="en-US" dirty="0">
                <a:solidFill>
                  <a:schemeClr val="tx1"/>
                </a:solidFill>
              </a:rPr>
              <a:t>）保险利益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10</a:t>
            </a:r>
            <a:r>
              <a:rPr lang="zh-CN" altLang="en-US" dirty="0">
                <a:solidFill>
                  <a:schemeClr val="tx1"/>
                </a:solidFill>
              </a:rPr>
              <a:t>）保险责任排除问题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11</a:t>
            </a:r>
            <a:r>
              <a:rPr lang="zh-CN" altLang="en-US" dirty="0">
                <a:solidFill>
                  <a:schemeClr val="tx1"/>
                </a:solidFill>
              </a:rPr>
              <a:t>）保险代位求偿问题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12</a:t>
            </a:r>
            <a:r>
              <a:rPr lang="zh-CN" altLang="en-US" dirty="0">
                <a:solidFill>
                  <a:schemeClr val="tx1"/>
                </a:solidFill>
              </a:rPr>
              <a:t>）保险责任认定问题  （深圳案件）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13</a:t>
            </a:r>
            <a:r>
              <a:rPr lang="zh-CN" altLang="en-US" dirty="0">
                <a:solidFill>
                  <a:schemeClr val="tx1"/>
                </a:solidFill>
              </a:rPr>
              <a:t>）买方拒付货款时保险问题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88817"/>
            <a:ext cx="2594301" cy="369332"/>
            <a:chOff x="9639376" y="6339732"/>
            <a:chExt cx="2594301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793807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2020.04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 </a:t>
            </a:r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7. INCOTERMS2020</a:t>
            </a:r>
            <a:r>
              <a:rPr lang="zh-CN" altLang="zh-CN" dirty="0">
                <a:solidFill>
                  <a:schemeClr val="tx1"/>
                </a:solidFill>
              </a:rPr>
              <a:t>与海关法的关系、法律问题及注意事项</a:t>
            </a:r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 </a:t>
            </a:r>
            <a:endParaRPr lang="zh-CN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）海关</a:t>
            </a:r>
            <a:r>
              <a:rPr lang="en-US" altLang="zh-CN" dirty="0">
                <a:solidFill>
                  <a:schemeClr val="tx1"/>
                </a:solidFill>
              </a:rPr>
              <a:t>HS</a:t>
            </a:r>
            <a:r>
              <a:rPr lang="zh-CN" altLang="en-US" dirty="0">
                <a:solidFill>
                  <a:schemeClr val="tx1"/>
                </a:solidFill>
              </a:rPr>
              <a:t>编码产品归类问题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）出口退税问题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）进口关税问题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）反倾销税、反补贴税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）海关估价问题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78878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/>
          </a:p>
          <a:p>
            <a:pPr lvl="0"/>
            <a:r>
              <a:rPr lang="en-US" altLang="zh-CN" dirty="0"/>
              <a:t>  </a:t>
            </a:r>
            <a:endParaRPr lang="zh-CN" altLang="zh-CN" dirty="0"/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8. INCOTERMS2020S</a:t>
            </a:r>
            <a:r>
              <a:rPr lang="zh-CN" altLang="zh-CN" dirty="0">
                <a:solidFill>
                  <a:schemeClr val="tx1"/>
                </a:solidFill>
              </a:rPr>
              <a:t>术语与</a:t>
            </a:r>
            <a:r>
              <a:rPr lang="en-US" altLang="zh-CN" dirty="0">
                <a:solidFill>
                  <a:schemeClr val="tx1"/>
                </a:solidFill>
              </a:rPr>
              <a:t>UCP600</a:t>
            </a:r>
            <a:r>
              <a:rPr lang="zh-CN" altLang="zh-CN" dirty="0">
                <a:solidFill>
                  <a:schemeClr val="tx1"/>
                </a:solidFill>
              </a:rPr>
              <a:t>的关系、法律问题及注意事项</a:t>
            </a:r>
            <a:endParaRPr lang="zh-CN" altLang="zh-CN" dirty="0">
              <a:solidFill>
                <a:schemeClr val="tx1"/>
              </a:solidFill>
            </a:endParaRPr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 </a:t>
            </a:r>
            <a:endParaRPr lang="zh-CN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 单据的制作问题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 原产地证书内容问题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 提单的</a:t>
            </a:r>
            <a:r>
              <a:rPr lang="en-US" altLang="zh-CN" dirty="0">
                <a:solidFill>
                  <a:schemeClr val="tx1"/>
                </a:solidFill>
              </a:rPr>
              <a:t>shipper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consignee</a:t>
            </a:r>
            <a:r>
              <a:rPr lang="zh-CN" altLang="en-US" dirty="0">
                <a:solidFill>
                  <a:schemeClr val="tx1"/>
                </a:solidFill>
              </a:rPr>
              <a:t>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 提单的运费条款问题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 拒付后的风险问题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 信用证的内容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） 合同中关于信用证条款的规定问题</a:t>
            </a:r>
            <a:endParaRPr lang="zh-CN" altLang="zh-CN" dirty="0">
              <a:solidFill>
                <a:schemeClr val="tx1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78878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/>
          </a:p>
          <a:p>
            <a:pPr lvl="0"/>
            <a:r>
              <a:rPr lang="en-US" altLang="zh-CN" dirty="0"/>
              <a:t>   </a:t>
            </a:r>
            <a:endParaRPr lang="zh-CN" altLang="zh-CN" dirty="0"/>
          </a:p>
          <a:p>
            <a:pPr lvl="0"/>
            <a:r>
              <a:rPr lang="en-US" altLang="zh-CN" dirty="0">
                <a:solidFill>
                  <a:schemeClr val="tx1"/>
                </a:solidFill>
              </a:rPr>
              <a:t>9. </a:t>
            </a:r>
            <a:r>
              <a:rPr lang="zh-CN" altLang="zh-CN" dirty="0">
                <a:solidFill>
                  <a:schemeClr val="tx1"/>
                </a:solidFill>
              </a:rPr>
              <a:t>与</a:t>
            </a:r>
            <a:r>
              <a:rPr lang="zh-CN" altLang="en-US" dirty="0">
                <a:solidFill>
                  <a:schemeClr val="tx1"/>
                </a:solidFill>
              </a:rPr>
              <a:t>联合国国际销售合同公约（</a:t>
            </a:r>
            <a:r>
              <a:rPr lang="en-US" altLang="zh-CN" dirty="0">
                <a:solidFill>
                  <a:schemeClr val="tx1"/>
                </a:solidFill>
              </a:rPr>
              <a:t>CISG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zh-CN" altLang="zh-CN" dirty="0">
                <a:solidFill>
                  <a:schemeClr val="tx1"/>
                </a:solidFill>
              </a:rPr>
              <a:t>的关系、法律问题及注意事项</a:t>
            </a:r>
            <a:endParaRPr lang="zh-CN" altLang="zh-CN" dirty="0">
              <a:solidFill>
                <a:schemeClr val="tx1"/>
              </a:solidFill>
            </a:endParaRPr>
          </a:p>
          <a:p>
            <a:endParaRPr lang="zh-CN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2019</a:t>
            </a:r>
            <a:r>
              <a:rPr lang="zh-CN" altLang="en-US" dirty="0">
                <a:solidFill>
                  <a:schemeClr val="tx1"/>
                </a:solidFill>
              </a:rPr>
              <a:t>年</a:t>
            </a:r>
            <a:r>
              <a:rPr lang="en-US" altLang="zh-CN" dirty="0">
                <a:solidFill>
                  <a:schemeClr val="tx1"/>
                </a:solidFill>
              </a:rPr>
              <a:t>9</a:t>
            </a:r>
            <a:r>
              <a:rPr lang="zh-CN" altLang="en-US" dirty="0">
                <a:solidFill>
                  <a:schemeClr val="tx1"/>
                </a:solidFill>
              </a:rPr>
              <a:t>月</a:t>
            </a:r>
            <a:r>
              <a:rPr lang="en-US" altLang="zh-CN" dirty="0">
                <a:solidFill>
                  <a:schemeClr val="tx1"/>
                </a:solidFill>
              </a:rPr>
              <a:t>28</a:t>
            </a:r>
            <a:r>
              <a:rPr lang="zh-CN" altLang="en-US" dirty="0">
                <a:solidFill>
                  <a:schemeClr val="tx1"/>
                </a:solidFill>
              </a:rPr>
              <a:t>日为止，</a:t>
            </a:r>
            <a:r>
              <a:rPr lang="en-US" altLang="zh-CN" dirty="0">
                <a:solidFill>
                  <a:schemeClr val="tx1"/>
                </a:solidFill>
              </a:rPr>
              <a:t>93</a:t>
            </a:r>
            <a:r>
              <a:rPr lang="zh-CN" altLang="en-US" dirty="0">
                <a:solidFill>
                  <a:schemeClr val="tx1"/>
                </a:solidFill>
              </a:rPr>
              <a:t>个国家批准加入</a:t>
            </a:r>
            <a:r>
              <a:rPr lang="en-US" altLang="zh-CN" dirty="0">
                <a:solidFill>
                  <a:schemeClr val="tx1"/>
                </a:solidFill>
              </a:rPr>
              <a:t>CISG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 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）惯例和公约的适用问题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）风险转移的特殊情况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）违约救济的有关问题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endParaRPr lang="en-US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50535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774022" y="974858"/>
            <a:ext cx="762461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dirty="0">
                <a:solidFill>
                  <a:schemeClr val="tx1"/>
                </a:solidFill>
              </a:rPr>
              <a:t>2020</a:t>
            </a:r>
            <a:r>
              <a:rPr lang="zh-CN" altLang="en-US" dirty="0">
                <a:solidFill>
                  <a:schemeClr val="tx1"/>
                </a:solidFill>
              </a:rPr>
              <a:t>国际贸易术语解释通则（</a:t>
            </a:r>
            <a:r>
              <a:rPr lang="en-US" altLang="zh-CN" dirty="0">
                <a:solidFill>
                  <a:schemeClr val="tx1"/>
                </a:solidFill>
              </a:rPr>
              <a:t>INCOTERMS 2020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FontTx/>
              <a:buAutoNum type="arabicPeriod"/>
            </a:pPr>
            <a:r>
              <a:rPr lang="en-US" altLang="zh-CN" dirty="0">
                <a:solidFill>
                  <a:schemeClr val="tx1"/>
                </a:solidFill>
              </a:rPr>
              <a:t>1980</a:t>
            </a:r>
            <a:r>
              <a:rPr lang="zh-CN" altLang="en-US" dirty="0">
                <a:solidFill>
                  <a:schemeClr val="tx1"/>
                </a:solidFill>
              </a:rPr>
              <a:t>年国际货物销售合同公约（</a:t>
            </a:r>
            <a:r>
              <a:rPr lang="en-US" altLang="zh-CN" dirty="0">
                <a:solidFill>
                  <a:schemeClr val="tx1"/>
                </a:solidFill>
              </a:rPr>
              <a:t>CISG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跟单信用证统一惯例（</a:t>
            </a:r>
            <a:r>
              <a:rPr lang="en-US" altLang="zh-CN" dirty="0">
                <a:solidFill>
                  <a:schemeClr val="tx1"/>
                </a:solidFill>
              </a:rPr>
              <a:t>UCP600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提单的功能（海商法）和海上保险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国际仲裁 </a:t>
            </a:r>
            <a:r>
              <a:rPr lang="en-US" altLang="zh-CN" dirty="0">
                <a:solidFill>
                  <a:schemeClr val="tx1"/>
                </a:solidFill>
              </a:rPr>
              <a:t>v </a:t>
            </a:r>
            <a:r>
              <a:rPr lang="zh-CN" altLang="en-US" dirty="0">
                <a:solidFill>
                  <a:schemeClr val="tx1"/>
                </a:solidFill>
              </a:rPr>
              <a:t>国际诉讼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949225" y="6488627"/>
            <a:ext cx="2926081" cy="369332"/>
            <a:chOff x="9337121" y="6353702"/>
            <a:chExt cx="2976053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305010" y="6353702"/>
              <a:ext cx="1008164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en-US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337121" y="635370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</a:rPr>
              <a:t> 10.EX WORKS </a:t>
            </a:r>
            <a:r>
              <a:rPr lang="zh-CN" altLang="en-US" dirty="0">
                <a:solidFill>
                  <a:schemeClr val="tx1"/>
                </a:solidFill>
              </a:rPr>
              <a:t>术语需要注意的问题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 指定仓库、工厂仓库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 实际交付货物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 抽象交付货物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 仓单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 提货单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zh-CN" altLang="en-US" dirty="0"/>
          </a:p>
          <a:p>
            <a:pPr>
              <a:lnSpc>
                <a:spcPct val="90000"/>
              </a:lnSpc>
            </a:pPr>
            <a:r>
              <a:rPr lang="zh-CN" altLang="en-US" dirty="0"/>
              <a:t> </a:t>
            </a:r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00520"/>
            <a:ext cx="8378455" cy="10156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</a:rPr>
              <a:t>11. </a:t>
            </a:r>
            <a:r>
              <a:rPr lang="zh-CN" altLang="en-US" dirty="0">
                <a:solidFill>
                  <a:schemeClr val="tx1"/>
                </a:solidFill>
              </a:rPr>
              <a:t>涉外仲裁案例：  案例一：</a:t>
            </a:r>
            <a:r>
              <a:rPr lang="en-US" altLang="zh-CN" dirty="0">
                <a:solidFill>
                  <a:schemeClr val="tx1"/>
                </a:solidFill>
              </a:rPr>
              <a:t>EX WORKS</a:t>
            </a:r>
            <a:r>
              <a:rPr lang="zh-CN" altLang="en-US" dirty="0">
                <a:solidFill>
                  <a:schemeClr val="tx1"/>
                </a:solidFill>
              </a:rPr>
              <a:t>合同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买方与卖方于</a:t>
            </a:r>
            <a:r>
              <a:rPr lang="en-US" altLang="zh-CN" b="0" dirty="0">
                <a:solidFill>
                  <a:schemeClr val="tx1"/>
                </a:solidFill>
              </a:rPr>
              <a:t>2014</a:t>
            </a:r>
            <a:r>
              <a:rPr lang="zh-CN" altLang="en-US" b="0" dirty="0">
                <a:solidFill>
                  <a:schemeClr val="tx1"/>
                </a:solidFill>
              </a:rPr>
              <a:t>年</a:t>
            </a:r>
            <a:r>
              <a:rPr lang="en-US" altLang="zh-CN" b="0" dirty="0">
                <a:solidFill>
                  <a:schemeClr val="tx1"/>
                </a:solidFill>
              </a:rPr>
              <a:t>3</a:t>
            </a:r>
            <a:r>
              <a:rPr lang="zh-CN" altLang="en-US" b="0" dirty="0">
                <a:solidFill>
                  <a:schemeClr val="tx1"/>
                </a:solidFill>
              </a:rPr>
              <a:t>月</a:t>
            </a:r>
            <a:r>
              <a:rPr lang="en-US" altLang="zh-CN" b="0" dirty="0">
                <a:solidFill>
                  <a:schemeClr val="tx1"/>
                </a:solidFill>
              </a:rPr>
              <a:t>10</a:t>
            </a:r>
            <a:r>
              <a:rPr lang="zh-CN" altLang="en-US" b="0" dirty="0">
                <a:solidFill>
                  <a:schemeClr val="tx1"/>
                </a:solidFill>
              </a:rPr>
              <a:t>日签订</a:t>
            </a:r>
            <a:r>
              <a:rPr lang="en-US" altLang="zh-CN" b="0" dirty="0">
                <a:solidFill>
                  <a:schemeClr val="tx1"/>
                </a:solidFill>
              </a:rPr>
              <a:t>《</a:t>
            </a:r>
            <a:r>
              <a:rPr lang="zh-CN" altLang="en-US" b="0" dirty="0">
                <a:solidFill>
                  <a:schemeClr val="tx1"/>
                </a:solidFill>
              </a:rPr>
              <a:t>售货合同</a:t>
            </a:r>
            <a:r>
              <a:rPr lang="en-US" altLang="zh-CN" b="0" dirty="0">
                <a:solidFill>
                  <a:schemeClr val="tx1"/>
                </a:solidFill>
              </a:rPr>
              <a:t>》</a:t>
            </a:r>
            <a:r>
              <a:rPr lang="zh-CN" altLang="en-US" b="0" dirty="0">
                <a:solidFill>
                  <a:schemeClr val="tx1"/>
                </a:solidFill>
              </a:rPr>
              <a:t>，约定由买方向卖方购买其存放在保税区仓库的货物，总价款为</a:t>
            </a:r>
            <a:r>
              <a:rPr lang="en-US" altLang="zh-CN" b="0" dirty="0">
                <a:solidFill>
                  <a:schemeClr val="tx1"/>
                </a:solidFill>
              </a:rPr>
              <a:t>USD 2,374,066.80</a:t>
            </a:r>
            <a:r>
              <a:rPr lang="zh-CN" altLang="en-US" b="0" dirty="0">
                <a:solidFill>
                  <a:schemeClr val="tx1"/>
                </a:solidFill>
              </a:rPr>
              <a:t>，贸易术语为</a:t>
            </a:r>
            <a:r>
              <a:rPr lang="en-US" altLang="zh-CN" b="0" dirty="0">
                <a:solidFill>
                  <a:schemeClr val="tx1"/>
                </a:solidFill>
              </a:rPr>
              <a:t>EX SHANGHAI BONDED WAREHOUSE</a:t>
            </a:r>
            <a:r>
              <a:rPr lang="zh-CN" altLang="en-US" b="0" dirty="0">
                <a:solidFill>
                  <a:schemeClr val="tx1"/>
                </a:solidFill>
              </a:rPr>
              <a:t>。支付方式为即期信用证，议付单据为正本交货单、正本发票、货物数量</a:t>
            </a:r>
            <a:r>
              <a:rPr lang="en-US" altLang="zh-CN" b="0" dirty="0">
                <a:solidFill>
                  <a:schemeClr val="tx1"/>
                </a:solidFill>
              </a:rPr>
              <a:t>/</a:t>
            </a:r>
            <a:r>
              <a:rPr lang="zh-CN" altLang="en-US" b="0" dirty="0">
                <a:solidFill>
                  <a:schemeClr val="tx1"/>
                </a:solidFill>
              </a:rPr>
              <a:t>重量证明。</a:t>
            </a:r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买方通过信用证支付了货款。当买方凭卖方提供的提货单去货物存放仓库提货时，仓库对提货单不予认可，未予办理提货。</a:t>
            </a:r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此后，因多家公司凭提货单向仓库主张提货，仓库向公安机关报案，货物被公安机关查封。此后，买方与卖方协商未果后，向贸仲提起仲裁，主张卖方未完成买卖合同项下的交货义务，请求解除合同并要求卖方返还已经支付的货款</a:t>
            </a:r>
            <a:r>
              <a:rPr lang="en-US" altLang="zh-CN" b="0" dirty="0">
                <a:solidFill>
                  <a:schemeClr val="tx1"/>
                </a:solidFill>
              </a:rPr>
              <a:t>USD 2,374,066.80</a:t>
            </a:r>
            <a:r>
              <a:rPr lang="zh-CN" altLang="en-US" b="0" dirty="0">
                <a:solidFill>
                  <a:schemeClr val="tx1"/>
                </a:solidFill>
              </a:rPr>
              <a:t>以及承担其他损失。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zh-CN" altLang="en-US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1</a:t>
            </a:r>
            <a:r>
              <a:rPr lang="zh-CN" altLang="en-US" b="0" dirty="0">
                <a:solidFill>
                  <a:schemeClr val="tx1"/>
                </a:solidFill>
              </a:rPr>
              <a:t>）卖方是受到</a:t>
            </a:r>
            <a:r>
              <a:rPr lang="en-US" altLang="zh-CN" b="0" dirty="0">
                <a:solidFill>
                  <a:schemeClr val="tx1"/>
                </a:solidFill>
              </a:rPr>
              <a:t>C</a:t>
            </a:r>
            <a:r>
              <a:rPr lang="zh-CN" altLang="en-US" b="0" dirty="0">
                <a:solidFill>
                  <a:schemeClr val="tx1"/>
                </a:solidFill>
              </a:rPr>
              <a:t>公司（案外人）的委托从外国进口货物，并且受到</a:t>
            </a:r>
            <a:r>
              <a:rPr lang="en-US" altLang="zh-CN" b="0" dirty="0">
                <a:solidFill>
                  <a:schemeClr val="tx1"/>
                </a:solidFill>
              </a:rPr>
              <a:t>C</a:t>
            </a:r>
            <a:r>
              <a:rPr lang="zh-CN" altLang="en-US" b="0" dirty="0">
                <a:solidFill>
                  <a:schemeClr val="tx1"/>
                </a:solidFill>
              </a:rPr>
              <a:t>公司的委托将货物转卖给买方，因此，应当由</a:t>
            </a:r>
            <a:r>
              <a:rPr lang="en-US" altLang="zh-CN" b="0" dirty="0">
                <a:solidFill>
                  <a:schemeClr val="tx1"/>
                </a:solidFill>
              </a:rPr>
              <a:t>C</a:t>
            </a:r>
            <a:r>
              <a:rPr lang="zh-CN" altLang="en-US" b="0" dirty="0">
                <a:solidFill>
                  <a:schemeClr val="tx1"/>
                </a:solidFill>
              </a:rPr>
              <a:t>公司承担法律责任。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2</a:t>
            </a:r>
            <a:r>
              <a:rPr lang="zh-CN" altLang="en-US" b="0" dirty="0">
                <a:solidFill>
                  <a:schemeClr val="tx1"/>
                </a:solidFill>
              </a:rPr>
              <a:t>）卖方已经向买方交付以买方为收货人的提货单，即履行了</a:t>
            </a:r>
            <a:r>
              <a:rPr lang="en-US" altLang="zh-CN" b="0" dirty="0">
                <a:solidFill>
                  <a:schemeClr val="tx1"/>
                </a:solidFill>
              </a:rPr>
              <a:t>《</a:t>
            </a:r>
            <a:r>
              <a:rPr lang="zh-CN" altLang="en-US" b="0" dirty="0">
                <a:solidFill>
                  <a:schemeClr val="tx1"/>
                </a:solidFill>
              </a:rPr>
              <a:t>售货合同</a:t>
            </a:r>
            <a:r>
              <a:rPr lang="en-US" altLang="zh-CN" b="0" dirty="0">
                <a:solidFill>
                  <a:schemeClr val="tx1"/>
                </a:solidFill>
              </a:rPr>
              <a:t>》</a:t>
            </a:r>
            <a:r>
              <a:rPr lang="zh-CN" altLang="en-US" b="0" dirty="0">
                <a:solidFill>
                  <a:schemeClr val="tx1"/>
                </a:solidFill>
              </a:rPr>
              <a:t>下卖方的义务，仓库不让买方提货与卖方无关。</a:t>
            </a:r>
            <a:endParaRPr lang="zh-CN" altLang="en-US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zh-CN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zh-CN" altLang="en-US" dirty="0"/>
          </a:p>
          <a:p>
            <a:r>
              <a:rPr lang="en-US" altLang="zh-CN" dirty="0"/>
              <a:t> </a:t>
            </a:r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60474" y="6498756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/>
          </a:p>
          <a:p>
            <a:r>
              <a:rPr lang="en-US" altLang="zh-CN" dirty="0">
                <a:solidFill>
                  <a:schemeClr val="tx1"/>
                </a:solidFill>
              </a:rPr>
              <a:t> 12. FCA </a:t>
            </a:r>
            <a:r>
              <a:rPr lang="zh-CN" altLang="en-US" dirty="0">
                <a:solidFill>
                  <a:schemeClr val="tx1"/>
                </a:solidFill>
              </a:rPr>
              <a:t>术语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  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出具已装船提单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 卖方负责租船订舱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 船东出具已装船提单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 实质还是买方控制相应的装运单据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） 出口报关问题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7</a:t>
            </a:r>
            <a:r>
              <a:rPr lang="zh-CN" altLang="en-US" dirty="0">
                <a:solidFill>
                  <a:schemeClr val="tx1"/>
                </a:solidFill>
              </a:rPr>
              <a:t>） 合同条款的约定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8</a:t>
            </a:r>
            <a:r>
              <a:rPr lang="zh-CN" altLang="en-US" dirty="0">
                <a:solidFill>
                  <a:schemeClr val="tx1"/>
                </a:solidFill>
              </a:rPr>
              <a:t>） 信用证的条款问题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4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00520"/>
            <a:ext cx="8378455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</a:rPr>
              <a:t>13. </a:t>
            </a:r>
            <a:r>
              <a:rPr lang="zh-CN" altLang="en-US" dirty="0">
                <a:solidFill>
                  <a:schemeClr val="tx1"/>
                </a:solidFill>
              </a:rPr>
              <a:t>涉外仲裁案例：  </a:t>
            </a:r>
            <a:r>
              <a:rPr lang="en-US" altLang="zh-CN" dirty="0">
                <a:solidFill>
                  <a:schemeClr val="tx1"/>
                </a:solidFill>
              </a:rPr>
              <a:t>FOB</a:t>
            </a:r>
            <a:r>
              <a:rPr lang="zh-CN" altLang="en-US" dirty="0">
                <a:solidFill>
                  <a:schemeClr val="tx1"/>
                </a:solidFill>
              </a:rPr>
              <a:t>术语合同纠纷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买方与卖方</a:t>
            </a:r>
            <a:r>
              <a:rPr lang="en-US" altLang="zh-CN" b="0" dirty="0">
                <a:solidFill>
                  <a:schemeClr val="tx1"/>
                </a:solidFill>
              </a:rPr>
              <a:t>《</a:t>
            </a:r>
            <a:r>
              <a:rPr lang="zh-CN" altLang="en-US" b="0" dirty="0">
                <a:solidFill>
                  <a:schemeClr val="tx1"/>
                </a:solidFill>
              </a:rPr>
              <a:t>售货合同</a:t>
            </a:r>
            <a:r>
              <a:rPr lang="en-US" altLang="zh-CN" b="0" dirty="0">
                <a:solidFill>
                  <a:schemeClr val="tx1"/>
                </a:solidFill>
              </a:rPr>
              <a:t>》</a:t>
            </a:r>
            <a:r>
              <a:rPr lang="zh-CN" altLang="en-US" b="0" dirty="0">
                <a:solidFill>
                  <a:schemeClr val="tx1"/>
                </a:solidFill>
              </a:rPr>
              <a:t>，约定主要条款：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zh-CN" altLang="en-US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1</a:t>
            </a:r>
            <a:r>
              <a:rPr lang="zh-CN" altLang="en-US" b="0" dirty="0">
                <a:solidFill>
                  <a:schemeClr val="tx1"/>
                </a:solidFill>
              </a:rPr>
              <a:t>）货物名称：硅铁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2</a:t>
            </a:r>
            <a:r>
              <a:rPr lang="zh-CN" altLang="en-US" b="0" dirty="0">
                <a:solidFill>
                  <a:schemeClr val="tx1"/>
                </a:solidFill>
              </a:rPr>
              <a:t>）</a:t>
            </a:r>
            <a:r>
              <a:rPr lang="en-US" altLang="zh-CN" b="0" dirty="0">
                <a:solidFill>
                  <a:schemeClr val="tx1"/>
                </a:solidFill>
              </a:rPr>
              <a:t>USD560/MT, FOB TIANJIN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3</a:t>
            </a:r>
            <a:r>
              <a:rPr lang="zh-CN" altLang="en-US" b="0" dirty="0">
                <a:solidFill>
                  <a:schemeClr val="tx1"/>
                </a:solidFill>
              </a:rPr>
              <a:t>）数量：</a:t>
            </a:r>
            <a:r>
              <a:rPr lang="en-US" altLang="zh-CN" b="0" dirty="0">
                <a:solidFill>
                  <a:schemeClr val="tx1"/>
                </a:solidFill>
              </a:rPr>
              <a:t>100MT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4</a:t>
            </a:r>
            <a:r>
              <a:rPr lang="zh-CN" altLang="en-US" b="0" dirty="0">
                <a:solidFill>
                  <a:schemeClr val="tx1"/>
                </a:solidFill>
              </a:rPr>
              <a:t>）交货期：</a:t>
            </a:r>
            <a:r>
              <a:rPr lang="en-US" altLang="zh-CN" b="0" dirty="0">
                <a:solidFill>
                  <a:schemeClr val="tx1"/>
                </a:solidFill>
              </a:rPr>
              <a:t>2019</a:t>
            </a:r>
            <a:r>
              <a:rPr lang="zh-CN" altLang="en-US" b="0" dirty="0">
                <a:solidFill>
                  <a:schemeClr val="tx1"/>
                </a:solidFill>
              </a:rPr>
              <a:t>年</a:t>
            </a:r>
            <a:r>
              <a:rPr lang="en-US" altLang="zh-CN" b="0" dirty="0">
                <a:solidFill>
                  <a:schemeClr val="tx1"/>
                </a:solidFill>
              </a:rPr>
              <a:t>7</a:t>
            </a:r>
            <a:r>
              <a:rPr lang="zh-CN" altLang="en-US" b="0" dirty="0">
                <a:solidFill>
                  <a:schemeClr val="tx1"/>
                </a:solidFill>
              </a:rPr>
              <a:t>月底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5</a:t>
            </a:r>
            <a:r>
              <a:rPr lang="zh-CN" altLang="en-US" b="0" dirty="0">
                <a:solidFill>
                  <a:schemeClr val="tx1"/>
                </a:solidFill>
              </a:rPr>
              <a:t>）付款方式：交货后</a:t>
            </a:r>
            <a:r>
              <a:rPr lang="en-US" altLang="zh-CN" b="0" dirty="0">
                <a:solidFill>
                  <a:schemeClr val="tx1"/>
                </a:solidFill>
              </a:rPr>
              <a:t>10</a:t>
            </a:r>
            <a:r>
              <a:rPr lang="zh-CN" altLang="en-US" b="0" dirty="0">
                <a:solidFill>
                  <a:schemeClr val="tx1"/>
                </a:solidFill>
              </a:rPr>
              <a:t>天内</a:t>
            </a:r>
            <a:r>
              <a:rPr lang="en-US" altLang="zh-CN" b="0" dirty="0">
                <a:solidFill>
                  <a:schemeClr val="tx1"/>
                </a:solidFill>
              </a:rPr>
              <a:t>100%T/T</a:t>
            </a:r>
            <a:r>
              <a:rPr lang="zh-CN" altLang="en-US" b="0" dirty="0">
                <a:solidFill>
                  <a:schemeClr val="tx1"/>
                </a:solidFill>
              </a:rPr>
              <a:t>付款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 由于卖方没有交货，买方要起诉卖方，这里有几个问题或者需要注意的问题？</a:t>
            </a:r>
            <a:endParaRPr lang="zh-CN" altLang="en-US" b="0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zh-CN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zh-CN" altLang="en-US" dirty="0"/>
          </a:p>
          <a:p>
            <a:r>
              <a:rPr lang="en-US" altLang="zh-CN" dirty="0"/>
              <a:t> </a:t>
            </a:r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60474" y="6498756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</a:rPr>
              <a:t> 14. FOB </a:t>
            </a:r>
            <a:r>
              <a:rPr lang="zh-CN" altLang="en-US" dirty="0">
                <a:solidFill>
                  <a:schemeClr val="tx1"/>
                </a:solidFill>
              </a:rPr>
              <a:t>术语需要注意的问题和相关案例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案例一： 买方与船公司、货代串通诈骗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案例二： </a:t>
            </a:r>
            <a:r>
              <a:rPr lang="en-US" altLang="zh-CN" dirty="0">
                <a:solidFill>
                  <a:schemeClr val="tx1"/>
                </a:solidFill>
              </a:rPr>
              <a:t>shipper</a:t>
            </a:r>
            <a:r>
              <a:rPr lang="zh-CN" altLang="en-US" dirty="0">
                <a:solidFill>
                  <a:schemeClr val="tx1"/>
                </a:solidFill>
              </a:rPr>
              <a:t>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案例三： 保险问题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案例四： 船期无法控制，无法安排备货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案例五： 清洁提单问题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案例六： 提单运费条款问题、运费支付问题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案例七： 舱位不够甩货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案例八： 合同双方履行顺序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案例九： 买方不履行合同义务问题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50535" y="6478878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/>
          </a:p>
          <a:p>
            <a:r>
              <a:rPr lang="zh-CN" altLang="en-US" dirty="0"/>
              <a:t> </a:t>
            </a:r>
            <a:r>
              <a:rPr lang="en-US" altLang="zh-CN" dirty="0">
                <a:solidFill>
                  <a:schemeClr val="tx1"/>
                </a:solidFill>
              </a:rPr>
              <a:t>15. </a:t>
            </a:r>
            <a:r>
              <a:rPr lang="zh-CN" altLang="en-US" dirty="0">
                <a:solidFill>
                  <a:schemeClr val="tx1"/>
                </a:solidFill>
              </a:rPr>
              <a:t>背对背合同：</a:t>
            </a:r>
            <a:r>
              <a:rPr lang="en-US" altLang="zh-CN" dirty="0">
                <a:solidFill>
                  <a:schemeClr val="tx1"/>
                </a:solidFill>
              </a:rPr>
              <a:t>FOB + CFR/CIF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  </a:t>
            </a:r>
            <a:endParaRPr lang="zh-CN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 中间商从生产商购买，价格术语为</a:t>
            </a:r>
            <a:r>
              <a:rPr lang="en-US" altLang="zh-CN" dirty="0">
                <a:solidFill>
                  <a:schemeClr val="tx1"/>
                </a:solidFill>
              </a:rPr>
              <a:t>FOB</a:t>
            </a:r>
            <a:r>
              <a:rPr lang="zh-CN" altLang="en-US" dirty="0">
                <a:solidFill>
                  <a:schemeClr val="tx1"/>
                </a:solidFill>
              </a:rPr>
              <a:t>， 转收给买方价格术语为</a:t>
            </a:r>
            <a:r>
              <a:rPr lang="en-US" altLang="zh-CN" dirty="0">
                <a:solidFill>
                  <a:schemeClr val="tx1"/>
                </a:solidFill>
              </a:rPr>
              <a:t>CFR</a:t>
            </a:r>
            <a:r>
              <a:rPr lang="zh-CN" altLang="en-US" dirty="0">
                <a:solidFill>
                  <a:schemeClr val="tx1"/>
                </a:solidFill>
              </a:rPr>
              <a:t>或</a:t>
            </a:r>
            <a:r>
              <a:rPr lang="en-US" altLang="zh-CN" dirty="0">
                <a:solidFill>
                  <a:schemeClr val="tx1"/>
                </a:solidFill>
              </a:rPr>
              <a:t>CIF</a:t>
            </a:r>
            <a:r>
              <a:rPr lang="zh-CN" altLang="en-US" dirty="0">
                <a:solidFill>
                  <a:schemeClr val="tx1"/>
                </a:solidFill>
              </a:rPr>
              <a:t>。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 提单条款问题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 信用证条款问题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 信用证的交单期问题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16. FOB v CFR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CIF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）作为卖方，从选择</a:t>
            </a:r>
            <a:r>
              <a:rPr lang="en-US" altLang="zh-CN" dirty="0">
                <a:solidFill>
                  <a:schemeClr val="tx1"/>
                </a:solidFill>
              </a:rPr>
              <a:t>FOB</a:t>
            </a:r>
            <a:r>
              <a:rPr lang="zh-CN" altLang="en-US" dirty="0">
                <a:solidFill>
                  <a:schemeClr val="tx1"/>
                </a:solidFill>
              </a:rPr>
              <a:t>到</a:t>
            </a:r>
            <a:r>
              <a:rPr lang="en-US" altLang="zh-CN" dirty="0">
                <a:solidFill>
                  <a:schemeClr val="tx1"/>
                </a:solidFill>
              </a:rPr>
              <a:t>CFR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CIF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）作为买方，从选择</a:t>
            </a:r>
            <a:r>
              <a:rPr lang="en-US" altLang="zh-CN" dirty="0">
                <a:solidFill>
                  <a:schemeClr val="tx1"/>
                </a:solidFill>
              </a:rPr>
              <a:t>CFR</a:t>
            </a:r>
            <a:r>
              <a:rPr lang="zh-CN" altLang="en-US" dirty="0">
                <a:solidFill>
                  <a:schemeClr val="tx1"/>
                </a:solidFill>
              </a:rPr>
              <a:t>、</a:t>
            </a:r>
            <a:r>
              <a:rPr lang="en-US" altLang="zh-CN" dirty="0">
                <a:solidFill>
                  <a:schemeClr val="tx1"/>
                </a:solidFill>
              </a:rPr>
              <a:t>CIF</a:t>
            </a:r>
            <a:r>
              <a:rPr lang="zh-CN" altLang="en-US" dirty="0">
                <a:solidFill>
                  <a:schemeClr val="tx1"/>
                </a:solidFill>
              </a:rPr>
              <a:t>到</a:t>
            </a:r>
            <a:r>
              <a:rPr lang="en-US" altLang="zh-CN" dirty="0">
                <a:solidFill>
                  <a:schemeClr val="tx1"/>
                </a:solidFill>
              </a:rPr>
              <a:t>FOB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注意：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 </a:t>
            </a:r>
            <a:r>
              <a:rPr lang="zh-CN" altLang="en-US" dirty="0">
                <a:solidFill>
                  <a:schemeClr val="tx1"/>
                </a:solidFill>
              </a:rPr>
              <a:t>看似简单，实际上非常困难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 首先需要具备海上运输的实务经验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 具备海上运输风险把控能力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 具备海商法法律知识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 控制海上运输才能真正控制国际贸易风险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） 才能真正提高公司在国际贸易的盈利能力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zh-CN" dirty="0"/>
          </a:p>
          <a:p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3226085" y="795745"/>
            <a:ext cx="58049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</a:rPr>
              <a:t> 17. CIF </a:t>
            </a:r>
            <a:r>
              <a:rPr lang="zh-CN" altLang="en-US" dirty="0">
                <a:solidFill>
                  <a:schemeClr val="tx1"/>
                </a:solidFill>
              </a:rPr>
              <a:t>风险转移问题和相关案例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  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案例一： 船舶在印度洋发生火灾等问题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从印度进口生铁合同，价格术语为</a:t>
            </a:r>
            <a:r>
              <a:rPr lang="en-US" altLang="zh-CN" dirty="0">
                <a:solidFill>
                  <a:schemeClr val="tx1"/>
                </a:solidFill>
              </a:rPr>
              <a:t>CIF</a:t>
            </a:r>
            <a:r>
              <a:rPr lang="zh-CN" altLang="en-US" dirty="0">
                <a:solidFill>
                  <a:schemeClr val="tx1"/>
                </a:solidFill>
              </a:rPr>
              <a:t>，船舶在太平洋出现问题，该船上有三家进口商的货，其中两家进口商通过银行止付信用证，上钢三厂已经支付了大约</a:t>
            </a:r>
            <a:r>
              <a:rPr lang="en-US" altLang="zh-CN" dirty="0">
                <a:solidFill>
                  <a:schemeClr val="tx1"/>
                </a:solidFill>
              </a:rPr>
              <a:t>16</a:t>
            </a:r>
            <a:r>
              <a:rPr lang="zh-CN" altLang="en-US" dirty="0">
                <a:solidFill>
                  <a:schemeClr val="tx1"/>
                </a:solidFill>
              </a:rPr>
              <a:t>万美元的货款。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/>
              <a:t> </a:t>
            </a:r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78878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948683" y="795745"/>
            <a:ext cx="63494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</a:rPr>
              <a:t> 18. CIF </a:t>
            </a:r>
            <a:r>
              <a:rPr lang="zh-CN" altLang="en-US" dirty="0">
                <a:solidFill>
                  <a:schemeClr val="tx1"/>
                </a:solidFill>
              </a:rPr>
              <a:t>风险转移问题和相关案例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案例二：船舶进不了合同约定的港口（</a:t>
            </a:r>
            <a:r>
              <a:rPr lang="en-US" altLang="zh-CN" dirty="0" err="1">
                <a:solidFill>
                  <a:schemeClr val="tx1"/>
                </a:solidFill>
              </a:rPr>
              <a:t>berkenhead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利物浦港水深约</a:t>
            </a:r>
            <a:r>
              <a:rPr lang="en-US" altLang="zh-CN" dirty="0">
                <a:solidFill>
                  <a:schemeClr val="tx1"/>
                </a:solidFill>
              </a:rPr>
              <a:t>10 </a:t>
            </a:r>
            <a:r>
              <a:rPr lang="zh-CN" altLang="en-US" dirty="0">
                <a:solidFill>
                  <a:schemeClr val="tx1"/>
                </a:solidFill>
              </a:rPr>
              <a:t>米，水深浪静，是个天然良港。码头全长</a:t>
            </a:r>
            <a:r>
              <a:rPr lang="en-US" altLang="zh-CN" dirty="0">
                <a:solidFill>
                  <a:schemeClr val="tx1"/>
                </a:solidFill>
              </a:rPr>
              <a:t>11</a:t>
            </a:r>
            <a:r>
              <a:rPr lang="zh-CN" altLang="en-US" dirty="0">
                <a:solidFill>
                  <a:schemeClr val="tx1"/>
                </a:solidFill>
              </a:rPr>
              <a:t>千米，有</a:t>
            </a:r>
            <a:r>
              <a:rPr lang="en-US" altLang="zh-CN" dirty="0">
                <a:solidFill>
                  <a:schemeClr val="tx1"/>
                </a:solidFill>
              </a:rPr>
              <a:t>50 </a:t>
            </a:r>
            <a:r>
              <a:rPr lang="zh-CN" altLang="en-US" dirty="0">
                <a:solidFill>
                  <a:schemeClr val="tx1"/>
                </a:solidFill>
              </a:rPr>
              <a:t>多个供外国船只停泊的作业码头，其中大多数为专业性码头，南部的格拉德斯通码头是大型专业化码头；西岸有</a:t>
            </a:r>
            <a:r>
              <a:rPr lang="zh-CN" altLang="en-US" dirty="0">
                <a:solidFill>
                  <a:srgbClr val="FF0000"/>
                </a:solidFill>
              </a:rPr>
              <a:t>伯肯黑德</a:t>
            </a:r>
            <a:r>
              <a:rPr lang="zh-CN" altLang="en-US" dirty="0">
                <a:solidFill>
                  <a:schemeClr val="tx1"/>
                </a:solidFill>
              </a:rPr>
              <a:t>和沃勒西码头。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/>
              <a:t>  </a:t>
            </a:r>
            <a:endParaRPr lang="en-US" altLang="zh-CN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zh-CN" altLang="en-US" dirty="0"/>
          </a:p>
          <a:p>
            <a:r>
              <a:rPr lang="en-US" altLang="zh-CN" dirty="0"/>
              <a:t> </a:t>
            </a:r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r>
              <a:rPr lang="en-US" dirty="0"/>
              <a:t>16. </a:t>
            </a:r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78878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00520"/>
            <a:ext cx="8378455" cy="95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</a:rPr>
              <a:t>19. </a:t>
            </a:r>
            <a:r>
              <a:rPr lang="zh-CN" altLang="en-US" dirty="0">
                <a:solidFill>
                  <a:schemeClr val="tx1"/>
                </a:solidFill>
              </a:rPr>
              <a:t>涉外仲裁案例：  </a:t>
            </a:r>
            <a:r>
              <a:rPr lang="en-US" altLang="zh-CN" dirty="0">
                <a:solidFill>
                  <a:schemeClr val="tx1"/>
                </a:solidFill>
              </a:rPr>
              <a:t>CIF</a:t>
            </a:r>
            <a:r>
              <a:rPr lang="zh-CN" altLang="en-US" dirty="0">
                <a:solidFill>
                  <a:schemeClr val="tx1"/>
                </a:solidFill>
              </a:rPr>
              <a:t>术语合同纠纷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买方与卖方</a:t>
            </a:r>
            <a:r>
              <a:rPr lang="en-US" altLang="zh-CN" b="0" dirty="0">
                <a:solidFill>
                  <a:schemeClr val="tx1"/>
                </a:solidFill>
              </a:rPr>
              <a:t>《</a:t>
            </a:r>
            <a:r>
              <a:rPr lang="zh-CN" altLang="en-US" b="0" dirty="0">
                <a:solidFill>
                  <a:schemeClr val="tx1"/>
                </a:solidFill>
              </a:rPr>
              <a:t>售货合同</a:t>
            </a:r>
            <a:r>
              <a:rPr lang="en-US" altLang="zh-CN" b="0" dirty="0">
                <a:solidFill>
                  <a:schemeClr val="tx1"/>
                </a:solidFill>
              </a:rPr>
              <a:t>》</a:t>
            </a:r>
            <a:r>
              <a:rPr lang="zh-CN" altLang="en-US" b="0" dirty="0">
                <a:solidFill>
                  <a:schemeClr val="tx1"/>
                </a:solidFill>
              </a:rPr>
              <a:t>，约定主要条款：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zh-CN" altLang="en-US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1</a:t>
            </a:r>
            <a:r>
              <a:rPr lang="zh-CN" altLang="en-US" b="0" dirty="0">
                <a:solidFill>
                  <a:schemeClr val="tx1"/>
                </a:solidFill>
              </a:rPr>
              <a:t>）货物名称：沥青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2</a:t>
            </a:r>
            <a:r>
              <a:rPr lang="zh-CN" altLang="en-US" b="0" dirty="0">
                <a:solidFill>
                  <a:schemeClr val="tx1"/>
                </a:solidFill>
              </a:rPr>
              <a:t>）</a:t>
            </a:r>
            <a:r>
              <a:rPr lang="en-US" altLang="zh-CN" b="0" dirty="0">
                <a:solidFill>
                  <a:schemeClr val="tx1"/>
                </a:solidFill>
              </a:rPr>
              <a:t>USD560/MT, CIF </a:t>
            </a:r>
            <a:r>
              <a:rPr lang="zh-CN" altLang="en-US" b="0" dirty="0">
                <a:solidFill>
                  <a:schemeClr val="tx1"/>
                </a:solidFill>
              </a:rPr>
              <a:t>天津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3</a:t>
            </a:r>
            <a:r>
              <a:rPr lang="zh-CN" altLang="en-US" b="0" dirty="0">
                <a:solidFill>
                  <a:schemeClr val="tx1"/>
                </a:solidFill>
              </a:rPr>
              <a:t>）数量：</a:t>
            </a:r>
            <a:r>
              <a:rPr lang="en-US" altLang="zh-CN" b="0" dirty="0">
                <a:solidFill>
                  <a:schemeClr val="tx1"/>
                </a:solidFill>
              </a:rPr>
              <a:t>6000MT  </a:t>
            </a:r>
            <a:r>
              <a:rPr lang="zh-CN" altLang="en-US" b="0" dirty="0">
                <a:solidFill>
                  <a:schemeClr val="tx1"/>
                </a:solidFill>
              </a:rPr>
              <a:t>允许分批交货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4</a:t>
            </a:r>
            <a:r>
              <a:rPr lang="zh-CN" altLang="en-US" b="0" dirty="0">
                <a:solidFill>
                  <a:schemeClr val="tx1"/>
                </a:solidFill>
              </a:rPr>
              <a:t>）交货期：</a:t>
            </a:r>
            <a:r>
              <a:rPr lang="en-US" altLang="zh-CN" b="0" dirty="0">
                <a:solidFill>
                  <a:schemeClr val="tx1"/>
                </a:solidFill>
              </a:rPr>
              <a:t>2019</a:t>
            </a:r>
            <a:r>
              <a:rPr lang="zh-CN" altLang="en-US" b="0" dirty="0">
                <a:solidFill>
                  <a:schemeClr val="tx1"/>
                </a:solidFill>
              </a:rPr>
              <a:t>年</a:t>
            </a:r>
            <a:r>
              <a:rPr lang="en-US" altLang="zh-CN" b="0" dirty="0">
                <a:solidFill>
                  <a:schemeClr val="tx1"/>
                </a:solidFill>
              </a:rPr>
              <a:t>10</a:t>
            </a:r>
            <a:r>
              <a:rPr lang="zh-CN" altLang="en-US" b="0" dirty="0">
                <a:solidFill>
                  <a:schemeClr val="tx1"/>
                </a:solidFill>
              </a:rPr>
              <a:t>月底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（</a:t>
            </a:r>
            <a:r>
              <a:rPr lang="en-US" altLang="zh-CN" b="0" dirty="0">
                <a:solidFill>
                  <a:schemeClr val="tx1"/>
                </a:solidFill>
              </a:rPr>
              <a:t>5</a:t>
            </a:r>
            <a:r>
              <a:rPr lang="zh-CN" altLang="en-US" b="0" dirty="0">
                <a:solidFill>
                  <a:schemeClr val="tx1"/>
                </a:solidFill>
              </a:rPr>
              <a:t>）付款方式：合同签订后</a:t>
            </a:r>
            <a:r>
              <a:rPr lang="en-US" altLang="zh-CN" b="0" dirty="0">
                <a:solidFill>
                  <a:schemeClr val="tx1"/>
                </a:solidFill>
              </a:rPr>
              <a:t>10</a:t>
            </a:r>
            <a:r>
              <a:rPr lang="zh-CN" altLang="en-US" b="0" dirty="0">
                <a:solidFill>
                  <a:schemeClr val="tx1"/>
                </a:solidFill>
              </a:rPr>
              <a:t>天内开具</a:t>
            </a:r>
            <a:r>
              <a:rPr lang="en-US" altLang="zh-CN" b="0" dirty="0">
                <a:solidFill>
                  <a:schemeClr val="tx1"/>
                </a:solidFill>
              </a:rPr>
              <a:t>100%</a:t>
            </a:r>
            <a:r>
              <a:rPr lang="zh-CN" altLang="en-US" b="0" dirty="0">
                <a:solidFill>
                  <a:schemeClr val="tx1"/>
                </a:solidFill>
              </a:rPr>
              <a:t>合同金额的不可撤销的信用证</a:t>
            </a:r>
            <a:endParaRPr lang="en-US" altLang="zh-CN" b="0" dirty="0">
              <a:solidFill>
                <a:schemeClr val="tx1"/>
              </a:solidFill>
            </a:endParaRPr>
          </a:p>
          <a:p>
            <a:endParaRPr lang="en-US" altLang="zh-CN" b="0" dirty="0">
              <a:solidFill>
                <a:schemeClr val="tx1"/>
              </a:solidFill>
            </a:endParaRPr>
          </a:p>
          <a:p>
            <a:r>
              <a:rPr lang="zh-CN" altLang="en-US" b="0" dirty="0">
                <a:solidFill>
                  <a:schemeClr val="tx1"/>
                </a:solidFill>
              </a:rPr>
              <a:t> 卖方分三次发货，共交货</a:t>
            </a:r>
            <a:r>
              <a:rPr lang="en-US" altLang="zh-CN" b="0" dirty="0">
                <a:solidFill>
                  <a:schemeClr val="tx1"/>
                </a:solidFill>
              </a:rPr>
              <a:t>3000MT</a:t>
            </a:r>
            <a:r>
              <a:rPr lang="zh-CN" altLang="en-US" b="0" dirty="0">
                <a:solidFill>
                  <a:schemeClr val="tx1"/>
                </a:solidFill>
              </a:rPr>
              <a:t>， 后来不交货，买方在某仲裁机构提起仲裁，要求卖方赔偿损失。</a:t>
            </a:r>
            <a:endParaRPr lang="zh-CN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zh-CN" altLang="en-US" dirty="0"/>
          </a:p>
          <a:p>
            <a:r>
              <a:rPr lang="en-US" altLang="zh-CN" dirty="0"/>
              <a:t> </a:t>
            </a:r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60474" y="6498756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59104"/>
            <a:ext cx="83784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以</a:t>
            </a:r>
            <a:r>
              <a:rPr lang="en-US" altLang="zh-CN" dirty="0">
                <a:solidFill>
                  <a:schemeClr val="tx1"/>
                </a:solidFill>
              </a:rPr>
              <a:t>CIF</a:t>
            </a:r>
            <a:r>
              <a:rPr lang="zh-CN" altLang="en-US" dirty="0">
                <a:solidFill>
                  <a:schemeClr val="tx1"/>
                </a:solidFill>
              </a:rPr>
              <a:t>贸易术语，</a:t>
            </a:r>
            <a:r>
              <a:rPr lang="en-US" altLang="zh-CN" dirty="0">
                <a:solidFill>
                  <a:schemeClr val="tx1"/>
                </a:solidFill>
              </a:rPr>
              <a:t>L/C</a:t>
            </a:r>
            <a:r>
              <a:rPr lang="zh-CN" altLang="en-US" dirty="0">
                <a:solidFill>
                  <a:schemeClr val="tx1"/>
                </a:solidFill>
              </a:rPr>
              <a:t>支付方式为例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合同洽谈</a:t>
            </a:r>
            <a:r>
              <a:rPr lang="en-US" altLang="zh-CN" dirty="0">
                <a:solidFill>
                  <a:schemeClr val="tx1"/>
                </a:solidFill>
              </a:rPr>
              <a:t>				18. </a:t>
            </a:r>
            <a:r>
              <a:rPr lang="zh-CN" altLang="en-US" dirty="0">
                <a:solidFill>
                  <a:schemeClr val="tx1"/>
                </a:solidFill>
              </a:rPr>
              <a:t>边防证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签订合同</a:t>
            </a:r>
            <a:r>
              <a:rPr lang="en-US" altLang="zh-CN" dirty="0">
                <a:solidFill>
                  <a:schemeClr val="tx1"/>
                </a:solidFill>
              </a:rPr>
              <a:t>				19. </a:t>
            </a:r>
            <a:r>
              <a:rPr lang="zh-CN" altLang="en-US" dirty="0">
                <a:solidFill>
                  <a:schemeClr val="tx1"/>
                </a:solidFill>
              </a:rPr>
              <a:t>装船 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开具信用证</a:t>
            </a:r>
            <a:r>
              <a:rPr lang="en-US" altLang="zh-CN" dirty="0">
                <a:solidFill>
                  <a:schemeClr val="tx1"/>
                </a:solidFill>
              </a:rPr>
              <a:t>				20. </a:t>
            </a:r>
            <a:r>
              <a:rPr lang="zh-CN" altLang="en-US" dirty="0">
                <a:solidFill>
                  <a:schemeClr val="tx1"/>
                </a:solidFill>
              </a:rPr>
              <a:t>装船（前）检验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审核信用证</a:t>
            </a:r>
            <a:r>
              <a:rPr lang="en-US" altLang="zh-CN" dirty="0">
                <a:solidFill>
                  <a:schemeClr val="tx1"/>
                </a:solidFill>
              </a:rPr>
              <a:t>				21. </a:t>
            </a:r>
            <a:r>
              <a:rPr lang="zh-CN" altLang="en-US" dirty="0">
                <a:solidFill>
                  <a:schemeClr val="tx1"/>
                </a:solidFill>
              </a:rPr>
              <a:t>捆扎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生产备货</a:t>
            </a:r>
            <a:r>
              <a:rPr lang="en-US" altLang="zh-CN" dirty="0">
                <a:solidFill>
                  <a:schemeClr val="tx1"/>
                </a:solidFill>
              </a:rPr>
              <a:t>				22. </a:t>
            </a:r>
            <a:r>
              <a:rPr lang="zh-CN" altLang="en-US" dirty="0">
                <a:solidFill>
                  <a:schemeClr val="tx1"/>
                </a:solidFill>
              </a:rPr>
              <a:t>固定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租船订舱</a:t>
            </a:r>
            <a:r>
              <a:rPr lang="en-US" altLang="zh-CN" dirty="0">
                <a:solidFill>
                  <a:schemeClr val="tx1"/>
                </a:solidFill>
              </a:rPr>
              <a:t>				23. </a:t>
            </a:r>
            <a:r>
              <a:rPr lang="zh-CN" altLang="en-US" dirty="0">
                <a:solidFill>
                  <a:schemeClr val="tx1"/>
                </a:solidFill>
              </a:rPr>
              <a:t>大副收据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产品质量检验</a:t>
            </a:r>
            <a:r>
              <a:rPr lang="en-US" altLang="zh-CN" dirty="0">
                <a:solidFill>
                  <a:schemeClr val="tx1"/>
                </a:solidFill>
              </a:rPr>
              <a:t>			24. </a:t>
            </a:r>
            <a:r>
              <a:rPr lang="zh-CN" altLang="en-US" dirty="0">
                <a:solidFill>
                  <a:schemeClr val="tx1"/>
                </a:solidFill>
              </a:rPr>
              <a:t>签发提单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货物备齐</a:t>
            </a:r>
            <a:r>
              <a:rPr lang="en-US" altLang="zh-CN" dirty="0">
                <a:solidFill>
                  <a:schemeClr val="tx1"/>
                </a:solidFill>
              </a:rPr>
              <a:t>				25. </a:t>
            </a:r>
            <a:r>
              <a:rPr lang="zh-CN" altLang="en-US" dirty="0">
                <a:solidFill>
                  <a:schemeClr val="tx1"/>
                </a:solidFill>
              </a:rPr>
              <a:t>退关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船舶到达预通知</a:t>
            </a:r>
            <a:r>
              <a:rPr lang="en-US" altLang="zh-CN" dirty="0">
                <a:solidFill>
                  <a:schemeClr val="tx1"/>
                </a:solidFill>
              </a:rPr>
              <a:t>			26. </a:t>
            </a:r>
            <a:r>
              <a:rPr lang="zh-CN" altLang="en-US" dirty="0">
                <a:solidFill>
                  <a:schemeClr val="tx1"/>
                </a:solidFill>
              </a:rPr>
              <a:t>制做单据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安排商检</a:t>
            </a:r>
            <a:r>
              <a:rPr lang="en-US" altLang="zh-CN" dirty="0">
                <a:solidFill>
                  <a:schemeClr val="tx1"/>
                </a:solidFill>
              </a:rPr>
              <a:t>				27. </a:t>
            </a:r>
            <a:r>
              <a:rPr lang="zh-CN" altLang="en-US" dirty="0">
                <a:solidFill>
                  <a:schemeClr val="tx1"/>
                </a:solidFill>
              </a:rPr>
              <a:t>银行议付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安排报关</a:t>
            </a:r>
            <a:r>
              <a:rPr lang="en-US" altLang="zh-CN" dirty="0">
                <a:solidFill>
                  <a:schemeClr val="tx1"/>
                </a:solidFill>
              </a:rPr>
              <a:t>				28. </a:t>
            </a:r>
            <a:r>
              <a:rPr lang="zh-CN" altLang="en-US" dirty="0">
                <a:solidFill>
                  <a:schemeClr val="tx1"/>
                </a:solidFill>
              </a:rPr>
              <a:t>不符点确认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发运到码头</a:t>
            </a:r>
            <a:r>
              <a:rPr lang="en-US" altLang="zh-CN" dirty="0">
                <a:solidFill>
                  <a:schemeClr val="tx1"/>
                </a:solidFill>
              </a:rPr>
              <a:t>				29. </a:t>
            </a:r>
            <a:r>
              <a:rPr lang="zh-CN" altLang="en-US" dirty="0">
                <a:solidFill>
                  <a:schemeClr val="tx1"/>
                </a:solidFill>
              </a:rPr>
              <a:t>收汇</a:t>
            </a:r>
            <a:r>
              <a:rPr lang="en-US" altLang="zh-CN" dirty="0">
                <a:solidFill>
                  <a:schemeClr val="tx1"/>
                </a:solidFill>
              </a:rPr>
              <a:t>	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安排港区堆场</a:t>
            </a:r>
            <a:r>
              <a:rPr lang="en-US" altLang="zh-CN" dirty="0">
                <a:solidFill>
                  <a:schemeClr val="tx1"/>
                </a:solidFill>
              </a:rPr>
              <a:t>			30. </a:t>
            </a:r>
            <a:r>
              <a:rPr lang="zh-CN" altLang="en-US" dirty="0">
                <a:solidFill>
                  <a:schemeClr val="tx1"/>
                </a:solidFill>
              </a:rPr>
              <a:t>外汇核销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外轮理货</a:t>
            </a:r>
            <a:r>
              <a:rPr lang="en-US" altLang="zh-CN" dirty="0">
                <a:solidFill>
                  <a:schemeClr val="tx1"/>
                </a:solidFill>
              </a:rPr>
              <a:t>				31. </a:t>
            </a:r>
            <a:r>
              <a:rPr lang="zh-CN" altLang="en-US" dirty="0">
                <a:solidFill>
                  <a:schemeClr val="tx1"/>
                </a:solidFill>
              </a:rPr>
              <a:t>计算速遣费</a:t>
            </a:r>
            <a:r>
              <a:rPr lang="en-US" altLang="zh-CN" dirty="0">
                <a:solidFill>
                  <a:schemeClr val="tx1"/>
                </a:solidFill>
              </a:rPr>
              <a:t>/</a:t>
            </a:r>
            <a:r>
              <a:rPr lang="zh-CN" altLang="en-US" dirty="0">
                <a:solidFill>
                  <a:schemeClr val="tx1"/>
                </a:solidFill>
              </a:rPr>
              <a:t>滞期费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港口装载公司</a:t>
            </a:r>
            <a:r>
              <a:rPr lang="en-US" altLang="zh-CN" dirty="0">
                <a:solidFill>
                  <a:schemeClr val="tx1"/>
                </a:solidFill>
              </a:rPr>
              <a:t>			32. </a:t>
            </a:r>
            <a:r>
              <a:rPr lang="zh-CN" altLang="en-US" dirty="0">
                <a:solidFill>
                  <a:schemeClr val="tx1"/>
                </a:solidFill>
              </a:rPr>
              <a:t>船舶顺利到目的港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装船通知</a:t>
            </a:r>
            <a:r>
              <a:rPr lang="en-US" altLang="zh-CN" dirty="0">
                <a:solidFill>
                  <a:schemeClr val="tx1"/>
                </a:solidFill>
              </a:rPr>
              <a:t>				33. </a:t>
            </a:r>
            <a:r>
              <a:rPr lang="zh-CN" altLang="en-US" dirty="0">
                <a:solidFill>
                  <a:schemeClr val="tx1"/>
                </a:solidFill>
              </a:rPr>
              <a:t>卸货港检验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预保险</a:t>
            </a:r>
            <a:r>
              <a:rPr lang="en-US" altLang="zh-CN" dirty="0">
                <a:solidFill>
                  <a:schemeClr val="tx1"/>
                </a:solidFill>
              </a:rPr>
              <a:t>				34. </a:t>
            </a:r>
            <a:r>
              <a:rPr lang="zh-CN" altLang="en-US" dirty="0">
                <a:solidFill>
                  <a:schemeClr val="tx1"/>
                </a:solidFill>
              </a:rPr>
              <a:t>整个交易完毕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			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226215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>
                    <a:lumMod val="95000"/>
                  </a:prstClr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出口合同的业务流程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36039" y="6487575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795745"/>
            <a:ext cx="8378455" cy="827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zh-CN" dirty="0">
                <a:solidFill>
                  <a:schemeClr val="tx1"/>
                </a:solidFill>
              </a:rPr>
              <a:t>20. </a:t>
            </a:r>
            <a:r>
              <a:rPr lang="zh-CN" altLang="en-US" dirty="0">
                <a:solidFill>
                  <a:schemeClr val="tx1"/>
                </a:solidFill>
              </a:rPr>
              <a:t>国际仲裁案例：某中国钢铁企业与英国钢铁贸易商的合同纠纷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）船舶沉没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）出口合同的价格条款</a:t>
            </a:r>
            <a:r>
              <a:rPr lang="en-US" altLang="zh-CN" dirty="0">
                <a:solidFill>
                  <a:schemeClr val="tx1"/>
                </a:solidFill>
              </a:rPr>
              <a:t>CFR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）支付条款</a:t>
            </a:r>
            <a:r>
              <a:rPr lang="en-US" altLang="zh-CN" dirty="0">
                <a:solidFill>
                  <a:schemeClr val="tx1"/>
                </a:solidFill>
              </a:rPr>
              <a:t>L/C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4</a:t>
            </a:r>
            <a:r>
              <a:rPr lang="zh-CN" altLang="en-US" dirty="0">
                <a:solidFill>
                  <a:schemeClr val="tx1"/>
                </a:solidFill>
              </a:rPr>
              <a:t>）保险问题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5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Bill/Lading ---- </a:t>
            </a:r>
            <a:r>
              <a:rPr lang="en-US" altLang="zh-CN" dirty="0" err="1">
                <a:solidFill>
                  <a:schemeClr val="tx1"/>
                </a:solidFill>
              </a:rPr>
              <a:t>Mate’Receipt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6</a:t>
            </a:r>
            <a:r>
              <a:rPr lang="zh-CN" altLang="en-US" dirty="0">
                <a:solidFill>
                  <a:schemeClr val="tx1"/>
                </a:solidFill>
              </a:rPr>
              <a:t>）货物风险问题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7</a:t>
            </a:r>
            <a:r>
              <a:rPr lang="zh-CN" altLang="en-US" dirty="0">
                <a:solidFill>
                  <a:schemeClr val="tx1"/>
                </a:solidFill>
              </a:rPr>
              <a:t>）申请人的权利问题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8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r>
              <a:rPr lang="en-US" altLang="zh-CN" dirty="0">
                <a:solidFill>
                  <a:schemeClr val="tx1"/>
                </a:solidFill>
              </a:rPr>
              <a:t>SHIPPER</a:t>
            </a:r>
            <a:r>
              <a:rPr lang="zh-CN" altLang="en-US" dirty="0">
                <a:solidFill>
                  <a:schemeClr val="tx1"/>
                </a:solidFill>
              </a:rPr>
              <a:t>问题</a:t>
            </a:r>
            <a:endParaRPr lang="en-US" altLang="zh-CN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</a:pPr>
            <a:endParaRPr lang="en-US" altLang="zh-CN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zh-CN" altLang="en-US" dirty="0"/>
          </a:p>
          <a:p>
            <a:r>
              <a:rPr lang="en-US" altLang="zh-CN" dirty="0"/>
              <a:t> </a:t>
            </a:r>
            <a:endParaRPr lang="en-US" altLang="zh-CN" dirty="0"/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/>
          <p:nvPr/>
        </p:nvSpPr>
        <p:spPr>
          <a:xfrm>
            <a:off x="841369" y="201997"/>
            <a:ext cx="272382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请关注我们的微信公众号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822821" y="1575518"/>
            <a:ext cx="68165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临时仲裁 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ADA       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AD HOC ARBITRATION</a:t>
            </a:r>
            <a:endParaRPr kumimoji="0" lang="en-US" altLang="zh-CN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440596" y="6478878"/>
            <a:ext cx="2787284" cy="369332"/>
            <a:chOff x="9639376" y="6339732"/>
            <a:chExt cx="2787284" cy="369332"/>
          </a:xfrm>
        </p:grpSpPr>
        <p:sp>
          <p:nvSpPr>
            <p:cNvPr id="29" name="文本框 28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协力律师事务所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99788" y="2498848"/>
            <a:ext cx="2262620" cy="22626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文本框 52"/>
          <p:cNvSpPr txBox="1"/>
          <p:nvPr/>
        </p:nvSpPr>
        <p:spPr>
          <a:xfrm>
            <a:off x="841369" y="201997"/>
            <a:ext cx="1107996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>
                    <a:lumMod val="95000"/>
                  </a:prstClr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联系方式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2547991" y="1592494"/>
            <a:ext cx="70913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800" dirty="0">
                <a:solidFill>
                  <a:srgbClr val="00B05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联系方式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 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440596" y="6478878"/>
            <a:ext cx="2787284" cy="369332"/>
            <a:chOff x="9639376" y="6339732"/>
            <a:chExt cx="2787284" cy="369332"/>
          </a:xfrm>
        </p:grpSpPr>
        <p:sp>
          <p:nvSpPr>
            <p:cNvPr id="29" name="文本框 28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协力律师事务所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cxnSp>
          <p:nvCxnSpPr>
            <p:cNvPr id="31" name="直接连接符 30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图片 11" descr="6089d3f64060b91b8704bfc5471a753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4690" y="2498848"/>
            <a:ext cx="2262620" cy="226262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22587" y="143429"/>
            <a:ext cx="45719" cy="915282"/>
          </a:xfrm>
          <a:prstGeom prst="rect">
            <a:avLst/>
          </a:prstGeom>
          <a:solidFill>
            <a:srgbClr val="A00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430657" y="6468939"/>
            <a:ext cx="2787284" cy="369332"/>
            <a:chOff x="9639376" y="6339732"/>
            <a:chExt cx="2787284" cy="369332"/>
          </a:xfrm>
        </p:grpSpPr>
        <p:sp>
          <p:nvSpPr>
            <p:cNvPr id="22" name="文本框 21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矩形 29"/>
          <p:cNvSpPr/>
          <p:nvPr/>
        </p:nvSpPr>
        <p:spPr>
          <a:xfrm>
            <a:off x="4017196" y="1706880"/>
            <a:ext cx="4104001" cy="2936240"/>
          </a:xfrm>
          <a:prstGeom prst="rect">
            <a:avLst/>
          </a:prstGeom>
          <a:solidFill>
            <a:srgbClr val="A00A0A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3458687" y="1706880"/>
            <a:ext cx="5309180" cy="2936240"/>
            <a:chOff x="4017196" y="1706880"/>
            <a:chExt cx="4104001" cy="2936240"/>
          </a:xfrm>
        </p:grpSpPr>
        <p:sp>
          <p:nvSpPr>
            <p:cNvPr id="32" name="矩形 31"/>
            <p:cNvSpPr/>
            <p:nvPr/>
          </p:nvSpPr>
          <p:spPr>
            <a:xfrm>
              <a:off x="4017196" y="1706880"/>
              <a:ext cx="4104001" cy="2936240"/>
            </a:xfrm>
            <a:prstGeom prst="rect">
              <a:avLst/>
            </a:prstGeom>
            <a:solidFill>
              <a:srgbClr val="A00A0A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082136" y="2860492"/>
              <a:ext cx="3974115" cy="4589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en-US" altLang="zh-CN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r>
                <a:rPr lang="zh-CN" altLang="en-US" b="1" kern="1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国际贸易术语与涉外合同法律风险专题讲座</a:t>
              </a:r>
              <a:endParaRPr lang="zh-CN" altLang="zh-CN" sz="1100" b="1" kern="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5349217" y="3746267"/>
              <a:ext cx="1431803" cy="662554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algn="ctr">
                <a:lnSpc>
                  <a:spcPct val="150000"/>
                </a:lnSpc>
                <a:spcAft>
                  <a:spcPts val="0"/>
                </a:spcAft>
                <a:defRPr kern="100">
                  <a:solidFill>
                    <a:schemeClr val="bg1"/>
                  </a:solidFill>
                  <a:latin typeface="方正粗倩简体" panose="03000509000000000000" pitchFamily="65" charset="-122"/>
                  <a:ea typeface="方正粗倩简体" panose="03000509000000000000" pitchFamily="65" charset="-122"/>
                </a:defRPr>
              </a:lvl1pPr>
            </a:lstStyle>
            <a:p>
              <a:r>
                <a:rPr lang="zh-CN" altLang="en-US" sz="2800" dirty="0"/>
                <a:t>谢     谢</a:t>
              </a:r>
              <a:endParaRPr lang="zh-CN" altLang="en-US" sz="2800" dirty="0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5502172" y="3425769"/>
              <a:ext cx="11340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Agency FB" panose="020B0503020202020204" pitchFamily="34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山东省商务厅</a:t>
              </a:r>
              <a:r>
                <a:rPr lang="en-US" altLang="zh-CN" sz="1600" b="1">
                  <a:solidFill>
                    <a:schemeClr val="bg1"/>
                  </a:solidFill>
                  <a:latin typeface="Agency FB" panose="020B0503020202020204" pitchFamily="34" charset="0"/>
                  <a:cs typeface="Times New Roman" panose="02020603050405020304" pitchFamily="18" charset="0"/>
                  <a:sym typeface="宋体" panose="02010600030101010101" pitchFamily="2" charset="-122"/>
                </a:rPr>
                <a:t> </a:t>
              </a:r>
              <a:endParaRPr lang="zh-CN" altLang="en-US" sz="1600" b="1" dirty="0">
                <a:solidFill>
                  <a:schemeClr val="bg1"/>
                </a:solidFill>
                <a:latin typeface="Agency FB" panose="020B0503020202020204" pitchFamily="34" charset="0"/>
                <a:cs typeface="Times New Roman" panose="02020603050405020304" pitchFamily="18" charset="0"/>
                <a:sym typeface="宋体" panose="02010600030101010101" pitchFamily="2" charset="-122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5481977" y="1897927"/>
              <a:ext cx="122326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6000" b="1" kern="100" dirty="0">
                  <a:solidFill>
                    <a:schemeClr val="bg1"/>
                  </a:solidFill>
                  <a:latin typeface="Agency FB" panose="020B0503020202020204" pitchFamily="34" charset="0"/>
                  <a:ea typeface="黑体" panose="02010609060101010101" pitchFamily="49" charset="-122"/>
                </a:rPr>
                <a:t>2020</a:t>
              </a:r>
              <a:endParaRPr lang="zh-CN" altLang="en-US" sz="6000" b="1" dirty="0">
                <a:solidFill>
                  <a:schemeClr val="bg1"/>
                </a:solidFill>
                <a:latin typeface="Agency FB" panose="020B0503020202020204" pitchFamily="34" charset="0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4978884" y="3418467"/>
              <a:ext cx="2180624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4978884" y="3758654"/>
              <a:ext cx="2180624" cy="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直接连接符 15"/>
          <p:cNvCxnSpPr/>
          <p:nvPr/>
        </p:nvCxnSpPr>
        <p:spPr>
          <a:xfrm>
            <a:off x="4520084" y="2862779"/>
            <a:ext cx="3070419" cy="0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74858"/>
            <a:ext cx="83784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合同当事各方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买方</a:t>
            </a:r>
            <a:r>
              <a:rPr lang="en-US" altLang="zh-CN" dirty="0">
                <a:solidFill>
                  <a:schemeClr val="tx1"/>
                </a:solidFill>
              </a:rPr>
              <a:t>					</a:t>
            </a:r>
            <a:r>
              <a:rPr lang="zh-CN" altLang="en-US" dirty="0">
                <a:solidFill>
                  <a:schemeClr val="tx1"/>
                </a:solidFill>
              </a:rPr>
              <a:t>港口装卸公司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卖方</a:t>
            </a:r>
            <a:r>
              <a:rPr lang="en-US" altLang="zh-CN" dirty="0">
                <a:solidFill>
                  <a:schemeClr val="tx1"/>
                </a:solidFill>
              </a:rPr>
              <a:t>					</a:t>
            </a:r>
            <a:r>
              <a:rPr lang="zh-CN" altLang="en-US" dirty="0">
                <a:solidFill>
                  <a:schemeClr val="tx1"/>
                </a:solidFill>
              </a:rPr>
              <a:t>港口堆场</a:t>
            </a:r>
            <a:r>
              <a:rPr lang="en-US" altLang="zh-CN" dirty="0">
                <a:solidFill>
                  <a:schemeClr val="tx1"/>
                </a:solidFill>
              </a:rPr>
              <a:t>	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进口商</a:t>
            </a:r>
            <a:r>
              <a:rPr lang="en-US" altLang="zh-CN" dirty="0">
                <a:solidFill>
                  <a:schemeClr val="tx1"/>
                </a:solidFill>
              </a:rPr>
              <a:t>					</a:t>
            </a:r>
            <a:r>
              <a:rPr lang="zh-CN" altLang="en-US" dirty="0">
                <a:solidFill>
                  <a:schemeClr val="tx1"/>
                </a:solidFill>
              </a:rPr>
              <a:t>海关报关行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出口商</a:t>
            </a:r>
            <a:r>
              <a:rPr lang="en-US" altLang="zh-CN" dirty="0">
                <a:solidFill>
                  <a:schemeClr val="tx1"/>
                </a:solidFill>
              </a:rPr>
              <a:t>					</a:t>
            </a:r>
            <a:r>
              <a:rPr lang="zh-CN" altLang="en-US" dirty="0">
                <a:solidFill>
                  <a:schemeClr val="tx1"/>
                </a:solidFill>
              </a:rPr>
              <a:t>外轮理货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最终用户</a:t>
            </a:r>
            <a:r>
              <a:rPr lang="en-US" altLang="zh-CN" dirty="0">
                <a:solidFill>
                  <a:schemeClr val="tx1"/>
                </a:solidFill>
              </a:rPr>
              <a:t>				</a:t>
            </a:r>
            <a:r>
              <a:rPr lang="zh-CN" altLang="en-US" dirty="0">
                <a:solidFill>
                  <a:schemeClr val="tx1"/>
                </a:solidFill>
              </a:rPr>
              <a:t>商检公司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供应商</a:t>
            </a:r>
            <a:r>
              <a:rPr lang="en-US" altLang="zh-CN" dirty="0">
                <a:solidFill>
                  <a:schemeClr val="tx1"/>
                </a:solidFill>
              </a:rPr>
              <a:t>					</a:t>
            </a:r>
            <a:r>
              <a:rPr lang="zh-CN" altLang="en-US" dirty="0">
                <a:solidFill>
                  <a:schemeClr val="tx1"/>
                </a:solidFill>
              </a:rPr>
              <a:t>绑扎公司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银行</a:t>
            </a:r>
            <a:r>
              <a:rPr lang="en-US" altLang="zh-CN" dirty="0">
                <a:solidFill>
                  <a:schemeClr val="tx1"/>
                </a:solidFill>
              </a:rPr>
              <a:t>:</a:t>
            </a:r>
            <a:r>
              <a:rPr lang="zh-CN" altLang="en-US" dirty="0">
                <a:solidFill>
                  <a:schemeClr val="tx1"/>
                </a:solidFill>
              </a:rPr>
              <a:t>开证行、议付行、通知行</a:t>
            </a:r>
            <a:r>
              <a:rPr lang="en-US" altLang="zh-CN" dirty="0">
                <a:solidFill>
                  <a:schemeClr val="tx1"/>
                </a:solidFill>
              </a:rPr>
              <a:t>		</a:t>
            </a:r>
            <a:r>
              <a:rPr lang="zh-CN" altLang="en-US" dirty="0">
                <a:solidFill>
                  <a:schemeClr val="tx1"/>
                </a:solidFill>
              </a:rPr>
              <a:t>熏蒸公司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保险公司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运输公司：无船承运人、实际承运人、多式联运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仓储公司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货代公司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船代公司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226215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>
                    <a:lumMod val="95000"/>
                  </a:prstClr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涉外合同主要当事人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36039" y="6487575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74858"/>
            <a:ext cx="837845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合同的签订过程以及是否成立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对方的主体问题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合同的形式（简式合同 </a:t>
            </a:r>
            <a:r>
              <a:rPr lang="en-US" altLang="zh-CN" dirty="0">
                <a:solidFill>
                  <a:schemeClr val="tx1"/>
                </a:solidFill>
              </a:rPr>
              <a:t>v </a:t>
            </a:r>
            <a:r>
              <a:rPr lang="zh-CN" altLang="en-US" dirty="0">
                <a:solidFill>
                  <a:schemeClr val="tx1"/>
                </a:solidFill>
              </a:rPr>
              <a:t>全式合同）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合同的支付方式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合同的通知条款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不可抗力条款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质量检验条款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仲裁条款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272382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>
                <a:solidFill>
                  <a:prstClr val="white">
                    <a:lumMod val="95000"/>
                  </a:prstClr>
                </a:solidFill>
                <a:latin typeface="方正粗倩简体" panose="03000509000000000000" pitchFamily="65" charset="-122"/>
                <a:ea typeface="方正粗倩简体" panose="03000509000000000000" pitchFamily="65" charset="-122"/>
              </a:rPr>
              <a:t>合同需要注意的主要问题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36039" y="6487575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74858"/>
            <a:ext cx="837845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国际贸易术语解释通则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     （</a:t>
            </a:r>
            <a:r>
              <a:rPr lang="en-US" altLang="zh-CN" dirty="0">
                <a:solidFill>
                  <a:schemeClr val="tx1"/>
                </a:solidFill>
              </a:rPr>
              <a:t>1</a:t>
            </a:r>
            <a:r>
              <a:rPr lang="zh-CN" altLang="en-US" dirty="0">
                <a:solidFill>
                  <a:schemeClr val="tx1"/>
                </a:solidFill>
              </a:rPr>
              <a:t>）几个主要版本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INCOTERMS 1990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      </a:t>
            </a:r>
            <a:r>
              <a:rPr lang="en-US" altLang="zh-CN" dirty="0">
                <a:solidFill>
                  <a:schemeClr val="tx1"/>
                </a:solidFill>
              </a:rPr>
              <a:t>INCOTERMS 2000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INCOTERMS 2010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INCOTERMS 2020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>
                <a:solidFill>
                  <a:schemeClr val="tx1"/>
                </a:solidFill>
              </a:rPr>
              <a:t>  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/>
              <a:t>     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2</a:t>
            </a:r>
            <a:r>
              <a:rPr lang="zh-CN" altLang="en-US" dirty="0">
                <a:solidFill>
                  <a:schemeClr val="tx1"/>
                </a:solidFill>
              </a:rPr>
              <a:t>）各版本都有效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3</a:t>
            </a:r>
            <a:r>
              <a:rPr lang="zh-CN" altLang="en-US" dirty="0">
                <a:solidFill>
                  <a:schemeClr val="tx1"/>
                </a:solidFill>
              </a:rPr>
              <a:t>）注意选择适用版本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zh-CN" altLang="en-US" dirty="0"/>
              <a:t> </a:t>
            </a:r>
            <a:endParaRPr lang="zh-CN" altLang="en-US" dirty="0"/>
          </a:p>
          <a:p>
            <a:endParaRPr lang="zh-CN" altLang="zh-CN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841369" y="201997"/>
            <a:ext cx="1338828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  <a:latin typeface="方正粗倩简体" panose="03000509000000000000" pitchFamily="65" charset="-122"/>
                <a:ea typeface="方正粗倩简体" panose="03000509000000000000" pitchFamily="65" charset="-122"/>
                <a:cs typeface="+mn-cs"/>
              </a:rPr>
              <a:t>国际贸易法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  <a:cs typeface="+mn-cs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40596" y="6478878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74858"/>
            <a:ext cx="83784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r>
              <a:rPr lang="en-US" altLang="zh-CN" dirty="0">
                <a:solidFill>
                  <a:schemeClr val="tx1"/>
                </a:solidFill>
              </a:rPr>
              <a:t>2020 </a:t>
            </a:r>
            <a:r>
              <a:rPr lang="zh-CN" altLang="en-US" dirty="0">
                <a:solidFill>
                  <a:schemeClr val="tx1"/>
                </a:solidFill>
              </a:rPr>
              <a:t>国际贸易术语解释通则（</a:t>
            </a:r>
            <a:r>
              <a:rPr lang="en-US" altLang="zh-CN" dirty="0">
                <a:solidFill>
                  <a:schemeClr val="tx1"/>
                </a:solidFill>
              </a:rPr>
              <a:t>INCOTERMS 2020</a:t>
            </a:r>
            <a:r>
              <a:rPr lang="zh-CN" altLang="en-US" dirty="0">
                <a:solidFill>
                  <a:schemeClr val="tx1"/>
                </a:solidFill>
              </a:rPr>
              <a:t>）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eriod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arenBoth"/>
            </a:pPr>
            <a:r>
              <a:rPr lang="zh-CN" altLang="en-US" dirty="0">
                <a:solidFill>
                  <a:schemeClr val="tx1"/>
                </a:solidFill>
              </a:rPr>
              <a:t>交货地点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arenBoth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arenBoth"/>
            </a:pPr>
            <a:r>
              <a:rPr lang="zh-CN" altLang="en-US" dirty="0">
                <a:solidFill>
                  <a:schemeClr val="tx1"/>
                </a:solidFill>
              </a:rPr>
              <a:t>费用划分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arenBoth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arenBoth"/>
            </a:pPr>
            <a:r>
              <a:rPr lang="zh-CN" altLang="en-US" dirty="0">
                <a:solidFill>
                  <a:schemeClr val="tx1"/>
                </a:solidFill>
              </a:rPr>
              <a:t>双方的义务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arenBoth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arenBoth"/>
            </a:pPr>
            <a:r>
              <a:rPr lang="zh-CN" altLang="en-US" dirty="0">
                <a:solidFill>
                  <a:schemeClr val="tx1"/>
                </a:solidFill>
              </a:rPr>
              <a:t>货物风险的转移</a:t>
            </a: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arenBoth"/>
            </a:pPr>
            <a:endParaRPr lang="en-US" altLang="zh-CN" dirty="0">
              <a:solidFill>
                <a:schemeClr val="tx1"/>
              </a:solidFill>
            </a:endParaRPr>
          </a:p>
          <a:p>
            <a:pPr marL="457200" indent="-457200">
              <a:buAutoNum type="arabicParenBoth"/>
            </a:pPr>
            <a:r>
              <a:rPr lang="zh-CN" altLang="en-US" dirty="0">
                <a:solidFill>
                  <a:schemeClr val="tx1"/>
                </a:solidFill>
              </a:rPr>
              <a:t>并非包含合同的所有条款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50535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20186" y="974858"/>
            <a:ext cx="83784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>
                <a:solidFill>
                  <a:schemeClr val="tx1"/>
                </a:solidFill>
              </a:rPr>
              <a:t>术语内容：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pPr marL="457200" indent="-457200">
              <a:buAutoNum type="arabicPeriod"/>
            </a:pPr>
            <a:r>
              <a:rPr lang="zh-CN" altLang="en-US" dirty="0">
                <a:solidFill>
                  <a:schemeClr val="tx1"/>
                </a:solidFill>
              </a:rPr>
              <a:t>概述 </a:t>
            </a:r>
            <a:r>
              <a:rPr lang="zh-CN" altLang="en-US" dirty="0"/>
              <a:t>               </a:t>
            </a:r>
            <a:r>
              <a:rPr lang="en-US" altLang="zh-CN" dirty="0"/>
              <a:t>		</a:t>
            </a:r>
            <a:r>
              <a:rPr lang="en-US" altLang="zh-CN" dirty="0">
                <a:solidFill>
                  <a:schemeClr val="tx1"/>
                </a:solidFill>
              </a:rPr>
              <a:t>2. </a:t>
            </a:r>
            <a:r>
              <a:rPr lang="zh-CN" altLang="en-US" dirty="0">
                <a:solidFill>
                  <a:srgbClr val="FF0000"/>
                </a:solidFill>
              </a:rPr>
              <a:t>交付</a:t>
            </a:r>
            <a:endParaRPr lang="en-US" altLang="zh-CN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altLang="zh-CN" dirty="0"/>
          </a:p>
          <a:p>
            <a:r>
              <a:rPr lang="en-US" altLang="zh-CN" dirty="0">
                <a:solidFill>
                  <a:schemeClr val="tx1"/>
                </a:solidFill>
              </a:rPr>
              <a:t>3.   </a:t>
            </a:r>
            <a:r>
              <a:rPr lang="zh-CN" altLang="en-US" dirty="0">
                <a:solidFill>
                  <a:srgbClr val="FF0000"/>
                </a:solidFill>
              </a:rPr>
              <a:t>风险转移         </a:t>
            </a:r>
            <a:r>
              <a:rPr lang="en-US" altLang="zh-CN" dirty="0"/>
              <a:t>		</a:t>
            </a:r>
            <a:r>
              <a:rPr lang="en-US" altLang="zh-CN" dirty="0">
                <a:solidFill>
                  <a:schemeClr val="tx1"/>
                </a:solidFill>
              </a:rPr>
              <a:t>4. </a:t>
            </a:r>
            <a:r>
              <a:rPr lang="zh-CN" altLang="en-US" dirty="0">
                <a:solidFill>
                  <a:srgbClr val="FF0000"/>
                </a:solidFill>
              </a:rPr>
              <a:t>运输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tx1"/>
                </a:solidFill>
              </a:rPr>
              <a:t>5.   </a:t>
            </a:r>
            <a:r>
              <a:rPr lang="zh-CN" altLang="en-US" dirty="0">
                <a:solidFill>
                  <a:schemeClr val="tx1"/>
                </a:solidFill>
              </a:rPr>
              <a:t>保险                </a:t>
            </a:r>
            <a:r>
              <a:rPr lang="en-US" altLang="zh-CN" dirty="0">
                <a:solidFill>
                  <a:schemeClr val="tx1"/>
                </a:solidFill>
              </a:rPr>
              <a:t>		6. </a:t>
            </a:r>
            <a:r>
              <a:rPr lang="zh-CN" altLang="en-US" dirty="0">
                <a:solidFill>
                  <a:schemeClr val="tx1"/>
                </a:solidFill>
              </a:rPr>
              <a:t>文件交付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7.   </a:t>
            </a:r>
            <a:r>
              <a:rPr lang="zh-CN" altLang="en-US" dirty="0">
                <a:solidFill>
                  <a:schemeClr val="tx1"/>
                </a:solidFill>
              </a:rPr>
              <a:t>进出口手续 </a:t>
            </a:r>
            <a:r>
              <a:rPr lang="en-US" altLang="zh-CN" dirty="0">
                <a:solidFill>
                  <a:schemeClr val="tx1"/>
                </a:solidFill>
              </a:rPr>
              <a:t>			8. </a:t>
            </a:r>
            <a:r>
              <a:rPr lang="zh-CN" altLang="en-US" dirty="0">
                <a:solidFill>
                  <a:schemeClr val="tx1"/>
                </a:solidFill>
              </a:rPr>
              <a:t>包装等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tx1"/>
                </a:solidFill>
              </a:rPr>
              <a:t>9.   </a:t>
            </a:r>
            <a:r>
              <a:rPr lang="zh-CN" altLang="en-US" dirty="0">
                <a:solidFill>
                  <a:srgbClr val="FF0000"/>
                </a:solidFill>
              </a:rPr>
              <a:t>费用划分                 </a:t>
            </a:r>
            <a:r>
              <a:rPr lang="en-US" altLang="zh-CN" dirty="0"/>
              <a:t>	</a:t>
            </a:r>
            <a:r>
              <a:rPr lang="en-US" altLang="zh-CN" dirty="0">
                <a:solidFill>
                  <a:schemeClr val="tx1"/>
                </a:solidFill>
              </a:rPr>
              <a:t>10. </a:t>
            </a:r>
            <a:r>
              <a:rPr lang="zh-CN" altLang="en-US" dirty="0">
                <a:solidFill>
                  <a:schemeClr val="tx1"/>
                </a:solidFill>
              </a:rPr>
              <a:t>通知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/>
          </a:p>
          <a:p>
            <a:r>
              <a:rPr lang="en-US" altLang="zh-CN" dirty="0">
                <a:solidFill>
                  <a:schemeClr val="tx1"/>
                </a:solidFill>
              </a:rPr>
              <a:t>11. </a:t>
            </a:r>
            <a:r>
              <a:rPr lang="zh-CN" altLang="en-US" dirty="0">
                <a:solidFill>
                  <a:schemeClr val="tx1"/>
                </a:solidFill>
              </a:rPr>
              <a:t>小结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50535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文本框 49"/>
          <p:cNvSpPr txBox="1"/>
          <p:nvPr/>
        </p:nvSpPr>
        <p:spPr>
          <a:xfrm>
            <a:off x="2060676" y="892087"/>
            <a:ext cx="83784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dirty="0"/>
          </a:p>
          <a:p>
            <a:pPr marL="457200" indent="-457200">
              <a:buAutoNum type="arabicPeriod"/>
            </a:pPr>
            <a:r>
              <a:rPr lang="en-US" altLang="zh-CN" dirty="0">
                <a:solidFill>
                  <a:schemeClr val="tx1"/>
                </a:solidFill>
              </a:rPr>
              <a:t>2020</a:t>
            </a:r>
            <a:r>
              <a:rPr lang="zh-CN" altLang="en-US" dirty="0">
                <a:solidFill>
                  <a:schemeClr val="tx1"/>
                </a:solidFill>
              </a:rPr>
              <a:t>国际贸易术语解释通则（</a:t>
            </a:r>
            <a:r>
              <a:rPr lang="en-US" altLang="zh-CN" dirty="0">
                <a:solidFill>
                  <a:schemeClr val="tx1"/>
                </a:solidFill>
              </a:rPr>
              <a:t>INCOTERMS 2020</a:t>
            </a:r>
            <a:r>
              <a:rPr lang="zh-CN" altLang="en-US" dirty="0">
                <a:solidFill>
                  <a:schemeClr val="tx1"/>
                </a:solidFill>
              </a:rPr>
              <a:t>）术语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</a:t>
            </a:r>
            <a:r>
              <a:rPr lang="zh-CN" altLang="en-US" dirty="0">
                <a:solidFill>
                  <a:schemeClr val="tx1"/>
                </a:solidFill>
              </a:rPr>
              <a:t>卖方的费用和义务由少到多排列：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1.   EXW —</a:t>
            </a:r>
            <a:r>
              <a:rPr lang="zh-CN" altLang="en-US" dirty="0">
                <a:solidFill>
                  <a:schemeClr val="tx1"/>
                </a:solidFill>
              </a:rPr>
              <a:t>工厂交货</a:t>
            </a:r>
            <a:r>
              <a:rPr lang="en-US" altLang="zh-CN" dirty="0">
                <a:solidFill>
                  <a:schemeClr val="tx1"/>
                </a:solidFill>
              </a:rPr>
              <a:t>		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指定地点） 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2.   FCA  —</a:t>
            </a:r>
            <a:r>
              <a:rPr lang="zh-CN" altLang="en-US" dirty="0">
                <a:solidFill>
                  <a:schemeClr val="tx1"/>
                </a:solidFill>
              </a:rPr>
              <a:t>货交承运人</a:t>
            </a:r>
            <a:r>
              <a:rPr lang="en-US" altLang="zh-CN" dirty="0">
                <a:solidFill>
                  <a:schemeClr val="tx1"/>
                </a:solidFill>
              </a:rPr>
              <a:t>		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指定地点）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3.   FAS   —</a:t>
            </a:r>
            <a:r>
              <a:rPr lang="zh-CN" altLang="en-US" dirty="0">
                <a:solidFill>
                  <a:schemeClr val="tx1"/>
                </a:solidFill>
              </a:rPr>
              <a:t>船边交货</a:t>
            </a:r>
            <a:r>
              <a:rPr lang="en-US" altLang="zh-CN" dirty="0">
                <a:solidFill>
                  <a:schemeClr val="tx1"/>
                </a:solidFill>
              </a:rPr>
              <a:t>		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指定装运港）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4.   FOB  —</a:t>
            </a:r>
            <a:r>
              <a:rPr lang="zh-CN" altLang="en-US" dirty="0">
                <a:solidFill>
                  <a:schemeClr val="tx1"/>
                </a:solidFill>
              </a:rPr>
              <a:t>船上交货</a:t>
            </a:r>
            <a:r>
              <a:rPr lang="en-US" altLang="zh-CN" dirty="0">
                <a:solidFill>
                  <a:schemeClr val="tx1"/>
                </a:solidFill>
              </a:rPr>
              <a:t>		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指定装运港）</a:t>
            </a:r>
            <a:endParaRPr lang="en-US" altLang="zh-CN" dirty="0">
              <a:solidFill>
                <a:schemeClr val="tx1"/>
              </a:solidFill>
            </a:endParaRPr>
          </a:p>
          <a:p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5.   CFR  —</a:t>
            </a:r>
            <a:r>
              <a:rPr lang="zh-CN" altLang="en-US" dirty="0">
                <a:solidFill>
                  <a:schemeClr val="tx1"/>
                </a:solidFill>
              </a:rPr>
              <a:t>运费付至           </a:t>
            </a:r>
            <a:r>
              <a:rPr lang="en-US" altLang="zh-CN" dirty="0">
                <a:solidFill>
                  <a:schemeClr val="tx1"/>
                </a:solidFill>
              </a:rPr>
              <a:t>	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指定目的港）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6.   CPT  —</a:t>
            </a:r>
            <a:r>
              <a:rPr lang="zh-CN" altLang="en-US" dirty="0">
                <a:solidFill>
                  <a:schemeClr val="tx1"/>
                </a:solidFill>
              </a:rPr>
              <a:t>运费付至</a:t>
            </a:r>
            <a:r>
              <a:rPr lang="en-US" altLang="zh-CN" dirty="0">
                <a:solidFill>
                  <a:schemeClr val="tx1"/>
                </a:solidFill>
              </a:rPr>
              <a:t>		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指定目的港）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7.   CIP   —</a:t>
            </a:r>
            <a:r>
              <a:rPr lang="zh-CN" altLang="en-US" dirty="0">
                <a:solidFill>
                  <a:schemeClr val="tx1"/>
                </a:solidFill>
              </a:rPr>
              <a:t>运费和保险费付至</a:t>
            </a:r>
            <a:r>
              <a:rPr lang="en-US" altLang="zh-CN" dirty="0">
                <a:solidFill>
                  <a:schemeClr val="tx1"/>
                </a:solidFill>
              </a:rPr>
              <a:t>	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指定目的地）</a:t>
            </a:r>
            <a:endParaRPr lang="en-US" altLang="zh-CN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      CLAUSE A I/O CLAUSE C</a:t>
            </a:r>
            <a:endParaRPr lang="zh-CN" altLang="en-US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8.   CIF    —</a:t>
            </a:r>
            <a:r>
              <a:rPr lang="zh-CN" altLang="en-US" dirty="0">
                <a:solidFill>
                  <a:schemeClr val="tx1"/>
                </a:solidFill>
              </a:rPr>
              <a:t>运费保险加费付至</a:t>
            </a:r>
            <a:r>
              <a:rPr lang="en-US" altLang="zh-CN" dirty="0">
                <a:solidFill>
                  <a:schemeClr val="tx1"/>
                </a:solidFill>
              </a:rPr>
              <a:t>	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指定目的港）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zh-CN" altLang="en-US" dirty="0"/>
              <a:t> </a:t>
            </a:r>
            <a:endParaRPr lang="zh-CN" altLang="en-US" dirty="0"/>
          </a:p>
          <a:p>
            <a:r>
              <a:rPr lang="en-US" altLang="zh-CN" dirty="0">
                <a:solidFill>
                  <a:schemeClr val="tx1"/>
                </a:solidFill>
              </a:rPr>
              <a:t>9.   DAP  —</a:t>
            </a:r>
            <a:r>
              <a:rPr lang="zh-CN" altLang="en-US" dirty="0">
                <a:solidFill>
                  <a:schemeClr val="tx1"/>
                </a:solidFill>
              </a:rPr>
              <a:t>目的地交货</a:t>
            </a:r>
            <a:r>
              <a:rPr lang="en-US" altLang="zh-CN" dirty="0">
                <a:solidFill>
                  <a:schemeClr val="tx1"/>
                </a:solidFill>
              </a:rPr>
              <a:t>		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指定地点）</a:t>
            </a:r>
            <a:endParaRPr lang="zh-CN" altLang="en-US" dirty="0">
              <a:solidFill>
                <a:schemeClr val="tx1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10. DPU  —</a:t>
            </a:r>
            <a:r>
              <a:rPr lang="zh-CN" altLang="en-US" dirty="0">
                <a:solidFill>
                  <a:srgbClr val="FF0000"/>
                </a:solidFill>
              </a:rPr>
              <a:t>目的地卸货</a:t>
            </a:r>
            <a:r>
              <a:rPr lang="en-US" altLang="zh-CN" dirty="0">
                <a:solidFill>
                  <a:srgbClr val="FF0000"/>
                </a:solidFill>
              </a:rPr>
              <a:t>	</a:t>
            </a:r>
            <a:r>
              <a:rPr lang="zh-CN" altLang="en-US" dirty="0">
                <a:solidFill>
                  <a:srgbClr val="FF0000"/>
                </a:solidFill>
              </a:rPr>
              <a:t>            （</a:t>
            </a:r>
            <a:r>
              <a:rPr lang="en-US" altLang="zh-CN" dirty="0">
                <a:solidFill>
                  <a:srgbClr val="FF0000"/>
                </a:solidFill>
              </a:rPr>
              <a:t>……</a:t>
            </a:r>
            <a:r>
              <a:rPr lang="zh-CN" altLang="en-US" dirty="0">
                <a:solidFill>
                  <a:srgbClr val="FF0000"/>
                </a:solidFill>
              </a:rPr>
              <a:t>指定地点）</a:t>
            </a:r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      </a:t>
            </a:r>
            <a:r>
              <a:rPr lang="en-US" altLang="zh-CN" dirty="0">
                <a:solidFill>
                  <a:schemeClr val="tx2"/>
                </a:solidFill>
              </a:rPr>
              <a:t>DAT  ---</a:t>
            </a:r>
            <a:r>
              <a:rPr lang="zh-CN" altLang="en-US" dirty="0">
                <a:solidFill>
                  <a:schemeClr val="tx2"/>
                </a:solidFill>
              </a:rPr>
              <a:t>目的地交货</a:t>
            </a:r>
            <a:r>
              <a:rPr lang="en-US" altLang="zh-CN" dirty="0">
                <a:solidFill>
                  <a:schemeClr val="tx2"/>
                </a:solidFill>
              </a:rPr>
              <a:t>	            </a:t>
            </a:r>
            <a:r>
              <a:rPr lang="zh-CN" altLang="en-US" dirty="0">
                <a:solidFill>
                  <a:schemeClr val="tx2"/>
                </a:solidFill>
              </a:rPr>
              <a:t>（</a:t>
            </a:r>
            <a:r>
              <a:rPr lang="en-US" altLang="zh-CN" dirty="0">
                <a:solidFill>
                  <a:schemeClr val="tx2"/>
                </a:solidFill>
              </a:rPr>
              <a:t>……</a:t>
            </a:r>
            <a:r>
              <a:rPr lang="zh-CN" altLang="en-US" dirty="0">
                <a:solidFill>
                  <a:schemeClr val="tx2"/>
                </a:solidFill>
              </a:rPr>
              <a:t>指定地点）</a:t>
            </a:r>
            <a:endParaRPr lang="en-US" altLang="zh-CN" dirty="0">
              <a:solidFill>
                <a:schemeClr val="tx2"/>
              </a:solidFill>
            </a:endParaRPr>
          </a:p>
          <a:p>
            <a:r>
              <a:rPr lang="en-US" altLang="zh-CN" dirty="0">
                <a:solidFill>
                  <a:schemeClr val="tx1"/>
                </a:solidFill>
              </a:rPr>
              <a:t>11. DDP</a:t>
            </a:r>
            <a:r>
              <a:rPr lang="zh-CN" altLang="en-US" dirty="0">
                <a:solidFill>
                  <a:schemeClr val="tx1"/>
                </a:solidFill>
              </a:rPr>
              <a:t>  </a:t>
            </a:r>
            <a:r>
              <a:rPr lang="en-US" altLang="zh-CN" dirty="0">
                <a:solidFill>
                  <a:schemeClr val="tx1"/>
                </a:solidFill>
              </a:rPr>
              <a:t>—</a:t>
            </a:r>
            <a:r>
              <a:rPr lang="zh-CN" altLang="en-US" dirty="0">
                <a:solidFill>
                  <a:schemeClr val="tx1"/>
                </a:solidFill>
              </a:rPr>
              <a:t>完税后交货</a:t>
            </a:r>
            <a:r>
              <a:rPr lang="en-US" altLang="zh-CN" dirty="0">
                <a:solidFill>
                  <a:schemeClr val="tx1"/>
                </a:solidFill>
              </a:rPr>
              <a:t>		</a:t>
            </a:r>
            <a:r>
              <a:rPr lang="zh-CN" altLang="en-US" dirty="0">
                <a:solidFill>
                  <a:schemeClr val="tx1"/>
                </a:solidFill>
              </a:rPr>
              <a:t>（</a:t>
            </a:r>
            <a:r>
              <a:rPr lang="en-US" altLang="zh-CN" dirty="0">
                <a:solidFill>
                  <a:schemeClr val="tx1"/>
                </a:solidFill>
              </a:rPr>
              <a:t>……</a:t>
            </a:r>
            <a:r>
              <a:rPr lang="zh-CN" altLang="en-US" dirty="0">
                <a:solidFill>
                  <a:schemeClr val="tx1"/>
                </a:solidFill>
              </a:rPr>
              <a:t>指定地点）</a:t>
            </a:r>
            <a:endParaRPr lang="zh-CN" alt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3" name="文本框 52"/>
          <p:cNvSpPr txBox="1"/>
          <p:nvPr/>
        </p:nvSpPr>
        <p:spPr>
          <a:xfrm>
            <a:off x="787658" y="212874"/>
            <a:ext cx="2980303" cy="369332"/>
          </a:xfrm>
          <a:prstGeom prst="rect">
            <a:avLst/>
          </a:prstGeom>
          <a:solidFill>
            <a:srgbClr val="A00A0A"/>
          </a:solidFill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dirty="0">
                <a:solidFill>
                  <a:schemeClr val="bg1"/>
                </a:solidFill>
              </a:rPr>
              <a:t>2020</a:t>
            </a:r>
            <a:r>
              <a:rPr lang="zh-CN" altLang="en-US" dirty="0">
                <a:solidFill>
                  <a:schemeClr val="bg1"/>
                </a:solidFill>
              </a:rPr>
              <a:t>国际贸易术语解释通则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方正粗倩简体" panose="03000509000000000000" pitchFamily="65" charset="-122"/>
              <a:ea typeface="方正粗倩简体" panose="03000509000000000000" pitchFamily="65" charset="-122"/>
            </a:endParaRPr>
          </a:p>
        </p:txBody>
      </p:sp>
      <p:grpSp>
        <p:nvGrpSpPr>
          <p:cNvPr id="54" name="组合 53"/>
          <p:cNvGrpSpPr/>
          <p:nvPr/>
        </p:nvGrpSpPr>
        <p:grpSpPr>
          <a:xfrm>
            <a:off x="351783" y="212874"/>
            <a:ext cx="489586" cy="347578"/>
            <a:chOff x="3412653" y="792910"/>
            <a:chExt cx="698805" cy="496111"/>
          </a:xfrm>
        </p:grpSpPr>
        <p:sp>
          <p:nvSpPr>
            <p:cNvPr id="55" name="菱形 54"/>
            <p:cNvSpPr/>
            <p:nvPr/>
          </p:nvSpPr>
          <p:spPr>
            <a:xfrm>
              <a:off x="3412653" y="792910"/>
              <a:ext cx="496111" cy="496111"/>
            </a:xfrm>
            <a:prstGeom prst="diamond">
              <a:avLst/>
            </a:prstGeom>
            <a:solidFill>
              <a:srgbClr val="A00A0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  <p:sp>
          <p:nvSpPr>
            <p:cNvPr id="56" name="任意多边形: 形状 55"/>
            <p:cNvSpPr/>
            <p:nvPr/>
          </p:nvSpPr>
          <p:spPr>
            <a:xfrm>
              <a:off x="3785581" y="792910"/>
              <a:ext cx="325877" cy="496111"/>
            </a:xfrm>
            <a:custGeom>
              <a:avLst/>
              <a:gdLst>
                <a:gd name="connsiteX0" fmla="*/ 77822 w 325877"/>
                <a:gd name="connsiteY0" fmla="*/ 0 h 496111"/>
                <a:gd name="connsiteX1" fmla="*/ 325877 w 325877"/>
                <a:gd name="connsiteY1" fmla="*/ 248056 h 496111"/>
                <a:gd name="connsiteX2" fmla="*/ 77822 w 325877"/>
                <a:gd name="connsiteY2" fmla="*/ 496111 h 496111"/>
                <a:gd name="connsiteX3" fmla="*/ 0 w 325877"/>
                <a:gd name="connsiteY3" fmla="*/ 418290 h 496111"/>
                <a:gd name="connsiteX4" fmla="*/ 170234 w 325877"/>
                <a:gd name="connsiteY4" fmla="*/ 248056 h 496111"/>
                <a:gd name="connsiteX5" fmla="*/ 0 w 325877"/>
                <a:gd name="connsiteY5" fmla="*/ 77822 h 49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5877" h="496111">
                  <a:moveTo>
                    <a:pt x="77822" y="0"/>
                  </a:moveTo>
                  <a:lnTo>
                    <a:pt x="325877" y="248056"/>
                  </a:lnTo>
                  <a:lnTo>
                    <a:pt x="77822" y="496111"/>
                  </a:lnTo>
                  <a:lnTo>
                    <a:pt x="0" y="418290"/>
                  </a:lnTo>
                  <a:lnTo>
                    <a:pt x="170234" y="248056"/>
                  </a:lnTo>
                  <a:lnTo>
                    <a:pt x="0" y="778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450535" y="6488817"/>
            <a:ext cx="2787284" cy="369332"/>
            <a:chOff x="9639376" y="6339732"/>
            <a:chExt cx="2787284" cy="369332"/>
          </a:xfrm>
        </p:grpSpPr>
        <p:sp>
          <p:nvSpPr>
            <p:cNvPr id="24" name="文本框 23"/>
            <p:cNvSpPr txBox="1"/>
            <p:nvPr/>
          </p:nvSpPr>
          <p:spPr>
            <a:xfrm>
              <a:off x="11439870" y="6339732"/>
              <a:ext cx="986790" cy="368300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en-US" altLang="zh-CN" b="0" dirty="0">
                  <a:latin typeface="Agency FB" panose="020B0503020202020204" pitchFamily="34" charset="0"/>
                </a:rPr>
                <a:t>2020.11</a:t>
              </a:r>
              <a:endParaRPr lang="zh-CN" altLang="zh-CN" b="0" dirty="0">
                <a:latin typeface="Agency FB" panose="020B0503020202020204" pitchFamily="34" charset="0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9639376" y="6339732"/>
              <a:ext cx="1800494" cy="369332"/>
            </a:xfrm>
            <a:prstGeom prst="rect">
              <a:avLst/>
            </a:prstGeom>
            <a:solidFill>
              <a:srgbClr val="88493F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协力律师事务所</a:t>
              </a:r>
              <a:endParaRPr lang="zh-CN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11430142" y="6393075"/>
              <a:ext cx="0" cy="262647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5976</Words>
  <Application>WPS 演示</Application>
  <PresentationFormat>宽屏</PresentationFormat>
  <Paragraphs>826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Agency FB</vt:lpstr>
      <vt:lpstr>Trebuchet MS</vt:lpstr>
      <vt:lpstr>方正粗倩简体</vt:lpstr>
      <vt:lpstr>Times New Roman</vt:lpstr>
      <vt:lpstr>黑体</vt:lpstr>
      <vt:lpstr>等线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http://www.ypppt.com/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Administrator</cp:lastModifiedBy>
  <cp:revision>372</cp:revision>
  <dcterms:created xsi:type="dcterms:W3CDTF">2016-12-23T13:27:00Z</dcterms:created>
  <dcterms:modified xsi:type="dcterms:W3CDTF">2020-11-19T10:14:27Z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2052-11.1.0.10000</vt:lpwstr>
  </property>
</Properties>
</file>