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312" r:id="rId2"/>
    <p:sldId id="259" r:id="rId3"/>
    <p:sldId id="3178" r:id="rId4"/>
    <p:sldId id="4891" r:id="rId5"/>
    <p:sldId id="4899" r:id="rId6"/>
    <p:sldId id="4898" r:id="rId7"/>
    <p:sldId id="4905" r:id="rId8"/>
    <p:sldId id="4892" r:id="rId9"/>
    <p:sldId id="4907" r:id="rId10"/>
    <p:sldId id="4881" r:id="rId11"/>
    <p:sldId id="4914" r:id="rId12"/>
    <p:sldId id="4885" r:id="rId13"/>
    <p:sldId id="4879" r:id="rId14"/>
    <p:sldId id="4913" r:id="rId15"/>
    <p:sldId id="4886" r:id="rId16"/>
    <p:sldId id="4912" r:id="rId17"/>
    <p:sldId id="4915" r:id="rId18"/>
    <p:sldId id="3166" r:id="rId19"/>
    <p:sldId id="3167" r:id="rId20"/>
    <p:sldId id="4916" r:id="rId21"/>
    <p:sldId id="4917" r:id="rId22"/>
    <p:sldId id="302" r:id="rId23"/>
    <p:sldId id="303" r:id="rId24"/>
    <p:sldId id="295" r:id="rId25"/>
    <p:sldId id="296" r:id="rId26"/>
    <p:sldId id="293" r:id="rId27"/>
    <p:sldId id="298" r:id="rId28"/>
    <p:sldId id="311"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88E6BDCC-AB4F-494B-B349-895F6DF752B9}">
          <p14:sldIdLst>
            <p14:sldId id="312"/>
            <p14:sldId id="259"/>
            <p14:sldId id="3178"/>
            <p14:sldId id="4891"/>
            <p14:sldId id="4899"/>
            <p14:sldId id="4898"/>
            <p14:sldId id="4905"/>
            <p14:sldId id="4892"/>
            <p14:sldId id="4907"/>
            <p14:sldId id="4881"/>
            <p14:sldId id="4914"/>
            <p14:sldId id="4885"/>
            <p14:sldId id="4879"/>
            <p14:sldId id="4913"/>
            <p14:sldId id="4886"/>
            <p14:sldId id="4912"/>
            <p14:sldId id="4915"/>
            <p14:sldId id="3166"/>
            <p14:sldId id="3167"/>
            <p14:sldId id="4916"/>
            <p14:sldId id="4917"/>
            <p14:sldId id="302"/>
            <p14:sldId id="303"/>
            <p14:sldId id="295"/>
            <p14:sldId id="296"/>
            <p14:sldId id="293"/>
            <p14:sldId id="298"/>
            <p14:sldId id="31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374C"/>
    <a:srgbClr val="FE8232"/>
    <a:srgbClr val="FF6600"/>
    <a:srgbClr val="7E8AA2"/>
    <a:srgbClr val="FF9629"/>
    <a:srgbClr val="FF8A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06" autoAdjust="0"/>
    <p:restoredTop sz="94660"/>
  </p:normalViewPr>
  <p:slideViewPr>
    <p:cSldViewPr snapToGrid="0">
      <p:cViewPr varScale="1">
        <p:scale>
          <a:sx n="115" d="100"/>
          <a:sy n="115" d="100"/>
        </p:scale>
        <p:origin x="33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7FAB8E-E34B-449D-A5C7-D8CF096967AB}" type="doc">
      <dgm:prSet loTypeId="urn:microsoft.com/office/officeart/2005/8/layout/chart3" loCatId="cycle" qsTypeId="urn:microsoft.com/office/officeart/2005/8/quickstyle/simple1" qsCatId="simple" csTypeId="urn:microsoft.com/office/officeart/2005/8/colors/accent1_2" csCatId="accent1" phldr="1"/>
      <dgm:spPr>
        <a:scene3d>
          <a:camera prst="orthographicFront">
            <a:rot lat="0" lon="0" rev="0"/>
          </a:camera>
          <a:lightRig rig="balanced" dir="t">
            <a:rot lat="0" lon="0" rev="8700000"/>
          </a:lightRig>
        </a:scene3d>
      </dgm:spPr>
    </dgm:pt>
    <dgm:pt modelId="{FDC4259E-E774-4EFB-9899-8DDF62A02EA6}">
      <dgm:prSet phldrT="[文本]"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zh-CN" altLang="en-US" sz="1400" b="1" dirty="0">
              <a:latin typeface="微软雅黑" panose="020B0503020204020204" pitchFamily="34" charset="-122"/>
              <a:ea typeface="微软雅黑" panose="020B0503020204020204" pitchFamily="34" charset="-122"/>
            </a:rPr>
            <a:t>收发货人</a:t>
          </a:r>
        </a:p>
      </dgm:t>
    </dgm:pt>
    <dgm:pt modelId="{5A5EDC4A-8FD4-478D-BE97-C7431C240C1D}" type="parTrans" cxnId="{5F062DCA-433A-406E-AC6C-7493C051DD63}">
      <dgm:prSet/>
      <dgm:spPr/>
      <dgm:t>
        <a:bodyPr/>
        <a:lstStyle/>
        <a:p>
          <a:endParaRPr lang="zh-CN" altLang="en-US"/>
        </a:p>
      </dgm:t>
    </dgm:pt>
    <dgm:pt modelId="{3078417B-3098-4315-A725-B43EDEA11337}" type="sibTrans" cxnId="{5F062DCA-433A-406E-AC6C-7493C051DD63}">
      <dgm:prSet/>
      <dgm:spPr/>
      <dgm:t>
        <a:bodyPr/>
        <a:lstStyle/>
        <a:p>
          <a:endParaRPr lang="zh-CN" altLang="en-US"/>
        </a:p>
      </dgm:t>
    </dgm:pt>
    <dgm:pt modelId="{4E582E0D-4037-42C0-B132-87A7BDEF4E49}">
      <dgm:prSet phldrT="[文本]" custT="1"/>
      <dgm:spPr>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zh-CN" altLang="en-US" sz="1400" b="1" dirty="0">
              <a:latin typeface="微软雅黑" panose="020B0503020204020204" pitchFamily="34" charset="-122"/>
              <a:ea typeface="微软雅黑" panose="020B0503020204020204" pitchFamily="34" charset="-122"/>
            </a:rPr>
            <a:t>外综服企业</a:t>
          </a:r>
        </a:p>
      </dgm:t>
    </dgm:pt>
    <dgm:pt modelId="{591B3549-A95A-43E0-87E2-7BB96F80E65F}" type="parTrans" cxnId="{50A9DE09-7DF9-4DAC-A4F1-7D249E32041C}">
      <dgm:prSet/>
      <dgm:spPr/>
      <dgm:t>
        <a:bodyPr/>
        <a:lstStyle/>
        <a:p>
          <a:endParaRPr lang="zh-CN" altLang="en-US"/>
        </a:p>
      </dgm:t>
    </dgm:pt>
    <dgm:pt modelId="{1D3BD7A7-90CA-4001-800D-8655F7B84350}" type="sibTrans" cxnId="{50A9DE09-7DF9-4DAC-A4F1-7D249E32041C}">
      <dgm:prSet/>
      <dgm:spPr/>
      <dgm:t>
        <a:bodyPr/>
        <a:lstStyle/>
        <a:p>
          <a:endParaRPr lang="zh-CN" altLang="en-US"/>
        </a:p>
      </dgm:t>
    </dgm:pt>
    <dgm:pt modelId="{656073A8-C974-4D2D-878C-1C8DCB4C7E02}">
      <dgm:prSet phldrT="[文本]" custT="1"/>
      <dgm:spPr>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zh-CN" altLang="en-US" sz="1400" b="1" dirty="0">
              <a:latin typeface="微软雅黑" panose="020B0503020204020204" pitchFamily="34" charset="-122"/>
              <a:ea typeface="微软雅黑" panose="020B0503020204020204" pitchFamily="34" charset="-122"/>
            </a:rPr>
            <a:t>报关企业</a:t>
          </a:r>
        </a:p>
      </dgm:t>
    </dgm:pt>
    <dgm:pt modelId="{BD620180-DCBA-4575-BB98-36F3175073D3}" type="parTrans" cxnId="{27DB1256-BA3B-4F1B-9DDD-3090542632B8}">
      <dgm:prSet/>
      <dgm:spPr/>
      <dgm:t>
        <a:bodyPr/>
        <a:lstStyle/>
        <a:p>
          <a:endParaRPr lang="zh-CN" altLang="en-US"/>
        </a:p>
      </dgm:t>
    </dgm:pt>
    <dgm:pt modelId="{A36A5E5E-7104-4D6A-8D06-CF22814478EB}" type="sibTrans" cxnId="{27DB1256-BA3B-4F1B-9DDD-3090542632B8}">
      <dgm:prSet/>
      <dgm:spPr/>
      <dgm:t>
        <a:bodyPr/>
        <a:lstStyle/>
        <a:p>
          <a:endParaRPr lang="zh-CN" altLang="en-US"/>
        </a:p>
      </dgm:t>
    </dgm:pt>
    <dgm:pt modelId="{03FE0DC4-3C64-4416-A8FC-31682A17517E}" type="pres">
      <dgm:prSet presAssocID="{6C7FAB8E-E34B-449D-A5C7-D8CF096967AB}" presName="compositeShape" presStyleCnt="0">
        <dgm:presLayoutVars>
          <dgm:chMax val="7"/>
          <dgm:dir/>
          <dgm:resizeHandles val="exact"/>
        </dgm:presLayoutVars>
      </dgm:prSet>
      <dgm:spPr/>
    </dgm:pt>
    <dgm:pt modelId="{03A8F801-5DE3-4ABC-B2F2-D60ADC48879C}" type="pres">
      <dgm:prSet presAssocID="{6C7FAB8E-E34B-449D-A5C7-D8CF096967AB}" presName="wedge1" presStyleLbl="node1" presStyleIdx="0" presStyleCnt="3"/>
      <dgm:spPr/>
      <dgm:t>
        <a:bodyPr/>
        <a:lstStyle/>
        <a:p>
          <a:endParaRPr lang="zh-CN" altLang="en-US"/>
        </a:p>
      </dgm:t>
    </dgm:pt>
    <dgm:pt modelId="{D3B39809-83C1-414D-BF53-940165C400C3}" type="pres">
      <dgm:prSet presAssocID="{6C7FAB8E-E34B-449D-A5C7-D8CF096967AB}" presName="wedge1Tx" presStyleLbl="node1" presStyleIdx="0" presStyleCnt="3">
        <dgm:presLayoutVars>
          <dgm:chMax val="0"/>
          <dgm:chPref val="0"/>
          <dgm:bulletEnabled val="1"/>
        </dgm:presLayoutVars>
      </dgm:prSet>
      <dgm:spPr/>
      <dgm:t>
        <a:bodyPr/>
        <a:lstStyle/>
        <a:p>
          <a:endParaRPr lang="zh-CN" altLang="en-US"/>
        </a:p>
      </dgm:t>
    </dgm:pt>
    <dgm:pt modelId="{A4E2D6B9-3D6C-4619-B42A-3A81484B6F4F}" type="pres">
      <dgm:prSet presAssocID="{6C7FAB8E-E34B-449D-A5C7-D8CF096967AB}" presName="wedge2" presStyleLbl="node1" presStyleIdx="1" presStyleCnt="3"/>
      <dgm:spPr/>
      <dgm:t>
        <a:bodyPr/>
        <a:lstStyle/>
        <a:p>
          <a:endParaRPr lang="zh-CN" altLang="en-US"/>
        </a:p>
      </dgm:t>
    </dgm:pt>
    <dgm:pt modelId="{E97716CB-C9C0-46D8-8EC1-9C04380E4959}" type="pres">
      <dgm:prSet presAssocID="{6C7FAB8E-E34B-449D-A5C7-D8CF096967AB}" presName="wedge2Tx" presStyleLbl="node1" presStyleIdx="1" presStyleCnt="3">
        <dgm:presLayoutVars>
          <dgm:chMax val="0"/>
          <dgm:chPref val="0"/>
          <dgm:bulletEnabled val="1"/>
        </dgm:presLayoutVars>
      </dgm:prSet>
      <dgm:spPr/>
      <dgm:t>
        <a:bodyPr/>
        <a:lstStyle/>
        <a:p>
          <a:endParaRPr lang="zh-CN" altLang="en-US"/>
        </a:p>
      </dgm:t>
    </dgm:pt>
    <dgm:pt modelId="{21544242-4B11-449B-B72C-23E1911B788A}" type="pres">
      <dgm:prSet presAssocID="{6C7FAB8E-E34B-449D-A5C7-D8CF096967AB}" presName="wedge3" presStyleLbl="node1" presStyleIdx="2" presStyleCnt="3"/>
      <dgm:spPr/>
      <dgm:t>
        <a:bodyPr/>
        <a:lstStyle/>
        <a:p>
          <a:endParaRPr lang="zh-CN" altLang="en-US"/>
        </a:p>
      </dgm:t>
    </dgm:pt>
    <dgm:pt modelId="{8D15A11C-727D-43A5-ADFC-0F6ED735CA60}" type="pres">
      <dgm:prSet presAssocID="{6C7FAB8E-E34B-449D-A5C7-D8CF096967AB}" presName="wedge3Tx" presStyleLbl="node1" presStyleIdx="2" presStyleCnt="3">
        <dgm:presLayoutVars>
          <dgm:chMax val="0"/>
          <dgm:chPref val="0"/>
          <dgm:bulletEnabled val="1"/>
        </dgm:presLayoutVars>
      </dgm:prSet>
      <dgm:spPr/>
      <dgm:t>
        <a:bodyPr/>
        <a:lstStyle/>
        <a:p>
          <a:endParaRPr lang="zh-CN" altLang="en-US"/>
        </a:p>
      </dgm:t>
    </dgm:pt>
  </dgm:ptLst>
  <dgm:cxnLst>
    <dgm:cxn modelId="{8B6B8B1C-36FF-4071-A540-67B366A68A56}" type="presOf" srcId="{656073A8-C974-4D2D-878C-1C8DCB4C7E02}" destId="{8D15A11C-727D-43A5-ADFC-0F6ED735CA60}" srcOrd="1" destOrd="0" presId="urn:microsoft.com/office/officeart/2005/8/layout/chart3"/>
    <dgm:cxn modelId="{42808CDA-4DCF-4D96-AEE0-43E11C65090C}" type="presOf" srcId="{FDC4259E-E774-4EFB-9899-8DDF62A02EA6}" destId="{D3B39809-83C1-414D-BF53-940165C400C3}" srcOrd="1" destOrd="0" presId="urn:microsoft.com/office/officeart/2005/8/layout/chart3"/>
    <dgm:cxn modelId="{6199CAB8-B9CB-469B-81D0-F433FBD85E22}" type="presOf" srcId="{4E582E0D-4037-42C0-B132-87A7BDEF4E49}" destId="{E97716CB-C9C0-46D8-8EC1-9C04380E4959}" srcOrd="1" destOrd="0" presId="urn:microsoft.com/office/officeart/2005/8/layout/chart3"/>
    <dgm:cxn modelId="{9520C12A-5142-4E91-8A5E-50B53AB55D79}" type="presOf" srcId="{4E582E0D-4037-42C0-B132-87A7BDEF4E49}" destId="{A4E2D6B9-3D6C-4619-B42A-3A81484B6F4F}" srcOrd="0" destOrd="0" presId="urn:microsoft.com/office/officeart/2005/8/layout/chart3"/>
    <dgm:cxn modelId="{27DB1256-BA3B-4F1B-9DDD-3090542632B8}" srcId="{6C7FAB8E-E34B-449D-A5C7-D8CF096967AB}" destId="{656073A8-C974-4D2D-878C-1C8DCB4C7E02}" srcOrd="2" destOrd="0" parTransId="{BD620180-DCBA-4575-BB98-36F3175073D3}" sibTransId="{A36A5E5E-7104-4D6A-8D06-CF22814478EB}"/>
    <dgm:cxn modelId="{47D27809-F7AF-482C-A589-E842AB47C31D}" type="presOf" srcId="{6C7FAB8E-E34B-449D-A5C7-D8CF096967AB}" destId="{03FE0DC4-3C64-4416-A8FC-31682A17517E}" srcOrd="0" destOrd="0" presId="urn:microsoft.com/office/officeart/2005/8/layout/chart3"/>
    <dgm:cxn modelId="{F5AA2922-F244-44F1-B17B-573C77720E2E}" type="presOf" srcId="{656073A8-C974-4D2D-878C-1C8DCB4C7E02}" destId="{21544242-4B11-449B-B72C-23E1911B788A}" srcOrd="0" destOrd="0" presId="urn:microsoft.com/office/officeart/2005/8/layout/chart3"/>
    <dgm:cxn modelId="{50A9DE09-7DF9-4DAC-A4F1-7D249E32041C}" srcId="{6C7FAB8E-E34B-449D-A5C7-D8CF096967AB}" destId="{4E582E0D-4037-42C0-B132-87A7BDEF4E49}" srcOrd="1" destOrd="0" parTransId="{591B3549-A95A-43E0-87E2-7BB96F80E65F}" sibTransId="{1D3BD7A7-90CA-4001-800D-8655F7B84350}"/>
    <dgm:cxn modelId="{5F062DCA-433A-406E-AC6C-7493C051DD63}" srcId="{6C7FAB8E-E34B-449D-A5C7-D8CF096967AB}" destId="{FDC4259E-E774-4EFB-9899-8DDF62A02EA6}" srcOrd="0" destOrd="0" parTransId="{5A5EDC4A-8FD4-478D-BE97-C7431C240C1D}" sibTransId="{3078417B-3098-4315-A725-B43EDEA11337}"/>
    <dgm:cxn modelId="{0493756A-AEE4-4DE4-9D63-3A5D126E6E8F}" type="presOf" srcId="{FDC4259E-E774-4EFB-9899-8DDF62A02EA6}" destId="{03A8F801-5DE3-4ABC-B2F2-D60ADC48879C}" srcOrd="0" destOrd="0" presId="urn:microsoft.com/office/officeart/2005/8/layout/chart3"/>
    <dgm:cxn modelId="{E985AC0C-DD23-4D48-85E5-4260BB13DF76}" type="presParOf" srcId="{03FE0DC4-3C64-4416-A8FC-31682A17517E}" destId="{03A8F801-5DE3-4ABC-B2F2-D60ADC48879C}" srcOrd="0" destOrd="0" presId="urn:microsoft.com/office/officeart/2005/8/layout/chart3"/>
    <dgm:cxn modelId="{A956DC97-84F8-4F9B-86F2-F84E48E037B4}" type="presParOf" srcId="{03FE0DC4-3C64-4416-A8FC-31682A17517E}" destId="{D3B39809-83C1-414D-BF53-940165C400C3}" srcOrd="1" destOrd="0" presId="urn:microsoft.com/office/officeart/2005/8/layout/chart3"/>
    <dgm:cxn modelId="{CEB8A1B5-BFFB-49D7-947E-42B1972B9326}" type="presParOf" srcId="{03FE0DC4-3C64-4416-A8FC-31682A17517E}" destId="{A4E2D6B9-3D6C-4619-B42A-3A81484B6F4F}" srcOrd="2" destOrd="0" presId="urn:microsoft.com/office/officeart/2005/8/layout/chart3"/>
    <dgm:cxn modelId="{972C143E-CC5C-4802-A870-76B8C35D4F30}" type="presParOf" srcId="{03FE0DC4-3C64-4416-A8FC-31682A17517E}" destId="{E97716CB-C9C0-46D8-8EC1-9C04380E4959}" srcOrd="3" destOrd="0" presId="urn:microsoft.com/office/officeart/2005/8/layout/chart3"/>
    <dgm:cxn modelId="{90DDAD5B-1F8C-4307-99B6-3ABD07590C10}" type="presParOf" srcId="{03FE0DC4-3C64-4416-A8FC-31682A17517E}" destId="{21544242-4B11-449B-B72C-23E1911B788A}" srcOrd="4" destOrd="0" presId="urn:microsoft.com/office/officeart/2005/8/layout/chart3"/>
    <dgm:cxn modelId="{FC0E4820-46F1-4513-910C-AF1B7C7DD121}" type="presParOf" srcId="{03FE0DC4-3C64-4416-A8FC-31682A17517E}" destId="{8D15A11C-727D-43A5-ADFC-0F6ED735CA60}" srcOrd="5" destOrd="0" presId="urn:microsoft.com/office/officeart/2005/8/layout/char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A8F801-5DE3-4ABC-B2F2-D60ADC48879C}">
      <dsp:nvSpPr>
        <dsp:cNvPr id="0" name=""/>
        <dsp:cNvSpPr/>
      </dsp:nvSpPr>
      <dsp:spPr>
        <a:xfrm>
          <a:off x="176137" y="261952"/>
          <a:ext cx="1455540" cy="1455540"/>
        </a:xfrm>
        <a:prstGeom prst="pie">
          <a:avLst>
            <a:gd name="adj1" fmla="val 16200000"/>
            <a:gd name="adj2" fmla="val 1800000"/>
          </a:avLst>
        </a:prstGeom>
        <a:solidFill>
          <a:schemeClr val="accent1">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zh-CN" altLang="en-US" sz="1400" b="1" kern="1200" dirty="0">
              <a:latin typeface="微软雅黑" panose="020B0503020204020204" pitchFamily="34" charset="-122"/>
              <a:ea typeface="微软雅黑" panose="020B0503020204020204" pitchFamily="34" charset="-122"/>
            </a:rPr>
            <a:t>收发货人</a:t>
          </a:r>
        </a:p>
      </dsp:txBody>
      <dsp:txXfrm>
        <a:off x="967501" y="530533"/>
        <a:ext cx="493844" cy="485180"/>
      </dsp:txXfrm>
    </dsp:sp>
    <dsp:sp modelId="{A4E2D6B9-3D6C-4619-B42A-3A81484B6F4F}">
      <dsp:nvSpPr>
        <dsp:cNvPr id="0" name=""/>
        <dsp:cNvSpPr/>
      </dsp:nvSpPr>
      <dsp:spPr>
        <a:xfrm>
          <a:off x="101108" y="305271"/>
          <a:ext cx="1455540" cy="1455540"/>
        </a:xfrm>
        <a:prstGeom prst="pie">
          <a:avLst>
            <a:gd name="adj1" fmla="val 1800000"/>
            <a:gd name="adj2" fmla="val 9000000"/>
          </a:avLst>
        </a:prstGeom>
        <a:solidFill>
          <a:schemeClr val="tx2"/>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zh-CN" altLang="en-US" sz="1400" b="1" kern="1200" dirty="0">
              <a:latin typeface="微软雅黑" panose="020B0503020204020204" pitchFamily="34" charset="-122"/>
              <a:ea typeface="微软雅黑" panose="020B0503020204020204" pitchFamily="34" charset="-122"/>
            </a:rPr>
            <a:t>外综服企业</a:t>
          </a:r>
        </a:p>
      </dsp:txBody>
      <dsp:txXfrm>
        <a:off x="499648" y="1223648"/>
        <a:ext cx="658458" cy="450524"/>
      </dsp:txXfrm>
    </dsp:sp>
    <dsp:sp modelId="{21544242-4B11-449B-B72C-23E1911B788A}">
      <dsp:nvSpPr>
        <dsp:cNvPr id="0" name=""/>
        <dsp:cNvSpPr/>
      </dsp:nvSpPr>
      <dsp:spPr>
        <a:xfrm>
          <a:off x="101108" y="305271"/>
          <a:ext cx="1455540" cy="1455540"/>
        </a:xfrm>
        <a:prstGeom prst="pie">
          <a:avLst>
            <a:gd name="adj1" fmla="val 9000000"/>
            <a:gd name="adj2" fmla="val 16200000"/>
          </a:avLst>
        </a:prstGeom>
        <a:solidFill>
          <a:schemeClr val="tx2"/>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zh-CN" altLang="en-US" sz="1400" b="1" kern="1200" dirty="0">
              <a:latin typeface="微软雅黑" panose="020B0503020204020204" pitchFamily="34" charset="-122"/>
              <a:ea typeface="微软雅黑" panose="020B0503020204020204" pitchFamily="34" charset="-122"/>
            </a:rPr>
            <a:t>报关企业</a:t>
          </a:r>
        </a:p>
      </dsp:txBody>
      <dsp:txXfrm>
        <a:off x="257058" y="591181"/>
        <a:ext cx="493844" cy="485180"/>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4F48CE-5AAF-4377-8F2F-FB24DD94AD59}" type="datetimeFigureOut">
              <a:rPr lang="zh-CN" altLang="en-US" smtClean="0"/>
              <a:t>2020/11/12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12AD17-3585-470B-8F12-89E22F81D889}" type="slidenum">
              <a:rPr lang="zh-CN" altLang="en-US" smtClean="0"/>
              <a:t>‹#›</a:t>
            </a:fld>
            <a:endParaRPr lang="zh-CN" altLang="en-US"/>
          </a:p>
        </p:txBody>
      </p:sp>
    </p:spTree>
    <p:extLst>
      <p:ext uri="{BB962C8B-B14F-4D97-AF65-F5344CB8AC3E}">
        <p14:creationId xmlns:p14="http://schemas.microsoft.com/office/powerpoint/2010/main" val="3275200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876466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285551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2681097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826666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4051462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0078307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660353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4923034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6965570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1337989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529196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1294800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286037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3637141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547840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56736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814449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225345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243675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100468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550276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65257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85748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00907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4" name="矩形 3"/>
          <p:cNvSpPr/>
          <p:nvPr userDrawn="1"/>
        </p:nvSpPr>
        <p:spPr>
          <a:xfrm>
            <a:off x="8325228" y="6545425"/>
            <a:ext cx="775136" cy="246221"/>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素材下载：</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图表下载：</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优秀</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Word</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www.1ppt.com/word/              Excel</a:t>
            </a:r>
            <a:r>
              <a:rPr lang="zh-CN" altLang="en-US" sz="100" dirty="0">
                <a:solidFill>
                  <a:prstClr val="white"/>
                </a:solidFill>
                <a:latin typeface="Calibri"/>
                <a:ea typeface="宋体"/>
              </a:rPr>
              <a:t>教程：</a:t>
            </a:r>
            <a:r>
              <a:rPr lang="en-US" altLang="zh-CN" sz="100" dirty="0">
                <a:solidFill>
                  <a:prstClr val="white"/>
                </a:solidFill>
                <a:latin typeface="Calibri"/>
                <a:ea typeface="宋体"/>
              </a:rPr>
              <a:t>www.1ppt.com/excel/  </a:t>
            </a:r>
          </a:p>
          <a:p>
            <a:r>
              <a:rPr lang="zh-CN" altLang="en-US" sz="100" dirty="0">
                <a:solidFill>
                  <a:prstClr val="white"/>
                </a:solidFill>
                <a:latin typeface="Calibri"/>
                <a:ea typeface="宋体"/>
              </a:rPr>
              <a:t>资料下载：</a:t>
            </a:r>
            <a:r>
              <a:rPr lang="en-US" altLang="zh-CN" sz="100" dirty="0">
                <a:solidFill>
                  <a:prstClr val="white"/>
                </a:solidFill>
                <a:latin typeface="Calibri"/>
                <a:ea typeface="宋体"/>
              </a:rPr>
              <a:t>www.1ppt.com/ziliao/                PPT</a:t>
            </a:r>
            <a:r>
              <a:rPr lang="zh-CN" altLang="en-US" sz="100" dirty="0">
                <a:solidFill>
                  <a:prstClr val="white"/>
                </a:solidFill>
                <a:latin typeface="Calibri"/>
                <a:ea typeface="宋体"/>
              </a:rPr>
              <a:t>课件下载：</a:t>
            </a:r>
            <a:r>
              <a:rPr lang="en-US" altLang="zh-CN" sz="100" dirty="0">
                <a:solidFill>
                  <a:prstClr val="white"/>
                </a:solidFill>
                <a:latin typeface="Calibri"/>
                <a:ea typeface="宋体"/>
              </a:rPr>
              <a:t>www.1ppt.com/kejian/ </a:t>
            </a:r>
          </a:p>
          <a:p>
            <a:r>
              <a:rPr lang="zh-CN" altLang="en-US" sz="100" dirty="0">
                <a:solidFill>
                  <a:prstClr val="white"/>
                </a:solidFill>
                <a:latin typeface="Calibri"/>
                <a:ea typeface="宋体"/>
              </a:rPr>
              <a:t>范文下载：</a:t>
            </a:r>
            <a:r>
              <a:rPr lang="en-US" altLang="zh-CN" sz="100" dirty="0">
                <a:solidFill>
                  <a:prstClr val="white"/>
                </a:solidFill>
                <a:latin typeface="Calibri"/>
                <a:ea typeface="宋体"/>
              </a:rPr>
              <a:t>www.1ppt.com/fanwen/             </a:t>
            </a:r>
            <a:r>
              <a:rPr lang="zh-CN" altLang="en-US" sz="100" dirty="0">
                <a:solidFill>
                  <a:prstClr val="white"/>
                </a:solidFill>
                <a:latin typeface="Calibri"/>
                <a:ea typeface="宋体"/>
              </a:rPr>
              <a:t>试卷下载：</a:t>
            </a:r>
            <a:r>
              <a:rPr lang="en-US" altLang="zh-CN" sz="100" dirty="0">
                <a:solidFill>
                  <a:prstClr val="white"/>
                </a:solidFill>
                <a:latin typeface="Calibri"/>
                <a:ea typeface="宋体"/>
              </a:rPr>
              <a:t>www.1ppt.com/shiti/  </a:t>
            </a:r>
          </a:p>
          <a:p>
            <a:r>
              <a:rPr lang="zh-CN" altLang="en-US" sz="100" dirty="0">
                <a:solidFill>
                  <a:prstClr val="white"/>
                </a:solidFill>
                <a:latin typeface="Calibri"/>
                <a:ea typeface="宋体"/>
              </a:rPr>
              <a:t>教案下载：</a:t>
            </a:r>
            <a:r>
              <a:rPr lang="en-US" altLang="zh-CN" sz="100" dirty="0">
                <a:solidFill>
                  <a:prstClr val="white"/>
                </a:solidFill>
                <a:latin typeface="Calibri"/>
                <a:ea typeface="宋体"/>
              </a:rPr>
              <a:t>www.1ppt.com/jiaoan/        </a:t>
            </a:r>
          </a:p>
          <a:p>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en-US" altLang="zh-CN" sz="100" dirty="0">
                <a:solidFill>
                  <a:prstClr val="white"/>
                </a:solidFill>
                <a:latin typeface="Calibri"/>
                <a:ea typeface="宋体"/>
              </a:rPr>
              <a:t> </a:t>
            </a:r>
            <a:endParaRPr lang="zh-CN" altLang="en-US" sz="100" dirty="0">
              <a:solidFill>
                <a:prstClr val="white"/>
              </a:solidFill>
              <a:latin typeface="Calibri"/>
              <a:ea typeface="宋体"/>
            </a:endParaRPr>
          </a:p>
        </p:txBody>
      </p:sp>
    </p:spTree>
    <p:extLst>
      <p:ext uri="{BB962C8B-B14F-4D97-AF65-F5344CB8AC3E}">
        <p14:creationId xmlns:p14="http://schemas.microsoft.com/office/powerpoint/2010/main" val="19656814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4803973-8DEF-4954-9E26-E6F4C863A713}" type="datetime1">
              <a:rPr lang="zh-CN" altLang="en-US" smtClean="0"/>
              <a:t>2020/11/12</a:t>
            </a:fld>
            <a:endParaRPr lang="zh-CN" altLang="en-US"/>
          </a:p>
        </p:txBody>
      </p:sp>
      <p:sp>
        <p:nvSpPr>
          <p:cNvPr id="5" name="页脚占位符 4"/>
          <p:cNvSpPr>
            <a:spLocks noGrp="1"/>
          </p:cNvSpPr>
          <p:nvPr>
            <p:ph type="ftr" sz="quarter" idx="11"/>
          </p:nvPr>
        </p:nvSpPr>
        <p:spPr/>
        <p:txBody>
          <a:bodyPr/>
          <a:lstStyle/>
          <a:p>
            <a:r>
              <a:rPr lang="zh-CN" altLang="en-US"/>
              <a:t>严格保密</a:t>
            </a:r>
          </a:p>
        </p:txBody>
      </p:sp>
      <p:sp>
        <p:nvSpPr>
          <p:cNvPr id="6" name="灯片编号占位符 5"/>
          <p:cNvSpPr>
            <a:spLocks noGrp="1"/>
          </p:cNvSpPr>
          <p:nvPr>
            <p:ph type="sldNum" sz="quarter" idx="12"/>
          </p:nvPr>
        </p:nvSpPr>
        <p:spPr/>
        <p:txBody>
          <a:bodyPr/>
          <a:lstStyle/>
          <a:p>
            <a:fld id="{FD30286B-7186-4059-AAE9-6923098463C9}" type="slidenum">
              <a:rPr lang="zh-CN" altLang="en-US" smtClean="0"/>
              <a:t>‹#›</a:t>
            </a:fld>
            <a:endParaRPr lang="zh-CN" altLang="en-US"/>
          </a:p>
        </p:txBody>
      </p:sp>
    </p:spTree>
    <p:extLst>
      <p:ext uri="{BB962C8B-B14F-4D97-AF65-F5344CB8AC3E}">
        <p14:creationId xmlns:p14="http://schemas.microsoft.com/office/powerpoint/2010/main" val="28898156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32353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png"/><Relationship Id="rId7" Type="http://schemas.openxmlformats.org/officeDocument/2006/relationships/diagramQuickStyle" Target="../diagrams/quickStyle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5.png"/><Relationship Id="rId9" Type="http://schemas.microsoft.com/office/2007/relationships/diagramDrawing" Target="../diagrams/drawing1.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dongjinjin\Desktop\611改2.jpg">
            <a:extLst>
              <a:ext uri="{FF2B5EF4-FFF2-40B4-BE49-F238E27FC236}">
                <a16:creationId xmlns:a16="http://schemas.microsoft.com/office/drawing/2014/main" id="{C8B989D0-AD73-4E11-B1E4-CB8BFB6925A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5" y="13500"/>
            <a:ext cx="12192000" cy="686262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8">
            <a:extLst>
              <a:ext uri="{FF2B5EF4-FFF2-40B4-BE49-F238E27FC236}">
                <a16:creationId xmlns:a16="http://schemas.microsoft.com/office/drawing/2014/main" id="{55E4E054-AB5C-45DB-8F89-FAE6DE1CF5C2}"/>
              </a:ext>
            </a:extLst>
          </p:cNvPr>
          <p:cNvSpPr txBox="1"/>
          <p:nvPr/>
        </p:nvSpPr>
        <p:spPr>
          <a:xfrm>
            <a:off x="3971430" y="6320290"/>
            <a:ext cx="398371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white"/>
                </a:solidFill>
                <a:effectLst/>
                <a:uLnTx/>
                <a:uFillTx/>
                <a:latin typeface="华文新魏" panose="02010800040101010101" pitchFamily="2" charset="-122"/>
                <a:ea typeface="华文新魏" panose="02010800040101010101" pitchFamily="2" charset="-122"/>
                <a:cs typeface="+mn-cs"/>
              </a:rPr>
              <a:t>——</a:t>
            </a:r>
            <a:r>
              <a:rPr kumimoji="0" lang="zh-CN" altLang="en-US" sz="2400" b="0" i="0" u="none" strike="noStrike" kern="1200" cap="none" spc="0" normalizeH="0" baseline="0" noProof="0" dirty="0">
                <a:ln>
                  <a:noFill/>
                </a:ln>
                <a:solidFill>
                  <a:prstClr val="white"/>
                </a:solidFill>
                <a:effectLst/>
                <a:uLnTx/>
                <a:uFillTx/>
                <a:latin typeface="华文新魏" panose="02010800040101010101" pitchFamily="2" charset="-122"/>
                <a:ea typeface="华文新魏" panose="02010800040101010101" pitchFamily="2" charset="-122"/>
                <a:cs typeface="+mn-cs"/>
              </a:rPr>
              <a:t>言中伦  行中虑</a:t>
            </a:r>
            <a:r>
              <a:rPr kumimoji="0" lang="en-US" altLang="zh-CN" sz="2400" b="0" i="0" u="none" strike="noStrike" kern="1200" cap="none" spc="0" normalizeH="0" baseline="0" noProof="0" dirty="0">
                <a:ln>
                  <a:noFill/>
                </a:ln>
                <a:solidFill>
                  <a:prstClr val="white"/>
                </a:solidFill>
                <a:effectLst/>
                <a:uLnTx/>
                <a:uFillTx/>
                <a:latin typeface="华文新魏" panose="02010800040101010101" pitchFamily="2" charset="-122"/>
                <a:ea typeface="华文新魏" panose="02010800040101010101" pitchFamily="2" charset="-122"/>
                <a:cs typeface="+mn-cs"/>
              </a:rPr>
              <a:t>——</a:t>
            </a:r>
            <a:endParaRPr kumimoji="0" lang="zh-CN" altLang="en-US" sz="2400" b="1" i="0" u="none" strike="noStrike" kern="1200" cap="none" spc="0" normalizeH="0" baseline="0" noProof="0" dirty="0">
              <a:ln>
                <a:noFill/>
              </a:ln>
              <a:solidFill>
                <a:prstClr val="white"/>
              </a:solidFill>
              <a:effectLst/>
              <a:uLnTx/>
              <a:uFillTx/>
              <a:latin typeface="华文新魏" panose="02010800040101010101" pitchFamily="2" charset="-122"/>
              <a:ea typeface="华文新魏" panose="02010800040101010101" pitchFamily="2" charset="-122"/>
              <a:cs typeface="+mn-cs"/>
            </a:endParaRPr>
          </a:p>
        </p:txBody>
      </p:sp>
      <p:pic>
        <p:nvPicPr>
          <p:cNvPr id="13" name="图片 12" descr="logo.png">
            <a:extLst>
              <a:ext uri="{FF2B5EF4-FFF2-40B4-BE49-F238E27FC236}">
                <a16:creationId xmlns:a16="http://schemas.microsoft.com/office/drawing/2014/main" id="{DE043866-27BB-4645-8F1B-FF4DF7BDCF7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220" t="7934" r="69244" b="74403"/>
          <a:stretch/>
        </p:blipFill>
        <p:spPr>
          <a:xfrm>
            <a:off x="516233" y="442394"/>
            <a:ext cx="2860435" cy="1070485"/>
          </a:xfrm>
          <a:prstGeom prst="rect">
            <a:avLst/>
          </a:prstGeom>
        </p:spPr>
      </p:pic>
      <p:sp>
        <p:nvSpPr>
          <p:cNvPr id="15" name="页脚占位符 2">
            <a:extLst>
              <a:ext uri="{FF2B5EF4-FFF2-40B4-BE49-F238E27FC236}">
                <a16:creationId xmlns:a16="http://schemas.microsoft.com/office/drawing/2014/main" id="{9F619BB4-D411-4EDC-AE34-0DBCFF5D4FF5}"/>
              </a:ext>
            </a:extLst>
          </p:cNvPr>
          <p:cNvSpPr txBox="1">
            <a:spLocks/>
          </p:cNvSpPr>
          <p:nvPr/>
        </p:nvSpPr>
        <p:spPr>
          <a:xfrm>
            <a:off x="1925" y="13500"/>
            <a:ext cx="0" cy="0"/>
          </a:xfr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ea typeface="微软雅黑"/>
              <a:cs typeface="+mn-cs"/>
            </a:endParaRPr>
          </a:p>
        </p:txBody>
      </p:sp>
      <p:sp>
        <p:nvSpPr>
          <p:cNvPr id="16" name="矩形 15">
            <a:extLst>
              <a:ext uri="{FF2B5EF4-FFF2-40B4-BE49-F238E27FC236}">
                <a16:creationId xmlns:a16="http://schemas.microsoft.com/office/drawing/2014/main" id="{45E71447-A1EB-014D-AF4E-B7E5071F135B}"/>
              </a:ext>
            </a:extLst>
          </p:cNvPr>
          <p:cNvSpPr/>
          <p:nvPr/>
        </p:nvSpPr>
        <p:spPr>
          <a:xfrm>
            <a:off x="2489982" y="1485180"/>
            <a:ext cx="7399606" cy="3215408"/>
          </a:xfrm>
          <a:prstGeom prst="rect">
            <a:avLst/>
          </a:prstGeom>
          <a:solidFill>
            <a:sysClr val="window" lastClr="FFFFFF">
              <a:alpha val="40000"/>
            </a:sys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文本框 17">
            <a:extLst>
              <a:ext uri="{FF2B5EF4-FFF2-40B4-BE49-F238E27FC236}">
                <a16:creationId xmlns:a16="http://schemas.microsoft.com/office/drawing/2014/main" id="{22239A54-1231-854E-888D-2BB3A3A5F207}"/>
              </a:ext>
            </a:extLst>
          </p:cNvPr>
          <p:cNvSpPr txBox="1"/>
          <p:nvPr/>
        </p:nvSpPr>
        <p:spPr>
          <a:xfrm>
            <a:off x="6261835" y="4064283"/>
            <a:ext cx="2207738" cy="288710"/>
          </a:xfrm>
          <a:prstGeom prst="rect">
            <a:avLst/>
          </a:prstGeom>
          <a:noFill/>
        </p:spPr>
        <p:txBody>
          <a:bodyPr wrap="none" lIns="72558" tIns="36279" rIns="72558" bIns="36279" rtlCol="0">
            <a:spAutoFit/>
          </a:bodyPr>
          <a:lstStyle/>
          <a:p>
            <a:r>
              <a:rPr kumimoji="1" lang="en-US" altLang="zh-CN" sz="1400" b="1" dirty="0">
                <a:solidFill>
                  <a:srgbClr val="EE7700"/>
                </a:solidFill>
                <a:ea typeface="SimHei" panose="02010609060101010101" pitchFamily="49" charset="-122"/>
                <a:cs typeface="Arial" panose="020B0604020202020204" pitchFamily="34" charset="0"/>
              </a:rPr>
              <a:t>2020</a:t>
            </a:r>
            <a:r>
              <a:rPr kumimoji="1" lang="zh-CN" altLang="en-US" sz="1400" b="1" dirty="0">
                <a:solidFill>
                  <a:srgbClr val="EE7700"/>
                </a:solidFill>
                <a:ea typeface="SimHei" panose="02010609060101010101" pitchFamily="49" charset="-122"/>
                <a:cs typeface="Arial" panose="020B0604020202020204" pitchFamily="34" charset="0"/>
              </a:rPr>
              <a:t>年</a:t>
            </a:r>
            <a:r>
              <a:rPr kumimoji="1" lang="en-US" altLang="zh-CN" sz="1400" b="1" dirty="0">
                <a:solidFill>
                  <a:srgbClr val="EE7700"/>
                </a:solidFill>
                <a:ea typeface="SimHei" panose="02010609060101010101" pitchFamily="49" charset="-122"/>
                <a:cs typeface="Arial" panose="020B0604020202020204" pitchFamily="34" charset="0"/>
              </a:rPr>
              <a:t>11</a:t>
            </a:r>
            <a:r>
              <a:rPr kumimoji="1" lang="zh-CN" altLang="en-US" sz="1400" b="1" dirty="0">
                <a:solidFill>
                  <a:srgbClr val="EE7700"/>
                </a:solidFill>
                <a:ea typeface="SimHei" panose="02010609060101010101" pitchFamily="49" charset="-122"/>
                <a:cs typeface="Arial" panose="020B0604020202020204" pitchFamily="34" charset="0"/>
              </a:rPr>
              <a:t>月</a:t>
            </a:r>
            <a:r>
              <a:rPr kumimoji="1" lang="en-US" altLang="zh-CN" sz="1400" b="1" dirty="0">
                <a:solidFill>
                  <a:srgbClr val="EE7700"/>
                </a:solidFill>
                <a:ea typeface="SimHei" panose="02010609060101010101" pitchFamily="49" charset="-122"/>
                <a:cs typeface="Arial" panose="020B0604020202020204" pitchFamily="34" charset="0"/>
              </a:rPr>
              <a:t>12</a:t>
            </a:r>
            <a:r>
              <a:rPr kumimoji="1" lang="zh-CN" altLang="en-US" sz="1400" b="1" dirty="0">
                <a:solidFill>
                  <a:srgbClr val="EE7700"/>
                </a:solidFill>
                <a:ea typeface="SimHei" panose="02010609060101010101" pitchFamily="49" charset="-122"/>
                <a:cs typeface="Arial" panose="020B0604020202020204" pitchFamily="34" charset="0"/>
              </a:rPr>
              <a:t>日   郝竞宇</a:t>
            </a:r>
            <a:r>
              <a:rPr kumimoji="1" lang="en-US" altLang="zh-CN" sz="1400" b="1" dirty="0">
                <a:solidFill>
                  <a:srgbClr val="EE7700"/>
                </a:solidFill>
                <a:ea typeface="SimHei" panose="02010609060101010101" pitchFamily="49" charset="-122"/>
                <a:cs typeface="Arial" panose="020B0604020202020204" pitchFamily="34" charset="0"/>
              </a:rPr>
              <a:t> </a:t>
            </a:r>
            <a:endParaRPr kumimoji="1" lang="zh-CN" altLang="en-US" sz="1400" b="1" dirty="0">
              <a:solidFill>
                <a:srgbClr val="EE7700"/>
              </a:solidFill>
              <a:ea typeface="SimHei" panose="02010609060101010101" pitchFamily="49" charset="-122"/>
              <a:cs typeface="Arial" panose="020B0604020202020204" pitchFamily="34" charset="0"/>
            </a:endParaRPr>
          </a:p>
        </p:txBody>
      </p:sp>
      <p:sp>
        <p:nvSpPr>
          <p:cNvPr id="22" name="文本框 21">
            <a:extLst>
              <a:ext uri="{FF2B5EF4-FFF2-40B4-BE49-F238E27FC236}">
                <a16:creationId xmlns:a16="http://schemas.microsoft.com/office/drawing/2014/main" id="{4D6BE04F-613C-C646-898E-905152BBB28E}"/>
              </a:ext>
            </a:extLst>
          </p:cNvPr>
          <p:cNvSpPr txBox="1"/>
          <p:nvPr/>
        </p:nvSpPr>
        <p:spPr>
          <a:xfrm>
            <a:off x="2646947" y="1799924"/>
            <a:ext cx="6467108" cy="1365928"/>
          </a:xfrm>
          <a:prstGeom prst="rect">
            <a:avLst/>
          </a:prstGeom>
          <a:noFill/>
        </p:spPr>
        <p:txBody>
          <a:bodyPr wrap="square" lIns="72558" tIns="36279" rIns="72558" bIns="36279" rtlCol="0">
            <a:spAutoFit/>
          </a:bodyPr>
          <a:lstStyle/>
          <a:p>
            <a:pPr algn="ctr"/>
            <a:r>
              <a:rPr kumimoji="1" lang="zh-CN" altLang="en-US" sz="3600" dirty="0">
                <a:solidFill>
                  <a:srgbClr val="EE7700"/>
                </a:solidFill>
                <a:latin typeface="SimHei" panose="02010609060101010101" pitchFamily="49" charset="-122"/>
                <a:ea typeface="SimHei" panose="02010609060101010101" pitchFamily="49" charset="-122"/>
              </a:rPr>
              <a:t>海关合规与国际贸易风险应对</a:t>
            </a:r>
          </a:p>
          <a:p>
            <a:pPr algn="r"/>
            <a:endParaRPr kumimoji="1" lang="en-US" altLang="zh-CN" sz="2400" dirty="0">
              <a:solidFill>
                <a:srgbClr val="EE7700"/>
              </a:solidFill>
              <a:latin typeface="SimHei" panose="02010609060101010101" pitchFamily="49" charset="-122"/>
              <a:ea typeface="SimHei" panose="02010609060101010101" pitchFamily="49" charset="-122"/>
            </a:endParaRPr>
          </a:p>
          <a:p>
            <a:pPr algn="r"/>
            <a:r>
              <a:rPr kumimoji="1" lang="en-US" altLang="zh-CN" sz="2400" dirty="0">
                <a:solidFill>
                  <a:srgbClr val="EE7700"/>
                </a:solidFill>
                <a:latin typeface="SimHei" panose="02010609060101010101" pitchFamily="49" charset="-122"/>
                <a:ea typeface="SimHei" panose="02010609060101010101" pitchFamily="49" charset="-122"/>
              </a:rPr>
              <a:t>——</a:t>
            </a:r>
            <a:r>
              <a:rPr kumimoji="1" lang="zh-CN" altLang="en-US" sz="2400" dirty="0">
                <a:solidFill>
                  <a:srgbClr val="EE7700"/>
                </a:solidFill>
                <a:latin typeface="SimHei" panose="02010609060101010101" pitchFamily="49" charset="-122"/>
                <a:ea typeface="SimHei" panose="02010609060101010101" pitchFamily="49" charset="-122"/>
              </a:rPr>
              <a:t>中伦</a:t>
            </a:r>
            <a:r>
              <a:rPr kumimoji="1" lang="zh-CN" altLang="en-US" sz="2400" dirty="0">
                <a:solidFill>
                  <a:srgbClr val="EE7700"/>
                </a:solidFill>
                <a:ea typeface="SimHei" panose="02010609060101010101" pitchFamily="49" charset="-122"/>
                <a:cs typeface="Arial" panose="020B0604020202020204" pitchFamily="34" charset="0"/>
              </a:rPr>
              <a:t>律师事务所</a:t>
            </a:r>
            <a:endParaRPr kumimoji="1" lang="zh-CN" altLang="en-US" sz="2400" dirty="0">
              <a:solidFill>
                <a:srgbClr val="EE7700"/>
              </a:solidFill>
              <a:latin typeface="SimHei" panose="02010609060101010101" pitchFamily="49" charset="-122"/>
              <a:ea typeface="SimHei" panose="02010609060101010101" pitchFamily="49" charset="-122"/>
            </a:endParaRPr>
          </a:p>
        </p:txBody>
      </p:sp>
    </p:spTree>
    <p:extLst>
      <p:ext uri="{BB962C8B-B14F-4D97-AF65-F5344CB8AC3E}">
        <p14:creationId xmlns:p14="http://schemas.microsoft.com/office/powerpoint/2010/main" val="35890032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11">
            <a:extLst>
              <a:ext uri="{FF2B5EF4-FFF2-40B4-BE49-F238E27FC236}">
                <a16:creationId xmlns:a16="http://schemas.microsoft.com/office/drawing/2014/main" id="{0A3EB0FF-CD5B-41C6-AB77-3912C1241B6B}"/>
              </a:ext>
            </a:extLst>
          </p:cNvPr>
          <p:cNvSpPr txBox="1"/>
          <p:nvPr/>
        </p:nvSpPr>
        <p:spPr>
          <a:xfrm>
            <a:off x="1427827" y="612023"/>
            <a:ext cx="4587962" cy="430887"/>
          </a:xfrm>
          <a:prstGeom prst="rect">
            <a:avLst/>
          </a:prstGeom>
          <a:noFill/>
        </p:spPr>
        <p:txBody>
          <a:bodyPr wrap="square" lIns="0" tIns="0" rIns="0" bIns="0" rtlCol="0">
            <a:spAutoFit/>
            <a:scene3d>
              <a:camera prst="orthographicFront"/>
              <a:lightRig rig="threePt" dir="t"/>
            </a:scene3d>
            <a:sp3d contourW="12700"/>
          </a:bodyPr>
          <a:lstStyle/>
          <a:p>
            <a:pPr lvl="0">
              <a:defRPr/>
            </a:pPr>
            <a:r>
              <a:rPr lang="zh-CN" altLang="en-US" sz="2800" b="1" dirty="0">
                <a:solidFill>
                  <a:prstClr val="black">
                    <a:lumMod val="65000"/>
                    <a:lumOff val="35000"/>
                  </a:prstClr>
                </a:solidFill>
                <a:latin typeface="Arial"/>
                <a:ea typeface="微软雅黑"/>
              </a:rPr>
              <a:t>企业风险</a:t>
            </a:r>
            <a:endParaRPr kumimoji="0" lang="en-US" altLang="zh-CN" sz="2800" b="1" i="0" u="none" strike="noStrike" kern="1200" cap="none" spc="0" normalizeH="0" baseline="0" noProof="0" dirty="0">
              <a:ln>
                <a:noFill/>
              </a:ln>
              <a:solidFill>
                <a:prstClr val="black">
                  <a:lumMod val="65000"/>
                  <a:lumOff val="35000"/>
                </a:prstClr>
              </a:solidFill>
              <a:effectLst/>
              <a:uLnTx/>
              <a:uFillTx/>
              <a:latin typeface="Arial"/>
              <a:ea typeface="微软雅黑"/>
              <a:cs typeface="+mn-cs"/>
            </a:endParaRPr>
          </a:p>
        </p:txBody>
      </p:sp>
      <p:pic>
        <p:nvPicPr>
          <p:cNvPr id="29" name="图片 28" descr="D:\=Business Support=\VI系统\logo\中英文全称横版Logo.png">
            <a:extLst>
              <a:ext uri="{FF2B5EF4-FFF2-40B4-BE49-F238E27FC236}">
                <a16:creationId xmlns:a16="http://schemas.microsoft.com/office/drawing/2014/main" id="{01138BC1-1532-4834-9C05-3C184E64138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79396" y="565131"/>
            <a:ext cx="2426122" cy="374250"/>
          </a:xfrm>
          <a:prstGeom prst="rect">
            <a:avLst/>
          </a:prstGeom>
          <a:noFill/>
          <a:ln>
            <a:noFill/>
          </a:ln>
        </p:spPr>
      </p:pic>
      <p:sp>
        <p:nvSpPr>
          <p:cNvPr id="30" name="TextBox 7">
            <a:extLst>
              <a:ext uri="{FF2B5EF4-FFF2-40B4-BE49-F238E27FC236}">
                <a16:creationId xmlns:a16="http://schemas.microsoft.com/office/drawing/2014/main" id="{7E7E97B1-E3EA-45C7-9014-93E2D6C3A524}"/>
              </a:ext>
            </a:extLst>
          </p:cNvPr>
          <p:cNvSpPr txBox="1"/>
          <p:nvPr/>
        </p:nvSpPr>
        <p:spPr>
          <a:xfrm flipV="1">
            <a:off x="505567" y="1055253"/>
            <a:ext cx="10931676" cy="36000"/>
          </a:xfrm>
          <a:prstGeom prst="rect">
            <a:avLst/>
          </a:prstGeom>
          <a:solidFill>
            <a:schemeClr val="accent1">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07" b="0" i="0" u="none" strike="noStrike" kern="1200" cap="none" spc="0" normalizeH="0" baseline="0" noProof="0" dirty="0">
              <a:ln>
                <a:noFill/>
              </a:ln>
              <a:solidFill>
                <a:prstClr val="black"/>
              </a:solidFill>
              <a:effectLst/>
              <a:uLnTx/>
              <a:uFillTx/>
              <a:latin typeface="Arial"/>
              <a:ea typeface="微软雅黑"/>
              <a:cs typeface="+mn-cs"/>
            </a:endParaRPr>
          </a:p>
        </p:txBody>
      </p:sp>
      <p:pic>
        <p:nvPicPr>
          <p:cNvPr id="34" name="图片 33">
            <a:extLst>
              <a:ext uri="{FF2B5EF4-FFF2-40B4-BE49-F238E27FC236}">
                <a16:creationId xmlns:a16="http://schemas.microsoft.com/office/drawing/2014/main" id="{B66B1462-1A75-42D9-B547-4CF1A8D13E5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1434" b="2440"/>
          <a:stretch/>
        </p:blipFill>
        <p:spPr>
          <a:xfrm rot="5400000">
            <a:off x="350737" y="-350737"/>
            <a:ext cx="1660727" cy="2362201"/>
          </a:xfrm>
          <a:prstGeom prst="rect">
            <a:avLst/>
          </a:prstGeom>
        </p:spPr>
      </p:pic>
      <p:sp>
        <p:nvSpPr>
          <p:cNvPr id="6" name="任意多边形 51">
            <a:extLst>
              <a:ext uri="{FF2B5EF4-FFF2-40B4-BE49-F238E27FC236}">
                <a16:creationId xmlns:a16="http://schemas.microsoft.com/office/drawing/2014/main" id="{27279D7E-1356-448F-9D61-BA9C2AFC6B66}"/>
              </a:ext>
            </a:extLst>
          </p:cNvPr>
          <p:cNvSpPr/>
          <p:nvPr/>
        </p:nvSpPr>
        <p:spPr>
          <a:xfrm>
            <a:off x="2710733" y="2597019"/>
            <a:ext cx="1271587" cy="953690"/>
          </a:xfrm>
          <a:custGeom>
            <a:avLst/>
            <a:gdLst>
              <a:gd name="connsiteX0" fmla="*/ 529096 w 1058191"/>
              <a:gd name="connsiteY0" fmla="*/ 0 h 1058190"/>
              <a:gd name="connsiteX1" fmla="*/ 601562 w 1058191"/>
              <a:gd name="connsiteY1" fmla="*/ 30017 h 1058190"/>
              <a:gd name="connsiteX2" fmla="*/ 1028174 w 1058191"/>
              <a:gd name="connsiteY2" fmla="*/ 456629 h 1058190"/>
              <a:gd name="connsiteX3" fmla="*/ 1028174 w 1058191"/>
              <a:gd name="connsiteY3" fmla="*/ 601562 h 1058190"/>
              <a:gd name="connsiteX4" fmla="*/ 601562 w 1058191"/>
              <a:gd name="connsiteY4" fmla="*/ 1028174 h 1058190"/>
              <a:gd name="connsiteX5" fmla="*/ 456629 w 1058191"/>
              <a:gd name="connsiteY5" fmla="*/ 1028174 h 1058190"/>
              <a:gd name="connsiteX6" fmla="*/ 30017 w 1058191"/>
              <a:gd name="connsiteY6" fmla="*/ 601562 h 1058190"/>
              <a:gd name="connsiteX7" fmla="*/ 30017 w 1058191"/>
              <a:gd name="connsiteY7" fmla="*/ 456629 h 1058190"/>
              <a:gd name="connsiteX8" fmla="*/ 456629 w 1058191"/>
              <a:gd name="connsiteY8" fmla="*/ 30017 h 1058190"/>
              <a:gd name="connsiteX9" fmla="*/ 529096 w 1058191"/>
              <a:gd name="connsiteY9" fmla="*/ 0 h 105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8191" h="1058190">
                <a:moveTo>
                  <a:pt x="529096" y="0"/>
                </a:moveTo>
                <a:cubicBezTo>
                  <a:pt x="555323" y="0"/>
                  <a:pt x="581551" y="10006"/>
                  <a:pt x="601562" y="30017"/>
                </a:cubicBezTo>
                <a:lnTo>
                  <a:pt x="1028174" y="456629"/>
                </a:lnTo>
                <a:cubicBezTo>
                  <a:pt x="1068197" y="496651"/>
                  <a:pt x="1068197" y="561540"/>
                  <a:pt x="1028174" y="601562"/>
                </a:cubicBezTo>
                <a:lnTo>
                  <a:pt x="601562" y="1028174"/>
                </a:lnTo>
                <a:cubicBezTo>
                  <a:pt x="561540" y="1068196"/>
                  <a:pt x="496651" y="1068196"/>
                  <a:pt x="456629" y="1028174"/>
                </a:cubicBezTo>
                <a:lnTo>
                  <a:pt x="30017" y="601562"/>
                </a:lnTo>
                <a:cubicBezTo>
                  <a:pt x="-10006" y="561540"/>
                  <a:pt x="-10006" y="496651"/>
                  <a:pt x="30017" y="456629"/>
                </a:cubicBezTo>
                <a:lnTo>
                  <a:pt x="456629" y="30017"/>
                </a:lnTo>
                <a:cubicBezTo>
                  <a:pt x="476640" y="10006"/>
                  <a:pt x="502868" y="0"/>
                  <a:pt x="52909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FFFF"/>
                </a:solidFill>
                <a:effectLst/>
                <a:uLnTx/>
                <a:uFillTx/>
                <a:latin typeface="+mn-ea"/>
                <a:sym typeface="inpin heiti" panose="00000500000000000000" pitchFamily="2" charset="-122"/>
              </a:rPr>
              <a:t>价格</a:t>
            </a:r>
          </a:p>
        </p:txBody>
      </p:sp>
      <p:sp>
        <p:nvSpPr>
          <p:cNvPr id="7" name="圆角矩形 12">
            <a:extLst>
              <a:ext uri="{FF2B5EF4-FFF2-40B4-BE49-F238E27FC236}">
                <a16:creationId xmlns:a16="http://schemas.microsoft.com/office/drawing/2014/main" id="{714A0F63-B3A8-40F9-A910-39A4A4D4AC3D}"/>
              </a:ext>
            </a:extLst>
          </p:cNvPr>
          <p:cNvSpPr/>
          <p:nvPr/>
        </p:nvSpPr>
        <p:spPr>
          <a:xfrm rot="2700000">
            <a:off x="3007992" y="2620831"/>
            <a:ext cx="678656" cy="904875"/>
          </a:xfrm>
          <a:prstGeom prst="roundRect">
            <a:avLst>
              <a:gd name="adj" fmla="val 12679"/>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mn-ea"/>
              <a:sym typeface="inpin heiti" panose="00000500000000000000" pitchFamily="2" charset="-122"/>
            </a:endParaRPr>
          </a:p>
        </p:txBody>
      </p:sp>
      <p:sp>
        <p:nvSpPr>
          <p:cNvPr id="8" name="椭圆 7">
            <a:extLst>
              <a:ext uri="{FF2B5EF4-FFF2-40B4-BE49-F238E27FC236}">
                <a16:creationId xmlns:a16="http://schemas.microsoft.com/office/drawing/2014/main" id="{9A8C4D69-F208-43E7-99EE-FFE76AE36479}"/>
              </a:ext>
            </a:extLst>
          </p:cNvPr>
          <p:cNvSpPr/>
          <p:nvPr/>
        </p:nvSpPr>
        <p:spPr>
          <a:xfrm>
            <a:off x="3286995" y="2710128"/>
            <a:ext cx="119063" cy="89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mn-ea"/>
              <a:sym typeface="inpin heiti" panose="00000500000000000000" pitchFamily="2" charset="-122"/>
            </a:endParaRPr>
          </a:p>
        </p:txBody>
      </p:sp>
      <p:sp>
        <p:nvSpPr>
          <p:cNvPr id="9" name="椭圆 8">
            <a:extLst>
              <a:ext uri="{FF2B5EF4-FFF2-40B4-BE49-F238E27FC236}">
                <a16:creationId xmlns:a16="http://schemas.microsoft.com/office/drawing/2014/main" id="{57665D00-7A4D-4433-B2BF-88C05A5741D9}"/>
              </a:ext>
            </a:extLst>
          </p:cNvPr>
          <p:cNvSpPr/>
          <p:nvPr/>
        </p:nvSpPr>
        <p:spPr>
          <a:xfrm>
            <a:off x="3263183" y="2691078"/>
            <a:ext cx="168275" cy="1273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mn-ea"/>
              <a:sym typeface="inpin heiti" panose="00000500000000000000" pitchFamily="2" charset="-122"/>
            </a:endParaRPr>
          </a:p>
        </p:txBody>
      </p:sp>
      <p:sp>
        <p:nvSpPr>
          <p:cNvPr id="10" name="任意多边形 20">
            <a:extLst>
              <a:ext uri="{FF2B5EF4-FFF2-40B4-BE49-F238E27FC236}">
                <a16:creationId xmlns:a16="http://schemas.microsoft.com/office/drawing/2014/main" id="{DFC43FBC-3537-4A2D-969F-529E3A59D990}"/>
              </a:ext>
            </a:extLst>
          </p:cNvPr>
          <p:cNvSpPr/>
          <p:nvPr/>
        </p:nvSpPr>
        <p:spPr>
          <a:xfrm>
            <a:off x="3112369" y="1830257"/>
            <a:ext cx="300038" cy="916781"/>
          </a:xfrm>
          <a:custGeom>
            <a:avLst/>
            <a:gdLst>
              <a:gd name="connsiteX0" fmla="*/ 156476 w 207779"/>
              <a:gd name="connsiteY0" fmla="*/ 850640 h 850640"/>
              <a:gd name="connsiteX1" fmla="*/ 4076 w 207779"/>
              <a:gd name="connsiteY1" fmla="*/ 401060 h 850640"/>
              <a:gd name="connsiteX2" fmla="*/ 57416 w 207779"/>
              <a:gd name="connsiteY2" fmla="*/ 50540 h 850640"/>
              <a:gd name="connsiteX3" fmla="*/ 202196 w 207779"/>
              <a:gd name="connsiteY3" fmla="*/ 73400 h 850640"/>
              <a:gd name="connsiteX4" fmla="*/ 164096 w 207779"/>
              <a:gd name="connsiteY4" fmla="*/ 713480 h 850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79" h="850640">
                <a:moveTo>
                  <a:pt x="156476" y="850640"/>
                </a:moveTo>
                <a:cubicBezTo>
                  <a:pt x="88531" y="692525"/>
                  <a:pt x="20586" y="534410"/>
                  <a:pt x="4076" y="401060"/>
                </a:cubicBezTo>
                <a:cubicBezTo>
                  <a:pt x="-12434" y="267710"/>
                  <a:pt x="24396" y="105150"/>
                  <a:pt x="57416" y="50540"/>
                </a:cubicBezTo>
                <a:cubicBezTo>
                  <a:pt x="90436" y="-4070"/>
                  <a:pt x="184416" y="-37090"/>
                  <a:pt x="202196" y="73400"/>
                </a:cubicBezTo>
                <a:cubicBezTo>
                  <a:pt x="219976" y="183890"/>
                  <a:pt x="192036" y="448685"/>
                  <a:pt x="164096" y="713480"/>
                </a:cubicBezTo>
              </a:path>
            </a:pathLst>
          </a:cu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mn-ea"/>
              <a:sym typeface="inpin heiti" panose="00000500000000000000" pitchFamily="2" charset="-122"/>
            </a:endParaRPr>
          </a:p>
        </p:txBody>
      </p:sp>
      <p:sp>
        <p:nvSpPr>
          <p:cNvPr id="11" name="任意多边形 52">
            <a:extLst>
              <a:ext uri="{FF2B5EF4-FFF2-40B4-BE49-F238E27FC236}">
                <a16:creationId xmlns:a16="http://schemas.microsoft.com/office/drawing/2014/main" id="{5DAD388F-41C7-41A7-B2FF-482AA79BC94F}"/>
              </a:ext>
            </a:extLst>
          </p:cNvPr>
          <p:cNvSpPr/>
          <p:nvPr/>
        </p:nvSpPr>
        <p:spPr>
          <a:xfrm>
            <a:off x="5544419" y="2586740"/>
            <a:ext cx="1270000" cy="953690"/>
          </a:xfrm>
          <a:custGeom>
            <a:avLst/>
            <a:gdLst>
              <a:gd name="connsiteX0" fmla="*/ 529096 w 1058191"/>
              <a:gd name="connsiteY0" fmla="*/ 0 h 1058190"/>
              <a:gd name="connsiteX1" fmla="*/ 601562 w 1058191"/>
              <a:gd name="connsiteY1" fmla="*/ 30017 h 1058190"/>
              <a:gd name="connsiteX2" fmla="*/ 1028174 w 1058191"/>
              <a:gd name="connsiteY2" fmla="*/ 456629 h 1058190"/>
              <a:gd name="connsiteX3" fmla="*/ 1028174 w 1058191"/>
              <a:gd name="connsiteY3" fmla="*/ 601562 h 1058190"/>
              <a:gd name="connsiteX4" fmla="*/ 601562 w 1058191"/>
              <a:gd name="connsiteY4" fmla="*/ 1028174 h 1058190"/>
              <a:gd name="connsiteX5" fmla="*/ 456629 w 1058191"/>
              <a:gd name="connsiteY5" fmla="*/ 1028174 h 1058190"/>
              <a:gd name="connsiteX6" fmla="*/ 30017 w 1058191"/>
              <a:gd name="connsiteY6" fmla="*/ 601562 h 1058190"/>
              <a:gd name="connsiteX7" fmla="*/ 30017 w 1058191"/>
              <a:gd name="connsiteY7" fmla="*/ 456629 h 1058190"/>
              <a:gd name="connsiteX8" fmla="*/ 456629 w 1058191"/>
              <a:gd name="connsiteY8" fmla="*/ 30017 h 1058190"/>
              <a:gd name="connsiteX9" fmla="*/ 529096 w 1058191"/>
              <a:gd name="connsiteY9" fmla="*/ 0 h 105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8191" h="1058190">
                <a:moveTo>
                  <a:pt x="529096" y="0"/>
                </a:moveTo>
                <a:cubicBezTo>
                  <a:pt x="555323" y="0"/>
                  <a:pt x="581551" y="10006"/>
                  <a:pt x="601562" y="30017"/>
                </a:cubicBezTo>
                <a:lnTo>
                  <a:pt x="1028174" y="456629"/>
                </a:lnTo>
                <a:cubicBezTo>
                  <a:pt x="1068197" y="496651"/>
                  <a:pt x="1068197" y="561540"/>
                  <a:pt x="1028174" y="601562"/>
                </a:cubicBezTo>
                <a:lnTo>
                  <a:pt x="601562" y="1028174"/>
                </a:lnTo>
                <a:cubicBezTo>
                  <a:pt x="561540" y="1068196"/>
                  <a:pt x="496651" y="1068196"/>
                  <a:pt x="456629" y="1028174"/>
                </a:cubicBezTo>
                <a:lnTo>
                  <a:pt x="30017" y="601562"/>
                </a:lnTo>
                <a:cubicBezTo>
                  <a:pt x="-10006" y="561540"/>
                  <a:pt x="-10006" y="496651"/>
                  <a:pt x="30017" y="456629"/>
                </a:cubicBezTo>
                <a:lnTo>
                  <a:pt x="456629" y="30017"/>
                </a:lnTo>
                <a:cubicBezTo>
                  <a:pt x="476640" y="10006"/>
                  <a:pt x="502868" y="0"/>
                  <a:pt x="529096" y="0"/>
                </a:cubicBezTo>
                <a:close/>
              </a:path>
            </a:pathLst>
          </a:cu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FFFF"/>
                </a:solidFill>
                <a:effectLst/>
                <a:uLnTx/>
                <a:uFillTx/>
                <a:latin typeface="+mn-ea"/>
                <a:sym typeface="inpin heiti" panose="00000500000000000000" pitchFamily="2" charset="-122"/>
              </a:rPr>
              <a:t>归类</a:t>
            </a:r>
          </a:p>
        </p:txBody>
      </p:sp>
      <p:sp>
        <p:nvSpPr>
          <p:cNvPr id="12" name="圆角矩形 53">
            <a:extLst>
              <a:ext uri="{FF2B5EF4-FFF2-40B4-BE49-F238E27FC236}">
                <a16:creationId xmlns:a16="http://schemas.microsoft.com/office/drawing/2014/main" id="{9465808D-D616-4035-AA3C-6E799CC1A380}"/>
              </a:ext>
            </a:extLst>
          </p:cNvPr>
          <p:cNvSpPr/>
          <p:nvPr/>
        </p:nvSpPr>
        <p:spPr>
          <a:xfrm rot="2700000">
            <a:off x="5840092" y="2610552"/>
            <a:ext cx="678656" cy="904875"/>
          </a:xfrm>
          <a:prstGeom prst="roundRect">
            <a:avLst>
              <a:gd name="adj" fmla="val 12679"/>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mn-ea"/>
              <a:sym typeface="inpin heiti" panose="00000500000000000000" pitchFamily="2" charset="-122"/>
            </a:endParaRPr>
          </a:p>
        </p:txBody>
      </p:sp>
      <p:sp>
        <p:nvSpPr>
          <p:cNvPr id="13" name="椭圆 12">
            <a:extLst>
              <a:ext uri="{FF2B5EF4-FFF2-40B4-BE49-F238E27FC236}">
                <a16:creationId xmlns:a16="http://schemas.microsoft.com/office/drawing/2014/main" id="{436CF5D6-3567-4F3F-BA2A-A6E85DC2AC15}"/>
              </a:ext>
            </a:extLst>
          </p:cNvPr>
          <p:cNvSpPr/>
          <p:nvPr/>
        </p:nvSpPr>
        <p:spPr>
          <a:xfrm>
            <a:off x="6120683" y="2699849"/>
            <a:ext cx="117475" cy="89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mn-ea"/>
              <a:sym typeface="inpin heiti" panose="00000500000000000000" pitchFamily="2" charset="-122"/>
            </a:endParaRPr>
          </a:p>
        </p:txBody>
      </p:sp>
      <p:sp>
        <p:nvSpPr>
          <p:cNvPr id="14" name="椭圆 13">
            <a:extLst>
              <a:ext uri="{FF2B5EF4-FFF2-40B4-BE49-F238E27FC236}">
                <a16:creationId xmlns:a16="http://schemas.microsoft.com/office/drawing/2014/main" id="{B2E95632-66AE-432D-A7DA-656D8FA9024A}"/>
              </a:ext>
            </a:extLst>
          </p:cNvPr>
          <p:cNvSpPr/>
          <p:nvPr/>
        </p:nvSpPr>
        <p:spPr>
          <a:xfrm>
            <a:off x="6095283" y="2680799"/>
            <a:ext cx="168275" cy="1273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mn-ea"/>
              <a:sym typeface="inpin heiti" panose="00000500000000000000" pitchFamily="2" charset="-122"/>
            </a:endParaRPr>
          </a:p>
        </p:txBody>
      </p:sp>
      <p:sp>
        <p:nvSpPr>
          <p:cNvPr id="15" name="任意多边形 56">
            <a:extLst>
              <a:ext uri="{FF2B5EF4-FFF2-40B4-BE49-F238E27FC236}">
                <a16:creationId xmlns:a16="http://schemas.microsoft.com/office/drawing/2014/main" id="{756DD4E4-8131-445B-981E-1AA52E8527CE}"/>
              </a:ext>
            </a:extLst>
          </p:cNvPr>
          <p:cNvSpPr/>
          <p:nvPr/>
        </p:nvSpPr>
        <p:spPr>
          <a:xfrm>
            <a:off x="5944469" y="1819978"/>
            <a:ext cx="300038" cy="916781"/>
          </a:xfrm>
          <a:custGeom>
            <a:avLst/>
            <a:gdLst>
              <a:gd name="connsiteX0" fmla="*/ 156476 w 207779"/>
              <a:gd name="connsiteY0" fmla="*/ 850640 h 850640"/>
              <a:gd name="connsiteX1" fmla="*/ 4076 w 207779"/>
              <a:gd name="connsiteY1" fmla="*/ 401060 h 850640"/>
              <a:gd name="connsiteX2" fmla="*/ 57416 w 207779"/>
              <a:gd name="connsiteY2" fmla="*/ 50540 h 850640"/>
              <a:gd name="connsiteX3" fmla="*/ 202196 w 207779"/>
              <a:gd name="connsiteY3" fmla="*/ 73400 h 850640"/>
              <a:gd name="connsiteX4" fmla="*/ 164096 w 207779"/>
              <a:gd name="connsiteY4" fmla="*/ 713480 h 850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79" h="850640">
                <a:moveTo>
                  <a:pt x="156476" y="850640"/>
                </a:moveTo>
                <a:cubicBezTo>
                  <a:pt x="88531" y="692525"/>
                  <a:pt x="20586" y="534410"/>
                  <a:pt x="4076" y="401060"/>
                </a:cubicBezTo>
                <a:cubicBezTo>
                  <a:pt x="-12434" y="267710"/>
                  <a:pt x="24396" y="105150"/>
                  <a:pt x="57416" y="50540"/>
                </a:cubicBezTo>
                <a:cubicBezTo>
                  <a:pt x="90436" y="-4070"/>
                  <a:pt x="184416" y="-37090"/>
                  <a:pt x="202196" y="73400"/>
                </a:cubicBezTo>
                <a:cubicBezTo>
                  <a:pt x="219976" y="183890"/>
                  <a:pt x="192036" y="448685"/>
                  <a:pt x="164096" y="713480"/>
                </a:cubicBezTo>
              </a:path>
            </a:pathLst>
          </a:custGeom>
          <a:noFill/>
          <a:ln w="254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mn-ea"/>
              <a:sym typeface="inpin heiti" panose="00000500000000000000" pitchFamily="2" charset="-122"/>
            </a:endParaRPr>
          </a:p>
        </p:txBody>
      </p:sp>
      <p:sp>
        <p:nvSpPr>
          <p:cNvPr id="16" name="任意多边形 57">
            <a:extLst>
              <a:ext uri="{FF2B5EF4-FFF2-40B4-BE49-F238E27FC236}">
                <a16:creationId xmlns:a16="http://schemas.microsoft.com/office/drawing/2014/main" id="{C68D1926-3B75-4A14-8FCB-67D3EC86AB0E}"/>
              </a:ext>
            </a:extLst>
          </p:cNvPr>
          <p:cNvSpPr/>
          <p:nvPr/>
        </p:nvSpPr>
        <p:spPr>
          <a:xfrm>
            <a:off x="8483256" y="2502959"/>
            <a:ext cx="1271588" cy="953690"/>
          </a:xfrm>
          <a:custGeom>
            <a:avLst/>
            <a:gdLst>
              <a:gd name="connsiteX0" fmla="*/ 529096 w 1058191"/>
              <a:gd name="connsiteY0" fmla="*/ 0 h 1058190"/>
              <a:gd name="connsiteX1" fmla="*/ 601562 w 1058191"/>
              <a:gd name="connsiteY1" fmla="*/ 30017 h 1058190"/>
              <a:gd name="connsiteX2" fmla="*/ 1028174 w 1058191"/>
              <a:gd name="connsiteY2" fmla="*/ 456629 h 1058190"/>
              <a:gd name="connsiteX3" fmla="*/ 1028174 w 1058191"/>
              <a:gd name="connsiteY3" fmla="*/ 601562 h 1058190"/>
              <a:gd name="connsiteX4" fmla="*/ 601562 w 1058191"/>
              <a:gd name="connsiteY4" fmla="*/ 1028174 h 1058190"/>
              <a:gd name="connsiteX5" fmla="*/ 456629 w 1058191"/>
              <a:gd name="connsiteY5" fmla="*/ 1028174 h 1058190"/>
              <a:gd name="connsiteX6" fmla="*/ 30017 w 1058191"/>
              <a:gd name="connsiteY6" fmla="*/ 601562 h 1058190"/>
              <a:gd name="connsiteX7" fmla="*/ 30017 w 1058191"/>
              <a:gd name="connsiteY7" fmla="*/ 456629 h 1058190"/>
              <a:gd name="connsiteX8" fmla="*/ 456629 w 1058191"/>
              <a:gd name="connsiteY8" fmla="*/ 30017 h 1058190"/>
              <a:gd name="connsiteX9" fmla="*/ 529096 w 1058191"/>
              <a:gd name="connsiteY9" fmla="*/ 0 h 105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8191" h="1058190">
                <a:moveTo>
                  <a:pt x="529096" y="0"/>
                </a:moveTo>
                <a:cubicBezTo>
                  <a:pt x="555323" y="0"/>
                  <a:pt x="581551" y="10006"/>
                  <a:pt x="601562" y="30017"/>
                </a:cubicBezTo>
                <a:lnTo>
                  <a:pt x="1028174" y="456629"/>
                </a:lnTo>
                <a:cubicBezTo>
                  <a:pt x="1068197" y="496651"/>
                  <a:pt x="1068197" y="561540"/>
                  <a:pt x="1028174" y="601562"/>
                </a:cubicBezTo>
                <a:lnTo>
                  <a:pt x="601562" y="1028174"/>
                </a:lnTo>
                <a:cubicBezTo>
                  <a:pt x="561540" y="1068196"/>
                  <a:pt x="496651" y="1068196"/>
                  <a:pt x="456629" y="1028174"/>
                </a:cubicBezTo>
                <a:lnTo>
                  <a:pt x="30017" y="601562"/>
                </a:lnTo>
                <a:cubicBezTo>
                  <a:pt x="-10006" y="561540"/>
                  <a:pt x="-10006" y="496651"/>
                  <a:pt x="30017" y="456629"/>
                </a:cubicBezTo>
                <a:lnTo>
                  <a:pt x="456629" y="30017"/>
                </a:lnTo>
                <a:cubicBezTo>
                  <a:pt x="476640" y="10006"/>
                  <a:pt x="502868" y="0"/>
                  <a:pt x="52909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FFFFFF"/>
                </a:solidFill>
                <a:effectLst/>
                <a:uLnTx/>
                <a:uFillTx/>
                <a:latin typeface="+mn-ea"/>
                <a:sym typeface="inpin heiti" panose="00000500000000000000" pitchFamily="2" charset="-122"/>
              </a:rPr>
              <a:t>原产地</a:t>
            </a:r>
          </a:p>
        </p:txBody>
      </p:sp>
      <p:sp>
        <p:nvSpPr>
          <p:cNvPr id="17" name="圆角矩形 58">
            <a:extLst>
              <a:ext uri="{FF2B5EF4-FFF2-40B4-BE49-F238E27FC236}">
                <a16:creationId xmlns:a16="http://schemas.microsoft.com/office/drawing/2014/main" id="{B7D89B58-0563-49E5-A27D-6C0D66146300}"/>
              </a:ext>
            </a:extLst>
          </p:cNvPr>
          <p:cNvSpPr/>
          <p:nvPr/>
        </p:nvSpPr>
        <p:spPr>
          <a:xfrm rot="2700000">
            <a:off x="8778929" y="2526771"/>
            <a:ext cx="678656" cy="904875"/>
          </a:xfrm>
          <a:prstGeom prst="roundRect">
            <a:avLst>
              <a:gd name="adj" fmla="val 12679"/>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mn-ea"/>
              <a:sym typeface="inpin heiti" panose="00000500000000000000" pitchFamily="2" charset="-122"/>
            </a:endParaRPr>
          </a:p>
        </p:txBody>
      </p:sp>
      <p:sp>
        <p:nvSpPr>
          <p:cNvPr id="18" name="椭圆 17">
            <a:extLst>
              <a:ext uri="{FF2B5EF4-FFF2-40B4-BE49-F238E27FC236}">
                <a16:creationId xmlns:a16="http://schemas.microsoft.com/office/drawing/2014/main" id="{46450249-C556-4428-A596-CC474BF867CB}"/>
              </a:ext>
            </a:extLst>
          </p:cNvPr>
          <p:cNvSpPr/>
          <p:nvPr/>
        </p:nvSpPr>
        <p:spPr>
          <a:xfrm>
            <a:off x="9059519" y="2616068"/>
            <a:ext cx="119062" cy="89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mn-ea"/>
              <a:sym typeface="inpin heiti" panose="00000500000000000000" pitchFamily="2" charset="-122"/>
            </a:endParaRPr>
          </a:p>
        </p:txBody>
      </p:sp>
      <p:sp>
        <p:nvSpPr>
          <p:cNvPr id="19" name="椭圆 18">
            <a:extLst>
              <a:ext uri="{FF2B5EF4-FFF2-40B4-BE49-F238E27FC236}">
                <a16:creationId xmlns:a16="http://schemas.microsoft.com/office/drawing/2014/main" id="{8EF24317-D871-4476-AF9C-576BA2A440A3}"/>
              </a:ext>
            </a:extLst>
          </p:cNvPr>
          <p:cNvSpPr/>
          <p:nvPr/>
        </p:nvSpPr>
        <p:spPr>
          <a:xfrm>
            <a:off x="9034120" y="2597018"/>
            <a:ext cx="168275" cy="1273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mn-ea"/>
              <a:sym typeface="inpin heiti" panose="00000500000000000000" pitchFamily="2" charset="-122"/>
            </a:endParaRPr>
          </a:p>
        </p:txBody>
      </p:sp>
      <p:sp>
        <p:nvSpPr>
          <p:cNvPr id="20" name="任意多边形 61">
            <a:extLst>
              <a:ext uri="{FF2B5EF4-FFF2-40B4-BE49-F238E27FC236}">
                <a16:creationId xmlns:a16="http://schemas.microsoft.com/office/drawing/2014/main" id="{CEB530A5-957A-474A-AF90-91A1E0D608B7}"/>
              </a:ext>
            </a:extLst>
          </p:cNvPr>
          <p:cNvSpPr/>
          <p:nvPr/>
        </p:nvSpPr>
        <p:spPr>
          <a:xfrm>
            <a:off x="8884894" y="1736197"/>
            <a:ext cx="298450" cy="916781"/>
          </a:xfrm>
          <a:custGeom>
            <a:avLst/>
            <a:gdLst>
              <a:gd name="connsiteX0" fmla="*/ 156476 w 207779"/>
              <a:gd name="connsiteY0" fmla="*/ 850640 h 850640"/>
              <a:gd name="connsiteX1" fmla="*/ 4076 w 207779"/>
              <a:gd name="connsiteY1" fmla="*/ 401060 h 850640"/>
              <a:gd name="connsiteX2" fmla="*/ 57416 w 207779"/>
              <a:gd name="connsiteY2" fmla="*/ 50540 h 850640"/>
              <a:gd name="connsiteX3" fmla="*/ 202196 w 207779"/>
              <a:gd name="connsiteY3" fmla="*/ 73400 h 850640"/>
              <a:gd name="connsiteX4" fmla="*/ 164096 w 207779"/>
              <a:gd name="connsiteY4" fmla="*/ 713480 h 850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79" h="850640">
                <a:moveTo>
                  <a:pt x="156476" y="850640"/>
                </a:moveTo>
                <a:cubicBezTo>
                  <a:pt x="88531" y="692525"/>
                  <a:pt x="20586" y="534410"/>
                  <a:pt x="4076" y="401060"/>
                </a:cubicBezTo>
                <a:cubicBezTo>
                  <a:pt x="-12434" y="267710"/>
                  <a:pt x="24396" y="105150"/>
                  <a:pt x="57416" y="50540"/>
                </a:cubicBezTo>
                <a:cubicBezTo>
                  <a:pt x="90436" y="-4070"/>
                  <a:pt x="184416" y="-37090"/>
                  <a:pt x="202196" y="73400"/>
                </a:cubicBezTo>
                <a:cubicBezTo>
                  <a:pt x="219976" y="183890"/>
                  <a:pt x="192036" y="448685"/>
                  <a:pt x="164096" y="713480"/>
                </a:cubicBezTo>
              </a:path>
            </a:pathLst>
          </a:cu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mn-ea"/>
              <a:sym typeface="inpin heiti" panose="00000500000000000000" pitchFamily="2" charset="-122"/>
            </a:endParaRPr>
          </a:p>
        </p:txBody>
      </p:sp>
      <p:grpSp>
        <p:nvGrpSpPr>
          <p:cNvPr id="2" name="组合 1">
            <a:extLst>
              <a:ext uri="{FF2B5EF4-FFF2-40B4-BE49-F238E27FC236}">
                <a16:creationId xmlns:a16="http://schemas.microsoft.com/office/drawing/2014/main" id="{47E7170A-1821-49EC-8327-D7E45D696338}"/>
              </a:ext>
            </a:extLst>
          </p:cNvPr>
          <p:cNvGrpSpPr/>
          <p:nvPr/>
        </p:nvGrpSpPr>
        <p:grpSpPr>
          <a:xfrm>
            <a:off x="1917700" y="3622851"/>
            <a:ext cx="2597141" cy="1162131"/>
            <a:chOff x="1917700" y="3622851"/>
            <a:chExt cx="2597141" cy="1162131"/>
          </a:xfrm>
        </p:grpSpPr>
        <p:sp>
          <p:nvSpPr>
            <p:cNvPr id="21" name="矩形 20">
              <a:extLst>
                <a:ext uri="{FF2B5EF4-FFF2-40B4-BE49-F238E27FC236}">
                  <a16:creationId xmlns:a16="http://schemas.microsoft.com/office/drawing/2014/main" id="{1C0B0DC7-00F4-402D-9013-5DC38E5281BD}"/>
                </a:ext>
              </a:extLst>
            </p:cNvPr>
            <p:cNvSpPr/>
            <p:nvPr/>
          </p:nvSpPr>
          <p:spPr>
            <a:xfrm>
              <a:off x="1917700" y="3622853"/>
              <a:ext cx="793033" cy="306755"/>
            </a:xfrm>
            <a:prstGeom prst="rect">
              <a:avLst/>
            </a:prstGeom>
            <a:solidFill>
              <a:schemeClr val="accent1"/>
            </a:solidFill>
            <a:ln>
              <a:solidFill>
                <a:schemeClr val="accent1"/>
              </a:solidFill>
            </a:ln>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zh-CN" altLang="en-US" sz="1200" b="0" i="0" u="none" strike="noStrike" kern="1200" cap="none" spc="0" normalizeH="0" baseline="0" noProof="0" dirty="0">
                  <a:ln>
                    <a:noFill/>
                  </a:ln>
                  <a:effectLst/>
                  <a:uLnTx/>
                  <a:uFillTx/>
                  <a:latin typeface="+mn-ea"/>
                  <a:sym typeface="inpin heiti" panose="00000500000000000000" pitchFamily="2" charset="-122"/>
                </a:rPr>
                <a:t>贸易术语</a:t>
              </a:r>
              <a:endParaRPr kumimoji="0" lang="en-US" altLang="zh-CN" sz="1200" b="0" i="0" u="none" strike="noStrike" kern="1200" cap="none" spc="0" normalizeH="0" baseline="0" noProof="0" dirty="0">
                <a:ln>
                  <a:noFill/>
                </a:ln>
                <a:effectLst/>
                <a:uLnTx/>
                <a:uFillTx/>
                <a:latin typeface="+mn-ea"/>
                <a:sym typeface="inpin heiti" panose="00000500000000000000" pitchFamily="2" charset="-122"/>
              </a:endParaRPr>
            </a:p>
          </p:txBody>
        </p:sp>
        <p:sp>
          <p:nvSpPr>
            <p:cNvPr id="24" name="矩形 23">
              <a:extLst>
                <a:ext uri="{FF2B5EF4-FFF2-40B4-BE49-F238E27FC236}">
                  <a16:creationId xmlns:a16="http://schemas.microsoft.com/office/drawing/2014/main" id="{FEF794BF-C43F-4F4C-B1BA-A0614BEEDD3C}"/>
                </a:ext>
              </a:extLst>
            </p:cNvPr>
            <p:cNvSpPr/>
            <p:nvPr/>
          </p:nvSpPr>
          <p:spPr>
            <a:xfrm>
              <a:off x="1917700" y="4052077"/>
              <a:ext cx="1119726" cy="295145"/>
            </a:xfrm>
            <a:prstGeom prst="rect">
              <a:avLst/>
            </a:prstGeom>
            <a:solidFill>
              <a:schemeClr val="accent2">
                <a:lumMod val="20000"/>
                <a:lumOff val="80000"/>
              </a:schemeClr>
            </a:solidFill>
            <a:ln>
              <a:solidFill>
                <a:schemeClr val="accent2">
                  <a:lumMod val="20000"/>
                  <a:lumOff val="80000"/>
                </a:schemeClr>
              </a:solidFill>
            </a:ln>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zh-CN" altLang="en-US" sz="1200" dirty="0">
                  <a:latin typeface="+mn-ea"/>
                  <a:sym typeface="inpin heiti" panose="00000500000000000000" pitchFamily="2" charset="-122"/>
                </a:rPr>
                <a:t>特许权使用费</a:t>
              </a:r>
              <a:endParaRPr kumimoji="0" lang="en-US" altLang="zh-CN" sz="1200" b="0" i="0" u="none" strike="noStrike" kern="1200" cap="none" spc="0" normalizeH="0" baseline="0" noProof="0" dirty="0">
                <a:ln>
                  <a:noFill/>
                </a:ln>
                <a:effectLst/>
                <a:uLnTx/>
                <a:uFillTx/>
                <a:latin typeface="+mn-ea"/>
                <a:sym typeface="inpin heiti" panose="00000500000000000000" pitchFamily="2" charset="-122"/>
              </a:endParaRPr>
            </a:p>
          </p:txBody>
        </p:sp>
        <p:sp>
          <p:nvSpPr>
            <p:cNvPr id="25" name="矩形 24">
              <a:extLst>
                <a:ext uri="{FF2B5EF4-FFF2-40B4-BE49-F238E27FC236}">
                  <a16:creationId xmlns:a16="http://schemas.microsoft.com/office/drawing/2014/main" id="{F23788BD-C25E-4570-9165-2F1C7535DDBD}"/>
                </a:ext>
              </a:extLst>
            </p:cNvPr>
            <p:cNvSpPr/>
            <p:nvPr/>
          </p:nvSpPr>
          <p:spPr>
            <a:xfrm>
              <a:off x="2827255" y="3622852"/>
              <a:ext cx="793033" cy="306755"/>
            </a:xfrm>
            <a:prstGeom prst="rect">
              <a:avLst/>
            </a:prstGeom>
            <a:solidFill>
              <a:schemeClr val="accent6"/>
            </a:solidFill>
            <a:ln>
              <a:solidFill>
                <a:schemeClr val="accent6"/>
              </a:solidFill>
            </a:ln>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zh-CN" altLang="en-US" sz="1200" dirty="0">
                  <a:solidFill>
                    <a:schemeClr val="bg1"/>
                  </a:solidFill>
                  <a:latin typeface="+mn-ea"/>
                  <a:sym typeface="inpin heiti" panose="00000500000000000000" pitchFamily="2" charset="-122"/>
                </a:rPr>
                <a:t>海运费</a:t>
              </a:r>
              <a:endParaRPr kumimoji="0" lang="en-US" altLang="zh-CN" sz="1200" b="0" i="0" u="none" strike="noStrike" kern="1200" cap="none" spc="0" normalizeH="0" baseline="0" noProof="0" dirty="0">
                <a:ln>
                  <a:noFill/>
                </a:ln>
                <a:solidFill>
                  <a:schemeClr val="bg1"/>
                </a:solidFill>
                <a:effectLst/>
                <a:uLnTx/>
                <a:uFillTx/>
                <a:latin typeface="+mn-ea"/>
                <a:sym typeface="inpin heiti" panose="00000500000000000000" pitchFamily="2" charset="-122"/>
              </a:endParaRPr>
            </a:p>
          </p:txBody>
        </p:sp>
        <p:sp>
          <p:nvSpPr>
            <p:cNvPr id="26" name="矩形 25">
              <a:extLst>
                <a:ext uri="{FF2B5EF4-FFF2-40B4-BE49-F238E27FC236}">
                  <a16:creationId xmlns:a16="http://schemas.microsoft.com/office/drawing/2014/main" id="{9A372905-F7DD-4FE7-BB4E-727007402A36}"/>
                </a:ext>
              </a:extLst>
            </p:cNvPr>
            <p:cNvSpPr/>
            <p:nvPr/>
          </p:nvSpPr>
          <p:spPr>
            <a:xfrm>
              <a:off x="3114150" y="4046271"/>
              <a:ext cx="793033" cy="306755"/>
            </a:xfrm>
            <a:prstGeom prst="rect">
              <a:avLst/>
            </a:prstGeom>
            <a:solidFill>
              <a:schemeClr val="accent1"/>
            </a:solidFill>
            <a:ln>
              <a:solidFill>
                <a:schemeClr val="accent1"/>
              </a:solidFill>
            </a:ln>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zh-CN" altLang="en-US" sz="1200" dirty="0">
                  <a:solidFill>
                    <a:schemeClr val="bg1"/>
                  </a:solidFill>
                  <a:latin typeface="+mn-ea"/>
                  <a:sym typeface="inpin heiti" panose="00000500000000000000" pitchFamily="2" charset="-122"/>
                </a:rPr>
                <a:t>转移定价</a:t>
              </a:r>
              <a:endParaRPr kumimoji="0" lang="en-US" altLang="zh-CN" sz="1200" b="0" i="0" u="none" strike="noStrike" kern="1200" cap="none" spc="0" normalizeH="0" baseline="0" noProof="0" dirty="0">
                <a:ln>
                  <a:noFill/>
                </a:ln>
                <a:solidFill>
                  <a:schemeClr val="bg1"/>
                </a:solidFill>
                <a:effectLst/>
                <a:uLnTx/>
                <a:uFillTx/>
                <a:latin typeface="+mn-ea"/>
                <a:sym typeface="inpin heiti" panose="00000500000000000000" pitchFamily="2" charset="-122"/>
              </a:endParaRPr>
            </a:p>
          </p:txBody>
        </p:sp>
        <p:sp>
          <p:nvSpPr>
            <p:cNvPr id="27" name="矩形 26">
              <a:extLst>
                <a:ext uri="{FF2B5EF4-FFF2-40B4-BE49-F238E27FC236}">
                  <a16:creationId xmlns:a16="http://schemas.microsoft.com/office/drawing/2014/main" id="{2EFFC250-545B-445D-9F0F-73934E67D294}"/>
                </a:ext>
              </a:extLst>
            </p:cNvPr>
            <p:cNvSpPr/>
            <p:nvPr/>
          </p:nvSpPr>
          <p:spPr>
            <a:xfrm>
              <a:off x="3721808" y="3622851"/>
              <a:ext cx="793033" cy="306755"/>
            </a:xfrm>
            <a:prstGeom prst="rect">
              <a:avLst/>
            </a:prstGeom>
            <a:solidFill>
              <a:schemeClr val="accent1"/>
            </a:solidFill>
            <a:ln>
              <a:solidFill>
                <a:schemeClr val="accent1"/>
              </a:solidFill>
            </a:ln>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zh-CN" altLang="en-US" sz="1200" dirty="0">
                  <a:solidFill>
                    <a:schemeClr val="bg1"/>
                  </a:solidFill>
                  <a:latin typeface="+mn-ea"/>
                  <a:sym typeface="inpin heiti" panose="00000500000000000000" pitchFamily="2" charset="-122"/>
                </a:rPr>
                <a:t>海运保险</a:t>
              </a:r>
              <a:endParaRPr kumimoji="0" lang="en-US" altLang="zh-CN" sz="1200" b="0" i="0" u="none" strike="noStrike" kern="1200" cap="none" spc="0" normalizeH="0" baseline="0" noProof="0" dirty="0">
                <a:ln>
                  <a:noFill/>
                </a:ln>
                <a:solidFill>
                  <a:schemeClr val="bg1"/>
                </a:solidFill>
                <a:effectLst/>
                <a:uLnTx/>
                <a:uFillTx/>
                <a:latin typeface="+mn-ea"/>
                <a:sym typeface="inpin heiti" panose="00000500000000000000" pitchFamily="2" charset="-122"/>
              </a:endParaRPr>
            </a:p>
          </p:txBody>
        </p:sp>
        <p:sp>
          <p:nvSpPr>
            <p:cNvPr id="31" name="矩形 30">
              <a:extLst>
                <a:ext uri="{FF2B5EF4-FFF2-40B4-BE49-F238E27FC236}">
                  <a16:creationId xmlns:a16="http://schemas.microsoft.com/office/drawing/2014/main" id="{75D5CFBA-C16E-483D-8314-55C8D470D356}"/>
                </a:ext>
              </a:extLst>
            </p:cNvPr>
            <p:cNvSpPr/>
            <p:nvPr/>
          </p:nvSpPr>
          <p:spPr>
            <a:xfrm>
              <a:off x="3984374" y="4046271"/>
              <a:ext cx="530467" cy="300951"/>
            </a:xfrm>
            <a:prstGeom prst="rect">
              <a:avLst/>
            </a:prstGeom>
            <a:solidFill>
              <a:schemeClr val="accent1"/>
            </a:solidFill>
            <a:ln>
              <a:solidFill>
                <a:schemeClr val="accent1"/>
              </a:solidFill>
            </a:ln>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zh-CN" altLang="en-US" sz="1200" b="0" i="0" u="none" strike="noStrike" kern="1200" cap="none" spc="0" normalizeH="0" baseline="0" noProof="0" dirty="0">
                  <a:ln>
                    <a:noFill/>
                  </a:ln>
                  <a:effectLst/>
                  <a:uLnTx/>
                  <a:uFillTx/>
                  <a:latin typeface="+mn-ea"/>
                  <a:sym typeface="inpin heiti" panose="00000500000000000000" pitchFamily="2" charset="-122"/>
                </a:rPr>
                <a:t>协助</a:t>
              </a:r>
              <a:endParaRPr kumimoji="0" lang="en-US" altLang="zh-CN" sz="1200" b="0" i="0" u="none" strike="noStrike" kern="1200" cap="none" spc="0" normalizeH="0" baseline="0" noProof="0" dirty="0">
                <a:ln>
                  <a:noFill/>
                </a:ln>
                <a:effectLst/>
                <a:uLnTx/>
                <a:uFillTx/>
                <a:latin typeface="+mn-ea"/>
                <a:sym typeface="inpin heiti" panose="00000500000000000000" pitchFamily="2" charset="-122"/>
              </a:endParaRPr>
            </a:p>
          </p:txBody>
        </p:sp>
        <p:sp>
          <p:nvSpPr>
            <p:cNvPr id="32" name="矩形 31">
              <a:extLst>
                <a:ext uri="{FF2B5EF4-FFF2-40B4-BE49-F238E27FC236}">
                  <a16:creationId xmlns:a16="http://schemas.microsoft.com/office/drawing/2014/main" id="{2AA42870-559C-4675-9485-50CF7DEC7CF7}"/>
                </a:ext>
              </a:extLst>
            </p:cNvPr>
            <p:cNvSpPr/>
            <p:nvPr/>
          </p:nvSpPr>
          <p:spPr>
            <a:xfrm>
              <a:off x="1917700" y="4478227"/>
              <a:ext cx="793033" cy="306755"/>
            </a:xfrm>
            <a:prstGeom prst="rect">
              <a:avLst/>
            </a:prstGeom>
            <a:solidFill>
              <a:schemeClr val="accent6"/>
            </a:solidFill>
            <a:ln>
              <a:solidFill>
                <a:schemeClr val="accent6"/>
              </a:solidFill>
            </a:ln>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zh-CN" altLang="en-US" sz="1200" dirty="0">
                  <a:solidFill>
                    <a:schemeClr val="bg1"/>
                  </a:solidFill>
                  <a:latin typeface="+mn-ea"/>
                  <a:sym typeface="inpin heiti" panose="00000500000000000000" pitchFamily="2" charset="-122"/>
                </a:rPr>
                <a:t>转售收益</a:t>
              </a:r>
              <a:endParaRPr kumimoji="0" lang="en-US" altLang="zh-CN" sz="1200" b="0" i="0" u="none" strike="noStrike" kern="1200" cap="none" spc="0" normalizeH="0" baseline="0" noProof="0" dirty="0">
                <a:ln>
                  <a:noFill/>
                </a:ln>
                <a:solidFill>
                  <a:schemeClr val="bg1"/>
                </a:solidFill>
                <a:effectLst/>
                <a:uLnTx/>
                <a:uFillTx/>
                <a:latin typeface="+mn-ea"/>
                <a:sym typeface="inpin heiti" panose="00000500000000000000" pitchFamily="2" charset="-122"/>
              </a:endParaRPr>
            </a:p>
          </p:txBody>
        </p:sp>
        <p:sp>
          <p:nvSpPr>
            <p:cNvPr id="33" name="矩形 32">
              <a:extLst>
                <a:ext uri="{FF2B5EF4-FFF2-40B4-BE49-F238E27FC236}">
                  <a16:creationId xmlns:a16="http://schemas.microsoft.com/office/drawing/2014/main" id="{D05D9017-1B84-4188-B307-C033CF6F0873}"/>
                </a:ext>
              </a:extLst>
            </p:cNvPr>
            <p:cNvSpPr/>
            <p:nvPr/>
          </p:nvSpPr>
          <p:spPr>
            <a:xfrm>
              <a:off x="3395115" y="4463887"/>
              <a:ext cx="1119726" cy="295145"/>
            </a:xfrm>
            <a:prstGeom prst="rect">
              <a:avLst/>
            </a:prstGeom>
            <a:solidFill>
              <a:schemeClr val="accent2">
                <a:lumMod val="20000"/>
                <a:lumOff val="80000"/>
              </a:schemeClr>
            </a:solidFill>
            <a:ln>
              <a:solidFill>
                <a:schemeClr val="accent2">
                  <a:lumMod val="20000"/>
                  <a:lumOff val="80000"/>
                </a:schemeClr>
              </a:solidFill>
            </a:ln>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zh-CN" altLang="en-US" sz="1200" dirty="0">
                  <a:latin typeface="+mn-ea"/>
                  <a:sym typeface="inpin heiti" panose="00000500000000000000" pitchFamily="2" charset="-122"/>
                </a:rPr>
                <a:t>成交价格条件</a:t>
              </a:r>
              <a:endParaRPr kumimoji="0" lang="en-US" altLang="zh-CN" sz="1200" b="0" i="0" u="none" strike="noStrike" kern="1200" cap="none" spc="0" normalizeH="0" baseline="0" noProof="0" dirty="0">
                <a:ln>
                  <a:noFill/>
                </a:ln>
                <a:effectLst/>
                <a:uLnTx/>
                <a:uFillTx/>
                <a:latin typeface="+mn-ea"/>
                <a:sym typeface="inpin heiti" panose="00000500000000000000" pitchFamily="2" charset="-122"/>
              </a:endParaRPr>
            </a:p>
          </p:txBody>
        </p:sp>
        <p:sp>
          <p:nvSpPr>
            <p:cNvPr id="35" name="矩形 34">
              <a:extLst>
                <a:ext uri="{FF2B5EF4-FFF2-40B4-BE49-F238E27FC236}">
                  <a16:creationId xmlns:a16="http://schemas.microsoft.com/office/drawing/2014/main" id="{2521EE92-B691-4856-AEA0-C370314F534E}"/>
                </a:ext>
              </a:extLst>
            </p:cNvPr>
            <p:cNvSpPr/>
            <p:nvPr/>
          </p:nvSpPr>
          <p:spPr>
            <a:xfrm>
              <a:off x="2787457" y="4458081"/>
              <a:ext cx="530467" cy="300951"/>
            </a:xfrm>
            <a:prstGeom prst="rect">
              <a:avLst/>
            </a:prstGeom>
            <a:solidFill>
              <a:schemeClr val="accent1"/>
            </a:solidFill>
            <a:ln>
              <a:solidFill>
                <a:schemeClr val="accent1"/>
              </a:solidFill>
            </a:ln>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zh-CN" altLang="en-US" sz="1200" b="0" i="0" u="none" strike="noStrike" kern="1200" cap="none" spc="0" normalizeH="0" baseline="0" noProof="0" dirty="0">
                  <a:ln>
                    <a:noFill/>
                  </a:ln>
                  <a:effectLst/>
                  <a:uLnTx/>
                  <a:uFillTx/>
                  <a:latin typeface="+mn-ea"/>
                  <a:sym typeface="inpin heiti" panose="00000500000000000000" pitchFamily="2" charset="-122"/>
                </a:rPr>
                <a:t>佣金</a:t>
              </a:r>
              <a:endParaRPr kumimoji="0" lang="en-US" altLang="zh-CN" sz="1200" b="0" i="0" u="none" strike="noStrike" kern="1200" cap="none" spc="0" normalizeH="0" baseline="0" noProof="0" dirty="0">
                <a:ln>
                  <a:noFill/>
                </a:ln>
                <a:effectLst/>
                <a:uLnTx/>
                <a:uFillTx/>
                <a:latin typeface="+mn-ea"/>
                <a:sym typeface="inpin heiti" panose="00000500000000000000" pitchFamily="2" charset="-122"/>
              </a:endParaRPr>
            </a:p>
          </p:txBody>
        </p:sp>
      </p:grpSp>
      <p:grpSp>
        <p:nvGrpSpPr>
          <p:cNvPr id="36" name="组合 35">
            <a:extLst>
              <a:ext uri="{FF2B5EF4-FFF2-40B4-BE49-F238E27FC236}">
                <a16:creationId xmlns:a16="http://schemas.microsoft.com/office/drawing/2014/main" id="{E0D8028D-7FC5-42DD-8029-12547146211C}"/>
              </a:ext>
            </a:extLst>
          </p:cNvPr>
          <p:cNvGrpSpPr/>
          <p:nvPr/>
        </p:nvGrpSpPr>
        <p:grpSpPr>
          <a:xfrm>
            <a:off x="4936618" y="3622851"/>
            <a:ext cx="2660598" cy="1172412"/>
            <a:chOff x="1889331" y="3612570"/>
            <a:chExt cx="2660598" cy="1172412"/>
          </a:xfrm>
        </p:grpSpPr>
        <p:sp>
          <p:nvSpPr>
            <p:cNvPr id="37" name="矩形 36">
              <a:extLst>
                <a:ext uri="{FF2B5EF4-FFF2-40B4-BE49-F238E27FC236}">
                  <a16:creationId xmlns:a16="http://schemas.microsoft.com/office/drawing/2014/main" id="{0AF272FD-2C36-4C15-8197-3CA6DD9DFEE5}"/>
                </a:ext>
              </a:extLst>
            </p:cNvPr>
            <p:cNvSpPr/>
            <p:nvPr/>
          </p:nvSpPr>
          <p:spPr>
            <a:xfrm>
              <a:off x="3756896" y="4030186"/>
              <a:ext cx="793033" cy="306755"/>
            </a:xfrm>
            <a:prstGeom prst="rect">
              <a:avLst/>
            </a:prstGeom>
            <a:solidFill>
              <a:schemeClr val="accent1"/>
            </a:solidFill>
            <a:ln>
              <a:solidFill>
                <a:schemeClr val="accent1"/>
              </a:solidFill>
            </a:ln>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zh-CN" altLang="en-US" sz="1200" b="0" i="0" u="none" strike="noStrike" kern="1200" cap="none" spc="0" normalizeH="0" baseline="0" noProof="0" dirty="0">
                  <a:ln>
                    <a:noFill/>
                  </a:ln>
                  <a:effectLst/>
                  <a:uLnTx/>
                  <a:uFillTx/>
                  <a:latin typeface="+mn-ea"/>
                  <a:sym typeface="inpin heiti" panose="00000500000000000000" pitchFamily="2" charset="-122"/>
                </a:rPr>
                <a:t>用途</a:t>
              </a:r>
              <a:endParaRPr kumimoji="0" lang="en-US" altLang="zh-CN" sz="1200" b="0" i="0" u="none" strike="noStrike" kern="1200" cap="none" spc="0" normalizeH="0" baseline="0" noProof="0" dirty="0">
                <a:ln>
                  <a:noFill/>
                </a:ln>
                <a:effectLst/>
                <a:uLnTx/>
                <a:uFillTx/>
                <a:latin typeface="+mn-ea"/>
                <a:sym typeface="inpin heiti" panose="00000500000000000000" pitchFamily="2" charset="-122"/>
              </a:endParaRPr>
            </a:p>
          </p:txBody>
        </p:sp>
        <p:sp>
          <p:nvSpPr>
            <p:cNvPr id="38" name="矩形 37">
              <a:extLst>
                <a:ext uri="{FF2B5EF4-FFF2-40B4-BE49-F238E27FC236}">
                  <a16:creationId xmlns:a16="http://schemas.microsoft.com/office/drawing/2014/main" id="{5E4AB197-BD27-4BA2-928B-8FA26D8DFA5F}"/>
                </a:ext>
              </a:extLst>
            </p:cNvPr>
            <p:cNvSpPr/>
            <p:nvPr/>
          </p:nvSpPr>
          <p:spPr>
            <a:xfrm>
              <a:off x="1889331" y="3631559"/>
              <a:ext cx="1119726" cy="295145"/>
            </a:xfrm>
            <a:prstGeom prst="rect">
              <a:avLst/>
            </a:prstGeom>
            <a:solidFill>
              <a:schemeClr val="accent2">
                <a:lumMod val="20000"/>
                <a:lumOff val="80000"/>
              </a:schemeClr>
            </a:solidFill>
            <a:ln>
              <a:solidFill>
                <a:schemeClr val="accent2">
                  <a:lumMod val="20000"/>
                  <a:lumOff val="80000"/>
                </a:schemeClr>
              </a:solidFill>
            </a:ln>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zh-CN" altLang="en-US" sz="1200" dirty="0">
                  <a:latin typeface="+mn-ea"/>
                  <a:sym typeface="inpin heiti" panose="00000500000000000000" pitchFamily="2" charset="-122"/>
                </a:rPr>
                <a:t>归类总规则</a:t>
              </a:r>
              <a:endParaRPr kumimoji="0" lang="en-US" altLang="zh-CN" sz="1200" b="0" i="0" u="none" strike="noStrike" kern="1200" cap="none" spc="0" normalizeH="0" baseline="0" noProof="0" dirty="0">
                <a:ln>
                  <a:noFill/>
                </a:ln>
                <a:effectLst/>
                <a:uLnTx/>
                <a:uFillTx/>
                <a:latin typeface="+mn-ea"/>
                <a:sym typeface="inpin heiti" panose="00000500000000000000" pitchFamily="2" charset="-122"/>
              </a:endParaRPr>
            </a:p>
          </p:txBody>
        </p:sp>
        <p:sp>
          <p:nvSpPr>
            <p:cNvPr id="39" name="矩形 38">
              <a:extLst>
                <a:ext uri="{FF2B5EF4-FFF2-40B4-BE49-F238E27FC236}">
                  <a16:creationId xmlns:a16="http://schemas.microsoft.com/office/drawing/2014/main" id="{38F05BFB-DF35-48CC-B93B-F63B22ECB7A6}"/>
                </a:ext>
              </a:extLst>
            </p:cNvPr>
            <p:cNvSpPr/>
            <p:nvPr/>
          </p:nvSpPr>
          <p:spPr>
            <a:xfrm>
              <a:off x="2830164" y="4044196"/>
              <a:ext cx="793033" cy="306755"/>
            </a:xfrm>
            <a:prstGeom prst="rect">
              <a:avLst/>
            </a:prstGeom>
            <a:solidFill>
              <a:schemeClr val="accent6"/>
            </a:solidFill>
            <a:ln>
              <a:solidFill>
                <a:schemeClr val="accent6"/>
              </a:solidFill>
            </a:ln>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zh-CN" altLang="en-US" sz="1200" dirty="0">
                  <a:solidFill>
                    <a:schemeClr val="bg1"/>
                  </a:solidFill>
                  <a:latin typeface="+mn-ea"/>
                  <a:sym typeface="inpin heiti" panose="00000500000000000000" pitchFamily="2" charset="-122"/>
                </a:rPr>
                <a:t>功能原理</a:t>
              </a:r>
              <a:endParaRPr kumimoji="0" lang="en-US" altLang="zh-CN" sz="1200" b="0" i="0" u="none" strike="noStrike" kern="1200" cap="none" spc="0" normalizeH="0" baseline="0" noProof="0" dirty="0">
                <a:ln>
                  <a:noFill/>
                </a:ln>
                <a:solidFill>
                  <a:schemeClr val="bg1"/>
                </a:solidFill>
                <a:effectLst/>
                <a:uLnTx/>
                <a:uFillTx/>
                <a:latin typeface="+mn-ea"/>
                <a:sym typeface="inpin heiti" panose="00000500000000000000" pitchFamily="2" charset="-122"/>
              </a:endParaRPr>
            </a:p>
          </p:txBody>
        </p:sp>
        <p:sp>
          <p:nvSpPr>
            <p:cNvPr id="40" name="矩形 39">
              <a:extLst>
                <a:ext uri="{FF2B5EF4-FFF2-40B4-BE49-F238E27FC236}">
                  <a16:creationId xmlns:a16="http://schemas.microsoft.com/office/drawing/2014/main" id="{2187829B-ABA8-4EB8-B511-F244A0A0B34D}"/>
                </a:ext>
              </a:extLst>
            </p:cNvPr>
            <p:cNvSpPr/>
            <p:nvPr/>
          </p:nvSpPr>
          <p:spPr>
            <a:xfrm>
              <a:off x="1903432" y="4043368"/>
              <a:ext cx="793033" cy="306755"/>
            </a:xfrm>
            <a:prstGeom prst="rect">
              <a:avLst/>
            </a:prstGeom>
            <a:solidFill>
              <a:schemeClr val="accent1"/>
            </a:solidFill>
            <a:ln>
              <a:solidFill>
                <a:schemeClr val="accent1"/>
              </a:solidFill>
            </a:ln>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schemeClr val="bg1"/>
                  </a:solidFill>
                  <a:effectLst/>
                  <a:uLnTx/>
                  <a:uFillTx/>
                  <a:latin typeface="+mn-ea"/>
                  <a:sym typeface="inpin heiti" panose="00000500000000000000" pitchFamily="2" charset="-122"/>
                </a:rPr>
                <a:t>规格型号</a:t>
              </a:r>
              <a:endParaRPr kumimoji="0" lang="en-US" altLang="zh-CN" sz="1200" b="0" i="0" u="none" strike="noStrike" kern="1200" cap="none" spc="0" normalizeH="0" baseline="0" noProof="0" dirty="0">
                <a:ln>
                  <a:noFill/>
                </a:ln>
                <a:solidFill>
                  <a:schemeClr val="bg1"/>
                </a:solidFill>
                <a:effectLst/>
                <a:uLnTx/>
                <a:uFillTx/>
                <a:latin typeface="+mn-ea"/>
                <a:sym typeface="inpin heiti" panose="00000500000000000000" pitchFamily="2" charset="-122"/>
              </a:endParaRPr>
            </a:p>
          </p:txBody>
        </p:sp>
        <p:sp>
          <p:nvSpPr>
            <p:cNvPr id="41" name="矩形 40">
              <a:extLst>
                <a:ext uri="{FF2B5EF4-FFF2-40B4-BE49-F238E27FC236}">
                  <a16:creationId xmlns:a16="http://schemas.microsoft.com/office/drawing/2014/main" id="{C9E5EB9D-253C-402C-9036-7C67303E7100}"/>
                </a:ext>
              </a:extLst>
            </p:cNvPr>
            <p:cNvSpPr/>
            <p:nvPr/>
          </p:nvSpPr>
          <p:spPr>
            <a:xfrm>
              <a:off x="3755488" y="3612570"/>
              <a:ext cx="793033" cy="306755"/>
            </a:xfrm>
            <a:prstGeom prst="rect">
              <a:avLst/>
            </a:prstGeom>
            <a:solidFill>
              <a:schemeClr val="accent1"/>
            </a:solidFill>
            <a:ln>
              <a:solidFill>
                <a:schemeClr val="accent1"/>
              </a:solidFill>
            </a:ln>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zh-CN" altLang="en-US" sz="1200" dirty="0">
                  <a:solidFill>
                    <a:schemeClr val="bg1"/>
                  </a:solidFill>
                  <a:latin typeface="+mn-ea"/>
                  <a:sym typeface="inpin heiti" panose="00000500000000000000" pitchFamily="2" charset="-122"/>
                </a:rPr>
                <a:t>成分比例</a:t>
              </a:r>
              <a:endParaRPr kumimoji="0" lang="en-US" altLang="zh-CN" sz="1200" b="0" i="0" u="none" strike="noStrike" kern="1200" cap="none" spc="0" normalizeH="0" baseline="0" noProof="0" dirty="0">
                <a:ln>
                  <a:noFill/>
                </a:ln>
                <a:solidFill>
                  <a:schemeClr val="bg1"/>
                </a:solidFill>
                <a:effectLst/>
                <a:uLnTx/>
                <a:uFillTx/>
                <a:latin typeface="+mn-ea"/>
                <a:sym typeface="inpin heiti" panose="00000500000000000000" pitchFamily="2" charset="-122"/>
              </a:endParaRPr>
            </a:p>
          </p:txBody>
        </p:sp>
        <p:sp>
          <p:nvSpPr>
            <p:cNvPr id="42" name="矩形 41">
              <a:extLst>
                <a:ext uri="{FF2B5EF4-FFF2-40B4-BE49-F238E27FC236}">
                  <a16:creationId xmlns:a16="http://schemas.microsoft.com/office/drawing/2014/main" id="{5F7C4136-38AF-4F85-B911-A54A097F2C65}"/>
                </a:ext>
              </a:extLst>
            </p:cNvPr>
            <p:cNvSpPr/>
            <p:nvPr/>
          </p:nvSpPr>
          <p:spPr>
            <a:xfrm>
              <a:off x="3099153" y="3614590"/>
              <a:ext cx="530467" cy="300951"/>
            </a:xfrm>
            <a:prstGeom prst="rect">
              <a:avLst/>
            </a:prstGeom>
            <a:solidFill>
              <a:schemeClr val="accent1"/>
            </a:solidFill>
            <a:ln>
              <a:solidFill>
                <a:schemeClr val="accent1"/>
              </a:solidFill>
            </a:ln>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zh-CN" altLang="en-US" sz="1200" b="0" i="0" u="none" strike="noStrike" kern="1200" cap="none" spc="0" normalizeH="0" baseline="0" noProof="0" dirty="0">
                  <a:ln>
                    <a:noFill/>
                  </a:ln>
                  <a:effectLst/>
                  <a:uLnTx/>
                  <a:uFillTx/>
                  <a:latin typeface="+mn-ea"/>
                  <a:sym typeface="inpin heiti" panose="00000500000000000000" pitchFamily="2" charset="-122"/>
                </a:rPr>
                <a:t>品名</a:t>
              </a:r>
              <a:endParaRPr kumimoji="0" lang="en-US" altLang="zh-CN" sz="1200" b="0" i="0" u="none" strike="noStrike" kern="1200" cap="none" spc="0" normalizeH="0" baseline="0" noProof="0" dirty="0">
                <a:ln>
                  <a:noFill/>
                </a:ln>
                <a:effectLst/>
                <a:uLnTx/>
                <a:uFillTx/>
                <a:latin typeface="+mn-ea"/>
                <a:sym typeface="inpin heiti" panose="00000500000000000000" pitchFamily="2" charset="-122"/>
              </a:endParaRPr>
            </a:p>
          </p:txBody>
        </p:sp>
        <p:sp>
          <p:nvSpPr>
            <p:cNvPr id="43" name="矩形 42">
              <a:extLst>
                <a:ext uri="{FF2B5EF4-FFF2-40B4-BE49-F238E27FC236}">
                  <a16:creationId xmlns:a16="http://schemas.microsoft.com/office/drawing/2014/main" id="{7A840129-628A-4A2A-8AB4-044653452519}"/>
                </a:ext>
              </a:extLst>
            </p:cNvPr>
            <p:cNvSpPr/>
            <p:nvPr/>
          </p:nvSpPr>
          <p:spPr>
            <a:xfrm>
              <a:off x="1917700" y="4478227"/>
              <a:ext cx="793033" cy="306755"/>
            </a:xfrm>
            <a:prstGeom prst="rect">
              <a:avLst/>
            </a:prstGeom>
            <a:solidFill>
              <a:schemeClr val="accent6"/>
            </a:solidFill>
            <a:ln>
              <a:solidFill>
                <a:schemeClr val="accent6"/>
              </a:solidFill>
            </a:ln>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schemeClr val="bg1"/>
                  </a:solidFill>
                  <a:effectLst/>
                  <a:uLnTx/>
                  <a:uFillTx/>
                  <a:latin typeface="+mn-ea"/>
                  <a:sym typeface="inpin heiti" panose="00000500000000000000" pitchFamily="2" charset="-122"/>
                </a:rPr>
                <a:t>独立特征</a:t>
              </a:r>
              <a:endParaRPr kumimoji="0" lang="en-US" altLang="zh-CN" sz="1200" b="0" i="0" u="none" strike="noStrike" kern="1200" cap="none" spc="0" normalizeH="0" baseline="0" noProof="0" dirty="0">
                <a:ln>
                  <a:noFill/>
                </a:ln>
                <a:solidFill>
                  <a:schemeClr val="bg1"/>
                </a:solidFill>
                <a:effectLst/>
                <a:uLnTx/>
                <a:uFillTx/>
                <a:latin typeface="+mn-ea"/>
                <a:sym typeface="inpin heiti" panose="00000500000000000000" pitchFamily="2" charset="-122"/>
              </a:endParaRPr>
            </a:p>
          </p:txBody>
        </p:sp>
        <p:sp>
          <p:nvSpPr>
            <p:cNvPr id="44" name="矩形 43">
              <a:extLst>
                <a:ext uri="{FF2B5EF4-FFF2-40B4-BE49-F238E27FC236}">
                  <a16:creationId xmlns:a16="http://schemas.microsoft.com/office/drawing/2014/main" id="{489C7A0D-44A0-4FCA-907F-EDE619DA3FA4}"/>
                </a:ext>
              </a:extLst>
            </p:cNvPr>
            <p:cNvSpPr/>
            <p:nvPr/>
          </p:nvSpPr>
          <p:spPr>
            <a:xfrm>
              <a:off x="2790180" y="4473420"/>
              <a:ext cx="1119726" cy="295145"/>
            </a:xfrm>
            <a:prstGeom prst="rect">
              <a:avLst/>
            </a:prstGeom>
            <a:solidFill>
              <a:schemeClr val="accent2">
                <a:lumMod val="20000"/>
                <a:lumOff val="80000"/>
              </a:schemeClr>
            </a:solidFill>
            <a:ln>
              <a:solidFill>
                <a:schemeClr val="accent2">
                  <a:lumMod val="20000"/>
                  <a:lumOff val="80000"/>
                </a:schemeClr>
              </a:solidFill>
            </a:ln>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zh-CN" altLang="en-US" sz="1200" dirty="0">
                  <a:latin typeface="+mn-ea"/>
                  <a:sym typeface="inpin heiti" panose="00000500000000000000" pitchFamily="2" charset="-122"/>
                </a:rPr>
                <a:t>是否完整品</a:t>
              </a:r>
              <a:endParaRPr kumimoji="0" lang="en-US" altLang="zh-CN" sz="1200" b="0" i="0" u="none" strike="noStrike" kern="1200" cap="none" spc="0" normalizeH="0" baseline="0" noProof="0" dirty="0">
                <a:ln>
                  <a:noFill/>
                </a:ln>
                <a:effectLst/>
                <a:uLnTx/>
                <a:uFillTx/>
                <a:latin typeface="+mn-ea"/>
                <a:sym typeface="inpin heiti" panose="00000500000000000000" pitchFamily="2" charset="-122"/>
              </a:endParaRPr>
            </a:p>
          </p:txBody>
        </p:sp>
        <p:sp>
          <p:nvSpPr>
            <p:cNvPr id="45" name="矩形 44">
              <a:extLst>
                <a:ext uri="{FF2B5EF4-FFF2-40B4-BE49-F238E27FC236}">
                  <a16:creationId xmlns:a16="http://schemas.microsoft.com/office/drawing/2014/main" id="{3454F562-9B49-4692-9DFD-46589DDE9BB1}"/>
                </a:ext>
              </a:extLst>
            </p:cNvPr>
            <p:cNvSpPr/>
            <p:nvPr/>
          </p:nvSpPr>
          <p:spPr>
            <a:xfrm>
              <a:off x="4018054" y="4451369"/>
              <a:ext cx="530467" cy="295145"/>
            </a:xfrm>
            <a:prstGeom prst="rect">
              <a:avLst/>
            </a:prstGeom>
            <a:solidFill>
              <a:schemeClr val="accent1"/>
            </a:solidFill>
            <a:ln>
              <a:solidFill>
                <a:schemeClr val="accent1"/>
              </a:solidFill>
            </a:ln>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zh-CN" altLang="en-US" sz="1200" b="0" i="0" u="none" strike="noStrike" kern="1200" cap="none" spc="0" normalizeH="0" baseline="0" noProof="0" dirty="0">
                  <a:ln>
                    <a:noFill/>
                  </a:ln>
                  <a:effectLst/>
                  <a:uLnTx/>
                  <a:uFillTx/>
                  <a:latin typeface="+mn-ea"/>
                  <a:sym typeface="inpin heiti" panose="00000500000000000000" pitchFamily="2" charset="-122"/>
                </a:rPr>
                <a:t>包装</a:t>
              </a:r>
              <a:endParaRPr kumimoji="0" lang="en-US" altLang="zh-CN" sz="1200" b="0" i="0" u="none" strike="noStrike" kern="1200" cap="none" spc="0" normalizeH="0" baseline="0" noProof="0" dirty="0">
                <a:ln>
                  <a:noFill/>
                </a:ln>
                <a:effectLst/>
                <a:uLnTx/>
                <a:uFillTx/>
                <a:latin typeface="+mn-ea"/>
                <a:sym typeface="inpin heiti" panose="00000500000000000000" pitchFamily="2" charset="-122"/>
              </a:endParaRPr>
            </a:p>
          </p:txBody>
        </p:sp>
      </p:grpSp>
      <p:grpSp>
        <p:nvGrpSpPr>
          <p:cNvPr id="46" name="组合 45">
            <a:extLst>
              <a:ext uri="{FF2B5EF4-FFF2-40B4-BE49-F238E27FC236}">
                <a16:creationId xmlns:a16="http://schemas.microsoft.com/office/drawing/2014/main" id="{914B6D86-D2A1-441D-BE25-0603B6F58564}"/>
              </a:ext>
            </a:extLst>
          </p:cNvPr>
          <p:cNvGrpSpPr/>
          <p:nvPr/>
        </p:nvGrpSpPr>
        <p:grpSpPr>
          <a:xfrm>
            <a:off x="7975505" y="3585775"/>
            <a:ext cx="2669321" cy="1180453"/>
            <a:chOff x="1879200" y="3612570"/>
            <a:chExt cx="2669321" cy="1180453"/>
          </a:xfrm>
        </p:grpSpPr>
        <p:sp>
          <p:nvSpPr>
            <p:cNvPr id="48" name="矩形 47">
              <a:extLst>
                <a:ext uri="{FF2B5EF4-FFF2-40B4-BE49-F238E27FC236}">
                  <a16:creationId xmlns:a16="http://schemas.microsoft.com/office/drawing/2014/main" id="{96B6498C-DDB6-427E-AADE-36C5B306D0E4}"/>
                </a:ext>
              </a:extLst>
            </p:cNvPr>
            <p:cNvSpPr/>
            <p:nvPr/>
          </p:nvSpPr>
          <p:spPr>
            <a:xfrm>
              <a:off x="1889331" y="3631559"/>
              <a:ext cx="1119726" cy="295145"/>
            </a:xfrm>
            <a:prstGeom prst="rect">
              <a:avLst/>
            </a:prstGeom>
            <a:solidFill>
              <a:schemeClr val="accent2">
                <a:lumMod val="20000"/>
                <a:lumOff val="80000"/>
              </a:schemeClr>
            </a:solidFill>
            <a:ln>
              <a:solidFill>
                <a:schemeClr val="accent2">
                  <a:lumMod val="20000"/>
                  <a:lumOff val="80000"/>
                </a:schemeClr>
              </a:solidFill>
            </a:ln>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zh-CN" altLang="en-US" sz="1200" b="0" i="0" u="none" strike="noStrike" kern="1200" cap="none" spc="0" normalizeH="0" baseline="0" noProof="0" dirty="0">
                  <a:ln>
                    <a:noFill/>
                  </a:ln>
                  <a:effectLst/>
                  <a:uLnTx/>
                  <a:uFillTx/>
                  <a:latin typeface="+mn-ea"/>
                  <a:sym typeface="inpin heiti" panose="00000500000000000000" pitchFamily="2" charset="-122"/>
                </a:rPr>
                <a:t>一国完全获得</a:t>
              </a:r>
              <a:endParaRPr kumimoji="0" lang="en-US" altLang="zh-CN" sz="1200" b="0" i="0" u="none" strike="noStrike" kern="1200" cap="none" spc="0" normalizeH="0" baseline="0" noProof="0" dirty="0">
                <a:ln>
                  <a:noFill/>
                </a:ln>
                <a:effectLst/>
                <a:uLnTx/>
                <a:uFillTx/>
                <a:latin typeface="+mn-ea"/>
                <a:sym typeface="inpin heiti" panose="00000500000000000000" pitchFamily="2" charset="-122"/>
              </a:endParaRPr>
            </a:p>
          </p:txBody>
        </p:sp>
        <p:sp>
          <p:nvSpPr>
            <p:cNvPr id="49" name="矩形 48">
              <a:extLst>
                <a:ext uri="{FF2B5EF4-FFF2-40B4-BE49-F238E27FC236}">
                  <a16:creationId xmlns:a16="http://schemas.microsoft.com/office/drawing/2014/main" id="{B195C9A1-CAEC-40C6-B3AE-A18DE2188B8C}"/>
                </a:ext>
              </a:extLst>
            </p:cNvPr>
            <p:cNvSpPr/>
            <p:nvPr/>
          </p:nvSpPr>
          <p:spPr>
            <a:xfrm>
              <a:off x="2851137" y="4477542"/>
              <a:ext cx="793033" cy="306755"/>
            </a:xfrm>
            <a:prstGeom prst="rect">
              <a:avLst/>
            </a:prstGeom>
            <a:solidFill>
              <a:schemeClr val="accent6"/>
            </a:solidFill>
            <a:ln>
              <a:solidFill>
                <a:schemeClr val="accent6"/>
              </a:solidFill>
            </a:ln>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zh-CN" altLang="en-US" sz="1200" dirty="0">
                  <a:solidFill>
                    <a:schemeClr val="bg1"/>
                  </a:solidFill>
                  <a:latin typeface="+mn-ea"/>
                  <a:sym typeface="inpin heiti" panose="00000500000000000000" pitchFamily="2" charset="-122"/>
                </a:rPr>
                <a:t>关键工序</a:t>
              </a:r>
              <a:endParaRPr kumimoji="0" lang="en-US" altLang="zh-CN" sz="1200" b="0" i="0" u="none" strike="noStrike" kern="1200" cap="none" spc="0" normalizeH="0" baseline="0" noProof="0" dirty="0">
                <a:ln>
                  <a:noFill/>
                </a:ln>
                <a:solidFill>
                  <a:schemeClr val="bg1"/>
                </a:solidFill>
                <a:effectLst/>
                <a:uLnTx/>
                <a:uFillTx/>
                <a:latin typeface="+mn-ea"/>
                <a:sym typeface="inpin heiti" panose="00000500000000000000" pitchFamily="2" charset="-122"/>
              </a:endParaRPr>
            </a:p>
          </p:txBody>
        </p:sp>
        <p:sp>
          <p:nvSpPr>
            <p:cNvPr id="50" name="矩形 49">
              <a:extLst>
                <a:ext uri="{FF2B5EF4-FFF2-40B4-BE49-F238E27FC236}">
                  <a16:creationId xmlns:a16="http://schemas.microsoft.com/office/drawing/2014/main" id="{72CBE9B2-E27E-4214-8119-13E3A87E9045}"/>
                </a:ext>
              </a:extLst>
            </p:cNvPr>
            <p:cNvSpPr/>
            <p:nvPr/>
          </p:nvSpPr>
          <p:spPr>
            <a:xfrm>
              <a:off x="3751485" y="4486268"/>
              <a:ext cx="793033" cy="306755"/>
            </a:xfrm>
            <a:prstGeom prst="rect">
              <a:avLst/>
            </a:prstGeom>
            <a:solidFill>
              <a:schemeClr val="accent1"/>
            </a:solidFill>
            <a:ln>
              <a:solidFill>
                <a:schemeClr val="accent1"/>
              </a:solidFill>
            </a:ln>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schemeClr val="bg1"/>
                  </a:solidFill>
                  <a:effectLst/>
                  <a:uLnTx/>
                  <a:uFillTx/>
                  <a:latin typeface="+mn-ea"/>
                  <a:sym typeface="inpin heiti" panose="00000500000000000000" pitchFamily="2" charset="-122"/>
                </a:rPr>
                <a:t>价值成分</a:t>
              </a:r>
              <a:endParaRPr kumimoji="0" lang="en-US" altLang="zh-CN" sz="1200" b="0" i="0" u="none" strike="noStrike" kern="1200" cap="none" spc="0" normalizeH="0" baseline="0" noProof="0" dirty="0">
                <a:ln>
                  <a:noFill/>
                </a:ln>
                <a:solidFill>
                  <a:schemeClr val="bg1"/>
                </a:solidFill>
                <a:effectLst/>
                <a:uLnTx/>
                <a:uFillTx/>
                <a:latin typeface="+mn-ea"/>
                <a:sym typeface="inpin heiti" panose="00000500000000000000" pitchFamily="2" charset="-122"/>
              </a:endParaRPr>
            </a:p>
          </p:txBody>
        </p:sp>
        <p:sp>
          <p:nvSpPr>
            <p:cNvPr id="51" name="矩形 50">
              <a:extLst>
                <a:ext uri="{FF2B5EF4-FFF2-40B4-BE49-F238E27FC236}">
                  <a16:creationId xmlns:a16="http://schemas.microsoft.com/office/drawing/2014/main" id="{1A6D0BB2-58F4-450D-AED9-C8D5D367FB53}"/>
                </a:ext>
              </a:extLst>
            </p:cNvPr>
            <p:cNvSpPr/>
            <p:nvPr/>
          </p:nvSpPr>
          <p:spPr>
            <a:xfrm>
              <a:off x="3107498" y="3612570"/>
              <a:ext cx="1441023" cy="295145"/>
            </a:xfrm>
            <a:prstGeom prst="rect">
              <a:avLst/>
            </a:prstGeom>
            <a:solidFill>
              <a:schemeClr val="accent1"/>
            </a:solidFill>
            <a:ln>
              <a:solidFill>
                <a:schemeClr val="accent1"/>
              </a:solidFill>
            </a:ln>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schemeClr val="bg1"/>
                  </a:solidFill>
                  <a:effectLst/>
                  <a:uLnTx/>
                  <a:uFillTx/>
                  <a:latin typeface="+mn-ea"/>
                  <a:sym typeface="inpin heiti" panose="00000500000000000000" pitchFamily="2" charset="-122"/>
                </a:rPr>
                <a:t>从两国以上获得</a:t>
              </a:r>
              <a:endParaRPr kumimoji="0" lang="en-US" altLang="zh-CN" sz="1200" b="0" i="0" u="none" strike="noStrike" kern="1200" cap="none" spc="0" normalizeH="0" baseline="0" noProof="0" dirty="0">
                <a:ln>
                  <a:noFill/>
                </a:ln>
                <a:solidFill>
                  <a:schemeClr val="bg1"/>
                </a:solidFill>
                <a:effectLst/>
                <a:uLnTx/>
                <a:uFillTx/>
                <a:latin typeface="+mn-ea"/>
                <a:sym typeface="inpin heiti" panose="00000500000000000000" pitchFamily="2" charset="-122"/>
              </a:endParaRPr>
            </a:p>
          </p:txBody>
        </p:sp>
        <p:sp>
          <p:nvSpPr>
            <p:cNvPr id="53" name="矩形 52">
              <a:extLst>
                <a:ext uri="{FF2B5EF4-FFF2-40B4-BE49-F238E27FC236}">
                  <a16:creationId xmlns:a16="http://schemas.microsoft.com/office/drawing/2014/main" id="{6D8DF03A-800A-4A82-B874-91509B3E5C81}"/>
                </a:ext>
              </a:extLst>
            </p:cNvPr>
            <p:cNvSpPr/>
            <p:nvPr/>
          </p:nvSpPr>
          <p:spPr>
            <a:xfrm>
              <a:off x="1879200" y="4478227"/>
              <a:ext cx="793033" cy="306755"/>
            </a:xfrm>
            <a:prstGeom prst="rect">
              <a:avLst/>
            </a:prstGeom>
            <a:solidFill>
              <a:schemeClr val="accent1"/>
            </a:solidFill>
            <a:ln>
              <a:solidFill>
                <a:schemeClr val="accent1"/>
              </a:solidFill>
            </a:ln>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zh-CN" altLang="en-US" sz="1200" dirty="0">
                  <a:solidFill>
                    <a:schemeClr val="bg1"/>
                  </a:solidFill>
                  <a:latin typeface="+mn-ea"/>
                  <a:sym typeface="inpin heiti" panose="00000500000000000000" pitchFamily="2" charset="-122"/>
                </a:rPr>
                <a:t>税号变化</a:t>
              </a:r>
              <a:endParaRPr kumimoji="0" lang="en-US" altLang="zh-CN" sz="1200" b="0" i="0" u="none" strike="noStrike" kern="1200" cap="none" spc="0" normalizeH="0" baseline="0" noProof="0" dirty="0">
                <a:ln>
                  <a:noFill/>
                </a:ln>
                <a:solidFill>
                  <a:schemeClr val="bg1"/>
                </a:solidFill>
                <a:effectLst/>
                <a:uLnTx/>
                <a:uFillTx/>
                <a:latin typeface="+mn-ea"/>
                <a:sym typeface="inpin heiti" panose="00000500000000000000" pitchFamily="2" charset="-122"/>
              </a:endParaRPr>
            </a:p>
          </p:txBody>
        </p:sp>
        <p:sp>
          <p:nvSpPr>
            <p:cNvPr id="54" name="矩形 53">
              <a:extLst>
                <a:ext uri="{FF2B5EF4-FFF2-40B4-BE49-F238E27FC236}">
                  <a16:creationId xmlns:a16="http://schemas.microsoft.com/office/drawing/2014/main" id="{0EA868AC-76AC-49CF-9494-788A9079C75C}"/>
                </a:ext>
              </a:extLst>
            </p:cNvPr>
            <p:cNvSpPr/>
            <p:nvPr/>
          </p:nvSpPr>
          <p:spPr>
            <a:xfrm>
              <a:off x="1884348" y="4050000"/>
              <a:ext cx="1119726" cy="295145"/>
            </a:xfrm>
            <a:prstGeom prst="rect">
              <a:avLst/>
            </a:prstGeom>
            <a:solidFill>
              <a:schemeClr val="accent1"/>
            </a:solidFill>
            <a:ln>
              <a:solidFill>
                <a:schemeClr val="accent1"/>
              </a:solidFill>
            </a:ln>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zh-CN" altLang="en-US" sz="1200" dirty="0">
                  <a:latin typeface="+mn-ea"/>
                  <a:sym typeface="inpin heiti" panose="00000500000000000000" pitchFamily="2" charset="-122"/>
                </a:rPr>
                <a:t>实质性改变</a:t>
              </a:r>
              <a:endParaRPr kumimoji="0" lang="en-US" altLang="zh-CN" sz="1200" b="0" i="0" u="none" strike="noStrike" kern="1200" cap="none" spc="0" normalizeH="0" baseline="0" noProof="0" dirty="0">
                <a:ln>
                  <a:noFill/>
                </a:ln>
                <a:effectLst/>
                <a:uLnTx/>
                <a:uFillTx/>
                <a:latin typeface="+mn-ea"/>
                <a:sym typeface="inpin heiti" panose="00000500000000000000" pitchFamily="2" charset="-122"/>
              </a:endParaRPr>
            </a:p>
          </p:txBody>
        </p:sp>
        <p:sp>
          <p:nvSpPr>
            <p:cNvPr id="55" name="矩形 54">
              <a:extLst>
                <a:ext uri="{FF2B5EF4-FFF2-40B4-BE49-F238E27FC236}">
                  <a16:creationId xmlns:a16="http://schemas.microsoft.com/office/drawing/2014/main" id="{FC54278C-2C25-4658-AC2B-2C7519F10A63}"/>
                </a:ext>
              </a:extLst>
            </p:cNvPr>
            <p:cNvSpPr/>
            <p:nvPr/>
          </p:nvSpPr>
          <p:spPr>
            <a:xfrm>
              <a:off x="3113703" y="4068654"/>
              <a:ext cx="530467" cy="295145"/>
            </a:xfrm>
            <a:prstGeom prst="rect">
              <a:avLst/>
            </a:prstGeom>
            <a:solidFill>
              <a:schemeClr val="tx2">
                <a:lumMod val="20000"/>
                <a:lumOff val="80000"/>
              </a:schemeClr>
            </a:solidFill>
            <a:ln>
              <a:solidFill>
                <a:schemeClr val="tx2">
                  <a:lumMod val="20000"/>
                  <a:lumOff val="80000"/>
                </a:schemeClr>
              </a:solidFill>
            </a:ln>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zh-CN" altLang="en-US" sz="1200" dirty="0">
                  <a:latin typeface="+mn-ea"/>
                  <a:sym typeface="inpin heiti" panose="00000500000000000000" pitchFamily="2" charset="-122"/>
                </a:rPr>
                <a:t>优惠</a:t>
              </a:r>
              <a:endParaRPr kumimoji="0" lang="en-US" altLang="zh-CN" sz="1200" b="0" i="0" u="none" strike="noStrike" kern="1200" cap="none" spc="0" normalizeH="0" baseline="0" noProof="0" dirty="0">
                <a:ln>
                  <a:noFill/>
                </a:ln>
                <a:effectLst/>
                <a:uLnTx/>
                <a:uFillTx/>
                <a:latin typeface="+mn-ea"/>
                <a:sym typeface="inpin heiti" panose="00000500000000000000" pitchFamily="2" charset="-122"/>
              </a:endParaRPr>
            </a:p>
          </p:txBody>
        </p:sp>
      </p:grpSp>
      <p:sp>
        <p:nvSpPr>
          <p:cNvPr id="56" name="矩形 55">
            <a:extLst>
              <a:ext uri="{FF2B5EF4-FFF2-40B4-BE49-F238E27FC236}">
                <a16:creationId xmlns:a16="http://schemas.microsoft.com/office/drawing/2014/main" id="{D28E38F0-B527-428E-B318-07E996D3F3B9}"/>
              </a:ext>
            </a:extLst>
          </p:cNvPr>
          <p:cNvSpPr/>
          <p:nvPr/>
        </p:nvSpPr>
        <p:spPr>
          <a:xfrm>
            <a:off x="9851793" y="4033366"/>
            <a:ext cx="793033" cy="306755"/>
          </a:xfrm>
          <a:prstGeom prst="rect">
            <a:avLst/>
          </a:prstGeom>
          <a:solidFill>
            <a:schemeClr val="accent4"/>
          </a:solidFill>
          <a:ln>
            <a:solidFill>
              <a:schemeClr val="accent4"/>
            </a:solidFill>
          </a:ln>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schemeClr val="bg1"/>
                </a:solidFill>
                <a:effectLst/>
                <a:uLnTx/>
                <a:uFillTx/>
                <a:latin typeface="+mn-ea"/>
                <a:sym typeface="inpin heiti" panose="00000500000000000000" pitchFamily="2" charset="-122"/>
              </a:rPr>
              <a:t>非优惠</a:t>
            </a:r>
            <a:endParaRPr kumimoji="0" lang="en-US" altLang="zh-CN" sz="1200" b="0" i="0" u="none" strike="noStrike" kern="1200" cap="none" spc="0" normalizeH="0" baseline="0" noProof="0" dirty="0">
              <a:ln>
                <a:noFill/>
              </a:ln>
              <a:solidFill>
                <a:schemeClr val="bg1"/>
              </a:solidFill>
              <a:effectLst/>
              <a:uLnTx/>
              <a:uFillTx/>
              <a:latin typeface="+mn-ea"/>
              <a:sym typeface="inpin heiti" panose="00000500000000000000" pitchFamily="2" charset="-122"/>
            </a:endParaRPr>
          </a:p>
        </p:txBody>
      </p:sp>
    </p:spTree>
    <p:extLst>
      <p:ext uri="{BB962C8B-B14F-4D97-AF65-F5344CB8AC3E}">
        <p14:creationId xmlns:p14="http://schemas.microsoft.com/office/powerpoint/2010/main" val="3919175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par>
                          <p:cTn id="18" fill="hold">
                            <p:stCondLst>
                              <p:cond delay="1000"/>
                            </p:stCondLst>
                            <p:childTnLst>
                              <p:par>
                                <p:cTn id="19" presetID="16" presetClass="entr" presetSubtype="21"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inVertical)">
                                      <p:cBhvr>
                                        <p:cTn id="21" dur="500"/>
                                        <p:tgtEl>
                                          <p:spTgt spid="1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down)">
                                      <p:cBhvr>
                                        <p:cTn id="2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5" grpId="0" animBg="1"/>
      <p:bldP spid="16"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descr="D:\=Business Support=\VI系统\logo\中英文全称横版Logo.png">
            <a:extLst>
              <a:ext uri="{FF2B5EF4-FFF2-40B4-BE49-F238E27FC236}">
                <a16:creationId xmlns:a16="http://schemas.microsoft.com/office/drawing/2014/main" id="{01138BC1-1532-4834-9C05-3C184E64138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79396" y="565131"/>
            <a:ext cx="2426122" cy="374250"/>
          </a:xfrm>
          <a:prstGeom prst="rect">
            <a:avLst/>
          </a:prstGeom>
          <a:noFill/>
          <a:ln>
            <a:noFill/>
          </a:ln>
        </p:spPr>
      </p:pic>
      <p:pic>
        <p:nvPicPr>
          <p:cNvPr id="34" name="图片 33">
            <a:extLst>
              <a:ext uri="{FF2B5EF4-FFF2-40B4-BE49-F238E27FC236}">
                <a16:creationId xmlns:a16="http://schemas.microsoft.com/office/drawing/2014/main" id="{B66B1462-1A75-42D9-B547-4CF1A8D13E5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1434" b="2440"/>
          <a:stretch/>
        </p:blipFill>
        <p:spPr>
          <a:xfrm rot="5400000">
            <a:off x="350737" y="-350737"/>
            <a:ext cx="1660727" cy="2362201"/>
          </a:xfrm>
          <a:prstGeom prst="rect">
            <a:avLst/>
          </a:prstGeom>
        </p:spPr>
      </p:pic>
      <p:pic>
        <p:nvPicPr>
          <p:cNvPr id="2" name="图片 1">
            <a:extLst>
              <a:ext uri="{FF2B5EF4-FFF2-40B4-BE49-F238E27FC236}">
                <a16:creationId xmlns:a16="http://schemas.microsoft.com/office/drawing/2014/main" id="{F57AC645-CBE8-3C4B-9595-6158A2D8CFBE}"/>
              </a:ext>
            </a:extLst>
          </p:cNvPr>
          <p:cNvPicPr>
            <a:picLocks noChangeAspect="1"/>
          </p:cNvPicPr>
          <p:nvPr/>
        </p:nvPicPr>
        <p:blipFill>
          <a:blip r:embed="rId5"/>
          <a:stretch>
            <a:fillRect/>
          </a:stretch>
        </p:blipFill>
        <p:spPr>
          <a:xfrm>
            <a:off x="2362201" y="2275591"/>
            <a:ext cx="2146201" cy="2135362"/>
          </a:xfrm>
          <a:prstGeom prst="rect">
            <a:avLst/>
          </a:prstGeom>
        </p:spPr>
      </p:pic>
      <p:pic>
        <p:nvPicPr>
          <p:cNvPr id="5" name="图片 4">
            <a:extLst>
              <a:ext uri="{FF2B5EF4-FFF2-40B4-BE49-F238E27FC236}">
                <a16:creationId xmlns:a16="http://schemas.microsoft.com/office/drawing/2014/main" id="{A045AD72-B060-CA4C-B658-7DC736F2BD45}"/>
              </a:ext>
            </a:extLst>
          </p:cNvPr>
          <p:cNvPicPr>
            <a:picLocks/>
          </p:cNvPicPr>
          <p:nvPr/>
        </p:nvPicPr>
        <p:blipFill>
          <a:blip r:embed="rId6"/>
          <a:stretch>
            <a:fillRect/>
          </a:stretch>
        </p:blipFill>
        <p:spPr>
          <a:xfrm flipH="1">
            <a:off x="4894580" y="2573912"/>
            <a:ext cx="18000" cy="1296000"/>
          </a:xfrm>
          <a:prstGeom prst="rect">
            <a:avLst/>
          </a:prstGeom>
        </p:spPr>
      </p:pic>
      <p:sp>
        <p:nvSpPr>
          <p:cNvPr id="8" name="文本框 7">
            <a:extLst>
              <a:ext uri="{FF2B5EF4-FFF2-40B4-BE49-F238E27FC236}">
                <a16:creationId xmlns:a16="http://schemas.microsoft.com/office/drawing/2014/main" id="{62DD0613-B64F-CA41-9F9D-5EB49175C608}"/>
              </a:ext>
            </a:extLst>
          </p:cNvPr>
          <p:cNvSpPr txBox="1"/>
          <p:nvPr/>
        </p:nvSpPr>
        <p:spPr>
          <a:xfrm>
            <a:off x="3192407" y="2786059"/>
            <a:ext cx="870751" cy="830997"/>
          </a:xfrm>
          <a:prstGeom prst="rect">
            <a:avLst/>
          </a:prstGeom>
          <a:noFill/>
        </p:spPr>
        <p:txBody>
          <a:bodyPr wrap="none" rtlCol="0">
            <a:spAutoFit/>
          </a:bodyPr>
          <a:lstStyle/>
          <a:p>
            <a:r>
              <a:rPr kumimoji="1" lang="en-US" altLang="zh-CN" sz="4800" dirty="0">
                <a:solidFill>
                  <a:srgbClr val="FF8A1F"/>
                </a:solidFill>
              </a:rPr>
              <a:t>02</a:t>
            </a:r>
            <a:endParaRPr kumimoji="1" lang="zh-CN" altLang="en-US" sz="4800" dirty="0">
              <a:solidFill>
                <a:srgbClr val="FF8A1F"/>
              </a:solidFill>
            </a:endParaRPr>
          </a:p>
        </p:txBody>
      </p:sp>
      <p:pic>
        <p:nvPicPr>
          <p:cNvPr id="10" name="图片 9">
            <a:extLst>
              <a:ext uri="{FF2B5EF4-FFF2-40B4-BE49-F238E27FC236}">
                <a16:creationId xmlns:a16="http://schemas.microsoft.com/office/drawing/2014/main" id="{BB969D8D-F37F-4644-8761-0174E9C6BD37}"/>
              </a:ext>
            </a:extLst>
          </p:cNvPr>
          <p:cNvPicPr>
            <a:picLocks noChangeAspect="1"/>
          </p:cNvPicPr>
          <p:nvPr/>
        </p:nvPicPr>
        <p:blipFill>
          <a:blip r:embed="rId7"/>
          <a:stretch>
            <a:fillRect/>
          </a:stretch>
        </p:blipFill>
        <p:spPr>
          <a:xfrm>
            <a:off x="3171835" y="4160129"/>
            <a:ext cx="1066800" cy="279400"/>
          </a:xfrm>
          <a:prstGeom prst="rect">
            <a:avLst/>
          </a:prstGeom>
        </p:spPr>
      </p:pic>
      <p:sp>
        <p:nvSpPr>
          <p:cNvPr id="36" name="矩形 35">
            <a:extLst>
              <a:ext uri="{FF2B5EF4-FFF2-40B4-BE49-F238E27FC236}">
                <a16:creationId xmlns:a16="http://schemas.microsoft.com/office/drawing/2014/main" id="{F7D68118-8933-FD41-92C6-3D4C8D6683E2}"/>
              </a:ext>
            </a:extLst>
          </p:cNvPr>
          <p:cNvSpPr/>
          <p:nvPr/>
        </p:nvSpPr>
        <p:spPr>
          <a:xfrm>
            <a:off x="5982921" y="2867969"/>
            <a:ext cx="2996531" cy="707886"/>
          </a:xfrm>
          <a:prstGeom prst="rect">
            <a:avLst/>
          </a:prstGeom>
        </p:spPr>
        <p:txBody>
          <a:bodyPr wrap="square">
            <a:spAutoFit/>
          </a:bodyPr>
          <a:lstStyle/>
          <a:p>
            <a:pPr lvl="0"/>
            <a:r>
              <a:rPr lang="zh-CN" altLang="en-US" sz="4000" b="1" dirty="0">
                <a:ln w="0"/>
                <a:solidFill>
                  <a:srgbClr val="EE7700"/>
                </a:solidFill>
                <a:effectLst>
                  <a:outerShdw blurRad="38100" dist="25400" dir="5400000" algn="ctr" rotWithShape="0">
                    <a:srgbClr val="6E747A">
                      <a:alpha val="43000"/>
                    </a:srgbClr>
                  </a:outerShdw>
                </a:effectLst>
                <a:latin typeface="SimHei" panose="02010609060101010101" pitchFamily="49" charset="-122"/>
                <a:ea typeface="SimHei" panose="02010609060101010101" pitchFamily="49" charset="-122"/>
              </a:rPr>
              <a:t>合规管理</a:t>
            </a:r>
          </a:p>
        </p:txBody>
      </p:sp>
    </p:spTree>
    <p:extLst>
      <p:ext uri="{BB962C8B-B14F-4D97-AF65-F5344CB8AC3E}">
        <p14:creationId xmlns:p14="http://schemas.microsoft.com/office/powerpoint/2010/main" val="31274148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11">
            <a:extLst>
              <a:ext uri="{FF2B5EF4-FFF2-40B4-BE49-F238E27FC236}">
                <a16:creationId xmlns:a16="http://schemas.microsoft.com/office/drawing/2014/main" id="{0A3EB0FF-CD5B-41C6-AB77-3912C1241B6B}"/>
              </a:ext>
            </a:extLst>
          </p:cNvPr>
          <p:cNvSpPr txBox="1"/>
          <p:nvPr/>
        </p:nvSpPr>
        <p:spPr>
          <a:xfrm>
            <a:off x="1427827" y="612023"/>
            <a:ext cx="4587962" cy="430887"/>
          </a:xfrm>
          <a:prstGeom prst="rect">
            <a:avLst/>
          </a:prstGeom>
          <a:noFill/>
        </p:spPr>
        <p:txBody>
          <a:bodyPr wrap="square" lIns="0" tIns="0" rIns="0" bIns="0" rtlCol="0">
            <a:spAutoFit/>
            <a:scene3d>
              <a:camera prst="orthographicFront"/>
              <a:lightRig rig="threePt" dir="t"/>
            </a:scene3d>
            <a:sp3d contourW="12700"/>
          </a:bodyPr>
          <a:lstStyle/>
          <a:p>
            <a:pPr lvl="0">
              <a:defRPr/>
            </a:pPr>
            <a:r>
              <a:rPr kumimoji="0" lang="zh-CN" altLang="en-US" sz="2800" b="1" i="0" u="none" strike="noStrike" kern="1200" cap="none" spc="0" normalizeH="0" baseline="0" noProof="0" dirty="0">
                <a:ln>
                  <a:noFill/>
                </a:ln>
                <a:solidFill>
                  <a:prstClr val="black">
                    <a:lumMod val="65000"/>
                    <a:lumOff val="35000"/>
                  </a:prstClr>
                </a:solidFill>
                <a:effectLst/>
                <a:uLnTx/>
                <a:uFillTx/>
                <a:latin typeface="Arial"/>
                <a:ea typeface="微软雅黑"/>
                <a:cs typeface="+mn-cs"/>
              </a:rPr>
              <a:t>海关监管</a:t>
            </a:r>
            <a:endParaRPr kumimoji="0" lang="en-US" altLang="zh-CN" sz="2800" b="1" i="0" u="none" strike="noStrike" kern="1200" cap="none" spc="0" normalizeH="0" baseline="0" noProof="0" dirty="0">
              <a:ln>
                <a:noFill/>
              </a:ln>
              <a:solidFill>
                <a:prstClr val="black">
                  <a:lumMod val="65000"/>
                  <a:lumOff val="35000"/>
                </a:prstClr>
              </a:solidFill>
              <a:effectLst/>
              <a:uLnTx/>
              <a:uFillTx/>
              <a:latin typeface="Arial"/>
              <a:ea typeface="微软雅黑"/>
              <a:cs typeface="+mn-cs"/>
            </a:endParaRPr>
          </a:p>
        </p:txBody>
      </p:sp>
      <p:pic>
        <p:nvPicPr>
          <p:cNvPr id="29" name="图片 28" descr="D:\=Business Support=\VI系统\logo\中英文全称横版Logo.png">
            <a:extLst>
              <a:ext uri="{FF2B5EF4-FFF2-40B4-BE49-F238E27FC236}">
                <a16:creationId xmlns:a16="http://schemas.microsoft.com/office/drawing/2014/main" id="{01138BC1-1532-4834-9C05-3C184E64138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79396" y="565131"/>
            <a:ext cx="2426122" cy="374250"/>
          </a:xfrm>
          <a:prstGeom prst="rect">
            <a:avLst/>
          </a:prstGeom>
          <a:noFill/>
          <a:ln>
            <a:noFill/>
          </a:ln>
        </p:spPr>
      </p:pic>
      <p:sp>
        <p:nvSpPr>
          <p:cNvPr id="30" name="TextBox 7">
            <a:extLst>
              <a:ext uri="{FF2B5EF4-FFF2-40B4-BE49-F238E27FC236}">
                <a16:creationId xmlns:a16="http://schemas.microsoft.com/office/drawing/2014/main" id="{7E7E97B1-E3EA-45C7-9014-93E2D6C3A524}"/>
              </a:ext>
            </a:extLst>
          </p:cNvPr>
          <p:cNvSpPr txBox="1"/>
          <p:nvPr/>
        </p:nvSpPr>
        <p:spPr>
          <a:xfrm flipV="1">
            <a:off x="505567" y="1055253"/>
            <a:ext cx="10931676" cy="36000"/>
          </a:xfrm>
          <a:prstGeom prst="rect">
            <a:avLst/>
          </a:prstGeom>
          <a:solidFill>
            <a:schemeClr val="accent1">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07" b="0" i="0" u="none" strike="noStrike" kern="1200" cap="none" spc="0" normalizeH="0" baseline="0" noProof="0" dirty="0">
              <a:ln>
                <a:noFill/>
              </a:ln>
              <a:solidFill>
                <a:prstClr val="black"/>
              </a:solidFill>
              <a:effectLst/>
              <a:uLnTx/>
              <a:uFillTx/>
              <a:latin typeface="Arial"/>
              <a:ea typeface="微软雅黑"/>
              <a:cs typeface="+mn-cs"/>
            </a:endParaRPr>
          </a:p>
        </p:txBody>
      </p:sp>
      <p:pic>
        <p:nvPicPr>
          <p:cNvPr id="34" name="图片 33">
            <a:extLst>
              <a:ext uri="{FF2B5EF4-FFF2-40B4-BE49-F238E27FC236}">
                <a16:creationId xmlns:a16="http://schemas.microsoft.com/office/drawing/2014/main" id="{B66B1462-1A75-42D9-B547-4CF1A8D13E5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1434" b="2440"/>
          <a:stretch/>
        </p:blipFill>
        <p:spPr>
          <a:xfrm rot="5400000">
            <a:off x="350737" y="-350737"/>
            <a:ext cx="1660727" cy="2362201"/>
          </a:xfrm>
          <a:prstGeom prst="rect">
            <a:avLst/>
          </a:prstGeom>
        </p:spPr>
      </p:pic>
      <p:grpSp>
        <p:nvGrpSpPr>
          <p:cNvPr id="6" name="组合 5">
            <a:extLst>
              <a:ext uri="{FF2B5EF4-FFF2-40B4-BE49-F238E27FC236}">
                <a16:creationId xmlns:a16="http://schemas.microsoft.com/office/drawing/2014/main" id="{32AB8F53-1685-4F57-88A1-866C95FA898B}"/>
              </a:ext>
            </a:extLst>
          </p:cNvPr>
          <p:cNvGrpSpPr/>
          <p:nvPr/>
        </p:nvGrpSpPr>
        <p:grpSpPr>
          <a:xfrm>
            <a:off x="265448" y="1776600"/>
            <a:ext cx="8972450" cy="4078765"/>
            <a:chOff x="0" y="1524558"/>
            <a:chExt cx="8972450" cy="4078765"/>
          </a:xfrm>
        </p:grpSpPr>
        <p:grpSp>
          <p:nvGrpSpPr>
            <p:cNvPr id="7" name="组合 6">
              <a:extLst>
                <a:ext uri="{FF2B5EF4-FFF2-40B4-BE49-F238E27FC236}">
                  <a16:creationId xmlns:a16="http://schemas.microsoft.com/office/drawing/2014/main" id="{134C80E6-3E28-4DF6-9BA4-6714992F01D9}"/>
                </a:ext>
              </a:extLst>
            </p:cNvPr>
            <p:cNvGrpSpPr/>
            <p:nvPr/>
          </p:nvGrpSpPr>
          <p:grpSpPr>
            <a:xfrm>
              <a:off x="0" y="1524558"/>
              <a:ext cx="6681656" cy="3724214"/>
              <a:chOff x="0" y="1524558"/>
              <a:chExt cx="6681656" cy="3724214"/>
            </a:xfrm>
          </p:grpSpPr>
          <p:cxnSp>
            <p:nvCxnSpPr>
              <p:cNvPr id="17" name="直接连接符 16">
                <a:extLst>
                  <a:ext uri="{FF2B5EF4-FFF2-40B4-BE49-F238E27FC236}">
                    <a16:creationId xmlns:a16="http://schemas.microsoft.com/office/drawing/2014/main" id="{EF774A4A-9A03-4D25-B3BE-5EBB4E86AFB6}"/>
                  </a:ext>
                </a:extLst>
              </p:cNvPr>
              <p:cNvCxnSpPr>
                <a:cxnSpLocks/>
              </p:cNvCxnSpPr>
              <p:nvPr/>
            </p:nvCxnSpPr>
            <p:spPr>
              <a:xfrm>
                <a:off x="0" y="3386666"/>
                <a:ext cx="6461804"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1DBA905E-8DAB-4036-B7D6-D18F033B0FAD}"/>
                  </a:ext>
                </a:extLst>
              </p:cNvPr>
              <p:cNvCxnSpPr/>
              <p:nvPr/>
            </p:nvCxnSpPr>
            <p:spPr>
              <a:xfrm>
                <a:off x="584763" y="3386666"/>
                <a:ext cx="0" cy="142240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914374FE-A1D2-4D83-B5E7-4C0150215548}"/>
                  </a:ext>
                </a:extLst>
              </p:cNvPr>
              <p:cNvCxnSpPr/>
              <p:nvPr/>
            </p:nvCxnSpPr>
            <p:spPr>
              <a:xfrm>
                <a:off x="6461804" y="3386666"/>
                <a:ext cx="0" cy="1422401"/>
              </a:xfrm>
              <a:prstGeom prst="line">
                <a:avLst/>
              </a:prstGeom>
              <a:ln w="28575" cap="flat" cmpd="sng" algn="ctr">
                <a:solidFill>
                  <a:schemeClr val="accent4"/>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3CD077A9-1CEB-417C-A565-C5C172D4A04B}"/>
                  </a:ext>
                </a:extLst>
              </p:cNvPr>
              <p:cNvCxnSpPr/>
              <p:nvPr/>
            </p:nvCxnSpPr>
            <p:spPr>
              <a:xfrm>
                <a:off x="2405096" y="1964265"/>
                <a:ext cx="0" cy="1422401"/>
              </a:xfrm>
              <a:prstGeom prst="line">
                <a:avLst/>
              </a:prstGeom>
              <a:ln w="28575" cap="flat" cmpd="sng" algn="ctr">
                <a:solidFill>
                  <a:schemeClr val="tx2">
                    <a:lumMod val="40000"/>
                    <a:lumOff val="60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21" name="任意多边形 21">
                <a:extLst>
                  <a:ext uri="{FF2B5EF4-FFF2-40B4-BE49-F238E27FC236}">
                    <a16:creationId xmlns:a16="http://schemas.microsoft.com/office/drawing/2014/main" id="{FC1AC196-0BEF-496E-9805-CA7E78C5642F}"/>
                  </a:ext>
                </a:extLst>
              </p:cNvPr>
              <p:cNvSpPr/>
              <p:nvPr/>
            </p:nvSpPr>
            <p:spPr>
              <a:xfrm>
                <a:off x="373093" y="4809066"/>
                <a:ext cx="439706" cy="439706"/>
              </a:xfrm>
              <a:custGeom>
                <a:avLst/>
                <a:gdLst>
                  <a:gd name="connsiteX0" fmla="*/ 262467 w 524934"/>
                  <a:gd name="connsiteY0" fmla="*/ 76200 h 524934"/>
                  <a:gd name="connsiteX1" fmla="*/ 76200 w 524934"/>
                  <a:gd name="connsiteY1" fmla="*/ 262467 h 524934"/>
                  <a:gd name="connsiteX2" fmla="*/ 262467 w 524934"/>
                  <a:gd name="connsiteY2" fmla="*/ 448734 h 524934"/>
                  <a:gd name="connsiteX3" fmla="*/ 448734 w 524934"/>
                  <a:gd name="connsiteY3" fmla="*/ 262467 h 524934"/>
                  <a:gd name="connsiteX4" fmla="*/ 262467 w 524934"/>
                  <a:gd name="connsiteY4" fmla="*/ 76200 h 524934"/>
                  <a:gd name="connsiteX5" fmla="*/ 262467 w 524934"/>
                  <a:gd name="connsiteY5" fmla="*/ 0 h 524934"/>
                  <a:gd name="connsiteX6" fmla="*/ 524934 w 524934"/>
                  <a:gd name="connsiteY6" fmla="*/ 262467 h 524934"/>
                  <a:gd name="connsiteX7" fmla="*/ 262467 w 524934"/>
                  <a:gd name="connsiteY7" fmla="*/ 524934 h 524934"/>
                  <a:gd name="connsiteX8" fmla="*/ 0 w 524934"/>
                  <a:gd name="connsiteY8" fmla="*/ 262467 h 524934"/>
                  <a:gd name="connsiteX9" fmla="*/ 262467 w 524934"/>
                  <a:gd name="connsiteY9" fmla="*/ 0 h 52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4934" h="524934">
                    <a:moveTo>
                      <a:pt x="262467" y="76200"/>
                    </a:moveTo>
                    <a:cubicBezTo>
                      <a:pt x="159595" y="76200"/>
                      <a:pt x="76200" y="159595"/>
                      <a:pt x="76200" y="262467"/>
                    </a:cubicBezTo>
                    <a:cubicBezTo>
                      <a:pt x="76200" y="365339"/>
                      <a:pt x="159595" y="448734"/>
                      <a:pt x="262467" y="448734"/>
                    </a:cubicBezTo>
                    <a:cubicBezTo>
                      <a:pt x="365339" y="448734"/>
                      <a:pt x="448734" y="365339"/>
                      <a:pt x="448734" y="262467"/>
                    </a:cubicBezTo>
                    <a:cubicBezTo>
                      <a:pt x="448734" y="159595"/>
                      <a:pt x="365339" y="76200"/>
                      <a:pt x="262467" y="76200"/>
                    </a:cubicBezTo>
                    <a:close/>
                    <a:moveTo>
                      <a:pt x="262467" y="0"/>
                    </a:moveTo>
                    <a:cubicBezTo>
                      <a:pt x="407424" y="0"/>
                      <a:pt x="524934" y="117510"/>
                      <a:pt x="524934" y="262467"/>
                    </a:cubicBezTo>
                    <a:cubicBezTo>
                      <a:pt x="524934" y="407424"/>
                      <a:pt x="407424" y="524934"/>
                      <a:pt x="262467" y="524934"/>
                    </a:cubicBezTo>
                    <a:cubicBezTo>
                      <a:pt x="117510" y="524934"/>
                      <a:pt x="0" y="407424"/>
                      <a:pt x="0" y="262467"/>
                    </a:cubicBezTo>
                    <a:cubicBezTo>
                      <a:pt x="0" y="117510"/>
                      <a:pt x="117510" y="0"/>
                      <a:pt x="262467" y="0"/>
                    </a:cubicBezTo>
                    <a:close/>
                  </a:path>
                </a:pathLst>
              </a:custGeom>
              <a:solidFill>
                <a:schemeClr val="accent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22" name="任意多边形 22">
                <a:extLst>
                  <a:ext uri="{FF2B5EF4-FFF2-40B4-BE49-F238E27FC236}">
                    <a16:creationId xmlns:a16="http://schemas.microsoft.com/office/drawing/2014/main" id="{6E22D6BA-4C18-4B92-9C96-A50EC90F4E3D}"/>
                  </a:ext>
                </a:extLst>
              </p:cNvPr>
              <p:cNvSpPr/>
              <p:nvPr/>
            </p:nvSpPr>
            <p:spPr>
              <a:xfrm>
                <a:off x="6241950" y="4809066"/>
                <a:ext cx="439706" cy="439706"/>
              </a:xfrm>
              <a:custGeom>
                <a:avLst/>
                <a:gdLst>
                  <a:gd name="connsiteX0" fmla="*/ 262467 w 524934"/>
                  <a:gd name="connsiteY0" fmla="*/ 76200 h 524934"/>
                  <a:gd name="connsiteX1" fmla="*/ 76200 w 524934"/>
                  <a:gd name="connsiteY1" fmla="*/ 262467 h 524934"/>
                  <a:gd name="connsiteX2" fmla="*/ 262467 w 524934"/>
                  <a:gd name="connsiteY2" fmla="*/ 448734 h 524934"/>
                  <a:gd name="connsiteX3" fmla="*/ 448734 w 524934"/>
                  <a:gd name="connsiteY3" fmla="*/ 262467 h 524934"/>
                  <a:gd name="connsiteX4" fmla="*/ 262467 w 524934"/>
                  <a:gd name="connsiteY4" fmla="*/ 76200 h 524934"/>
                  <a:gd name="connsiteX5" fmla="*/ 262467 w 524934"/>
                  <a:gd name="connsiteY5" fmla="*/ 0 h 524934"/>
                  <a:gd name="connsiteX6" fmla="*/ 524934 w 524934"/>
                  <a:gd name="connsiteY6" fmla="*/ 262467 h 524934"/>
                  <a:gd name="connsiteX7" fmla="*/ 262467 w 524934"/>
                  <a:gd name="connsiteY7" fmla="*/ 524934 h 524934"/>
                  <a:gd name="connsiteX8" fmla="*/ 0 w 524934"/>
                  <a:gd name="connsiteY8" fmla="*/ 262467 h 524934"/>
                  <a:gd name="connsiteX9" fmla="*/ 262467 w 524934"/>
                  <a:gd name="connsiteY9" fmla="*/ 0 h 52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4934" h="524934">
                    <a:moveTo>
                      <a:pt x="262467" y="76200"/>
                    </a:moveTo>
                    <a:cubicBezTo>
                      <a:pt x="159595" y="76200"/>
                      <a:pt x="76200" y="159595"/>
                      <a:pt x="76200" y="262467"/>
                    </a:cubicBezTo>
                    <a:cubicBezTo>
                      <a:pt x="76200" y="365339"/>
                      <a:pt x="159595" y="448734"/>
                      <a:pt x="262467" y="448734"/>
                    </a:cubicBezTo>
                    <a:cubicBezTo>
                      <a:pt x="365339" y="448734"/>
                      <a:pt x="448734" y="365339"/>
                      <a:pt x="448734" y="262467"/>
                    </a:cubicBezTo>
                    <a:cubicBezTo>
                      <a:pt x="448734" y="159595"/>
                      <a:pt x="365339" y="76200"/>
                      <a:pt x="262467" y="76200"/>
                    </a:cubicBezTo>
                    <a:close/>
                    <a:moveTo>
                      <a:pt x="262467" y="0"/>
                    </a:moveTo>
                    <a:cubicBezTo>
                      <a:pt x="407424" y="0"/>
                      <a:pt x="524934" y="117510"/>
                      <a:pt x="524934" y="262467"/>
                    </a:cubicBezTo>
                    <a:cubicBezTo>
                      <a:pt x="524934" y="407424"/>
                      <a:pt x="407424" y="524934"/>
                      <a:pt x="262467" y="524934"/>
                    </a:cubicBezTo>
                    <a:cubicBezTo>
                      <a:pt x="117510" y="524934"/>
                      <a:pt x="0" y="407424"/>
                      <a:pt x="0" y="262467"/>
                    </a:cubicBezTo>
                    <a:cubicBezTo>
                      <a:pt x="0" y="117510"/>
                      <a:pt x="117510" y="0"/>
                      <a:pt x="262467" y="0"/>
                    </a:cubicBezTo>
                    <a:close/>
                  </a:path>
                </a:pathLst>
              </a:custGeom>
              <a:solidFill>
                <a:schemeClr val="accent4"/>
              </a:solidFill>
              <a:ln>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endParaRPr>
              </a:p>
            </p:txBody>
          </p:sp>
          <p:sp>
            <p:nvSpPr>
              <p:cNvPr id="23" name="任意多边形 27">
                <a:extLst>
                  <a:ext uri="{FF2B5EF4-FFF2-40B4-BE49-F238E27FC236}">
                    <a16:creationId xmlns:a16="http://schemas.microsoft.com/office/drawing/2014/main" id="{F510170B-DCA1-4ADF-AE7C-50C643D2E742}"/>
                  </a:ext>
                </a:extLst>
              </p:cNvPr>
              <p:cNvSpPr/>
              <p:nvPr/>
            </p:nvSpPr>
            <p:spPr>
              <a:xfrm>
                <a:off x="2185243" y="1524558"/>
                <a:ext cx="439706" cy="439706"/>
              </a:xfrm>
              <a:custGeom>
                <a:avLst/>
                <a:gdLst>
                  <a:gd name="connsiteX0" fmla="*/ 262467 w 524934"/>
                  <a:gd name="connsiteY0" fmla="*/ 76200 h 524934"/>
                  <a:gd name="connsiteX1" fmla="*/ 76200 w 524934"/>
                  <a:gd name="connsiteY1" fmla="*/ 262467 h 524934"/>
                  <a:gd name="connsiteX2" fmla="*/ 262467 w 524934"/>
                  <a:gd name="connsiteY2" fmla="*/ 448734 h 524934"/>
                  <a:gd name="connsiteX3" fmla="*/ 448734 w 524934"/>
                  <a:gd name="connsiteY3" fmla="*/ 262467 h 524934"/>
                  <a:gd name="connsiteX4" fmla="*/ 262467 w 524934"/>
                  <a:gd name="connsiteY4" fmla="*/ 76200 h 524934"/>
                  <a:gd name="connsiteX5" fmla="*/ 262467 w 524934"/>
                  <a:gd name="connsiteY5" fmla="*/ 0 h 524934"/>
                  <a:gd name="connsiteX6" fmla="*/ 524934 w 524934"/>
                  <a:gd name="connsiteY6" fmla="*/ 262467 h 524934"/>
                  <a:gd name="connsiteX7" fmla="*/ 262467 w 524934"/>
                  <a:gd name="connsiteY7" fmla="*/ 524934 h 524934"/>
                  <a:gd name="connsiteX8" fmla="*/ 0 w 524934"/>
                  <a:gd name="connsiteY8" fmla="*/ 262467 h 524934"/>
                  <a:gd name="connsiteX9" fmla="*/ 262467 w 524934"/>
                  <a:gd name="connsiteY9" fmla="*/ 0 h 52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4934" h="524934">
                    <a:moveTo>
                      <a:pt x="262467" y="76200"/>
                    </a:moveTo>
                    <a:cubicBezTo>
                      <a:pt x="159595" y="76200"/>
                      <a:pt x="76200" y="159595"/>
                      <a:pt x="76200" y="262467"/>
                    </a:cubicBezTo>
                    <a:cubicBezTo>
                      <a:pt x="76200" y="365339"/>
                      <a:pt x="159595" y="448734"/>
                      <a:pt x="262467" y="448734"/>
                    </a:cubicBezTo>
                    <a:cubicBezTo>
                      <a:pt x="365339" y="448734"/>
                      <a:pt x="448734" y="365339"/>
                      <a:pt x="448734" y="262467"/>
                    </a:cubicBezTo>
                    <a:cubicBezTo>
                      <a:pt x="448734" y="159595"/>
                      <a:pt x="365339" y="76200"/>
                      <a:pt x="262467" y="76200"/>
                    </a:cubicBezTo>
                    <a:close/>
                    <a:moveTo>
                      <a:pt x="262467" y="0"/>
                    </a:moveTo>
                    <a:cubicBezTo>
                      <a:pt x="407424" y="0"/>
                      <a:pt x="524934" y="117510"/>
                      <a:pt x="524934" y="262467"/>
                    </a:cubicBezTo>
                    <a:cubicBezTo>
                      <a:pt x="524934" y="407424"/>
                      <a:pt x="407424" y="524934"/>
                      <a:pt x="262467" y="524934"/>
                    </a:cubicBezTo>
                    <a:cubicBezTo>
                      <a:pt x="117510" y="524934"/>
                      <a:pt x="0" y="407424"/>
                      <a:pt x="0" y="262467"/>
                    </a:cubicBezTo>
                    <a:cubicBezTo>
                      <a:pt x="0" y="117510"/>
                      <a:pt x="117510" y="0"/>
                      <a:pt x="262467" y="0"/>
                    </a:cubicBezTo>
                    <a:close/>
                  </a:path>
                </a:pathLst>
              </a:custGeom>
              <a:solidFill>
                <a:schemeClr val="tx2">
                  <a:lumMod val="40000"/>
                  <a:lumOff val="60000"/>
                </a:schemeClr>
              </a:solidFill>
              <a:ln>
                <a:solidFill>
                  <a:schemeClr val="tx2">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endParaRPr>
              </a:p>
            </p:txBody>
          </p:sp>
        </p:grpSp>
        <p:grpSp>
          <p:nvGrpSpPr>
            <p:cNvPr id="8" name="组合 7">
              <a:extLst>
                <a:ext uri="{FF2B5EF4-FFF2-40B4-BE49-F238E27FC236}">
                  <a16:creationId xmlns:a16="http://schemas.microsoft.com/office/drawing/2014/main" id="{F421A0E2-7780-498C-B5FF-A1FE8DAEED4C}"/>
                </a:ext>
              </a:extLst>
            </p:cNvPr>
            <p:cNvGrpSpPr/>
            <p:nvPr/>
          </p:nvGrpSpPr>
          <p:grpSpPr>
            <a:xfrm>
              <a:off x="864590" y="4809066"/>
              <a:ext cx="2245568" cy="794257"/>
              <a:chOff x="709861" y="4787107"/>
              <a:chExt cx="2245568" cy="794257"/>
            </a:xfrm>
          </p:grpSpPr>
          <p:sp>
            <p:nvSpPr>
              <p:cNvPr id="15" name="文本框 14">
                <a:extLst>
                  <a:ext uri="{FF2B5EF4-FFF2-40B4-BE49-F238E27FC236}">
                    <a16:creationId xmlns:a16="http://schemas.microsoft.com/office/drawing/2014/main" id="{425D179D-8BC3-48A6-ABB8-91808587E4BA}"/>
                  </a:ext>
                </a:extLst>
              </p:cNvPr>
              <p:cNvSpPr txBox="1"/>
              <p:nvPr/>
            </p:nvSpPr>
            <p:spPr>
              <a:xfrm>
                <a:off x="709861" y="4787107"/>
                <a:ext cx="1003382" cy="461665"/>
              </a:xfrm>
              <a:prstGeom prst="rect">
                <a:avLst/>
              </a:prstGeom>
              <a:noFill/>
              <a:ln>
                <a:noFill/>
              </a:ln>
            </p:spPr>
            <p:txBody>
              <a:bodyPr wrap="square" rtlCol="0">
                <a:spAutoFit/>
              </a:bodyPr>
              <a:lstStyle/>
              <a:p>
                <a:r>
                  <a:rPr lang="zh-CN" altLang="en-US" sz="2400" b="1" dirty="0">
                    <a:solidFill>
                      <a:schemeClr val="accent1"/>
                    </a:solidFill>
                    <a:latin typeface="+mn-ea"/>
                  </a:rPr>
                  <a:t>事前</a:t>
                </a:r>
              </a:p>
            </p:txBody>
          </p:sp>
          <p:sp>
            <p:nvSpPr>
              <p:cNvPr id="16" name="矩形 15">
                <a:extLst>
                  <a:ext uri="{FF2B5EF4-FFF2-40B4-BE49-F238E27FC236}">
                    <a16:creationId xmlns:a16="http://schemas.microsoft.com/office/drawing/2014/main" id="{53CBB167-43AF-4D72-A6FE-80D659C6262E}"/>
                  </a:ext>
                </a:extLst>
              </p:cNvPr>
              <p:cNvSpPr/>
              <p:nvPr/>
            </p:nvSpPr>
            <p:spPr>
              <a:xfrm>
                <a:off x="709861" y="5248772"/>
                <a:ext cx="2245568" cy="332592"/>
              </a:xfrm>
              <a:prstGeom prst="rect">
                <a:avLst/>
              </a:prstGeom>
              <a:ln>
                <a:noFill/>
              </a:ln>
            </p:spPr>
            <p:txBody>
              <a:bodyPr wrap="square">
                <a:spAutoFit/>
              </a:bodyPr>
              <a:lstStyle/>
              <a:p>
                <a:pPr>
                  <a:lnSpc>
                    <a:spcPct val="120000"/>
                  </a:lnSpc>
                </a:pPr>
                <a:r>
                  <a:rPr lang="zh-CN" altLang="en-US" sz="1400" b="1" dirty="0">
                    <a:solidFill>
                      <a:schemeClr val="accent1"/>
                    </a:solidFill>
                    <a:latin typeface="+mn-ea"/>
                  </a:rPr>
                  <a:t>许可</a:t>
                </a:r>
                <a:r>
                  <a:rPr lang="en-US" altLang="zh-CN" sz="1400" b="1" dirty="0">
                    <a:solidFill>
                      <a:schemeClr val="accent1"/>
                    </a:solidFill>
                    <a:latin typeface="+mn-ea"/>
                  </a:rPr>
                  <a:t>/</a:t>
                </a:r>
                <a:r>
                  <a:rPr lang="zh-CN" altLang="en-US" sz="1400" b="1" dirty="0">
                    <a:solidFill>
                      <a:schemeClr val="accent1"/>
                    </a:solidFill>
                    <a:latin typeface="+mn-ea"/>
                  </a:rPr>
                  <a:t>审批</a:t>
                </a:r>
                <a:r>
                  <a:rPr lang="en-US" altLang="zh-CN" sz="1400" b="1" dirty="0">
                    <a:solidFill>
                      <a:schemeClr val="accent1"/>
                    </a:solidFill>
                    <a:latin typeface="+mn-ea"/>
                  </a:rPr>
                  <a:t>/</a:t>
                </a:r>
                <a:r>
                  <a:rPr lang="zh-CN" altLang="en-US" sz="1400" b="1" dirty="0">
                    <a:solidFill>
                      <a:schemeClr val="accent1"/>
                    </a:solidFill>
                    <a:latin typeface="+mn-ea"/>
                  </a:rPr>
                  <a:t>企业分类管理</a:t>
                </a:r>
              </a:p>
            </p:txBody>
          </p:sp>
        </p:grpSp>
        <p:grpSp>
          <p:nvGrpSpPr>
            <p:cNvPr id="9" name="组合 8">
              <a:extLst>
                <a:ext uri="{FF2B5EF4-FFF2-40B4-BE49-F238E27FC236}">
                  <a16:creationId xmlns:a16="http://schemas.microsoft.com/office/drawing/2014/main" id="{5FDF2FCA-A7E3-40AB-97FD-431A0EC6CC6E}"/>
                </a:ext>
              </a:extLst>
            </p:cNvPr>
            <p:cNvGrpSpPr/>
            <p:nvPr/>
          </p:nvGrpSpPr>
          <p:grpSpPr>
            <a:xfrm>
              <a:off x="2729969" y="1524558"/>
              <a:ext cx="2650553" cy="1307666"/>
              <a:chOff x="709860" y="4787107"/>
              <a:chExt cx="2650553" cy="1307666"/>
            </a:xfrm>
          </p:grpSpPr>
          <p:sp>
            <p:nvSpPr>
              <p:cNvPr id="13" name="文本框 12">
                <a:extLst>
                  <a:ext uri="{FF2B5EF4-FFF2-40B4-BE49-F238E27FC236}">
                    <a16:creationId xmlns:a16="http://schemas.microsoft.com/office/drawing/2014/main" id="{33A2DB4C-966D-4BCA-AE52-BF165D04A27E}"/>
                  </a:ext>
                </a:extLst>
              </p:cNvPr>
              <p:cNvSpPr txBox="1"/>
              <p:nvPr/>
            </p:nvSpPr>
            <p:spPr>
              <a:xfrm>
                <a:off x="709861" y="4787107"/>
                <a:ext cx="1003382" cy="461665"/>
              </a:xfrm>
              <a:prstGeom prst="rect">
                <a:avLst/>
              </a:prstGeom>
              <a:noFill/>
              <a:ln>
                <a:noFill/>
              </a:ln>
            </p:spPr>
            <p:txBody>
              <a:bodyPr wrap="square" rtlCol="0">
                <a:spAutoFit/>
              </a:bodyPr>
              <a:lstStyle/>
              <a:p>
                <a:r>
                  <a:rPr lang="zh-CN" altLang="en-US" sz="2400" b="1" dirty="0">
                    <a:solidFill>
                      <a:schemeClr val="bg1">
                        <a:lumMod val="50000"/>
                      </a:schemeClr>
                    </a:solidFill>
                    <a:latin typeface="+mn-ea"/>
                  </a:rPr>
                  <a:t>事中</a:t>
                </a:r>
              </a:p>
            </p:txBody>
          </p:sp>
          <p:sp>
            <p:nvSpPr>
              <p:cNvPr id="14" name="矩形 13">
                <a:extLst>
                  <a:ext uri="{FF2B5EF4-FFF2-40B4-BE49-F238E27FC236}">
                    <a16:creationId xmlns:a16="http://schemas.microsoft.com/office/drawing/2014/main" id="{2B6F67EC-B912-4F5B-AABE-C455A0C3B09F}"/>
                  </a:ext>
                </a:extLst>
              </p:cNvPr>
              <p:cNvSpPr/>
              <p:nvPr/>
            </p:nvSpPr>
            <p:spPr>
              <a:xfrm>
                <a:off x="709860" y="5248772"/>
                <a:ext cx="2650553" cy="846001"/>
              </a:xfrm>
              <a:prstGeom prst="rect">
                <a:avLst/>
              </a:prstGeom>
              <a:ln>
                <a:noFill/>
              </a:ln>
            </p:spPr>
            <p:txBody>
              <a:bodyPr wrap="square">
                <a:spAutoFit/>
              </a:bodyPr>
              <a:lstStyle/>
              <a:p>
                <a:pPr>
                  <a:lnSpc>
                    <a:spcPct val="120000"/>
                  </a:lnSpc>
                </a:pPr>
                <a:r>
                  <a:rPr lang="zh-CN" altLang="en-US" sz="1400" b="1" dirty="0">
                    <a:solidFill>
                      <a:schemeClr val="bg1">
                        <a:lumMod val="50000"/>
                      </a:schemeClr>
                    </a:solidFill>
                    <a:latin typeface="+mn-ea"/>
                  </a:rPr>
                  <a:t>风险分析</a:t>
                </a:r>
                <a:r>
                  <a:rPr lang="en-US" altLang="zh-CN" sz="1400" b="1" dirty="0">
                    <a:solidFill>
                      <a:schemeClr val="bg1">
                        <a:lumMod val="50000"/>
                      </a:schemeClr>
                    </a:solidFill>
                    <a:latin typeface="+mn-ea"/>
                  </a:rPr>
                  <a:t>/</a:t>
                </a:r>
                <a:r>
                  <a:rPr lang="zh-CN" altLang="en-US" sz="1400" b="1" dirty="0">
                    <a:solidFill>
                      <a:schemeClr val="bg1">
                        <a:lumMod val="50000"/>
                      </a:schemeClr>
                    </a:solidFill>
                    <a:latin typeface="+mn-ea"/>
                  </a:rPr>
                  <a:t>电子审单</a:t>
                </a:r>
                <a:r>
                  <a:rPr lang="en-US" altLang="zh-CN" sz="1400" b="1" dirty="0">
                    <a:solidFill>
                      <a:schemeClr val="bg1">
                        <a:lumMod val="50000"/>
                      </a:schemeClr>
                    </a:solidFill>
                    <a:latin typeface="+mn-ea"/>
                  </a:rPr>
                  <a:t>/</a:t>
                </a:r>
                <a:r>
                  <a:rPr lang="zh-CN" altLang="en-US" sz="1400" b="1" dirty="0">
                    <a:solidFill>
                      <a:schemeClr val="bg1">
                        <a:lumMod val="50000"/>
                      </a:schemeClr>
                    </a:solidFill>
                    <a:latin typeface="+mn-ea"/>
                  </a:rPr>
                  <a:t>人工审单</a:t>
                </a:r>
                <a:r>
                  <a:rPr lang="en-US" altLang="zh-CN" sz="1400" b="1" dirty="0">
                    <a:solidFill>
                      <a:schemeClr val="bg1">
                        <a:lumMod val="50000"/>
                      </a:schemeClr>
                    </a:solidFill>
                    <a:latin typeface="+mn-ea"/>
                  </a:rPr>
                  <a:t>/</a:t>
                </a:r>
                <a:r>
                  <a:rPr lang="zh-CN" altLang="en-US" sz="1400" b="1" dirty="0">
                    <a:solidFill>
                      <a:schemeClr val="bg1">
                        <a:lumMod val="50000"/>
                      </a:schemeClr>
                    </a:solidFill>
                    <a:latin typeface="+mn-ea"/>
                  </a:rPr>
                  <a:t>现场查验</a:t>
                </a:r>
                <a:r>
                  <a:rPr lang="en-US" altLang="zh-CN" sz="1400" b="1" dirty="0">
                    <a:solidFill>
                      <a:schemeClr val="bg1">
                        <a:lumMod val="50000"/>
                      </a:schemeClr>
                    </a:solidFill>
                    <a:latin typeface="+mn-ea"/>
                  </a:rPr>
                  <a:t>/</a:t>
                </a:r>
                <a:r>
                  <a:rPr lang="zh-CN" altLang="en-US" sz="1400" b="1" dirty="0">
                    <a:solidFill>
                      <a:schemeClr val="bg1">
                        <a:lumMod val="50000"/>
                      </a:schemeClr>
                    </a:solidFill>
                    <a:latin typeface="+mn-ea"/>
                  </a:rPr>
                  <a:t>价格质疑</a:t>
                </a:r>
                <a:r>
                  <a:rPr lang="en-US" altLang="zh-CN" sz="1400" b="1" dirty="0">
                    <a:solidFill>
                      <a:schemeClr val="bg1">
                        <a:lumMod val="50000"/>
                      </a:schemeClr>
                    </a:solidFill>
                    <a:latin typeface="+mn-ea"/>
                  </a:rPr>
                  <a:t>/</a:t>
                </a:r>
                <a:r>
                  <a:rPr lang="zh-CN" altLang="en-US" sz="1400" b="1" dirty="0">
                    <a:solidFill>
                      <a:schemeClr val="bg1">
                        <a:lumMod val="50000"/>
                      </a:schemeClr>
                    </a:solidFill>
                    <a:latin typeface="+mn-ea"/>
                  </a:rPr>
                  <a:t>补充申报</a:t>
                </a:r>
                <a:r>
                  <a:rPr lang="en-US" altLang="zh-CN" sz="1400" b="1" dirty="0">
                    <a:solidFill>
                      <a:schemeClr val="bg1">
                        <a:lumMod val="50000"/>
                      </a:schemeClr>
                    </a:solidFill>
                    <a:latin typeface="+mn-ea"/>
                  </a:rPr>
                  <a:t>……</a:t>
                </a:r>
                <a:endParaRPr lang="zh-CN" altLang="en-US" sz="1400" b="1" dirty="0">
                  <a:solidFill>
                    <a:schemeClr val="bg1">
                      <a:lumMod val="50000"/>
                    </a:schemeClr>
                  </a:solidFill>
                  <a:latin typeface="+mn-ea"/>
                </a:endParaRPr>
              </a:p>
            </p:txBody>
          </p:sp>
        </p:grpSp>
        <p:grpSp>
          <p:nvGrpSpPr>
            <p:cNvPr id="10" name="组合 9">
              <a:extLst>
                <a:ext uri="{FF2B5EF4-FFF2-40B4-BE49-F238E27FC236}">
                  <a16:creationId xmlns:a16="http://schemas.microsoft.com/office/drawing/2014/main" id="{815DBB79-1112-4D2A-89AF-AA605537C770}"/>
                </a:ext>
              </a:extLst>
            </p:cNvPr>
            <p:cNvGrpSpPr/>
            <p:nvPr/>
          </p:nvGrpSpPr>
          <p:grpSpPr>
            <a:xfrm>
              <a:off x="6726882" y="4809066"/>
              <a:ext cx="2245568" cy="794257"/>
              <a:chOff x="2946236" y="4787107"/>
              <a:chExt cx="2245568" cy="794257"/>
            </a:xfrm>
          </p:grpSpPr>
          <p:sp>
            <p:nvSpPr>
              <p:cNvPr id="11" name="文本框 10">
                <a:extLst>
                  <a:ext uri="{FF2B5EF4-FFF2-40B4-BE49-F238E27FC236}">
                    <a16:creationId xmlns:a16="http://schemas.microsoft.com/office/drawing/2014/main" id="{C15246A6-D475-43D3-A3F9-ECCD64F0A17A}"/>
                  </a:ext>
                </a:extLst>
              </p:cNvPr>
              <p:cNvSpPr txBox="1"/>
              <p:nvPr/>
            </p:nvSpPr>
            <p:spPr>
              <a:xfrm>
                <a:off x="2946236" y="4787107"/>
                <a:ext cx="1003382" cy="461665"/>
              </a:xfrm>
              <a:prstGeom prst="rect">
                <a:avLst/>
              </a:prstGeom>
              <a:noFill/>
              <a:ln>
                <a:noFill/>
              </a:ln>
            </p:spPr>
            <p:txBody>
              <a:bodyPr wrap="square" rtlCol="0">
                <a:spAutoFit/>
              </a:bodyPr>
              <a:lstStyle/>
              <a:p>
                <a:r>
                  <a:rPr lang="zh-CN" altLang="en-US" sz="2400" b="1" dirty="0">
                    <a:solidFill>
                      <a:schemeClr val="accent4"/>
                    </a:solidFill>
                    <a:latin typeface="+mn-ea"/>
                  </a:rPr>
                  <a:t>事后</a:t>
                </a:r>
              </a:p>
            </p:txBody>
          </p:sp>
          <p:sp>
            <p:nvSpPr>
              <p:cNvPr id="12" name="矩形 11">
                <a:extLst>
                  <a:ext uri="{FF2B5EF4-FFF2-40B4-BE49-F238E27FC236}">
                    <a16:creationId xmlns:a16="http://schemas.microsoft.com/office/drawing/2014/main" id="{E02108CC-5932-4BF8-8B06-17ED5D807DF4}"/>
                  </a:ext>
                </a:extLst>
              </p:cNvPr>
              <p:cNvSpPr/>
              <p:nvPr/>
            </p:nvSpPr>
            <p:spPr>
              <a:xfrm>
                <a:off x="2946236" y="5248772"/>
                <a:ext cx="2245568" cy="332592"/>
              </a:xfrm>
              <a:prstGeom prst="rect">
                <a:avLst/>
              </a:prstGeom>
              <a:ln>
                <a:noFill/>
              </a:ln>
            </p:spPr>
            <p:txBody>
              <a:bodyPr wrap="square">
                <a:spAutoFit/>
              </a:bodyPr>
              <a:lstStyle/>
              <a:p>
                <a:pPr>
                  <a:lnSpc>
                    <a:spcPct val="120000"/>
                  </a:lnSpc>
                </a:pPr>
                <a:r>
                  <a:rPr lang="zh-CN" altLang="en-US" sz="1400" b="1" dirty="0">
                    <a:solidFill>
                      <a:schemeClr val="accent4"/>
                    </a:solidFill>
                    <a:latin typeface="+mn-ea"/>
                  </a:rPr>
                  <a:t>海关稽查</a:t>
                </a:r>
                <a:r>
                  <a:rPr lang="en-US" altLang="zh-CN" sz="1400" b="1" dirty="0">
                    <a:solidFill>
                      <a:schemeClr val="accent4"/>
                    </a:solidFill>
                    <a:latin typeface="+mn-ea"/>
                  </a:rPr>
                  <a:t>/</a:t>
                </a:r>
                <a:r>
                  <a:rPr lang="zh-CN" altLang="en-US" sz="1400" b="1" dirty="0">
                    <a:solidFill>
                      <a:schemeClr val="accent4"/>
                    </a:solidFill>
                    <a:latin typeface="+mn-ea"/>
                  </a:rPr>
                  <a:t>核查</a:t>
                </a:r>
                <a:r>
                  <a:rPr lang="en-US" altLang="zh-CN" sz="1400" b="1" dirty="0">
                    <a:solidFill>
                      <a:schemeClr val="accent4"/>
                    </a:solidFill>
                    <a:latin typeface="+mn-ea"/>
                  </a:rPr>
                  <a:t>/</a:t>
                </a:r>
                <a:r>
                  <a:rPr lang="zh-CN" altLang="en-US" sz="1400" b="1" dirty="0">
                    <a:solidFill>
                      <a:schemeClr val="accent4"/>
                    </a:solidFill>
                    <a:latin typeface="+mn-ea"/>
                  </a:rPr>
                  <a:t>行政调查</a:t>
                </a:r>
              </a:p>
            </p:txBody>
          </p:sp>
        </p:grpSp>
      </p:grpSp>
      <p:cxnSp>
        <p:nvCxnSpPr>
          <p:cNvPr id="24" name="直接连接符 23">
            <a:extLst>
              <a:ext uri="{FF2B5EF4-FFF2-40B4-BE49-F238E27FC236}">
                <a16:creationId xmlns:a16="http://schemas.microsoft.com/office/drawing/2014/main" id="{094F84C7-9698-49B8-A000-E5789AB4CE92}"/>
              </a:ext>
            </a:extLst>
          </p:cNvPr>
          <p:cNvCxnSpPr>
            <a:cxnSpLocks/>
          </p:cNvCxnSpPr>
          <p:nvPr/>
        </p:nvCxnSpPr>
        <p:spPr>
          <a:xfrm>
            <a:off x="6673559" y="3638708"/>
            <a:ext cx="5471116" cy="0"/>
          </a:xfrm>
          <a:prstGeom prst="line">
            <a:avLst/>
          </a:prstGeom>
          <a:ln w="3810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2" name="文本框 1">
            <a:extLst>
              <a:ext uri="{FF2B5EF4-FFF2-40B4-BE49-F238E27FC236}">
                <a16:creationId xmlns:a16="http://schemas.microsoft.com/office/drawing/2014/main" id="{9D0EAC90-43DD-4081-B491-211FDCB77B93}"/>
              </a:ext>
            </a:extLst>
          </p:cNvPr>
          <p:cNvSpPr txBox="1"/>
          <p:nvPr/>
        </p:nvSpPr>
        <p:spPr>
          <a:xfrm>
            <a:off x="6391704" y="1601160"/>
            <a:ext cx="3744228" cy="1477328"/>
          </a:xfrm>
          <a:prstGeom prst="rect">
            <a:avLst/>
          </a:prstGeom>
          <a:solidFill>
            <a:schemeClr val="bg1">
              <a:lumMod val="95000"/>
            </a:schemeClr>
          </a:solidFill>
        </p:spPr>
        <p:txBody>
          <a:bodyPr wrap="square" rtlCol="0">
            <a:spAutoFit/>
          </a:bodyPr>
          <a:lstStyle/>
          <a:p>
            <a:r>
              <a:rPr lang="zh-CN" altLang="en-US" dirty="0">
                <a:solidFill>
                  <a:schemeClr val="bg1">
                    <a:lumMod val="50000"/>
                  </a:schemeClr>
                </a:solidFill>
                <a:latin typeface="+mn-ea"/>
              </a:rPr>
              <a:t>税收征管中心：上海、广州、京津</a:t>
            </a:r>
            <a:endParaRPr lang="en-US" altLang="zh-CN" dirty="0">
              <a:solidFill>
                <a:schemeClr val="bg1">
                  <a:lumMod val="50000"/>
                </a:schemeClr>
              </a:solidFill>
              <a:latin typeface="+mn-ea"/>
            </a:endParaRPr>
          </a:p>
          <a:p>
            <a:endParaRPr lang="en-US" altLang="zh-CN" dirty="0">
              <a:solidFill>
                <a:schemeClr val="bg1">
                  <a:lumMod val="50000"/>
                </a:schemeClr>
              </a:solidFill>
              <a:latin typeface="+mn-ea"/>
            </a:endParaRPr>
          </a:p>
          <a:p>
            <a:r>
              <a:rPr lang="zh-CN" altLang="en-US" dirty="0">
                <a:solidFill>
                  <a:schemeClr val="bg1">
                    <a:lumMod val="50000"/>
                  </a:schemeClr>
                </a:solidFill>
                <a:latin typeface="+mn-ea"/>
              </a:rPr>
              <a:t>风险监控中心：上海、青岛、黄埔</a:t>
            </a:r>
            <a:endParaRPr lang="en-US" altLang="zh-CN" dirty="0">
              <a:solidFill>
                <a:schemeClr val="bg1">
                  <a:lumMod val="50000"/>
                </a:schemeClr>
              </a:solidFill>
              <a:latin typeface="+mn-ea"/>
            </a:endParaRPr>
          </a:p>
          <a:p>
            <a:endParaRPr lang="en-US" altLang="zh-CN" dirty="0">
              <a:solidFill>
                <a:schemeClr val="bg1">
                  <a:lumMod val="50000"/>
                </a:schemeClr>
              </a:solidFill>
              <a:latin typeface="+mn-ea"/>
            </a:endParaRPr>
          </a:p>
          <a:p>
            <a:r>
              <a:rPr lang="zh-CN" altLang="en-US" dirty="0">
                <a:solidFill>
                  <a:schemeClr val="bg1">
                    <a:lumMod val="50000"/>
                  </a:schemeClr>
                </a:solidFill>
                <a:latin typeface="+mn-ea"/>
              </a:rPr>
              <a:t>两步申报、自报自缴</a:t>
            </a:r>
          </a:p>
        </p:txBody>
      </p:sp>
      <p:sp>
        <p:nvSpPr>
          <p:cNvPr id="27" name="文本框 26">
            <a:extLst>
              <a:ext uri="{FF2B5EF4-FFF2-40B4-BE49-F238E27FC236}">
                <a16:creationId xmlns:a16="http://schemas.microsoft.com/office/drawing/2014/main" id="{33B839C7-56D5-4D32-A169-CAD854AC7E10}"/>
              </a:ext>
            </a:extLst>
          </p:cNvPr>
          <p:cNvSpPr txBox="1"/>
          <p:nvPr/>
        </p:nvSpPr>
        <p:spPr>
          <a:xfrm>
            <a:off x="2525699" y="4023486"/>
            <a:ext cx="2245563" cy="1477328"/>
          </a:xfrm>
          <a:prstGeom prst="rect">
            <a:avLst/>
          </a:prstGeom>
          <a:solidFill>
            <a:schemeClr val="accent5">
              <a:lumMod val="20000"/>
              <a:lumOff val="80000"/>
            </a:schemeClr>
          </a:solidFill>
        </p:spPr>
        <p:txBody>
          <a:bodyPr wrap="square" rtlCol="0">
            <a:spAutoFit/>
          </a:bodyPr>
          <a:lstStyle/>
          <a:p>
            <a:r>
              <a:rPr lang="en-US" altLang="zh-CN" dirty="0">
                <a:solidFill>
                  <a:schemeClr val="accent1"/>
                </a:solidFill>
                <a:latin typeface="+mn-ea"/>
              </a:rPr>
              <a:t>AEO</a:t>
            </a:r>
            <a:r>
              <a:rPr lang="zh-CN" altLang="en-US" dirty="0">
                <a:solidFill>
                  <a:schemeClr val="accent1"/>
                </a:solidFill>
                <a:latin typeface="+mn-ea"/>
              </a:rPr>
              <a:t>认证制度</a:t>
            </a:r>
            <a:endParaRPr lang="en-US" altLang="zh-CN" dirty="0">
              <a:solidFill>
                <a:schemeClr val="accent1"/>
              </a:solidFill>
              <a:latin typeface="+mn-ea"/>
            </a:endParaRPr>
          </a:p>
          <a:p>
            <a:endParaRPr lang="en-US" altLang="zh-CN" dirty="0">
              <a:solidFill>
                <a:schemeClr val="accent1"/>
              </a:solidFill>
              <a:latin typeface="+mn-ea"/>
            </a:endParaRPr>
          </a:p>
          <a:p>
            <a:r>
              <a:rPr lang="zh-CN" altLang="en-US" dirty="0">
                <a:solidFill>
                  <a:schemeClr val="accent1"/>
                </a:solidFill>
                <a:latin typeface="+mn-ea"/>
              </a:rPr>
              <a:t>海关预裁定制度</a:t>
            </a:r>
            <a:endParaRPr lang="en-US" altLang="zh-CN" dirty="0">
              <a:solidFill>
                <a:schemeClr val="accent1"/>
              </a:solidFill>
              <a:latin typeface="+mn-ea"/>
            </a:endParaRPr>
          </a:p>
          <a:p>
            <a:endParaRPr lang="en-US" altLang="zh-CN" dirty="0">
              <a:solidFill>
                <a:schemeClr val="accent4"/>
              </a:solidFill>
              <a:latin typeface="+mn-ea"/>
            </a:endParaRPr>
          </a:p>
          <a:p>
            <a:endParaRPr lang="en-US" altLang="zh-CN" dirty="0">
              <a:solidFill>
                <a:schemeClr val="accent4"/>
              </a:solidFill>
              <a:latin typeface="+mn-ea"/>
            </a:endParaRPr>
          </a:p>
        </p:txBody>
      </p:sp>
      <p:sp>
        <p:nvSpPr>
          <p:cNvPr id="31" name="文本框 30">
            <a:extLst>
              <a:ext uri="{FF2B5EF4-FFF2-40B4-BE49-F238E27FC236}">
                <a16:creationId xmlns:a16="http://schemas.microsoft.com/office/drawing/2014/main" id="{D55BA862-DCCD-4AD2-8097-229A9C917CE4}"/>
              </a:ext>
            </a:extLst>
          </p:cNvPr>
          <p:cNvSpPr txBox="1"/>
          <p:nvPr/>
        </p:nvSpPr>
        <p:spPr>
          <a:xfrm>
            <a:off x="7956614" y="4115819"/>
            <a:ext cx="2245563" cy="646331"/>
          </a:xfrm>
          <a:prstGeom prst="rect">
            <a:avLst/>
          </a:prstGeom>
          <a:solidFill>
            <a:schemeClr val="accent6">
              <a:lumMod val="20000"/>
              <a:lumOff val="80000"/>
            </a:schemeClr>
          </a:solidFill>
        </p:spPr>
        <p:txBody>
          <a:bodyPr wrap="square" rtlCol="0">
            <a:spAutoFit/>
          </a:bodyPr>
          <a:lstStyle/>
          <a:p>
            <a:r>
              <a:rPr lang="zh-CN" altLang="en-US" dirty="0">
                <a:solidFill>
                  <a:schemeClr val="accent4"/>
                </a:solidFill>
                <a:latin typeface="+mn-ea"/>
              </a:rPr>
              <a:t>主动披露制度</a:t>
            </a:r>
            <a:endParaRPr lang="en-US" altLang="zh-CN" dirty="0">
              <a:solidFill>
                <a:schemeClr val="accent4"/>
              </a:solidFill>
              <a:latin typeface="+mn-ea"/>
            </a:endParaRPr>
          </a:p>
          <a:p>
            <a:endParaRPr lang="en-US" altLang="zh-CN" dirty="0">
              <a:solidFill>
                <a:schemeClr val="accent4"/>
              </a:solidFill>
              <a:latin typeface="+mn-ea"/>
            </a:endParaRPr>
          </a:p>
        </p:txBody>
      </p:sp>
    </p:spTree>
    <p:extLst>
      <p:ext uri="{BB962C8B-B14F-4D97-AF65-F5344CB8AC3E}">
        <p14:creationId xmlns:p14="http://schemas.microsoft.com/office/powerpoint/2010/main" val="15316836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11">
            <a:extLst>
              <a:ext uri="{FF2B5EF4-FFF2-40B4-BE49-F238E27FC236}">
                <a16:creationId xmlns:a16="http://schemas.microsoft.com/office/drawing/2014/main" id="{0A3EB0FF-CD5B-41C6-AB77-3912C1241B6B}"/>
              </a:ext>
            </a:extLst>
          </p:cNvPr>
          <p:cNvSpPr txBox="1"/>
          <p:nvPr/>
        </p:nvSpPr>
        <p:spPr>
          <a:xfrm>
            <a:off x="1459368" y="552797"/>
            <a:ext cx="5342124" cy="430887"/>
          </a:xfrm>
          <a:prstGeom prst="rect">
            <a:avLst/>
          </a:prstGeom>
          <a:noFill/>
        </p:spPr>
        <p:txBody>
          <a:bodyPr wrap="square" lIns="0" tIns="0" rIns="0" bIns="0" rtlCol="0">
            <a:spAutoFit/>
            <a:scene3d>
              <a:camera prst="orthographicFront"/>
              <a:lightRig rig="threePt" dir="t"/>
            </a:scene3d>
            <a:sp3d contourW="12700"/>
          </a:bodyPr>
          <a:lstStyle/>
          <a:p>
            <a:pPr lvl="0">
              <a:defRPr/>
            </a:pPr>
            <a:r>
              <a:rPr lang="zh-CN" altLang="en-US" sz="2800" b="1" dirty="0">
                <a:solidFill>
                  <a:prstClr val="black">
                    <a:lumMod val="65000"/>
                    <a:lumOff val="35000"/>
                  </a:prstClr>
                </a:solidFill>
                <a:latin typeface="Arial"/>
                <a:ea typeface="微软雅黑"/>
              </a:rPr>
              <a:t>如实申报、规范管理</a:t>
            </a:r>
            <a:endParaRPr kumimoji="0" lang="en-US" altLang="zh-CN" sz="2800" b="1" i="0" u="none" strike="noStrike" kern="1200" cap="none" spc="0" normalizeH="0" baseline="0" noProof="0" dirty="0">
              <a:ln>
                <a:noFill/>
              </a:ln>
              <a:solidFill>
                <a:prstClr val="black">
                  <a:lumMod val="65000"/>
                  <a:lumOff val="35000"/>
                </a:prstClr>
              </a:solidFill>
              <a:effectLst/>
              <a:uLnTx/>
              <a:uFillTx/>
              <a:latin typeface="Arial"/>
              <a:ea typeface="微软雅黑"/>
              <a:cs typeface="+mn-cs"/>
            </a:endParaRPr>
          </a:p>
        </p:txBody>
      </p:sp>
      <p:pic>
        <p:nvPicPr>
          <p:cNvPr id="29" name="图片 28" descr="D:\=Business Support=\VI系统\logo\中英文全称横版Logo.png">
            <a:extLst>
              <a:ext uri="{FF2B5EF4-FFF2-40B4-BE49-F238E27FC236}">
                <a16:creationId xmlns:a16="http://schemas.microsoft.com/office/drawing/2014/main" id="{01138BC1-1532-4834-9C05-3C184E64138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79396" y="565131"/>
            <a:ext cx="2426122" cy="374250"/>
          </a:xfrm>
          <a:prstGeom prst="rect">
            <a:avLst/>
          </a:prstGeom>
          <a:noFill/>
          <a:ln>
            <a:noFill/>
          </a:ln>
        </p:spPr>
      </p:pic>
      <p:sp>
        <p:nvSpPr>
          <p:cNvPr id="30" name="TextBox 7">
            <a:extLst>
              <a:ext uri="{FF2B5EF4-FFF2-40B4-BE49-F238E27FC236}">
                <a16:creationId xmlns:a16="http://schemas.microsoft.com/office/drawing/2014/main" id="{7E7E97B1-E3EA-45C7-9014-93E2D6C3A524}"/>
              </a:ext>
            </a:extLst>
          </p:cNvPr>
          <p:cNvSpPr txBox="1"/>
          <p:nvPr/>
        </p:nvSpPr>
        <p:spPr>
          <a:xfrm flipV="1">
            <a:off x="505567" y="1055253"/>
            <a:ext cx="10931676" cy="36000"/>
          </a:xfrm>
          <a:prstGeom prst="rect">
            <a:avLst/>
          </a:prstGeom>
          <a:solidFill>
            <a:schemeClr val="accent1">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07" b="0" i="0" u="none" strike="noStrike" kern="1200" cap="none" spc="0" normalizeH="0" baseline="0" noProof="0" dirty="0">
              <a:ln>
                <a:noFill/>
              </a:ln>
              <a:solidFill>
                <a:prstClr val="black"/>
              </a:solidFill>
              <a:effectLst/>
              <a:uLnTx/>
              <a:uFillTx/>
              <a:latin typeface="Arial"/>
              <a:ea typeface="微软雅黑"/>
              <a:cs typeface="+mn-cs"/>
            </a:endParaRPr>
          </a:p>
        </p:txBody>
      </p:sp>
      <p:pic>
        <p:nvPicPr>
          <p:cNvPr id="34" name="图片 33">
            <a:extLst>
              <a:ext uri="{FF2B5EF4-FFF2-40B4-BE49-F238E27FC236}">
                <a16:creationId xmlns:a16="http://schemas.microsoft.com/office/drawing/2014/main" id="{B66B1462-1A75-42D9-B547-4CF1A8D13E5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1434" b="2440"/>
          <a:stretch/>
        </p:blipFill>
        <p:spPr>
          <a:xfrm rot="5400000">
            <a:off x="350737" y="-350737"/>
            <a:ext cx="1660727" cy="2362201"/>
          </a:xfrm>
          <a:prstGeom prst="rect">
            <a:avLst/>
          </a:prstGeom>
        </p:spPr>
      </p:pic>
      <p:sp>
        <p:nvSpPr>
          <p:cNvPr id="6" name="Freeform: Shape 4">
            <a:extLst>
              <a:ext uri="{FF2B5EF4-FFF2-40B4-BE49-F238E27FC236}">
                <a16:creationId xmlns:a16="http://schemas.microsoft.com/office/drawing/2014/main" id="{3D9C5AA0-2495-4F74-B89A-05EE11675467}"/>
              </a:ext>
            </a:extLst>
          </p:cNvPr>
          <p:cNvSpPr>
            <a:spLocks/>
          </p:cNvSpPr>
          <p:nvPr/>
        </p:nvSpPr>
        <p:spPr bwMode="auto">
          <a:xfrm>
            <a:off x="4011063" y="4913895"/>
            <a:ext cx="3240250" cy="1063153"/>
          </a:xfrm>
          <a:custGeom>
            <a:avLst/>
            <a:gdLst>
              <a:gd name="T0" fmla="*/ 0 w 448"/>
              <a:gd name="T1" fmla="*/ 143 h 147"/>
              <a:gd name="T2" fmla="*/ 448 w 448"/>
              <a:gd name="T3" fmla="*/ 147 h 147"/>
              <a:gd name="T4" fmla="*/ 0 w 448"/>
              <a:gd name="T5" fmla="*/ 143 h 147"/>
            </a:gdLst>
            <a:ahLst/>
            <a:cxnLst>
              <a:cxn ang="0">
                <a:pos x="T0" y="T1"/>
              </a:cxn>
              <a:cxn ang="0">
                <a:pos x="T2" y="T3"/>
              </a:cxn>
              <a:cxn ang="0">
                <a:pos x="T4" y="T5"/>
              </a:cxn>
            </a:cxnLst>
            <a:rect l="0" t="0" r="r" b="b"/>
            <a:pathLst>
              <a:path w="448" h="147">
                <a:moveTo>
                  <a:pt x="0" y="143"/>
                </a:moveTo>
                <a:cubicBezTo>
                  <a:pt x="0" y="143"/>
                  <a:pt x="215" y="56"/>
                  <a:pt x="448" y="147"/>
                </a:cubicBezTo>
                <a:cubicBezTo>
                  <a:pt x="448" y="147"/>
                  <a:pt x="269" y="0"/>
                  <a:pt x="0" y="143"/>
                </a:cubicBezTo>
                <a:close/>
              </a:path>
            </a:pathLst>
          </a:custGeom>
          <a:solidFill>
            <a:srgbClr val="768EA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dirty="0">
              <a:latin typeface="微软雅黑" panose="020B0503020204020204" pitchFamily="34" charset="-122"/>
              <a:ea typeface="微软雅黑" panose="020B0503020204020204" pitchFamily="34" charset="-122"/>
            </a:endParaRPr>
          </a:p>
        </p:txBody>
      </p:sp>
      <p:sp>
        <p:nvSpPr>
          <p:cNvPr id="7" name="Freeform: Shape 5">
            <a:extLst>
              <a:ext uri="{FF2B5EF4-FFF2-40B4-BE49-F238E27FC236}">
                <a16:creationId xmlns:a16="http://schemas.microsoft.com/office/drawing/2014/main" id="{79DA2990-8183-44BC-90CC-EB6D88F5AD19}"/>
              </a:ext>
            </a:extLst>
          </p:cNvPr>
          <p:cNvSpPr>
            <a:spLocks/>
          </p:cNvSpPr>
          <p:nvPr/>
        </p:nvSpPr>
        <p:spPr bwMode="auto">
          <a:xfrm>
            <a:off x="5175798" y="3784945"/>
            <a:ext cx="1395605" cy="2003945"/>
          </a:xfrm>
          <a:custGeom>
            <a:avLst/>
            <a:gdLst>
              <a:gd name="T0" fmla="*/ 149 w 193"/>
              <a:gd name="T1" fmla="*/ 248 h 277"/>
              <a:gd name="T2" fmla="*/ 193 w 193"/>
              <a:gd name="T3" fmla="*/ 49 h 277"/>
              <a:gd name="T4" fmla="*/ 124 w 193"/>
              <a:gd name="T5" fmla="*/ 90 h 277"/>
              <a:gd name="T6" fmla="*/ 24 w 193"/>
              <a:gd name="T7" fmla="*/ 0 h 277"/>
              <a:gd name="T8" fmla="*/ 74 w 193"/>
              <a:gd name="T9" fmla="*/ 133 h 277"/>
              <a:gd name="T10" fmla="*/ 0 w 193"/>
              <a:gd name="T11" fmla="*/ 260 h 277"/>
              <a:gd name="T12" fmla="*/ 56 w 193"/>
              <a:gd name="T13" fmla="*/ 234 h 277"/>
              <a:gd name="T14" fmla="*/ 95 w 193"/>
              <a:gd name="T15" fmla="*/ 188 h 277"/>
              <a:gd name="T16" fmla="*/ 139 w 193"/>
              <a:gd name="T17" fmla="*/ 256 h 277"/>
              <a:gd name="T18" fmla="*/ 149 w 193"/>
              <a:gd name="T19" fmla="*/ 248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3" h="277">
                <a:moveTo>
                  <a:pt x="149" y="248"/>
                </a:moveTo>
                <a:cubicBezTo>
                  <a:pt x="149" y="248"/>
                  <a:pt x="84" y="120"/>
                  <a:pt x="193" y="49"/>
                </a:cubicBezTo>
                <a:cubicBezTo>
                  <a:pt x="193" y="49"/>
                  <a:pt x="165" y="46"/>
                  <a:pt x="124" y="90"/>
                </a:cubicBezTo>
                <a:cubicBezTo>
                  <a:pt x="82" y="135"/>
                  <a:pt x="76" y="29"/>
                  <a:pt x="24" y="0"/>
                </a:cubicBezTo>
                <a:cubicBezTo>
                  <a:pt x="24" y="0"/>
                  <a:pt x="67" y="67"/>
                  <a:pt x="74" y="133"/>
                </a:cubicBezTo>
                <a:cubicBezTo>
                  <a:pt x="82" y="199"/>
                  <a:pt x="0" y="260"/>
                  <a:pt x="0" y="260"/>
                </a:cubicBezTo>
                <a:cubicBezTo>
                  <a:pt x="0" y="260"/>
                  <a:pt x="30" y="261"/>
                  <a:pt x="56" y="234"/>
                </a:cubicBezTo>
                <a:cubicBezTo>
                  <a:pt x="81" y="207"/>
                  <a:pt x="84" y="184"/>
                  <a:pt x="95" y="188"/>
                </a:cubicBezTo>
                <a:cubicBezTo>
                  <a:pt x="106" y="193"/>
                  <a:pt x="119" y="245"/>
                  <a:pt x="139" y="256"/>
                </a:cubicBezTo>
                <a:cubicBezTo>
                  <a:pt x="160" y="267"/>
                  <a:pt x="166" y="277"/>
                  <a:pt x="149" y="248"/>
                </a:cubicBezTo>
                <a:close/>
              </a:path>
            </a:pathLst>
          </a:custGeom>
          <a:solidFill>
            <a:srgbClr val="768EA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dirty="0">
              <a:latin typeface="微软雅黑" panose="020B0503020204020204" pitchFamily="34" charset="-122"/>
              <a:ea typeface="微软雅黑" panose="020B0503020204020204" pitchFamily="34" charset="-122"/>
            </a:endParaRPr>
          </a:p>
        </p:txBody>
      </p:sp>
      <p:sp>
        <p:nvSpPr>
          <p:cNvPr id="8" name="Freeform: Shape 6">
            <a:extLst>
              <a:ext uri="{FF2B5EF4-FFF2-40B4-BE49-F238E27FC236}">
                <a16:creationId xmlns:a16="http://schemas.microsoft.com/office/drawing/2014/main" id="{CA7E8888-CF14-4DD9-A71E-34CCB7705BBE}"/>
              </a:ext>
            </a:extLst>
          </p:cNvPr>
          <p:cNvSpPr>
            <a:spLocks/>
          </p:cNvSpPr>
          <p:nvPr/>
        </p:nvSpPr>
        <p:spPr bwMode="auto">
          <a:xfrm>
            <a:off x="6659133" y="3300119"/>
            <a:ext cx="1055072" cy="832284"/>
          </a:xfrm>
          <a:custGeom>
            <a:avLst/>
            <a:gdLst>
              <a:gd name="T0" fmla="*/ 0 w 146"/>
              <a:gd name="T1" fmla="*/ 114 h 115"/>
              <a:gd name="T2" fmla="*/ 146 w 146"/>
              <a:gd name="T3" fmla="*/ 18 h 115"/>
              <a:gd name="T4" fmla="*/ 0 w 146"/>
              <a:gd name="T5" fmla="*/ 114 h 115"/>
            </a:gdLst>
            <a:ahLst/>
            <a:cxnLst>
              <a:cxn ang="0">
                <a:pos x="T0" y="T1"/>
              </a:cxn>
              <a:cxn ang="0">
                <a:pos x="T2" y="T3"/>
              </a:cxn>
              <a:cxn ang="0">
                <a:pos x="T4" y="T5"/>
              </a:cxn>
            </a:cxnLst>
            <a:rect l="0" t="0" r="r" b="b"/>
            <a:pathLst>
              <a:path w="146" h="115">
                <a:moveTo>
                  <a:pt x="0" y="114"/>
                </a:moveTo>
                <a:cubicBezTo>
                  <a:pt x="0" y="114"/>
                  <a:pt x="31" y="0"/>
                  <a:pt x="146" y="18"/>
                </a:cubicBezTo>
                <a:cubicBezTo>
                  <a:pt x="146" y="18"/>
                  <a:pt x="126" y="115"/>
                  <a:pt x="0" y="114"/>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dirty="0">
              <a:latin typeface="微软雅黑" panose="020B0503020204020204" pitchFamily="34" charset="-122"/>
              <a:ea typeface="微软雅黑" panose="020B0503020204020204" pitchFamily="34" charset="-122"/>
            </a:endParaRPr>
          </a:p>
        </p:txBody>
      </p:sp>
      <p:sp>
        <p:nvSpPr>
          <p:cNvPr id="9" name="Freeform: Shape 7">
            <a:extLst>
              <a:ext uri="{FF2B5EF4-FFF2-40B4-BE49-F238E27FC236}">
                <a16:creationId xmlns:a16="http://schemas.microsoft.com/office/drawing/2014/main" id="{28417698-FE5E-4DCB-BB74-594481890DE9}"/>
              </a:ext>
            </a:extLst>
          </p:cNvPr>
          <p:cNvSpPr>
            <a:spLocks/>
          </p:cNvSpPr>
          <p:nvPr/>
        </p:nvSpPr>
        <p:spPr bwMode="auto">
          <a:xfrm>
            <a:off x="6217019" y="3227395"/>
            <a:ext cx="716849" cy="825358"/>
          </a:xfrm>
          <a:custGeom>
            <a:avLst/>
            <a:gdLst>
              <a:gd name="T0" fmla="*/ 48 w 99"/>
              <a:gd name="T1" fmla="*/ 114 h 114"/>
              <a:gd name="T2" fmla="*/ 56 w 99"/>
              <a:gd name="T3" fmla="*/ 0 h 114"/>
              <a:gd name="T4" fmla="*/ 48 w 99"/>
              <a:gd name="T5" fmla="*/ 114 h 114"/>
            </a:gdLst>
            <a:ahLst/>
            <a:cxnLst>
              <a:cxn ang="0">
                <a:pos x="T0" y="T1"/>
              </a:cxn>
              <a:cxn ang="0">
                <a:pos x="T2" y="T3"/>
              </a:cxn>
              <a:cxn ang="0">
                <a:pos x="T4" y="T5"/>
              </a:cxn>
            </a:cxnLst>
            <a:rect l="0" t="0" r="r" b="b"/>
            <a:pathLst>
              <a:path w="99" h="114">
                <a:moveTo>
                  <a:pt x="48" y="114"/>
                </a:moveTo>
                <a:cubicBezTo>
                  <a:pt x="48" y="114"/>
                  <a:pt x="0" y="53"/>
                  <a:pt x="56" y="0"/>
                </a:cubicBezTo>
                <a:cubicBezTo>
                  <a:pt x="56" y="0"/>
                  <a:pt x="99" y="49"/>
                  <a:pt x="48" y="114"/>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dirty="0">
              <a:latin typeface="微软雅黑" panose="020B0503020204020204" pitchFamily="34" charset="-122"/>
              <a:ea typeface="微软雅黑" panose="020B0503020204020204" pitchFamily="34" charset="-122"/>
            </a:endParaRPr>
          </a:p>
        </p:txBody>
      </p:sp>
      <p:sp>
        <p:nvSpPr>
          <p:cNvPr id="10" name="Freeform: Shape 8">
            <a:extLst>
              <a:ext uri="{FF2B5EF4-FFF2-40B4-BE49-F238E27FC236}">
                <a16:creationId xmlns:a16="http://schemas.microsoft.com/office/drawing/2014/main" id="{85B5D371-6ED6-4910-BC5C-D3C9739C951A}"/>
              </a:ext>
            </a:extLst>
          </p:cNvPr>
          <p:cNvSpPr>
            <a:spLocks/>
          </p:cNvSpPr>
          <p:nvPr/>
        </p:nvSpPr>
        <p:spPr bwMode="auto">
          <a:xfrm>
            <a:off x="6679911" y="2742570"/>
            <a:ext cx="687990" cy="767640"/>
          </a:xfrm>
          <a:custGeom>
            <a:avLst/>
            <a:gdLst>
              <a:gd name="T0" fmla="*/ 26 w 95"/>
              <a:gd name="T1" fmla="*/ 106 h 106"/>
              <a:gd name="T2" fmla="*/ 70 w 95"/>
              <a:gd name="T3" fmla="*/ 0 h 106"/>
              <a:gd name="T4" fmla="*/ 26 w 95"/>
              <a:gd name="T5" fmla="*/ 106 h 106"/>
            </a:gdLst>
            <a:ahLst/>
            <a:cxnLst>
              <a:cxn ang="0">
                <a:pos x="T0" y="T1"/>
              </a:cxn>
              <a:cxn ang="0">
                <a:pos x="T2" y="T3"/>
              </a:cxn>
              <a:cxn ang="0">
                <a:pos x="T4" y="T5"/>
              </a:cxn>
            </a:cxnLst>
            <a:rect l="0" t="0" r="r" b="b"/>
            <a:pathLst>
              <a:path w="95" h="106">
                <a:moveTo>
                  <a:pt x="26" y="106"/>
                </a:moveTo>
                <a:cubicBezTo>
                  <a:pt x="26" y="106"/>
                  <a:pt x="0" y="33"/>
                  <a:pt x="70" y="0"/>
                </a:cubicBezTo>
                <a:cubicBezTo>
                  <a:pt x="70" y="0"/>
                  <a:pt x="95" y="60"/>
                  <a:pt x="26" y="106"/>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dirty="0">
              <a:latin typeface="微软雅黑" panose="020B0503020204020204" pitchFamily="34" charset="-122"/>
              <a:ea typeface="微软雅黑" panose="020B0503020204020204" pitchFamily="34" charset="-122"/>
            </a:endParaRPr>
          </a:p>
        </p:txBody>
      </p:sp>
      <p:sp>
        <p:nvSpPr>
          <p:cNvPr id="11" name="Freeform: Shape 9">
            <a:extLst>
              <a:ext uri="{FF2B5EF4-FFF2-40B4-BE49-F238E27FC236}">
                <a16:creationId xmlns:a16="http://schemas.microsoft.com/office/drawing/2014/main" id="{3FD9479E-C999-4752-A82D-A885D6D16E0E}"/>
              </a:ext>
            </a:extLst>
          </p:cNvPr>
          <p:cNvSpPr>
            <a:spLocks/>
          </p:cNvSpPr>
          <p:nvPr/>
        </p:nvSpPr>
        <p:spPr bwMode="auto">
          <a:xfrm>
            <a:off x="5023425" y="2272751"/>
            <a:ext cx="701843" cy="832284"/>
          </a:xfrm>
          <a:custGeom>
            <a:avLst/>
            <a:gdLst>
              <a:gd name="T0" fmla="*/ 57 w 97"/>
              <a:gd name="T1" fmla="*/ 115 h 115"/>
              <a:gd name="T2" fmla="*/ 47 w 97"/>
              <a:gd name="T3" fmla="*/ 0 h 115"/>
              <a:gd name="T4" fmla="*/ 57 w 97"/>
              <a:gd name="T5" fmla="*/ 115 h 115"/>
            </a:gdLst>
            <a:ahLst/>
            <a:cxnLst>
              <a:cxn ang="0">
                <a:pos x="T0" y="T1"/>
              </a:cxn>
              <a:cxn ang="0">
                <a:pos x="T2" y="T3"/>
              </a:cxn>
              <a:cxn ang="0">
                <a:pos x="T4" y="T5"/>
              </a:cxn>
            </a:cxnLst>
            <a:rect l="0" t="0" r="r" b="b"/>
            <a:pathLst>
              <a:path w="97" h="115">
                <a:moveTo>
                  <a:pt x="57" y="115"/>
                </a:moveTo>
                <a:cubicBezTo>
                  <a:pt x="57" y="115"/>
                  <a:pt x="0" y="61"/>
                  <a:pt x="47" y="0"/>
                </a:cubicBezTo>
                <a:cubicBezTo>
                  <a:pt x="47" y="0"/>
                  <a:pt x="97" y="43"/>
                  <a:pt x="57" y="115"/>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dirty="0">
              <a:latin typeface="微软雅黑" panose="020B0503020204020204" pitchFamily="34" charset="-122"/>
              <a:ea typeface="微软雅黑" panose="020B0503020204020204" pitchFamily="34" charset="-122"/>
            </a:endParaRPr>
          </a:p>
        </p:txBody>
      </p:sp>
      <p:sp>
        <p:nvSpPr>
          <p:cNvPr id="12" name="Freeform: Shape 10">
            <a:extLst>
              <a:ext uri="{FF2B5EF4-FFF2-40B4-BE49-F238E27FC236}">
                <a16:creationId xmlns:a16="http://schemas.microsoft.com/office/drawing/2014/main" id="{858653E9-B1F4-4B22-878B-BF44FD61B102}"/>
              </a:ext>
            </a:extLst>
          </p:cNvPr>
          <p:cNvSpPr>
            <a:spLocks/>
          </p:cNvSpPr>
          <p:nvPr/>
        </p:nvSpPr>
        <p:spPr bwMode="auto">
          <a:xfrm>
            <a:off x="4206148" y="3205463"/>
            <a:ext cx="579482" cy="514838"/>
          </a:xfrm>
          <a:custGeom>
            <a:avLst/>
            <a:gdLst>
              <a:gd name="T0" fmla="*/ 80 w 80"/>
              <a:gd name="T1" fmla="*/ 51 h 71"/>
              <a:gd name="T2" fmla="*/ 0 w 80"/>
              <a:gd name="T3" fmla="*/ 20 h 71"/>
              <a:gd name="T4" fmla="*/ 80 w 80"/>
              <a:gd name="T5" fmla="*/ 51 h 71"/>
            </a:gdLst>
            <a:ahLst/>
            <a:cxnLst>
              <a:cxn ang="0">
                <a:pos x="T0" y="T1"/>
              </a:cxn>
              <a:cxn ang="0">
                <a:pos x="T2" y="T3"/>
              </a:cxn>
              <a:cxn ang="0">
                <a:pos x="T4" y="T5"/>
              </a:cxn>
            </a:cxnLst>
            <a:rect l="0" t="0" r="r" b="b"/>
            <a:pathLst>
              <a:path w="80" h="71">
                <a:moveTo>
                  <a:pt x="80" y="51"/>
                </a:moveTo>
                <a:cubicBezTo>
                  <a:pt x="80" y="51"/>
                  <a:pt x="25" y="71"/>
                  <a:pt x="0" y="20"/>
                </a:cubicBezTo>
                <a:cubicBezTo>
                  <a:pt x="0" y="20"/>
                  <a:pt x="45" y="0"/>
                  <a:pt x="80" y="51"/>
                </a:cubicBezTo>
                <a:close/>
              </a:path>
            </a:pathLst>
          </a:custGeom>
          <a:solidFill>
            <a:srgbClr val="768EA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dirty="0">
              <a:latin typeface="微软雅黑" panose="020B0503020204020204" pitchFamily="34" charset="-122"/>
              <a:ea typeface="微软雅黑" panose="020B0503020204020204" pitchFamily="34" charset="-122"/>
            </a:endParaRPr>
          </a:p>
        </p:txBody>
      </p:sp>
      <p:sp>
        <p:nvSpPr>
          <p:cNvPr id="13" name="Freeform: Shape 11">
            <a:extLst>
              <a:ext uri="{FF2B5EF4-FFF2-40B4-BE49-F238E27FC236}">
                <a16:creationId xmlns:a16="http://schemas.microsoft.com/office/drawing/2014/main" id="{4E1EAA80-37BA-4F39-A3C2-60F76933C4F2}"/>
              </a:ext>
            </a:extLst>
          </p:cNvPr>
          <p:cNvSpPr>
            <a:spLocks/>
          </p:cNvSpPr>
          <p:nvPr/>
        </p:nvSpPr>
        <p:spPr bwMode="auto">
          <a:xfrm>
            <a:off x="7215528" y="4030820"/>
            <a:ext cx="766486" cy="687990"/>
          </a:xfrm>
          <a:custGeom>
            <a:avLst/>
            <a:gdLst>
              <a:gd name="T0" fmla="*/ 106 w 106"/>
              <a:gd name="T1" fmla="*/ 70 h 95"/>
              <a:gd name="T2" fmla="*/ 0 w 106"/>
              <a:gd name="T3" fmla="*/ 24 h 95"/>
              <a:gd name="T4" fmla="*/ 106 w 106"/>
              <a:gd name="T5" fmla="*/ 70 h 95"/>
            </a:gdLst>
            <a:ahLst/>
            <a:cxnLst>
              <a:cxn ang="0">
                <a:pos x="T0" y="T1"/>
              </a:cxn>
              <a:cxn ang="0">
                <a:pos x="T2" y="T3"/>
              </a:cxn>
              <a:cxn ang="0">
                <a:pos x="T4" y="T5"/>
              </a:cxn>
            </a:cxnLst>
            <a:rect l="0" t="0" r="r" b="b"/>
            <a:pathLst>
              <a:path w="106" h="95">
                <a:moveTo>
                  <a:pt x="106" y="70"/>
                </a:moveTo>
                <a:cubicBezTo>
                  <a:pt x="106" y="70"/>
                  <a:pt x="32" y="95"/>
                  <a:pt x="0" y="24"/>
                </a:cubicBezTo>
                <a:cubicBezTo>
                  <a:pt x="0" y="24"/>
                  <a:pt x="61" y="0"/>
                  <a:pt x="106" y="70"/>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dirty="0">
              <a:latin typeface="微软雅黑" panose="020B0503020204020204" pitchFamily="34" charset="-122"/>
              <a:ea typeface="微软雅黑" panose="020B0503020204020204" pitchFamily="34" charset="-122"/>
            </a:endParaRPr>
          </a:p>
        </p:txBody>
      </p:sp>
      <p:sp>
        <p:nvSpPr>
          <p:cNvPr id="14" name="Freeform: Shape 12">
            <a:extLst>
              <a:ext uri="{FF2B5EF4-FFF2-40B4-BE49-F238E27FC236}">
                <a16:creationId xmlns:a16="http://schemas.microsoft.com/office/drawing/2014/main" id="{B22C7FE0-2B9F-45D8-8514-1DF184804376}"/>
              </a:ext>
            </a:extLst>
          </p:cNvPr>
          <p:cNvSpPr>
            <a:spLocks/>
          </p:cNvSpPr>
          <p:nvPr/>
        </p:nvSpPr>
        <p:spPr bwMode="auto">
          <a:xfrm>
            <a:off x="5674476" y="3532143"/>
            <a:ext cx="745708" cy="868068"/>
          </a:xfrm>
          <a:custGeom>
            <a:avLst/>
            <a:gdLst>
              <a:gd name="T0" fmla="*/ 38 w 103"/>
              <a:gd name="T1" fmla="*/ 120 h 120"/>
              <a:gd name="T2" fmla="*/ 68 w 103"/>
              <a:gd name="T3" fmla="*/ 0 h 120"/>
              <a:gd name="T4" fmla="*/ 38 w 103"/>
              <a:gd name="T5" fmla="*/ 120 h 120"/>
            </a:gdLst>
            <a:ahLst/>
            <a:cxnLst>
              <a:cxn ang="0">
                <a:pos x="T0" y="T1"/>
              </a:cxn>
              <a:cxn ang="0">
                <a:pos x="T2" y="T3"/>
              </a:cxn>
              <a:cxn ang="0">
                <a:pos x="T4" y="T5"/>
              </a:cxn>
            </a:cxnLst>
            <a:rect l="0" t="0" r="r" b="b"/>
            <a:pathLst>
              <a:path w="103" h="120">
                <a:moveTo>
                  <a:pt x="38" y="120"/>
                </a:moveTo>
                <a:cubicBezTo>
                  <a:pt x="38" y="120"/>
                  <a:pt x="0" y="40"/>
                  <a:pt x="68" y="0"/>
                </a:cubicBezTo>
                <a:cubicBezTo>
                  <a:pt x="68" y="0"/>
                  <a:pt x="103" y="66"/>
                  <a:pt x="38" y="120"/>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dirty="0">
              <a:latin typeface="微软雅黑" panose="020B0503020204020204" pitchFamily="34" charset="-122"/>
              <a:ea typeface="微软雅黑" panose="020B0503020204020204" pitchFamily="34" charset="-122"/>
            </a:endParaRPr>
          </a:p>
        </p:txBody>
      </p:sp>
      <p:sp>
        <p:nvSpPr>
          <p:cNvPr id="15" name="Freeform: Shape 13">
            <a:extLst>
              <a:ext uri="{FF2B5EF4-FFF2-40B4-BE49-F238E27FC236}">
                <a16:creationId xmlns:a16="http://schemas.microsoft.com/office/drawing/2014/main" id="{5FA7672F-B6FE-4FD0-A667-2664DAF9F0A1}"/>
              </a:ext>
            </a:extLst>
          </p:cNvPr>
          <p:cNvSpPr>
            <a:spLocks/>
          </p:cNvSpPr>
          <p:nvPr/>
        </p:nvSpPr>
        <p:spPr bwMode="auto">
          <a:xfrm>
            <a:off x="6637201" y="4117396"/>
            <a:ext cx="730701" cy="666058"/>
          </a:xfrm>
          <a:custGeom>
            <a:avLst/>
            <a:gdLst>
              <a:gd name="T0" fmla="*/ 101 w 101"/>
              <a:gd name="T1" fmla="*/ 74 h 92"/>
              <a:gd name="T2" fmla="*/ 0 w 101"/>
              <a:gd name="T3" fmla="*/ 19 h 92"/>
              <a:gd name="T4" fmla="*/ 101 w 101"/>
              <a:gd name="T5" fmla="*/ 74 h 92"/>
            </a:gdLst>
            <a:ahLst/>
            <a:cxnLst>
              <a:cxn ang="0">
                <a:pos x="T0" y="T1"/>
              </a:cxn>
              <a:cxn ang="0">
                <a:pos x="T2" y="T3"/>
              </a:cxn>
              <a:cxn ang="0">
                <a:pos x="T4" y="T5"/>
              </a:cxn>
            </a:cxnLst>
            <a:rect l="0" t="0" r="r" b="b"/>
            <a:pathLst>
              <a:path w="101" h="92">
                <a:moveTo>
                  <a:pt x="101" y="74"/>
                </a:moveTo>
                <a:cubicBezTo>
                  <a:pt x="101" y="74"/>
                  <a:pt x="25" y="92"/>
                  <a:pt x="0" y="19"/>
                </a:cubicBezTo>
                <a:cubicBezTo>
                  <a:pt x="0" y="19"/>
                  <a:pt x="63" y="0"/>
                  <a:pt x="101" y="74"/>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dirty="0">
              <a:latin typeface="微软雅黑" panose="020B0503020204020204" pitchFamily="34" charset="-122"/>
              <a:ea typeface="微软雅黑" panose="020B0503020204020204" pitchFamily="34" charset="-122"/>
            </a:endParaRPr>
          </a:p>
        </p:txBody>
      </p:sp>
      <p:sp>
        <p:nvSpPr>
          <p:cNvPr id="16" name="Freeform: Shape 14">
            <a:extLst>
              <a:ext uri="{FF2B5EF4-FFF2-40B4-BE49-F238E27FC236}">
                <a16:creationId xmlns:a16="http://schemas.microsoft.com/office/drawing/2014/main" id="{372DBB13-5E8F-4CDE-AEB8-FCFCE3438CCD}"/>
              </a:ext>
            </a:extLst>
          </p:cNvPr>
          <p:cNvSpPr>
            <a:spLocks/>
          </p:cNvSpPr>
          <p:nvPr/>
        </p:nvSpPr>
        <p:spPr bwMode="auto">
          <a:xfrm>
            <a:off x="4553606" y="2720637"/>
            <a:ext cx="846136" cy="1071233"/>
          </a:xfrm>
          <a:custGeom>
            <a:avLst/>
            <a:gdLst>
              <a:gd name="T0" fmla="*/ 113 w 117"/>
              <a:gd name="T1" fmla="*/ 148 h 148"/>
              <a:gd name="T2" fmla="*/ 19 w 117"/>
              <a:gd name="T3" fmla="*/ 0 h 148"/>
              <a:gd name="T4" fmla="*/ 113 w 117"/>
              <a:gd name="T5" fmla="*/ 148 h 148"/>
            </a:gdLst>
            <a:ahLst/>
            <a:cxnLst>
              <a:cxn ang="0">
                <a:pos x="T0" y="T1"/>
              </a:cxn>
              <a:cxn ang="0">
                <a:pos x="T2" y="T3"/>
              </a:cxn>
              <a:cxn ang="0">
                <a:pos x="T4" y="T5"/>
              </a:cxn>
            </a:cxnLst>
            <a:rect l="0" t="0" r="r" b="b"/>
            <a:pathLst>
              <a:path w="117" h="148">
                <a:moveTo>
                  <a:pt x="113" y="148"/>
                </a:moveTo>
                <a:cubicBezTo>
                  <a:pt x="113" y="148"/>
                  <a:pt x="0" y="116"/>
                  <a:pt x="19" y="0"/>
                </a:cubicBezTo>
                <a:cubicBezTo>
                  <a:pt x="19" y="0"/>
                  <a:pt x="117" y="22"/>
                  <a:pt x="113" y="148"/>
                </a:cubicBezTo>
                <a:close/>
              </a:path>
            </a:pathLst>
          </a:custGeom>
          <a:solidFill>
            <a:srgbClr val="768EA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dirty="0">
              <a:latin typeface="微软雅黑" panose="020B0503020204020204" pitchFamily="34" charset="-122"/>
              <a:ea typeface="微软雅黑" panose="020B0503020204020204" pitchFamily="34" charset="-122"/>
            </a:endParaRPr>
          </a:p>
        </p:txBody>
      </p:sp>
      <p:sp>
        <p:nvSpPr>
          <p:cNvPr id="17" name="Freeform: Shape 15">
            <a:extLst>
              <a:ext uri="{FF2B5EF4-FFF2-40B4-BE49-F238E27FC236}">
                <a16:creationId xmlns:a16="http://schemas.microsoft.com/office/drawing/2014/main" id="{819D43A8-6F9E-43B3-AEBE-5CD6FF6EC5E0}"/>
              </a:ext>
            </a:extLst>
          </p:cNvPr>
          <p:cNvSpPr>
            <a:spLocks/>
          </p:cNvSpPr>
          <p:nvPr/>
        </p:nvSpPr>
        <p:spPr bwMode="auto">
          <a:xfrm>
            <a:off x="4502814" y="3510210"/>
            <a:ext cx="832284" cy="715695"/>
          </a:xfrm>
          <a:custGeom>
            <a:avLst/>
            <a:gdLst>
              <a:gd name="T0" fmla="*/ 115 w 115"/>
              <a:gd name="T1" fmla="*/ 51 h 99"/>
              <a:gd name="T2" fmla="*/ 0 w 115"/>
              <a:gd name="T3" fmla="*/ 43 h 99"/>
              <a:gd name="T4" fmla="*/ 115 w 115"/>
              <a:gd name="T5" fmla="*/ 51 h 99"/>
            </a:gdLst>
            <a:ahLst/>
            <a:cxnLst>
              <a:cxn ang="0">
                <a:pos x="T0" y="T1"/>
              </a:cxn>
              <a:cxn ang="0">
                <a:pos x="T2" y="T3"/>
              </a:cxn>
              <a:cxn ang="0">
                <a:pos x="T4" y="T5"/>
              </a:cxn>
            </a:cxnLst>
            <a:rect l="0" t="0" r="r" b="b"/>
            <a:pathLst>
              <a:path w="115" h="99">
                <a:moveTo>
                  <a:pt x="115" y="51"/>
                </a:moveTo>
                <a:cubicBezTo>
                  <a:pt x="115" y="51"/>
                  <a:pt x="53" y="99"/>
                  <a:pt x="0" y="43"/>
                </a:cubicBezTo>
                <a:cubicBezTo>
                  <a:pt x="0" y="43"/>
                  <a:pt x="50" y="0"/>
                  <a:pt x="115" y="5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dirty="0">
              <a:latin typeface="微软雅黑" panose="020B0503020204020204" pitchFamily="34" charset="-122"/>
              <a:ea typeface="微软雅黑" panose="020B0503020204020204" pitchFamily="34" charset="-122"/>
            </a:endParaRPr>
          </a:p>
        </p:txBody>
      </p:sp>
      <p:sp>
        <p:nvSpPr>
          <p:cNvPr id="18" name="Freeform: Shape 16">
            <a:extLst>
              <a:ext uri="{FF2B5EF4-FFF2-40B4-BE49-F238E27FC236}">
                <a16:creationId xmlns:a16="http://schemas.microsoft.com/office/drawing/2014/main" id="{41E3FB35-0CB2-49EF-9156-0ABF7123009C}"/>
              </a:ext>
            </a:extLst>
          </p:cNvPr>
          <p:cNvSpPr>
            <a:spLocks/>
          </p:cNvSpPr>
          <p:nvPr/>
        </p:nvSpPr>
        <p:spPr bwMode="auto">
          <a:xfrm>
            <a:off x="5306239" y="2706785"/>
            <a:ext cx="1005436" cy="1113944"/>
          </a:xfrm>
          <a:custGeom>
            <a:avLst/>
            <a:gdLst>
              <a:gd name="T0" fmla="*/ 113 w 139"/>
              <a:gd name="T1" fmla="*/ 0 h 154"/>
              <a:gd name="T2" fmla="*/ 28 w 139"/>
              <a:gd name="T3" fmla="*/ 154 h 154"/>
              <a:gd name="T4" fmla="*/ 113 w 139"/>
              <a:gd name="T5" fmla="*/ 0 h 154"/>
            </a:gdLst>
            <a:ahLst/>
            <a:cxnLst>
              <a:cxn ang="0">
                <a:pos x="T0" y="T1"/>
              </a:cxn>
              <a:cxn ang="0">
                <a:pos x="T2" y="T3"/>
              </a:cxn>
              <a:cxn ang="0">
                <a:pos x="T4" y="T5"/>
              </a:cxn>
            </a:cxnLst>
            <a:rect l="0" t="0" r="r" b="b"/>
            <a:pathLst>
              <a:path w="139" h="154">
                <a:moveTo>
                  <a:pt x="113" y="0"/>
                </a:moveTo>
                <a:cubicBezTo>
                  <a:pt x="113" y="0"/>
                  <a:pt x="139" y="116"/>
                  <a:pt x="28" y="154"/>
                </a:cubicBezTo>
                <a:cubicBezTo>
                  <a:pt x="28" y="154"/>
                  <a:pt x="0" y="57"/>
                  <a:pt x="113"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dirty="0">
              <a:latin typeface="微软雅黑" panose="020B0503020204020204" pitchFamily="34" charset="-122"/>
              <a:ea typeface="微软雅黑" panose="020B0503020204020204" pitchFamily="34" charset="-122"/>
            </a:endParaRPr>
          </a:p>
        </p:txBody>
      </p:sp>
      <p:grpSp>
        <p:nvGrpSpPr>
          <p:cNvPr id="19" name="Group 2">
            <a:extLst>
              <a:ext uri="{FF2B5EF4-FFF2-40B4-BE49-F238E27FC236}">
                <a16:creationId xmlns:a16="http://schemas.microsoft.com/office/drawing/2014/main" id="{A84FA766-1A6E-4BFC-B1A1-439F50B91E86}"/>
              </a:ext>
            </a:extLst>
          </p:cNvPr>
          <p:cNvGrpSpPr/>
          <p:nvPr/>
        </p:nvGrpSpPr>
        <p:grpSpPr>
          <a:xfrm>
            <a:off x="2040915" y="2338162"/>
            <a:ext cx="2255802" cy="2864343"/>
            <a:chOff x="821835" y="1688415"/>
            <a:chExt cx="3007736" cy="3819123"/>
          </a:xfrm>
        </p:grpSpPr>
        <p:sp>
          <p:nvSpPr>
            <p:cNvPr id="20" name="Rectangle: Rounded Corners 17">
              <a:extLst>
                <a:ext uri="{FF2B5EF4-FFF2-40B4-BE49-F238E27FC236}">
                  <a16:creationId xmlns:a16="http://schemas.microsoft.com/office/drawing/2014/main" id="{EC88D29A-7BD8-4A30-94E0-82B75D871352}"/>
                </a:ext>
              </a:extLst>
            </p:cNvPr>
            <p:cNvSpPr/>
            <p:nvPr/>
          </p:nvSpPr>
          <p:spPr>
            <a:xfrm>
              <a:off x="821835" y="1688415"/>
              <a:ext cx="721040" cy="721040"/>
            </a:xfrm>
            <a:prstGeom prst="roundRect">
              <a:avLst/>
            </a:prstGeom>
            <a:solidFill>
              <a:srgbClr val="768EA9"/>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lnSpcReduction="10000"/>
            </a:bodyPr>
            <a:lstStyle/>
            <a:p>
              <a:pPr algn="ctr"/>
              <a:r>
                <a:rPr lang="en-US" sz="2800" b="1" dirty="0">
                  <a:solidFill>
                    <a:schemeClr val="bg1"/>
                  </a:solidFill>
                  <a:latin typeface="微软雅黑" panose="020B0503020204020204" pitchFamily="34" charset="-122"/>
                  <a:ea typeface="微软雅黑" panose="020B0503020204020204" pitchFamily="34" charset="-122"/>
                </a:rPr>
                <a:t>01</a:t>
              </a:r>
            </a:p>
          </p:txBody>
        </p:sp>
        <p:sp>
          <p:nvSpPr>
            <p:cNvPr id="21" name="TextBox 18">
              <a:extLst>
                <a:ext uri="{FF2B5EF4-FFF2-40B4-BE49-F238E27FC236}">
                  <a16:creationId xmlns:a16="http://schemas.microsoft.com/office/drawing/2014/main" id="{EC7A004B-5B33-4AAB-9139-F683AA8EF0AE}"/>
                </a:ext>
              </a:extLst>
            </p:cNvPr>
            <p:cNvSpPr txBox="1"/>
            <p:nvPr/>
          </p:nvSpPr>
          <p:spPr>
            <a:xfrm>
              <a:off x="1662695" y="1726222"/>
              <a:ext cx="2166876" cy="572351"/>
            </a:xfrm>
            <a:prstGeom prst="rect">
              <a:avLst/>
            </a:prstGeom>
            <a:noFill/>
          </p:spPr>
          <p:txBody>
            <a:bodyPr wrap="none" lIns="144000" tIns="0" rIns="0" bIns="0" anchor="ctr" anchorCtr="0">
              <a:normAutofit/>
            </a:bodyPr>
            <a:lstStyle/>
            <a:p>
              <a:r>
                <a:rPr lang="zh-CN" altLang="en-US" sz="1600" b="1" dirty="0">
                  <a:solidFill>
                    <a:srgbClr val="768EA9"/>
                  </a:solidFill>
                  <a:latin typeface="微软雅黑" panose="020B0503020204020204" pitchFamily="34" charset="-122"/>
                  <a:ea typeface="微软雅黑" panose="020B0503020204020204" pitchFamily="34" charset="-122"/>
                </a:rPr>
                <a:t>进出口申报</a:t>
              </a:r>
            </a:p>
          </p:txBody>
        </p:sp>
        <p:sp>
          <p:nvSpPr>
            <p:cNvPr id="23" name="Rectangle: Rounded Corners 20">
              <a:extLst>
                <a:ext uri="{FF2B5EF4-FFF2-40B4-BE49-F238E27FC236}">
                  <a16:creationId xmlns:a16="http://schemas.microsoft.com/office/drawing/2014/main" id="{A5939CEE-6DDE-4285-AE92-326749110443}"/>
                </a:ext>
              </a:extLst>
            </p:cNvPr>
            <p:cNvSpPr/>
            <p:nvPr/>
          </p:nvSpPr>
          <p:spPr>
            <a:xfrm>
              <a:off x="821835" y="3238559"/>
              <a:ext cx="721040" cy="721040"/>
            </a:xfrm>
            <a:prstGeom prst="roundRect">
              <a:avLst/>
            </a:prstGeom>
            <a:solidFill>
              <a:schemeClr val="accent4"/>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lnSpcReduction="10000"/>
            </a:bodyPr>
            <a:lstStyle/>
            <a:p>
              <a:pPr algn="ctr"/>
              <a:r>
                <a:rPr lang="en-US" sz="2800" b="1" dirty="0">
                  <a:solidFill>
                    <a:schemeClr val="bg1"/>
                  </a:solidFill>
                  <a:latin typeface="微软雅黑" panose="020B0503020204020204" pitchFamily="34" charset="-122"/>
                  <a:ea typeface="微软雅黑" panose="020B0503020204020204" pitchFamily="34" charset="-122"/>
                </a:rPr>
                <a:t>03</a:t>
              </a:r>
            </a:p>
          </p:txBody>
        </p:sp>
        <p:sp>
          <p:nvSpPr>
            <p:cNvPr id="24" name="TextBox 21">
              <a:extLst>
                <a:ext uri="{FF2B5EF4-FFF2-40B4-BE49-F238E27FC236}">
                  <a16:creationId xmlns:a16="http://schemas.microsoft.com/office/drawing/2014/main" id="{E4A9310F-CC67-44AD-AA34-46B5FE12E30C}"/>
                </a:ext>
              </a:extLst>
            </p:cNvPr>
            <p:cNvSpPr txBox="1"/>
            <p:nvPr/>
          </p:nvSpPr>
          <p:spPr>
            <a:xfrm>
              <a:off x="1658003" y="3446021"/>
              <a:ext cx="2076659" cy="203389"/>
            </a:xfrm>
            <a:prstGeom prst="rect">
              <a:avLst/>
            </a:prstGeom>
            <a:noFill/>
          </p:spPr>
          <p:txBody>
            <a:bodyPr wrap="none" lIns="144000" tIns="0" rIns="0" bIns="0" anchor="ctr" anchorCtr="0">
              <a:noAutofit/>
            </a:bodyPr>
            <a:lstStyle/>
            <a:p>
              <a:r>
                <a:rPr lang="zh-CN" altLang="en-US" sz="1600" b="1" dirty="0">
                  <a:solidFill>
                    <a:schemeClr val="accent4"/>
                  </a:solidFill>
                  <a:latin typeface="微软雅黑" panose="020B0503020204020204" pitchFamily="34" charset="-122"/>
                  <a:ea typeface="微软雅黑" panose="020B0503020204020204" pitchFamily="34" charset="-122"/>
                </a:rPr>
                <a:t>保税货物</a:t>
              </a:r>
              <a:endParaRPr lang="en-US" altLang="zh-CN" sz="1600" b="1" dirty="0">
                <a:solidFill>
                  <a:schemeClr val="accent4"/>
                </a:solidFill>
                <a:latin typeface="微软雅黑" panose="020B0503020204020204" pitchFamily="34" charset="-122"/>
                <a:ea typeface="微软雅黑" panose="020B0503020204020204" pitchFamily="34" charset="-122"/>
              </a:endParaRPr>
            </a:p>
            <a:p>
              <a:r>
                <a:rPr lang="zh-CN" altLang="en-US" sz="1600" b="1" dirty="0">
                  <a:solidFill>
                    <a:schemeClr val="accent4"/>
                  </a:solidFill>
                  <a:latin typeface="微软雅黑" panose="020B0503020204020204" pitchFamily="34" charset="-122"/>
                  <a:ea typeface="微软雅黑" panose="020B0503020204020204" pitchFamily="34" charset="-122"/>
                </a:rPr>
                <a:t>管理和使用</a:t>
              </a:r>
            </a:p>
          </p:txBody>
        </p:sp>
        <p:sp>
          <p:nvSpPr>
            <p:cNvPr id="26" name="Rectangle: Rounded Corners 23">
              <a:extLst>
                <a:ext uri="{FF2B5EF4-FFF2-40B4-BE49-F238E27FC236}">
                  <a16:creationId xmlns:a16="http://schemas.microsoft.com/office/drawing/2014/main" id="{9DDF4EC0-56AA-4619-B9FB-26C7C24FDF97}"/>
                </a:ext>
              </a:extLst>
            </p:cNvPr>
            <p:cNvSpPr/>
            <p:nvPr/>
          </p:nvSpPr>
          <p:spPr>
            <a:xfrm>
              <a:off x="821835" y="4786498"/>
              <a:ext cx="721040" cy="721040"/>
            </a:xfrm>
            <a:prstGeom prst="roundRect">
              <a:avLst/>
            </a:prstGeom>
            <a:solidFill>
              <a:schemeClr val="accent5"/>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lnSpcReduction="10000"/>
            </a:bodyPr>
            <a:lstStyle/>
            <a:p>
              <a:pPr algn="ctr"/>
              <a:r>
                <a:rPr lang="en-US" sz="2800" b="1" dirty="0">
                  <a:solidFill>
                    <a:schemeClr val="bg1"/>
                  </a:solidFill>
                  <a:latin typeface="微软雅黑" panose="020B0503020204020204" pitchFamily="34" charset="-122"/>
                  <a:ea typeface="微软雅黑" panose="020B0503020204020204" pitchFamily="34" charset="-122"/>
                </a:rPr>
                <a:t>05</a:t>
              </a:r>
            </a:p>
          </p:txBody>
        </p:sp>
        <p:sp>
          <p:nvSpPr>
            <p:cNvPr id="27" name="TextBox 24">
              <a:extLst>
                <a:ext uri="{FF2B5EF4-FFF2-40B4-BE49-F238E27FC236}">
                  <a16:creationId xmlns:a16="http://schemas.microsoft.com/office/drawing/2014/main" id="{8239186D-DBDF-433C-A133-ECF7F06A0A89}"/>
                </a:ext>
              </a:extLst>
            </p:cNvPr>
            <p:cNvSpPr txBox="1"/>
            <p:nvPr/>
          </p:nvSpPr>
          <p:spPr>
            <a:xfrm>
              <a:off x="1658003" y="4998646"/>
              <a:ext cx="2076659" cy="203389"/>
            </a:xfrm>
            <a:prstGeom prst="rect">
              <a:avLst/>
            </a:prstGeom>
            <a:noFill/>
          </p:spPr>
          <p:txBody>
            <a:bodyPr wrap="none" lIns="144000" tIns="0" rIns="0" bIns="0" anchor="ctr" anchorCtr="0">
              <a:noAutofit/>
            </a:bodyPr>
            <a:lstStyle/>
            <a:p>
              <a:r>
                <a:rPr lang="zh-CN" altLang="en-US" sz="1600" b="1" dirty="0">
                  <a:solidFill>
                    <a:schemeClr val="accent5"/>
                  </a:solidFill>
                  <a:latin typeface="微软雅黑" panose="020B0503020204020204" pitchFamily="34" charset="-122"/>
                  <a:ea typeface="微软雅黑" panose="020B0503020204020204" pitchFamily="34" charset="-122"/>
                </a:rPr>
                <a:t>检疫审批</a:t>
              </a:r>
            </a:p>
          </p:txBody>
        </p:sp>
      </p:grpSp>
      <p:grpSp>
        <p:nvGrpSpPr>
          <p:cNvPr id="32" name="Group 35">
            <a:extLst>
              <a:ext uri="{FF2B5EF4-FFF2-40B4-BE49-F238E27FC236}">
                <a16:creationId xmlns:a16="http://schemas.microsoft.com/office/drawing/2014/main" id="{96E3E06E-429E-42C2-B289-36DF5586F9F3}"/>
              </a:ext>
            </a:extLst>
          </p:cNvPr>
          <p:cNvGrpSpPr/>
          <p:nvPr/>
        </p:nvGrpSpPr>
        <p:grpSpPr>
          <a:xfrm>
            <a:off x="7786679" y="2338162"/>
            <a:ext cx="2183413" cy="2864343"/>
            <a:chOff x="8482852" y="1688415"/>
            <a:chExt cx="2911217" cy="3819123"/>
          </a:xfrm>
        </p:grpSpPr>
        <p:sp>
          <p:nvSpPr>
            <p:cNvPr id="33" name="Rectangle: Rounded Corners 26">
              <a:extLst>
                <a:ext uri="{FF2B5EF4-FFF2-40B4-BE49-F238E27FC236}">
                  <a16:creationId xmlns:a16="http://schemas.microsoft.com/office/drawing/2014/main" id="{B75A1FC5-40D1-410F-8EE9-2FCD17BD4721}"/>
                </a:ext>
              </a:extLst>
            </p:cNvPr>
            <p:cNvSpPr/>
            <p:nvPr/>
          </p:nvSpPr>
          <p:spPr>
            <a:xfrm flipH="1">
              <a:off x="10673029" y="1688415"/>
              <a:ext cx="721040" cy="721040"/>
            </a:xfrm>
            <a:prstGeom prst="round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lnSpcReduction="10000"/>
            </a:bodyPr>
            <a:lstStyle/>
            <a:p>
              <a:pPr algn="r"/>
              <a:r>
                <a:rPr lang="en-US" sz="2800" b="1" dirty="0">
                  <a:solidFill>
                    <a:schemeClr val="bg1"/>
                  </a:solidFill>
                  <a:latin typeface="微软雅黑" panose="020B0503020204020204" pitchFamily="34" charset="-122"/>
                  <a:ea typeface="微软雅黑" panose="020B0503020204020204" pitchFamily="34" charset="-122"/>
                </a:rPr>
                <a:t>02</a:t>
              </a:r>
            </a:p>
          </p:txBody>
        </p:sp>
        <p:sp>
          <p:nvSpPr>
            <p:cNvPr id="35" name="TextBox 27">
              <a:extLst>
                <a:ext uri="{FF2B5EF4-FFF2-40B4-BE49-F238E27FC236}">
                  <a16:creationId xmlns:a16="http://schemas.microsoft.com/office/drawing/2014/main" id="{87D860FC-7E00-4773-9E11-F307378C40DC}"/>
                </a:ext>
              </a:extLst>
            </p:cNvPr>
            <p:cNvSpPr txBox="1"/>
            <p:nvPr/>
          </p:nvSpPr>
          <p:spPr>
            <a:xfrm flipH="1">
              <a:off x="8482852" y="1921458"/>
              <a:ext cx="2076659" cy="203389"/>
            </a:xfrm>
            <a:prstGeom prst="rect">
              <a:avLst/>
            </a:prstGeom>
            <a:noFill/>
          </p:spPr>
          <p:txBody>
            <a:bodyPr wrap="none" lIns="0" tIns="0" rIns="144000" bIns="0" anchor="ctr" anchorCtr="0">
              <a:noAutofit/>
            </a:bodyPr>
            <a:lstStyle/>
            <a:p>
              <a:pPr algn="r"/>
              <a:r>
                <a:rPr lang="zh-CN" altLang="en-US" sz="1600" b="1" dirty="0">
                  <a:solidFill>
                    <a:schemeClr val="accent1"/>
                  </a:solidFill>
                  <a:latin typeface="微软雅黑" panose="020B0503020204020204" pitchFamily="34" charset="-122"/>
                  <a:ea typeface="微软雅黑" panose="020B0503020204020204" pitchFamily="34" charset="-122"/>
                </a:rPr>
                <a:t>特定减免税货物</a:t>
              </a:r>
              <a:endParaRPr lang="en-US" altLang="zh-CN" sz="1600" b="1" dirty="0">
                <a:solidFill>
                  <a:schemeClr val="accent1"/>
                </a:solidFill>
                <a:latin typeface="微软雅黑" panose="020B0503020204020204" pitchFamily="34" charset="-122"/>
                <a:ea typeface="微软雅黑" panose="020B0503020204020204" pitchFamily="34" charset="-122"/>
              </a:endParaRPr>
            </a:p>
            <a:p>
              <a:pPr algn="r"/>
              <a:r>
                <a:rPr lang="zh-CN" altLang="en-US" sz="1600" b="1" dirty="0">
                  <a:solidFill>
                    <a:schemeClr val="accent1"/>
                  </a:solidFill>
                  <a:latin typeface="微软雅黑" panose="020B0503020204020204" pitchFamily="34" charset="-122"/>
                  <a:ea typeface="微软雅黑" panose="020B0503020204020204" pitchFamily="34" charset="-122"/>
                </a:rPr>
                <a:t>管理和使用</a:t>
              </a:r>
            </a:p>
          </p:txBody>
        </p:sp>
        <p:sp>
          <p:nvSpPr>
            <p:cNvPr id="37" name="Rectangle: Rounded Corners 29">
              <a:extLst>
                <a:ext uri="{FF2B5EF4-FFF2-40B4-BE49-F238E27FC236}">
                  <a16:creationId xmlns:a16="http://schemas.microsoft.com/office/drawing/2014/main" id="{C0F60BF6-D8B2-48F7-A86C-525656673A32}"/>
                </a:ext>
              </a:extLst>
            </p:cNvPr>
            <p:cNvSpPr/>
            <p:nvPr/>
          </p:nvSpPr>
          <p:spPr>
            <a:xfrm flipH="1">
              <a:off x="10673029" y="3238559"/>
              <a:ext cx="721040" cy="721040"/>
            </a:xfrm>
            <a:prstGeom prst="roundRect">
              <a:avLst/>
            </a:prstGeom>
            <a:solidFill>
              <a:schemeClr val="accent4"/>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lnSpcReduction="10000"/>
            </a:bodyPr>
            <a:lstStyle/>
            <a:p>
              <a:pPr algn="r"/>
              <a:r>
                <a:rPr lang="en-US" sz="2800" b="1" dirty="0">
                  <a:solidFill>
                    <a:schemeClr val="bg1"/>
                  </a:solidFill>
                  <a:latin typeface="微软雅黑" panose="020B0503020204020204" pitchFamily="34" charset="-122"/>
                  <a:ea typeface="微软雅黑" panose="020B0503020204020204" pitchFamily="34" charset="-122"/>
                </a:rPr>
                <a:t>04</a:t>
              </a:r>
            </a:p>
          </p:txBody>
        </p:sp>
        <p:sp>
          <p:nvSpPr>
            <p:cNvPr id="38" name="TextBox 30">
              <a:extLst>
                <a:ext uri="{FF2B5EF4-FFF2-40B4-BE49-F238E27FC236}">
                  <a16:creationId xmlns:a16="http://schemas.microsoft.com/office/drawing/2014/main" id="{DAC0A991-7078-4667-BAD4-2FF3F0E89481}"/>
                </a:ext>
              </a:extLst>
            </p:cNvPr>
            <p:cNvSpPr txBox="1"/>
            <p:nvPr/>
          </p:nvSpPr>
          <p:spPr>
            <a:xfrm flipH="1">
              <a:off x="8482852" y="3467921"/>
              <a:ext cx="2076659" cy="203389"/>
            </a:xfrm>
            <a:prstGeom prst="rect">
              <a:avLst/>
            </a:prstGeom>
            <a:noFill/>
          </p:spPr>
          <p:txBody>
            <a:bodyPr wrap="none" lIns="0" tIns="0" rIns="144000" bIns="0" anchor="ctr" anchorCtr="0">
              <a:noAutofit/>
            </a:bodyPr>
            <a:lstStyle/>
            <a:p>
              <a:pPr algn="r"/>
              <a:r>
                <a:rPr lang="zh-CN" altLang="en-US" sz="1600" b="1" dirty="0">
                  <a:solidFill>
                    <a:schemeClr val="accent4"/>
                  </a:solidFill>
                  <a:latin typeface="微软雅黑" panose="020B0503020204020204" pitchFamily="34" charset="-122"/>
                  <a:ea typeface="微软雅黑" panose="020B0503020204020204" pitchFamily="34" charset="-122"/>
                </a:rPr>
                <a:t>加工贸易</a:t>
              </a:r>
              <a:endParaRPr lang="en-US" altLang="zh-CN" sz="1600" b="1" dirty="0">
                <a:solidFill>
                  <a:schemeClr val="accent4"/>
                </a:solidFill>
                <a:latin typeface="微软雅黑" panose="020B0503020204020204" pitchFamily="34" charset="-122"/>
                <a:ea typeface="微软雅黑" panose="020B0503020204020204" pitchFamily="34" charset="-122"/>
              </a:endParaRPr>
            </a:p>
            <a:p>
              <a:pPr algn="r"/>
              <a:r>
                <a:rPr lang="zh-CN" altLang="en-US" sz="1600" b="1" dirty="0">
                  <a:solidFill>
                    <a:schemeClr val="accent4"/>
                  </a:solidFill>
                  <a:latin typeface="微软雅黑" panose="020B0503020204020204" pitchFamily="34" charset="-122"/>
                  <a:ea typeface="微软雅黑" panose="020B0503020204020204" pitchFamily="34" charset="-122"/>
                </a:rPr>
                <a:t>业务管理</a:t>
              </a:r>
            </a:p>
          </p:txBody>
        </p:sp>
        <p:sp>
          <p:nvSpPr>
            <p:cNvPr id="40" name="Rectangle: Rounded Corners 32">
              <a:extLst>
                <a:ext uri="{FF2B5EF4-FFF2-40B4-BE49-F238E27FC236}">
                  <a16:creationId xmlns:a16="http://schemas.microsoft.com/office/drawing/2014/main" id="{CD0C8123-8F5D-4E8B-A611-77E97F2CE020}"/>
                </a:ext>
              </a:extLst>
            </p:cNvPr>
            <p:cNvSpPr/>
            <p:nvPr/>
          </p:nvSpPr>
          <p:spPr>
            <a:xfrm flipH="1">
              <a:off x="10673029" y="4786498"/>
              <a:ext cx="721040" cy="721040"/>
            </a:xfrm>
            <a:prstGeom prst="roundRect">
              <a:avLst/>
            </a:prstGeom>
            <a:solidFill>
              <a:schemeClr val="tx2">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lnSpcReduction="10000"/>
            </a:bodyPr>
            <a:lstStyle/>
            <a:p>
              <a:pPr algn="r"/>
              <a:r>
                <a:rPr lang="en-US" sz="2800" b="1" dirty="0">
                  <a:solidFill>
                    <a:schemeClr val="bg1"/>
                  </a:solidFill>
                  <a:latin typeface="微软雅黑" panose="020B0503020204020204" pitchFamily="34" charset="-122"/>
                  <a:ea typeface="微软雅黑" panose="020B0503020204020204" pitchFamily="34" charset="-122"/>
                </a:rPr>
                <a:t>06</a:t>
              </a:r>
            </a:p>
          </p:txBody>
        </p:sp>
        <p:sp>
          <p:nvSpPr>
            <p:cNvPr id="41" name="TextBox 33">
              <a:extLst>
                <a:ext uri="{FF2B5EF4-FFF2-40B4-BE49-F238E27FC236}">
                  <a16:creationId xmlns:a16="http://schemas.microsoft.com/office/drawing/2014/main" id="{D70A1EF6-EC4C-4C98-B570-B275BCEBF3B7}"/>
                </a:ext>
              </a:extLst>
            </p:cNvPr>
            <p:cNvSpPr txBox="1"/>
            <p:nvPr/>
          </p:nvSpPr>
          <p:spPr>
            <a:xfrm flipH="1">
              <a:off x="8482852" y="5104722"/>
              <a:ext cx="2076658" cy="203389"/>
            </a:xfrm>
            <a:prstGeom prst="rect">
              <a:avLst/>
            </a:prstGeom>
            <a:noFill/>
          </p:spPr>
          <p:txBody>
            <a:bodyPr wrap="none" lIns="0" tIns="0" rIns="144000" bIns="0" anchor="ctr" anchorCtr="0">
              <a:noAutofit/>
            </a:bodyPr>
            <a:lstStyle/>
            <a:p>
              <a:pPr algn="r"/>
              <a:r>
                <a:rPr lang="zh-CN" altLang="en-US" sz="1600" b="1" dirty="0">
                  <a:solidFill>
                    <a:schemeClr val="tx2">
                      <a:lumMod val="60000"/>
                      <a:lumOff val="40000"/>
                    </a:schemeClr>
                  </a:solidFill>
                  <a:latin typeface="微软雅黑" panose="020B0503020204020204" pitchFamily="34" charset="-122"/>
                  <a:ea typeface="微软雅黑" panose="020B0503020204020204" pitchFamily="34" charset="-122"/>
                </a:rPr>
                <a:t>检疫申报与监管</a:t>
              </a:r>
            </a:p>
          </p:txBody>
        </p:sp>
      </p:grpSp>
    </p:spTree>
    <p:extLst>
      <p:ext uri="{BB962C8B-B14F-4D97-AF65-F5344CB8AC3E}">
        <p14:creationId xmlns:p14="http://schemas.microsoft.com/office/powerpoint/2010/main" val="31808853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Effect transition="in" filter="fade">
                                      <p:cBhvr>
                                        <p:cTn id="44" dur="500"/>
                                        <p:tgtEl>
                                          <p:spTgt spid="1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500" fill="hold"/>
                                        <p:tgtEl>
                                          <p:spTgt spid="9"/>
                                        </p:tgtEl>
                                        <p:attrNameLst>
                                          <p:attrName>ppt_w</p:attrName>
                                        </p:attrNameLst>
                                      </p:cBhvr>
                                      <p:tavLst>
                                        <p:tav tm="0">
                                          <p:val>
                                            <p:fltVal val="0"/>
                                          </p:val>
                                        </p:tav>
                                        <p:tav tm="100000">
                                          <p:val>
                                            <p:strVal val="#ppt_w"/>
                                          </p:val>
                                        </p:tav>
                                      </p:tavLst>
                                    </p:anim>
                                    <p:anim calcmode="lin" valueType="num">
                                      <p:cBhvr>
                                        <p:cTn id="48" dur="500" fill="hold"/>
                                        <p:tgtEl>
                                          <p:spTgt spid="9"/>
                                        </p:tgtEl>
                                        <p:attrNameLst>
                                          <p:attrName>ppt_h</p:attrName>
                                        </p:attrNameLst>
                                      </p:cBhvr>
                                      <p:tavLst>
                                        <p:tav tm="0">
                                          <p:val>
                                            <p:fltVal val="0"/>
                                          </p:val>
                                        </p:tav>
                                        <p:tav tm="100000">
                                          <p:val>
                                            <p:strVal val="#ppt_h"/>
                                          </p:val>
                                        </p:tav>
                                      </p:tavLst>
                                    </p:anim>
                                    <p:animEffect transition="in" filter="fade">
                                      <p:cBhvr>
                                        <p:cTn id="49" dur="500"/>
                                        <p:tgtEl>
                                          <p:spTgt spid="9"/>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p:cTn id="57" dur="500" fill="hold"/>
                                        <p:tgtEl>
                                          <p:spTgt spid="8"/>
                                        </p:tgtEl>
                                        <p:attrNameLst>
                                          <p:attrName>ppt_w</p:attrName>
                                        </p:attrNameLst>
                                      </p:cBhvr>
                                      <p:tavLst>
                                        <p:tav tm="0">
                                          <p:val>
                                            <p:fltVal val="0"/>
                                          </p:val>
                                        </p:tav>
                                        <p:tav tm="100000">
                                          <p:val>
                                            <p:strVal val="#ppt_w"/>
                                          </p:val>
                                        </p:tav>
                                      </p:tavLst>
                                    </p:anim>
                                    <p:anim calcmode="lin" valueType="num">
                                      <p:cBhvr>
                                        <p:cTn id="58" dur="500" fill="hold"/>
                                        <p:tgtEl>
                                          <p:spTgt spid="8"/>
                                        </p:tgtEl>
                                        <p:attrNameLst>
                                          <p:attrName>ppt_h</p:attrName>
                                        </p:attrNameLst>
                                      </p:cBhvr>
                                      <p:tavLst>
                                        <p:tav tm="0">
                                          <p:val>
                                            <p:fltVal val="0"/>
                                          </p:val>
                                        </p:tav>
                                        <p:tav tm="100000">
                                          <p:val>
                                            <p:strVal val="#ppt_h"/>
                                          </p:val>
                                        </p:tav>
                                      </p:tavLst>
                                    </p:anim>
                                    <p:animEffect transition="in" filter="fade">
                                      <p:cBhvr>
                                        <p:cTn id="59" dur="500"/>
                                        <p:tgtEl>
                                          <p:spTgt spid="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500" fill="hold"/>
                                        <p:tgtEl>
                                          <p:spTgt spid="15"/>
                                        </p:tgtEl>
                                        <p:attrNameLst>
                                          <p:attrName>ppt_w</p:attrName>
                                        </p:attrNameLst>
                                      </p:cBhvr>
                                      <p:tavLst>
                                        <p:tav tm="0">
                                          <p:val>
                                            <p:fltVal val="0"/>
                                          </p:val>
                                        </p:tav>
                                        <p:tav tm="100000">
                                          <p:val>
                                            <p:strVal val="#ppt_w"/>
                                          </p:val>
                                        </p:tav>
                                      </p:tavLst>
                                    </p:anim>
                                    <p:anim calcmode="lin" valueType="num">
                                      <p:cBhvr>
                                        <p:cTn id="68" dur="500" fill="hold"/>
                                        <p:tgtEl>
                                          <p:spTgt spid="15"/>
                                        </p:tgtEl>
                                        <p:attrNameLst>
                                          <p:attrName>ppt_h</p:attrName>
                                        </p:attrNameLst>
                                      </p:cBhvr>
                                      <p:tavLst>
                                        <p:tav tm="0">
                                          <p:val>
                                            <p:fltVal val="0"/>
                                          </p:val>
                                        </p:tav>
                                        <p:tav tm="100000">
                                          <p:val>
                                            <p:strVal val="#ppt_h"/>
                                          </p:val>
                                        </p:tav>
                                      </p:tavLst>
                                    </p:anim>
                                    <p:animEffect transition="in" filter="fade">
                                      <p:cBhvr>
                                        <p:cTn id="69" dur="500"/>
                                        <p:tgtEl>
                                          <p:spTgt spid="15"/>
                                        </p:tgtEl>
                                      </p:cBhvr>
                                    </p:animEffect>
                                  </p:childTnLst>
                                </p:cTn>
                              </p:par>
                            </p:childTnLst>
                          </p:cTn>
                        </p:par>
                        <p:par>
                          <p:cTn id="70" fill="hold">
                            <p:stCondLst>
                              <p:cond delay="500"/>
                            </p:stCondLst>
                            <p:childTnLst>
                              <p:par>
                                <p:cTn id="71" presetID="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additive="base">
                                        <p:cTn id="73" dur="500" fill="hold"/>
                                        <p:tgtEl>
                                          <p:spTgt spid="19"/>
                                        </p:tgtEl>
                                        <p:attrNameLst>
                                          <p:attrName>ppt_x</p:attrName>
                                        </p:attrNameLst>
                                      </p:cBhvr>
                                      <p:tavLst>
                                        <p:tav tm="0">
                                          <p:val>
                                            <p:strVal val="#ppt_x"/>
                                          </p:val>
                                        </p:tav>
                                        <p:tav tm="100000">
                                          <p:val>
                                            <p:strVal val="#ppt_x"/>
                                          </p:val>
                                        </p:tav>
                                      </p:tavLst>
                                    </p:anim>
                                    <p:anim calcmode="lin" valueType="num">
                                      <p:cBhvr additive="base">
                                        <p:cTn id="74" dur="500" fill="hold"/>
                                        <p:tgtEl>
                                          <p:spTgt spid="19"/>
                                        </p:tgtEl>
                                        <p:attrNameLst>
                                          <p:attrName>ppt_y</p:attrName>
                                        </p:attrNameLst>
                                      </p:cBhvr>
                                      <p:tavLst>
                                        <p:tav tm="0">
                                          <p:val>
                                            <p:strVal val="1+#ppt_h/2"/>
                                          </p:val>
                                        </p:tav>
                                        <p:tav tm="100000">
                                          <p:val>
                                            <p:strVal val="#ppt_y"/>
                                          </p:val>
                                        </p:tav>
                                      </p:tavLst>
                                    </p:anim>
                                  </p:childTnLst>
                                </p:cTn>
                              </p:par>
                            </p:childTnLst>
                          </p:cTn>
                        </p:par>
                        <p:par>
                          <p:cTn id="75" fill="hold">
                            <p:stCondLst>
                              <p:cond delay="1000"/>
                            </p:stCondLst>
                            <p:childTnLst>
                              <p:par>
                                <p:cTn id="76" presetID="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 calcmode="lin" valueType="num">
                                      <p:cBhvr additive="base">
                                        <p:cTn id="78" dur="500" fill="hold"/>
                                        <p:tgtEl>
                                          <p:spTgt spid="32"/>
                                        </p:tgtEl>
                                        <p:attrNameLst>
                                          <p:attrName>ppt_x</p:attrName>
                                        </p:attrNameLst>
                                      </p:cBhvr>
                                      <p:tavLst>
                                        <p:tav tm="0">
                                          <p:val>
                                            <p:strVal val="#ppt_x"/>
                                          </p:val>
                                        </p:tav>
                                        <p:tav tm="100000">
                                          <p:val>
                                            <p:strVal val="#ppt_x"/>
                                          </p:val>
                                        </p:tav>
                                      </p:tavLst>
                                    </p:anim>
                                    <p:anim calcmode="lin" valueType="num">
                                      <p:cBhvr additive="base">
                                        <p:cTn id="79"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11">
            <a:extLst>
              <a:ext uri="{FF2B5EF4-FFF2-40B4-BE49-F238E27FC236}">
                <a16:creationId xmlns:a16="http://schemas.microsoft.com/office/drawing/2014/main" id="{0A3EB0FF-CD5B-41C6-AB77-3912C1241B6B}"/>
              </a:ext>
            </a:extLst>
          </p:cNvPr>
          <p:cNvSpPr txBox="1"/>
          <p:nvPr/>
        </p:nvSpPr>
        <p:spPr>
          <a:xfrm>
            <a:off x="1427827" y="612023"/>
            <a:ext cx="4587962" cy="430887"/>
          </a:xfrm>
          <a:prstGeom prst="rect">
            <a:avLst/>
          </a:prstGeom>
          <a:noFill/>
        </p:spPr>
        <p:txBody>
          <a:bodyPr wrap="square" lIns="0" tIns="0" rIns="0" bIns="0" rtlCol="0">
            <a:spAutoFit/>
            <a:scene3d>
              <a:camera prst="orthographicFront"/>
              <a:lightRig rig="threePt" dir="t"/>
            </a:scene3d>
            <a:sp3d contourW="12700"/>
          </a:bodyPr>
          <a:lstStyle/>
          <a:p>
            <a:pPr lvl="0">
              <a:defRPr/>
            </a:pPr>
            <a:r>
              <a:rPr kumimoji="0" lang="zh-CN" altLang="en-US" sz="2800" b="1" i="0" u="none" strike="noStrike" kern="1200" cap="none" spc="0" normalizeH="0" baseline="0" noProof="0" dirty="0">
                <a:ln>
                  <a:noFill/>
                </a:ln>
                <a:solidFill>
                  <a:prstClr val="black">
                    <a:lumMod val="65000"/>
                    <a:lumOff val="35000"/>
                  </a:prstClr>
                </a:solidFill>
                <a:effectLst/>
                <a:uLnTx/>
                <a:uFillTx/>
                <a:latin typeface="Arial"/>
                <a:ea typeface="微软雅黑"/>
                <a:cs typeface="+mn-cs"/>
              </a:rPr>
              <a:t>海关预裁定</a:t>
            </a:r>
            <a:endParaRPr kumimoji="0" lang="en-US" altLang="zh-CN" sz="2800" b="1" i="0" u="none" strike="noStrike" kern="1200" cap="none" spc="0" normalizeH="0" baseline="0" noProof="0" dirty="0">
              <a:ln>
                <a:noFill/>
              </a:ln>
              <a:solidFill>
                <a:prstClr val="black">
                  <a:lumMod val="65000"/>
                  <a:lumOff val="35000"/>
                </a:prstClr>
              </a:solidFill>
              <a:effectLst/>
              <a:uLnTx/>
              <a:uFillTx/>
              <a:latin typeface="Arial"/>
              <a:ea typeface="微软雅黑"/>
              <a:cs typeface="+mn-cs"/>
            </a:endParaRPr>
          </a:p>
        </p:txBody>
      </p:sp>
      <p:pic>
        <p:nvPicPr>
          <p:cNvPr id="29" name="图片 28" descr="D:\=Business Support=\VI系统\logo\中英文全称横版Logo.png">
            <a:extLst>
              <a:ext uri="{FF2B5EF4-FFF2-40B4-BE49-F238E27FC236}">
                <a16:creationId xmlns:a16="http://schemas.microsoft.com/office/drawing/2014/main" id="{01138BC1-1532-4834-9C05-3C184E64138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79396" y="565131"/>
            <a:ext cx="2426122" cy="374250"/>
          </a:xfrm>
          <a:prstGeom prst="rect">
            <a:avLst/>
          </a:prstGeom>
          <a:noFill/>
          <a:ln>
            <a:noFill/>
          </a:ln>
        </p:spPr>
      </p:pic>
      <p:sp>
        <p:nvSpPr>
          <p:cNvPr id="30" name="TextBox 7">
            <a:extLst>
              <a:ext uri="{FF2B5EF4-FFF2-40B4-BE49-F238E27FC236}">
                <a16:creationId xmlns:a16="http://schemas.microsoft.com/office/drawing/2014/main" id="{7E7E97B1-E3EA-45C7-9014-93E2D6C3A524}"/>
              </a:ext>
            </a:extLst>
          </p:cNvPr>
          <p:cNvSpPr txBox="1"/>
          <p:nvPr/>
        </p:nvSpPr>
        <p:spPr>
          <a:xfrm flipV="1">
            <a:off x="505567" y="1055253"/>
            <a:ext cx="10931676" cy="36000"/>
          </a:xfrm>
          <a:prstGeom prst="rect">
            <a:avLst/>
          </a:prstGeom>
          <a:solidFill>
            <a:schemeClr val="accent1">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07" b="0" i="0" u="none" strike="noStrike" kern="1200" cap="none" spc="0" normalizeH="0" baseline="0" noProof="0" dirty="0">
              <a:ln>
                <a:noFill/>
              </a:ln>
              <a:solidFill>
                <a:prstClr val="black"/>
              </a:solidFill>
              <a:effectLst/>
              <a:uLnTx/>
              <a:uFillTx/>
              <a:latin typeface="Arial"/>
              <a:ea typeface="微软雅黑"/>
              <a:cs typeface="+mn-cs"/>
            </a:endParaRPr>
          </a:p>
        </p:txBody>
      </p:sp>
      <p:pic>
        <p:nvPicPr>
          <p:cNvPr id="34" name="图片 33">
            <a:extLst>
              <a:ext uri="{FF2B5EF4-FFF2-40B4-BE49-F238E27FC236}">
                <a16:creationId xmlns:a16="http://schemas.microsoft.com/office/drawing/2014/main" id="{B66B1462-1A75-42D9-B547-4CF1A8D13E5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1434" b="2440"/>
          <a:stretch/>
        </p:blipFill>
        <p:spPr>
          <a:xfrm rot="5400000">
            <a:off x="350737" y="-350737"/>
            <a:ext cx="1660727" cy="2362201"/>
          </a:xfrm>
          <a:prstGeom prst="rect">
            <a:avLst/>
          </a:prstGeom>
        </p:spPr>
      </p:pic>
      <p:grpSp>
        <p:nvGrpSpPr>
          <p:cNvPr id="36" name="组合 35">
            <a:extLst>
              <a:ext uri="{FF2B5EF4-FFF2-40B4-BE49-F238E27FC236}">
                <a16:creationId xmlns:a16="http://schemas.microsoft.com/office/drawing/2014/main" id="{6AD5727E-EADB-4158-B498-52694B6FB456}"/>
              </a:ext>
            </a:extLst>
          </p:cNvPr>
          <p:cNvGrpSpPr/>
          <p:nvPr/>
        </p:nvGrpSpPr>
        <p:grpSpPr>
          <a:xfrm>
            <a:off x="4325962" y="1994634"/>
            <a:ext cx="6928491" cy="3383794"/>
            <a:chOff x="3062940" y="1752194"/>
            <a:chExt cx="8292570" cy="3822528"/>
          </a:xfrm>
        </p:grpSpPr>
        <p:sp>
          <p:nvSpPr>
            <p:cNvPr id="39" name="矩形 64">
              <a:extLst>
                <a:ext uri="{FF2B5EF4-FFF2-40B4-BE49-F238E27FC236}">
                  <a16:creationId xmlns:a16="http://schemas.microsoft.com/office/drawing/2014/main" id="{67C2A24F-0EC8-483A-8135-95009E9EF42C}"/>
                </a:ext>
              </a:extLst>
            </p:cNvPr>
            <p:cNvSpPr/>
            <p:nvPr/>
          </p:nvSpPr>
          <p:spPr>
            <a:xfrm rot="1800000">
              <a:off x="6137096" y="4340064"/>
              <a:ext cx="1260575" cy="847628"/>
            </a:xfrm>
            <a:custGeom>
              <a:avLst/>
              <a:gdLst>
                <a:gd name="connsiteX0" fmla="*/ 0 w 1260575"/>
                <a:gd name="connsiteY0" fmla="*/ 0 h 840313"/>
                <a:gd name="connsiteX1" fmla="*/ 1260575 w 1260575"/>
                <a:gd name="connsiteY1" fmla="*/ 0 h 840313"/>
                <a:gd name="connsiteX2" fmla="*/ 1260575 w 1260575"/>
                <a:gd name="connsiteY2" fmla="*/ 840313 h 840313"/>
                <a:gd name="connsiteX3" fmla="*/ 0 w 1260575"/>
                <a:gd name="connsiteY3" fmla="*/ 840313 h 840313"/>
                <a:gd name="connsiteX4" fmla="*/ 0 w 1260575"/>
                <a:gd name="connsiteY4" fmla="*/ 0 h 840313"/>
                <a:gd name="connsiteX0" fmla="*/ 0 w 1260575"/>
                <a:gd name="connsiteY0" fmla="*/ 0 h 847628"/>
                <a:gd name="connsiteX1" fmla="*/ 1260575 w 1260575"/>
                <a:gd name="connsiteY1" fmla="*/ 0 h 847628"/>
                <a:gd name="connsiteX2" fmla="*/ 1260575 w 1260575"/>
                <a:gd name="connsiteY2" fmla="*/ 840313 h 847628"/>
                <a:gd name="connsiteX3" fmla="*/ 402472 w 1260575"/>
                <a:gd name="connsiteY3" fmla="*/ 847628 h 847628"/>
                <a:gd name="connsiteX4" fmla="*/ 0 w 1260575"/>
                <a:gd name="connsiteY4" fmla="*/ 840313 h 847628"/>
                <a:gd name="connsiteX5" fmla="*/ 0 w 1260575"/>
                <a:gd name="connsiteY5" fmla="*/ 0 h 847628"/>
                <a:gd name="connsiteX0" fmla="*/ 0 w 1260575"/>
                <a:gd name="connsiteY0" fmla="*/ 0 h 847628"/>
                <a:gd name="connsiteX1" fmla="*/ 1260575 w 1260575"/>
                <a:gd name="connsiteY1" fmla="*/ 0 h 847628"/>
                <a:gd name="connsiteX2" fmla="*/ 1260575 w 1260575"/>
                <a:gd name="connsiteY2" fmla="*/ 840313 h 847628"/>
                <a:gd name="connsiteX3" fmla="*/ 402472 w 1260575"/>
                <a:gd name="connsiteY3" fmla="*/ 847628 h 847628"/>
                <a:gd name="connsiteX4" fmla="*/ 0 w 1260575"/>
                <a:gd name="connsiteY4" fmla="*/ 0 h 847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575" h="847628">
                  <a:moveTo>
                    <a:pt x="0" y="0"/>
                  </a:moveTo>
                  <a:lnTo>
                    <a:pt x="1260575" y="0"/>
                  </a:lnTo>
                  <a:lnTo>
                    <a:pt x="1260575" y="840313"/>
                  </a:lnTo>
                  <a:lnTo>
                    <a:pt x="402472" y="847628"/>
                  </a:lnTo>
                  <a:lnTo>
                    <a:pt x="0" y="0"/>
                  </a:lnTo>
                  <a:close/>
                </a:path>
              </a:pathLst>
            </a:custGeom>
            <a:gradFill flip="none" rotWithShape="0">
              <a:gsLst>
                <a:gs pos="0">
                  <a:schemeClr val="bg1">
                    <a:lumMod val="50000"/>
                  </a:schemeClr>
                </a:gs>
                <a:gs pos="61000">
                  <a:schemeClr val="bg1">
                    <a:lumMod val="95000"/>
                    <a:alpha val="0"/>
                  </a:schemeClr>
                </a:gs>
                <a:gs pos="100000">
                  <a:schemeClr val="bg1">
                    <a:lumMod val="95000"/>
                    <a:alpha val="0"/>
                  </a:schemeClr>
                </a:gs>
              </a:gsLst>
              <a:lin ang="1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lang="zh-CN" altLang="en-US" sz="825">
                <a:solidFill>
                  <a:prstClr val="white"/>
                </a:solidFill>
                <a:latin typeface="印品黑体"/>
                <a:ea typeface="微软雅黑"/>
              </a:endParaRPr>
            </a:p>
          </p:txBody>
        </p:sp>
        <p:sp>
          <p:nvSpPr>
            <p:cNvPr id="42" name="矩形 65">
              <a:extLst>
                <a:ext uri="{FF2B5EF4-FFF2-40B4-BE49-F238E27FC236}">
                  <a16:creationId xmlns:a16="http://schemas.microsoft.com/office/drawing/2014/main" id="{B2056A2D-602A-44A5-992F-1FDFE0433D7B}"/>
                </a:ext>
              </a:extLst>
            </p:cNvPr>
            <p:cNvSpPr/>
            <p:nvPr/>
          </p:nvSpPr>
          <p:spPr>
            <a:xfrm rot="1800000">
              <a:off x="6890499" y="2915159"/>
              <a:ext cx="2369774" cy="1894878"/>
            </a:xfrm>
            <a:custGeom>
              <a:avLst/>
              <a:gdLst>
                <a:gd name="connsiteX0" fmla="*/ 0 w 2369774"/>
                <a:gd name="connsiteY0" fmla="*/ 0 h 1888326"/>
                <a:gd name="connsiteX1" fmla="*/ 2369774 w 2369774"/>
                <a:gd name="connsiteY1" fmla="*/ 0 h 1888326"/>
                <a:gd name="connsiteX2" fmla="*/ 2369774 w 2369774"/>
                <a:gd name="connsiteY2" fmla="*/ 1888326 h 1888326"/>
                <a:gd name="connsiteX3" fmla="*/ 0 w 2369774"/>
                <a:gd name="connsiteY3" fmla="*/ 1888326 h 1888326"/>
                <a:gd name="connsiteX4" fmla="*/ 0 w 2369774"/>
                <a:gd name="connsiteY4" fmla="*/ 0 h 1888326"/>
                <a:gd name="connsiteX0" fmla="*/ 0 w 2369774"/>
                <a:gd name="connsiteY0" fmla="*/ 0 h 1894878"/>
                <a:gd name="connsiteX1" fmla="*/ 2369774 w 2369774"/>
                <a:gd name="connsiteY1" fmla="*/ 0 h 1894878"/>
                <a:gd name="connsiteX2" fmla="*/ 2369774 w 2369774"/>
                <a:gd name="connsiteY2" fmla="*/ 1888326 h 1894878"/>
                <a:gd name="connsiteX3" fmla="*/ 862086 w 2369774"/>
                <a:gd name="connsiteY3" fmla="*/ 1894878 h 1894878"/>
                <a:gd name="connsiteX4" fmla="*/ 0 w 2369774"/>
                <a:gd name="connsiteY4" fmla="*/ 1888326 h 1894878"/>
                <a:gd name="connsiteX5" fmla="*/ 0 w 2369774"/>
                <a:gd name="connsiteY5" fmla="*/ 0 h 1894878"/>
                <a:gd name="connsiteX0" fmla="*/ 0 w 2369774"/>
                <a:gd name="connsiteY0" fmla="*/ 0 h 1894878"/>
                <a:gd name="connsiteX1" fmla="*/ 2369774 w 2369774"/>
                <a:gd name="connsiteY1" fmla="*/ 0 h 1894878"/>
                <a:gd name="connsiteX2" fmla="*/ 2369774 w 2369774"/>
                <a:gd name="connsiteY2" fmla="*/ 1888326 h 1894878"/>
                <a:gd name="connsiteX3" fmla="*/ 862086 w 2369774"/>
                <a:gd name="connsiteY3" fmla="*/ 1894878 h 1894878"/>
                <a:gd name="connsiteX4" fmla="*/ 0 w 2369774"/>
                <a:gd name="connsiteY4" fmla="*/ 0 h 1894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9774" h="1894878">
                  <a:moveTo>
                    <a:pt x="0" y="0"/>
                  </a:moveTo>
                  <a:lnTo>
                    <a:pt x="2369774" y="0"/>
                  </a:lnTo>
                  <a:lnTo>
                    <a:pt x="2369774" y="1888326"/>
                  </a:lnTo>
                  <a:lnTo>
                    <a:pt x="862086" y="1894878"/>
                  </a:lnTo>
                  <a:lnTo>
                    <a:pt x="0" y="0"/>
                  </a:lnTo>
                  <a:close/>
                </a:path>
              </a:pathLst>
            </a:custGeom>
            <a:gradFill flip="none" rotWithShape="0">
              <a:gsLst>
                <a:gs pos="0">
                  <a:schemeClr val="bg1">
                    <a:lumMod val="50000"/>
                  </a:schemeClr>
                </a:gs>
                <a:gs pos="61000">
                  <a:schemeClr val="bg1">
                    <a:lumMod val="95000"/>
                    <a:alpha val="0"/>
                  </a:schemeClr>
                </a:gs>
                <a:gs pos="100000">
                  <a:schemeClr val="bg1">
                    <a:lumMod val="95000"/>
                    <a:alpha val="0"/>
                  </a:schemeClr>
                </a:gs>
              </a:gsLst>
              <a:lin ang="1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lang="zh-CN" altLang="en-US" sz="825">
                <a:solidFill>
                  <a:prstClr val="white"/>
                </a:solidFill>
                <a:latin typeface="印品黑体"/>
                <a:ea typeface="微软雅黑"/>
              </a:endParaRPr>
            </a:p>
          </p:txBody>
        </p:sp>
        <p:sp>
          <p:nvSpPr>
            <p:cNvPr id="43" name="矩形 64">
              <a:extLst>
                <a:ext uri="{FF2B5EF4-FFF2-40B4-BE49-F238E27FC236}">
                  <a16:creationId xmlns:a16="http://schemas.microsoft.com/office/drawing/2014/main" id="{5B4DB316-99BF-49A4-915F-95707711D33C}"/>
                </a:ext>
              </a:extLst>
            </p:cNvPr>
            <p:cNvSpPr/>
            <p:nvPr/>
          </p:nvSpPr>
          <p:spPr>
            <a:xfrm rot="1800000">
              <a:off x="8235013" y="4340065"/>
              <a:ext cx="1260575" cy="847628"/>
            </a:xfrm>
            <a:custGeom>
              <a:avLst/>
              <a:gdLst>
                <a:gd name="connsiteX0" fmla="*/ 0 w 1260575"/>
                <a:gd name="connsiteY0" fmla="*/ 0 h 840313"/>
                <a:gd name="connsiteX1" fmla="*/ 1260575 w 1260575"/>
                <a:gd name="connsiteY1" fmla="*/ 0 h 840313"/>
                <a:gd name="connsiteX2" fmla="*/ 1260575 w 1260575"/>
                <a:gd name="connsiteY2" fmla="*/ 840313 h 840313"/>
                <a:gd name="connsiteX3" fmla="*/ 0 w 1260575"/>
                <a:gd name="connsiteY3" fmla="*/ 840313 h 840313"/>
                <a:gd name="connsiteX4" fmla="*/ 0 w 1260575"/>
                <a:gd name="connsiteY4" fmla="*/ 0 h 840313"/>
                <a:gd name="connsiteX0" fmla="*/ 0 w 1260575"/>
                <a:gd name="connsiteY0" fmla="*/ 0 h 847628"/>
                <a:gd name="connsiteX1" fmla="*/ 1260575 w 1260575"/>
                <a:gd name="connsiteY1" fmla="*/ 0 h 847628"/>
                <a:gd name="connsiteX2" fmla="*/ 1260575 w 1260575"/>
                <a:gd name="connsiteY2" fmla="*/ 840313 h 847628"/>
                <a:gd name="connsiteX3" fmla="*/ 402472 w 1260575"/>
                <a:gd name="connsiteY3" fmla="*/ 847628 h 847628"/>
                <a:gd name="connsiteX4" fmla="*/ 0 w 1260575"/>
                <a:gd name="connsiteY4" fmla="*/ 840313 h 847628"/>
                <a:gd name="connsiteX5" fmla="*/ 0 w 1260575"/>
                <a:gd name="connsiteY5" fmla="*/ 0 h 847628"/>
                <a:gd name="connsiteX0" fmla="*/ 0 w 1260575"/>
                <a:gd name="connsiteY0" fmla="*/ 0 h 847628"/>
                <a:gd name="connsiteX1" fmla="*/ 1260575 w 1260575"/>
                <a:gd name="connsiteY1" fmla="*/ 0 h 847628"/>
                <a:gd name="connsiteX2" fmla="*/ 1260575 w 1260575"/>
                <a:gd name="connsiteY2" fmla="*/ 840313 h 847628"/>
                <a:gd name="connsiteX3" fmla="*/ 402472 w 1260575"/>
                <a:gd name="connsiteY3" fmla="*/ 847628 h 847628"/>
                <a:gd name="connsiteX4" fmla="*/ 0 w 1260575"/>
                <a:gd name="connsiteY4" fmla="*/ 0 h 847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575" h="847628">
                  <a:moveTo>
                    <a:pt x="0" y="0"/>
                  </a:moveTo>
                  <a:lnTo>
                    <a:pt x="1260575" y="0"/>
                  </a:lnTo>
                  <a:lnTo>
                    <a:pt x="1260575" y="840313"/>
                  </a:lnTo>
                  <a:lnTo>
                    <a:pt x="402472" y="847628"/>
                  </a:lnTo>
                  <a:lnTo>
                    <a:pt x="0" y="0"/>
                  </a:lnTo>
                  <a:close/>
                </a:path>
              </a:pathLst>
            </a:custGeom>
            <a:gradFill flip="none" rotWithShape="0">
              <a:gsLst>
                <a:gs pos="0">
                  <a:schemeClr val="bg1">
                    <a:lumMod val="50000"/>
                  </a:schemeClr>
                </a:gs>
                <a:gs pos="61000">
                  <a:schemeClr val="bg1">
                    <a:lumMod val="95000"/>
                    <a:alpha val="0"/>
                  </a:schemeClr>
                </a:gs>
                <a:gs pos="100000">
                  <a:schemeClr val="bg1">
                    <a:lumMod val="95000"/>
                    <a:alpha val="0"/>
                  </a:schemeClr>
                </a:gs>
              </a:gsLst>
              <a:lin ang="1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lang="zh-CN" altLang="en-US" sz="825">
                <a:solidFill>
                  <a:prstClr val="white"/>
                </a:solidFill>
                <a:latin typeface="印品黑体"/>
                <a:ea typeface="微软雅黑"/>
              </a:endParaRPr>
            </a:p>
          </p:txBody>
        </p:sp>
        <p:sp>
          <p:nvSpPr>
            <p:cNvPr id="44" name="矩形 64">
              <a:extLst>
                <a:ext uri="{FF2B5EF4-FFF2-40B4-BE49-F238E27FC236}">
                  <a16:creationId xmlns:a16="http://schemas.microsoft.com/office/drawing/2014/main" id="{1ECE1AAA-A77D-4174-B48D-300932B01D38}"/>
                </a:ext>
              </a:extLst>
            </p:cNvPr>
            <p:cNvSpPr/>
            <p:nvPr/>
          </p:nvSpPr>
          <p:spPr>
            <a:xfrm rot="1800000">
              <a:off x="6137096" y="2252997"/>
              <a:ext cx="1260575" cy="847628"/>
            </a:xfrm>
            <a:custGeom>
              <a:avLst/>
              <a:gdLst>
                <a:gd name="connsiteX0" fmla="*/ 0 w 1260575"/>
                <a:gd name="connsiteY0" fmla="*/ 0 h 840313"/>
                <a:gd name="connsiteX1" fmla="*/ 1260575 w 1260575"/>
                <a:gd name="connsiteY1" fmla="*/ 0 h 840313"/>
                <a:gd name="connsiteX2" fmla="*/ 1260575 w 1260575"/>
                <a:gd name="connsiteY2" fmla="*/ 840313 h 840313"/>
                <a:gd name="connsiteX3" fmla="*/ 0 w 1260575"/>
                <a:gd name="connsiteY3" fmla="*/ 840313 h 840313"/>
                <a:gd name="connsiteX4" fmla="*/ 0 w 1260575"/>
                <a:gd name="connsiteY4" fmla="*/ 0 h 840313"/>
                <a:gd name="connsiteX0" fmla="*/ 0 w 1260575"/>
                <a:gd name="connsiteY0" fmla="*/ 0 h 847628"/>
                <a:gd name="connsiteX1" fmla="*/ 1260575 w 1260575"/>
                <a:gd name="connsiteY1" fmla="*/ 0 h 847628"/>
                <a:gd name="connsiteX2" fmla="*/ 1260575 w 1260575"/>
                <a:gd name="connsiteY2" fmla="*/ 840313 h 847628"/>
                <a:gd name="connsiteX3" fmla="*/ 402472 w 1260575"/>
                <a:gd name="connsiteY3" fmla="*/ 847628 h 847628"/>
                <a:gd name="connsiteX4" fmla="*/ 0 w 1260575"/>
                <a:gd name="connsiteY4" fmla="*/ 840313 h 847628"/>
                <a:gd name="connsiteX5" fmla="*/ 0 w 1260575"/>
                <a:gd name="connsiteY5" fmla="*/ 0 h 847628"/>
                <a:gd name="connsiteX0" fmla="*/ 0 w 1260575"/>
                <a:gd name="connsiteY0" fmla="*/ 0 h 847628"/>
                <a:gd name="connsiteX1" fmla="*/ 1260575 w 1260575"/>
                <a:gd name="connsiteY1" fmla="*/ 0 h 847628"/>
                <a:gd name="connsiteX2" fmla="*/ 1260575 w 1260575"/>
                <a:gd name="connsiteY2" fmla="*/ 840313 h 847628"/>
                <a:gd name="connsiteX3" fmla="*/ 402472 w 1260575"/>
                <a:gd name="connsiteY3" fmla="*/ 847628 h 847628"/>
                <a:gd name="connsiteX4" fmla="*/ 0 w 1260575"/>
                <a:gd name="connsiteY4" fmla="*/ 0 h 847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575" h="847628">
                  <a:moveTo>
                    <a:pt x="0" y="0"/>
                  </a:moveTo>
                  <a:lnTo>
                    <a:pt x="1260575" y="0"/>
                  </a:lnTo>
                  <a:lnTo>
                    <a:pt x="1260575" y="840313"/>
                  </a:lnTo>
                  <a:lnTo>
                    <a:pt x="402472" y="847628"/>
                  </a:lnTo>
                  <a:lnTo>
                    <a:pt x="0" y="0"/>
                  </a:lnTo>
                  <a:close/>
                </a:path>
              </a:pathLst>
            </a:custGeom>
            <a:gradFill flip="none" rotWithShape="0">
              <a:gsLst>
                <a:gs pos="0">
                  <a:schemeClr val="bg1">
                    <a:lumMod val="50000"/>
                  </a:schemeClr>
                </a:gs>
                <a:gs pos="61000">
                  <a:schemeClr val="bg1">
                    <a:lumMod val="95000"/>
                    <a:alpha val="0"/>
                  </a:schemeClr>
                </a:gs>
                <a:gs pos="100000">
                  <a:schemeClr val="bg1">
                    <a:lumMod val="95000"/>
                    <a:alpha val="0"/>
                  </a:schemeClr>
                </a:gs>
              </a:gsLst>
              <a:lin ang="1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lang="zh-CN" altLang="en-US" sz="825">
                <a:solidFill>
                  <a:prstClr val="white"/>
                </a:solidFill>
                <a:latin typeface="印品黑体"/>
                <a:ea typeface="微软雅黑"/>
              </a:endParaRPr>
            </a:p>
          </p:txBody>
        </p:sp>
        <p:sp>
          <p:nvSpPr>
            <p:cNvPr id="45" name="矩形 64">
              <a:extLst>
                <a:ext uri="{FF2B5EF4-FFF2-40B4-BE49-F238E27FC236}">
                  <a16:creationId xmlns:a16="http://schemas.microsoft.com/office/drawing/2014/main" id="{63BF3A90-75DE-47C5-91D1-FBF598E0AEF0}"/>
                </a:ext>
              </a:extLst>
            </p:cNvPr>
            <p:cNvSpPr/>
            <p:nvPr/>
          </p:nvSpPr>
          <p:spPr>
            <a:xfrm rot="1800000">
              <a:off x="8235013" y="2252998"/>
              <a:ext cx="1260575" cy="847628"/>
            </a:xfrm>
            <a:custGeom>
              <a:avLst/>
              <a:gdLst>
                <a:gd name="connsiteX0" fmla="*/ 0 w 1260575"/>
                <a:gd name="connsiteY0" fmla="*/ 0 h 840313"/>
                <a:gd name="connsiteX1" fmla="*/ 1260575 w 1260575"/>
                <a:gd name="connsiteY1" fmla="*/ 0 h 840313"/>
                <a:gd name="connsiteX2" fmla="*/ 1260575 w 1260575"/>
                <a:gd name="connsiteY2" fmla="*/ 840313 h 840313"/>
                <a:gd name="connsiteX3" fmla="*/ 0 w 1260575"/>
                <a:gd name="connsiteY3" fmla="*/ 840313 h 840313"/>
                <a:gd name="connsiteX4" fmla="*/ 0 w 1260575"/>
                <a:gd name="connsiteY4" fmla="*/ 0 h 840313"/>
                <a:gd name="connsiteX0" fmla="*/ 0 w 1260575"/>
                <a:gd name="connsiteY0" fmla="*/ 0 h 847628"/>
                <a:gd name="connsiteX1" fmla="*/ 1260575 w 1260575"/>
                <a:gd name="connsiteY1" fmla="*/ 0 h 847628"/>
                <a:gd name="connsiteX2" fmla="*/ 1260575 w 1260575"/>
                <a:gd name="connsiteY2" fmla="*/ 840313 h 847628"/>
                <a:gd name="connsiteX3" fmla="*/ 402472 w 1260575"/>
                <a:gd name="connsiteY3" fmla="*/ 847628 h 847628"/>
                <a:gd name="connsiteX4" fmla="*/ 0 w 1260575"/>
                <a:gd name="connsiteY4" fmla="*/ 840313 h 847628"/>
                <a:gd name="connsiteX5" fmla="*/ 0 w 1260575"/>
                <a:gd name="connsiteY5" fmla="*/ 0 h 847628"/>
                <a:gd name="connsiteX0" fmla="*/ 0 w 1260575"/>
                <a:gd name="connsiteY0" fmla="*/ 0 h 847628"/>
                <a:gd name="connsiteX1" fmla="*/ 1260575 w 1260575"/>
                <a:gd name="connsiteY1" fmla="*/ 0 h 847628"/>
                <a:gd name="connsiteX2" fmla="*/ 1260575 w 1260575"/>
                <a:gd name="connsiteY2" fmla="*/ 840313 h 847628"/>
                <a:gd name="connsiteX3" fmla="*/ 402472 w 1260575"/>
                <a:gd name="connsiteY3" fmla="*/ 847628 h 847628"/>
                <a:gd name="connsiteX4" fmla="*/ 0 w 1260575"/>
                <a:gd name="connsiteY4" fmla="*/ 0 h 847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575" h="847628">
                  <a:moveTo>
                    <a:pt x="0" y="0"/>
                  </a:moveTo>
                  <a:lnTo>
                    <a:pt x="1260575" y="0"/>
                  </a:lnTo>
                  <a:lnTo>
                    <a:pt x="1260575" y="840313"/>
                  </a:lnTo>
                  <a:lnTo>
                    <a:pt x="402472" y="847628"/>
                  </a:lnTo>
                  <a:lnTo>
                    <a:pt x="0" y="0"/>
                  </a:lnTo>
                  <a:close/>
                </a:path>
              </a:pathLst>
            </a:custGeom>
            <a:gradFill flip="none" rotWithShape="0">
              <a:gsLst>
                <a:gs pos="0">
                  <a:schemeClr val="bg1">
                    <a:lumMod val="50000"/>
                  </a:schemeClr>
                </a:gs>
                <a:gs pos="61000">
                  <a:schemeClr val="bg1">
                    <a:lumMod val="95000"/>
                    <a:alpha val="0"/>
                  </a:schemeClr>
                </a:gs>
                <a:gs pos="100000">
                  <a:schemeClr val="bg1">
                    <a:lumMod val="95000"/>
                    <a:alpha val="0"/>
                  </a:schemeClr>
                </a:gs>
              </a:gsLst>
              <a:lin ang="1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lang="zh-CN" altLang="en-US" sz="825">
                <a:solidFill>
                  <a:prstClr val="white"/>
                </a:solidFill>
                <a:latin typeface="印品黑体"/>
                <a:ea typeface="微软雅黑"/>
              </a:endParaRPr>
            </a:p>
          </p:txBody>
        </p:sp>
        <p:grpSp>
          <p:nvGrpSpPr>
            <p:cNvPr id="46" name="Group 34">
              <a:extLst>
                <a:ext uri="{FF2B5EF4-FFF2-40B4-BE49-F238E27FC236}">
                  <a16:creationId xmlns:a16="http://schemas.microsoft.com/office/drawing/2014/main" id="{A2D7BB75-6814-4F64-A982-3E00499A9606}"/>
                </a:ext>
              </a:extLst>
            </p:cNvPr>
            <p:cNvGrpSpPr/>
            <p:nvPr/>
          </p:nvGrpSpPr>
          <p:grpSpPr>
            <a:xfrm>
              <a:off x="6034938" y="2092829"/>
              <a:ext cx="2835278" cy="2835276"/>
              <a:chOff x="3907251" y="1412776"/>
              <a:chExt cx="4356485" cy="4356484"/>
            </a:xfrm>
          </p:grpSpPr>
          <p:sp>
            <p:nvSpPr>
              <p:cNvPr id="59" name="ïṧḷïḓê-Straight Connector 4">
                <a:extLst>
                  <a:ext uri="{FF2B5EF4-FFF2-40B4-BE49-F238E27FC236}">
                    <a16:creationId xmlns:a16="http://schemas.microsoft.com/office/drawing/2014/main" id="{EE33FDC1-BD88-4AB6-89A6-63EA688BA29B}"/>
                  </a:ext>
                </a:extLst>
              </p:cNvPr>
              <p:cNvSpPr/>
              <p:nvPr/>
            </p:nvSpPr>
            <p:spPr>
              <a:xfrm flipH="1" flipV="1">
                <a:off x="4883173" y="2389957"/>
                <a:ext cx="598975" cy="598975"/>
              </a:xfrm>
              <a:prstGeom prst="line">
                <a:avLst/>
              </a:prstGeom>
              <a:ln w="38100">
                <a:solidFill>
                  <a:srgbClr val="DCDEE0"/>
                </a:solidFill>
                <a:miter lim="400000"/>
              </a:ln>
            </p:spPr>
            <p:txBody>
              <a:bodyPr anchor="ctr"/>
              <a:lstStyle/>
              <a:p>
                <a:pPr algn="ctr"/>
                <a:endParaRPr>
                  <a:latin typeface="印品黑体"/>
                </a:endParaRPr>
              </a:p>
            </p:txBody>
          </p:sp>
          <p:sp>
            <p:nvSpPr>
              <p:cNvPr id="60" name="ïṧḷïḓê-Straight Connector 5">
                <a:extLst>
                  <a:ext uri="{FF2B5EF4-FFF2-40B4-BE49-F238E27FC236}">
                    <a16:creationId xmlns:a16="http://schemas.microsoft.com/office/drawing/2014/main" id="{D744BD70-DA61-461E-B2D4-19C5605FDDCF}"/>
                  </a:ext>
                </a:extLst>
              </p:cNvPr>
              <p:cNvSpPr/>
              <p:nvPr/>
            </p:nvSpPr>
            <p:spPr>
              <a:xfrm flipV="1">
                <a:off x="6688837" y="2388698"/>
                <a:ext cx="598975" cy="598975"/>
              </a:xfrm>
              <a:prstGeom prst="line">
                <a:avLst/>
              </a:prstGeom>
              <a:ln w="38100">
                <a:solidFill>
                  <a:srgbClr val="DCDEE0"/>
                </a:solidFill>
                <a:miter lim="400000"/>
              </a:ln>
            </p:spPr>
            <p:txBody>
              <a:bodyPr anchor="ctr"/>
              <a:lstStyle/>
              <a:p>
                <a:pPr algn="ctr"/>
                <a:endParaRPr>
                  <a:latin typeface="印品黑体"/>
                </a:endParaRPr>
              </a:p>
            </p:txBody>
          </p:sp>
          <p:sp>
            <p:nvSpPr>
              <p:cNvPr id="61" name="i$liḋe-Straight Connector 6">
                <a:extLst>
                  <a:ext uri="{FF2B5EF4-FFF2-40B4-BE49-F238E27FC236}">
                    <a16:creationId xmlns:a16="http://schemas.microsoft.com/office/drawing/2014/main" id="{0E07A98D-B023-42FD-A575-4C950AF72940}"/>
                  </a:ext>
                </a:extLst>
              </p:cNvPr>
              <p:cNvSpPr/>
              <p:nvPr/>
            </p:nvSpPr>
            <p:spPr>
              <a:xfrm>
                <a:off x="6690095" y="4194363"/>
                <a:ext cx="598975" cy="598975"/>
              </a:xfrm>
              <a:prstGeom prst="line">
                <a:avLst/>
              </a:prstGeom>
              <a:ln w="38100">
                <a:solidFill>
                  <a:srgbClr val="DCDEE0"/>
                </a:solidFill>
                <a:miter lim="400000"/>
              </a:ln>
            </p:spPr>
            <p:txBody>
              <a:bodyPr anchor="ctr"/>
              <a:lstStyle/>
              <a:p>
                <a:pPr algn="ctr"/>
                <a:endParaRPr>
                  <a:latin typeface="印品黑体"/>
                </a:endParaRPr>
              </a:p>
            </p:txBody>
          </p:sp>
          <p:sp>
            <p:nvSpPr>
              <p:cNvPr id="62" name="i$liḋe-Straight Connector 7">
                <a:extLst>
                  <a:ext uri="{FF2B5EF4-FFF2-40B4-BE49-F238E27FC236}">
                    <a16:creationId xmlns:a16="http://schemas.microsoft.com/office/drawing/2014/main" id="{FC7CE617-AFA3-421D-855A-3A5AC4219BEC}"/>
                  </a:ext>
                </a:extLst>
              </p:cNvPr>
              <p:cNvSpPr/>
              <p:nvPr/>
            </p:nvSpPr>
            <p:spPr>
              <a:xfrm flipH="1">
                <a:off x="4884433" y="4195620"/>
                <a:ext cx="598975" cy="598975"/>
              </a:xfrm>
              <a:prstGeom prst="line">
                <a:avLst/>
              </a:prstGeom>
              <a:ln w="38100">
                <a:solidFill>
                  <a:srgbClr val="DCDEE0"/>
                </a:solidFill>
                <a:miter lim="400000"/>
              </a:ln>
            </p:spPr>
            <p:txBody>
              <a:bodyPr anchor="ctr"/>
              <a:lstStyle/>
              <a:p>
                <a:pPr algn="ctr"/>
                <a:endParaRPr>
                  <a:latin typeface="印品黑体"/>
                </a:endParaRPr>
              </a:p>
            </p:txBody>
          </p:sp>
          <p:grpSp>
            <p:nvGrpSpPr>
              <p:cNvPr id="63" name="Group 28">
                <a:extLst>
                  <a:ext uri="{FF2B5EF4-FFF2-40B4-BE49-F238E27FC236}">
                    <a16:creationId xmlns:a16="http://schemas.microsoft.com/office/drawing/2014/main" id="{AD70A3D4-2888-4DDC-8B21-0B9482324605}"/>
                  </a:ext>
                </a:extLst>
              </p:cNvPr>
              <p:cNvGrpSpPr/>
              <p:nvPr/>
            </p:nvGrpSpPr>
            <p:grpSpPr>
              <a:xfrm>
                <a:off x="3907251" y="1412778"/>
                <a:ext cx="1143366" cy="1143366"/>
                <a:chOff x="3907251" y="1412778"/>
                <a:chExt cx="1143366" cy="1143366"/>
              </a:xfrm>
            </p:grpSpPr>
            <p:sp>
              <p:nvSpPr>
                <p:cNvPr id="87" name="i$liḋe-Freeform: Shape 21">
                  <a:extLst>
                    <a:ext uri="{FF2B5EF4-FFF2-40B4-BE49-F238E27FC236}">
                      <a16:creationId xmlns:a16="http://schemas.microsoft.com/office/drawing/2014/main" id="{55AA0C4F-A0D2-4A94-AAAF-EDC2E4CC8BC5}"/>
                    </a:ext>
                  </a:extLst>
                </p:cNvPr>
                <p:cNvSpPr/>
                <p:nvPr/>
              </p:nvSpPr>
              <p:spPr>
                <a:xfrm rot="18900000">
                  <a:off x="3907251" y="1412778"/>
                  <a:ext cx="1143366" cy="1143366"/>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2"/>
                        <a:pt x="1612" y="0"/>
                        <a:pt x="3600" y="0"/>
                      </a:cubicBezTo>
                      <a:lnTo>
                        <a:pt x="18000" y="0"/>
                      </a:lnTo>
                      <a:cubicBezTo>
                        <a:pt x="19988" y="0"/>
                        <a:pt x="21600" y="1612"/>
                        <a:pt x="21600" y="3600"/>
                      </a:cubicBezTo>
                      <a:lnTo>
                        <a:pt x="21600" y="18000"/>
                      </a:lnTo>
                      <a:cubicBezTo>
                        <a:pt x="21600" y="19988"/>
                        <a:pt x="19988" y="21600"/>
                        <a:pt x="18000" y="21600"/>
                      </a:cubicBezTo>
                      <a:lnTo>
                        <a:pt x="3600" y="21600"/>
                      </a:lnTo>
                      <a:cubicBezTo>
                        <a:pt x="1612" y="21600"/>
                        <a:pt x="0" y="19988"/>
                        <a:pt x="0" y="18000"/>
                      </a:cubicBezTo>
                      <a:lnTo>
                        <a:pt x="0" y="3600"/>
                      </a:lnTo>
                      <a:close/>
                    </a:path>
                  </a:pathLst>
                </a:custGeom>
                <a:solidFill>
                  <a:schemeClr val="accent1"/>
                </a:solidFill>
                <a:ln w="12700" cap="flat">
                  <a:noFill/>
                  <a:miter lim="400000"/>
                </a:ln>
                <a:effectLst/>
              </p:spPr>
              <p:txBody>
                <a:bodyPr anchor="ctr"/>
                <a:lstStyle/>
                <a:p>
                  <a:pPr algn="ctr"/>
                  <a:endParaRPr dirty="0">
                    <a:latin typeface="印品黑体"/>
                  </a:endParaRPr>
                </a:p>
              </p:txBody>
            </p:sp>
            <p:grpSp>
              <p:nvGrpSpPr>
                <p:cNvPr id="88" name="Group 22">
                  <a:extLst>
                    <a:ext uri="{FF2B5EF4-FFF2-40B4-BE49-F238E27FC236}">
                      <a16:creationId xmlns:a16="http://schemas.microsoft.com/office/drawing/2014/main" id="{8B8FDF2D-5454-42DD-8BC7-8AC2C6033036}"/>
                    </a:ext>
                  </a:extLst>
                </p:cNvPr>
                <p:cNvGrpSpPr>
                  <a:grpSpLocks/>
                </p:cNvGrpSpPr>
                <p:nvPr/>
              </p:nvGrpSpPr>
              <p:grpSpPr bwMode="auto">
                <a:xfrm>
                  <a:off x="4218196" y="1748966"/>
                  <a:ext cx="550134" cy="472704"/>
                  <a:chOff x="0" y="0"/>
                  <a:chExt cx="576" cy="495"/>
                </a:xfrm>
                <a:solidFill>
                  <a:schemeClr val="bg1"/>
                </a:solidFill>
              </p:grpSpPr>
              <p:sp>
                <p:nvSpPr>
                  <p:cNvPr id="89" name="i$liḋe-Freeform: Shape 23">
                    <a:extLst>
                      <a:ext uri="{FF2B5EF4-FFF2-40B4-BE49-F238E27FC236}">
                        <a16:creationId xmlns:a16="http://schemas.microsoft.com/office/drawing/2014/main" id="{4E4FA191-41E2-4768-96ED-98C4D1BBC03F}"/>
                      </a:ext>
                    </a:extLst>
                  </p:cNvPr>
                  <p:cNvSpPr>
                    <a:spLocks/>
                  </p:cNvSpPr>
                  <p:nvPr/>
                </p:nvSpPr>
                <p:spPr bwMode="auto">
                  <a:xfrm>
                    <a:off x="0" y="0"/>
                    <a:ext cx="495" cy="49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600" h="21600">
                        <a:moveTo>
                          <a:pt x="18899" y="18001"/>
                        </a:moveTo>
                        <a:cubicBezTo>
                          <a:pt x="18899" y="18497"/>
                          <a:pt x="18494" y="18901"/>
                          <a:pt x="17999" y="18901"/>
                        </a:cubicBezTo>
                        <a:lnTo>
                          <a:pt x="3601" y="18901"/>
                        </a:lnTo>
                        <a:cubicBezTo>
                          <a:pt x="3105" y="18901"/>
                          <a:pt x="2701" y="18497"/>
                          <a:pt x="2701" y="18001"/>
                        </a:cubicBezTo>
                        <a:lnTo>
                          <a:pt x="2701" y="3598"/>
                        </a:lnTo>
                        <a:cubicBezTo>
                          <a:pt x="2701" y="3102"/>
                          <a:pt x="3105" y="2699"/>
                          <a:pt x="3601" y="2699"/>
                        </a:cubicBezTo>
                        <a:lnTo>
                          <a:pt x="16077" y="2699"/>
                        </a:lnTo>
                        <a:lnTo>
                          <a:pt x="18707" y="70"/>
                        </a:lnTo>
                        <a:cubicBezTo>
                          <a:pt x="18478" y="25"/>
                          <a:pt x="18241" y="0"/>
                          <a:pt x="17999" y="0"/>
                        </a:cubicBezTo>
                        <a:lnTo>
                          <a:pt x="3601" y="0"/>
                        </a:lnTo>
                        <a:cubicBezTo>
                          <a:pt x="1612" y="0"/>
                          <a:pt x="0" y="1611"/>
                          <a:pt x="0" y="3598"/>
                        </a:cubicBezTo>
                        <a:lnTo>
                          <a:pt x="0" y="18001"/>
                        </a:lnTo>
                        <a:cubicBezTo>
                          <a:pt x="0" y="19989"/>
                          <a:pt x="1612" y="21600"/>
                          <a:pt x="3601" y="21600"/>
                        </a:cubicBezTo>
                        <a:lnTo>
                          <a:pt x="17999" y="21600"/>
                        </a:lnTo>
                        <a:cubicBezTo>
                          <a:pt x="19988" y="21600"/>
                          <a:pt x="21600" y="19989"/>
                          <a:pt x="21600" y="18001"/>
                        </a:cubicBezTo>
                        <a:lnTo>
                          <a:pt x="21600" y="10014"/>
                        </a:lnTo>
                        <a:lnTo>
                          <a:pt x="18899" y="12712"/>
                        </a:lnTo>
                        <a:lnTo>
                          <a:pt x="18899" y="18001"/>
                        </a:lnTo>
                        <a:close/>
                        <a:moveTo>
                          <a:pt x="18899" y="18001"/>
                        </a:moveTo>
                      </a:path>
                    </a:pathLst>
                  </a:custGeom>
                  <a:grpFill/>
                  <a:ln>
                    <a:noFill/>
                  </a:ln>
                  <a:extLst>
                    <a:ext uri="{91240B29-F687-4f45-9708-019B960494DF}">
                      <a14:hiddenLine xmlns="" xmlns:lc="http://schemas.openxmlformats.org/drawingml/2006/lockedCanvas" xmlns:p14="http://schemas.microsoft.com/office/powerpoint/2010/main"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a:latin typeface="印品黑体"/>
                    </a:endParaRPr>
                  </a:p>
                </p:txBody>
              </p:sp>
              <p:sp>
                <p:nvSpPr>
                  <p:cNvPr id="90" name="i$liḋe-Freeform: Shape 24">
                    <a:extLst>
                      <a:ext uri="{FF2B5EF4-FFF2-40B4-BE49-F238E27FC236}">
                        <a16:creationId xmlns:a16="http://schemas.microsoft.com/office/drawing/2014/main" id="{0F43C95C-259A-4C5C-9678-11A4ABA89ED9}"/>
                      </a:ext>
                    </a:extLst>
                  </p:cNvPr>
                  <p:cNvSpPr>
                    <a:spLocks/>
                  </p:cNvSpPr>
                  <p:nvPr/>
                </p:nvSpPr>
                <p:spPr bwMode="auto">
                  <a:xfrm>
                    <a:off x="208" y="0"/>
                    <a:ext cx="368" cy="36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2496" y="13916"/>
                        </a:moveTo>
                        <a:lnTo>
                          <a:pt x="2496" y="13917"/>
                        </a:lnTo>
                        <a:lnTo>
                          <a:pt x="2495" y="13919"/>
                        </a:lnTo>
                        <a:lnTo>
                          <a:pt x="2496" y="13919"/>
                        </a:lnTo>
                        <a:lnTo>
                          <a:pt x="0" y="21600"/>
                        </a:lnTo>
                        <a:lnTo>
                          <a:pt x="7681" y="19104"/>
                        </a:lnTo>
                        <a:lnTo>
                          <a:pt x="7684" y="19103"/>
                        </a:lnTo>
                        <a:lnTo>
                          <a:pt x="7683" y="19102"/>
                        </a:lnTo>
                        <a:lnTo>
                          <a:pt x="21600" y="5186"/>
                        </a:lnTo>
                        <a:lnTo>
                          <a:pt x="16414" y="0"/>
                        </a:lnTo>
                        <a:lnTo>
                          <a:pt x="2498" y="13916"/>
                        </a:lnTo>
                        <a:lnTo>
                          <a:pt x="2496" y="13916"/>
                        </a:lnTo>
                        <a:close/>
                        <a:moveTo>
                          <a:pt x="7041" y="18061"/>
                        </a:moveTo>
                        <a:lnTo>
                          <a:pt x="1855" y="19745"/>
                        </a:lnTo>
                        <a:lnTo>
                          <a:pt x="3540" y="14559"/>
                        </a:lnTo>
                        <a:lnTo>
                          <a:pt x="7041" y="18061"/>
                        </a:lnTo>
                        <a:close/>
                        <a:moveTo>
                          <a:pt x="7041" y="18061"/>
                        </a:moveTo>
                      </a:path>
                    </a:pathLst>
                  </a:custGeom>
                  <a:grpFill/>
                  <a:ln>
                    <a:noFill/>
                  </a:ln>
                  <a:extLst>
                    <a:ext uri="{91240B29-F687-4f45-9708-019B960494DF}">
                      <a14:hiddenLine xmlns="" xmlns:lc="http://schemas.openxmlformats.org/drawingml/2006/lockedCanvas" xmlns:p14="http://schemas.microsoft.com/office/powerpoint/2010/main"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a:latin typeface="印品黑体"/>
                    </a:endParaRPr>
                  </a:p>
                </p:txBody>
              </p:sp>
            </p:grpSp>
          </p:grpSp>
          <p:grpSp>
            <p:nvGrpSpPr>
              <p:cNvPr id="64" name="Group 25">
                <a:extLst>
                  <a:ext uri="{FF2B5EF4-FFF2-40B4-BE49-F238E27FC236}">
                    <a16:creationId xmlns:a16="http://schemas.microsoft.com/office/drawing/2014/main" id="{4D0DF11E-C633-47E1-9A1E-C912ACBDDC88}"/>
                  </a:ext>
                </a:extLst>
              </p:cNvPr>
              <p:cNvGrpSpPr/>
              <p:nvPr/>
            </p:nvGrpSpPr>
            <p:grpSpPr>
              <a:xfrm>
                <a:off x="7120370" y="1412776"/>
                <a:ext cx="1143366" cy="1143366"/>
                <a:chOff x="7120370" y="1412776"/>
                <a:chExt cx="1143366" cy="1143366"/>
              </a:xfrm>
            </p:grpSpPr>
            <p:sp>
              <p:nvSpPr>
                <p:cNvPr id="85" name="i$liḋe-Freeform: Shape 26">
                  <a:extLst>
                    <a:ext uri="{FF2B5EF4-FFF2-40B4-BE49-F238E27FC236}">
                      <a16:creationId xmlns:a16="http://schemas.microsoft.com/office/drawing/2014/main" id="{530115B0-C885-4F6F-969D-FE32DAB2B351}"/>
                    </a:ext>
                  </a:extLst>
                </p:cNvPr>
                <p:cNvSpPr/>
                <p:nvPr/>
              </p:nvSpPr>
              <p:spPr>
                <a:xfrm rot="18900000">
                  <a:off x="7120370" y="1412776"/>
                  <a:ext cx="1143366" cy="1143366"/>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2"/>
                        <a:pt x="1612" y="0"/>
                        <a:pt x="3600" y="0"/>
                      </a:cubicBezTo>
                      <a:lnTo>
                        <a:pt x="18000" y="0"/>
                      </a:lnTo>
                      <a:cubicBezTo>
                        <a:pt x="19988" y="0"/>
                        <a:pt x="21600" y="1612"/>
                        <a:pt x="21600" y="3600"/>
                      </a:cubicBezTo>
                      <a:lnTo>
                        <a:pt x="21600" y="18000"/>
                      </a:lnTo>
                      <a:cubicBezTo>
                        <a:pt x="21600" y="19988"/>
                        <a:pt x="19988" y="21600"/>
                        <a:pt x="18000" y="21600"/>
                      </a:cubicBezTo>
                      <a:lnTo>
                        <a:pt x="3600" y="21600"/>
                      </a:lnTo>
                      <a:cubicBezTo>
                        <a:pt x="1612" y="21600"/>
                        <a:pt x="0" y="19988"/>
                        <a:pt x="0" y="18000"/>
                      </a:cubicBezTo>
                      <a:lnTo>
                        <a:pt x="0" y="3600"/>
                      </a:lnTo>
                      <a:close/>
                    </a:path>
                  </a:pathLst>
                </a:custGeom>
                <a:solidFill>
                  <a:schemeClr val="accent3"/>
                </a:solidFill>
                <a:ln w="12700" cap="flat">
                  <a:noFill/>
                  <a:miter lim="400000"/>
                </a:ln>
                <a:effectLst/>
              </p:spPr>
              <p:txBody>
                <a:bodyPr anchor="ctr"/>
                <a:lstStyle/>
                <a:p>
                  <a:pPr algn="ctr"/>
                  <a:endParaRPr>
                    <a:latin typeface="印品黑体"/>
                  </a:endParaRPr>
                </a:p>
              </p:txBody>
            </p:sp>
            <p:sp>
              <p:nvSpPr>
                <p:cNvPr id="86" name="i$liḋe-Freeform: Shape 27">
                  <a:extLst>
                    <a:ext uri="{FF2B5EF4-FFF2-40B4-BE49-F238E27FC236}">
                      <a16:creationId xmlns:a16="http://schemas.microsoft.com/office/drawing/2014/main" id="{A78D2150-0A2B-4095-B0EF-926669B033DD}"/>
                    </a:ext>
                  </a:extLst>
                </p:cNvPr>
                <p:cNvSpPr>
                  <a:spLocks/>
                </p:cNvSpPr>
                <p:nvPr/>
              </p:nvSpPr>
              <p:spPr bwMode="auto">
                <a:xfrm>
                  <a:off x="7471491" y="1748967"/>
                  <a:ext cx="510203" cy="508163"/>
                </a:xfrm>
                <a:custGeom>
                  <a:avLst/>
                  <a:gdLst>
                    <a:gd name="T0" fmla="*/ 198438 w 21542"/>
                    <a:gd name="T1" fmla="*/ 197644 h 21600"/>
                    <a:gd name="T2" fmla="*/ 198438 w 21542"/>
                    <a:gd name="T3" fmla="*/ 197644 h 21600"/>
                    <a:gd name="T4" fmla="*/ 198438 w 21542"/>
                    <a:gd name="T5" fmla="*/ 197644 h 21600"/>
                    <a:gd name="T6" fmla="*/ 198438 w 21542"/>
                    <a:gd name="T7" fmla="*/ 1976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42" h="21600">
                      <a:moveTo>
                        <a:pt x="11685" y="1798"/>
                      </a:moveTo>
                      <a:cubicBezTo>
                        <a:pt x="12903" y="1906"/>
                        <a:pt x="14055" y="2202"/>
                        <a:pt x="15143" y="2682"/>
                      </a:cubicBezTo>
                      <a:cubicBezTo>
                        <a:pt x="16233" y="3165"/>
                        <a:pt x="17213" y="3803"/>
                        <a:pt x="18089" y="4596"/>
                      </a:cubicBezTo>
                      <a:cubicBezTo>
                        <a:pt x="18964" y="5390"/>
                        <a:pt x="19696" y="6307"/>
                        <a:pt x="20286" y="7355"/>
                      </a:cubicBezTo>
                      <a:cubicBezTo>
                        <a:pt x="20875" y="8400"/>
                        <a:pt x="21290" y="9537"/>
                        <a:pt x="21528" y="10774"/>
                      </a:cubicBezTo>
                      <a:cubicBezTo>
                        <a:pt x="21573" y="11034"/>
                        <a:pt x="21497" y="11229"/>
                        <a:pt x="21299" y="11356"/>
                      </a:cubicBezTo>
                      <a:cubicBezTo>
                        <a:pt x="21223" y="11407"/>
                        <a:pt x="21151" y="11435"/>
                        <a:pt x="21077" y="11435"/>
                      </a:cubicBezTo>
                      <a:cubicBezTo>
                        <a:pt x="20930" y="11435"/>
                        <a:pt x="20822" y="11381"/>
                        <a:pt x="20760" y="11271"/>
                      </a:cubicBezTo>
                      <a:cubicBezTo>
                        <a:pt x="20016" y="10353"/>
                        <a:pt x="19186" y="9890"/>
                        <a:pt x="18272" y="9879"/>
                      </a:cubicBezTo>
                      <a:cubicBezTo>
                        <a:pt x="17616" y="9879"/>
                        <a:pt x="16994" y="10128"/>
                        <a:pt x="16402" y="10619"/>
                      </a:cubicBezTo>
                      <a:cubicBezTo>
                        <a:pt x="15813" y="11110"/>
                        <a:pt x="15320" y="11796"/>
                        <a:pt x="14912" y="12680"/>
                      </a:cubicBezTo>
                      <a:cubicBezTo>
                        <a:pt x="14840" y="12886"/>
                        <a:pt x="14704" y="12991"/>
                        <a:pt x="14516" y="12991"/>
                      </a:cubicBezTo>
                      <a:cubicBezTo>
                        <a:pt x="14323" y="12991"/>
                        <a:pt x="14191" y="12886"/>
                        <a:pt x="14115" y="12680"/>
                      </a:cubicBezTo>
                      <a:cubicBezTo>
                        <a:pt x="13490" y="11328"/>
                        <a:pt x="12679" y="10452"/>
                        <a:pt x="11682" y="10057"/>
                      </a:cubicBezTo>
                      <a:lnTo>
                        <a:pt x="11682" y="17164"/>
                      </a:lnTo>
                      <a:cubicBezTo>
                        <a:pt x="11682" y="17779"/>
                        <a:pt x="11594" y="18350"/>
                        <a:pt x="11415" y="18883"/>
                      </a:cubicBezTo>
                      <a:cubicBezTo>
                        <a:pt x="11234" y="19414"/>
                        <a:pt x="10993" y="19886"/>
                        <a:pt x="10690" y="20298"/>
                      </a:cubicBezTo>
                      <a:cubicBezTo>
                        <a:pt x="10385" y="20704"/>
                        <a:pt x="10029" y="21026"/>
                        <a:pt x="9621" y="21258"/>
                      </a:cubicBezTo>
                      <a:cubicBezTo>
                        <a:pt x="9214" y="21487"/>
                        <a:pt x="8777" y="21599"/>
                        <a:pt x="8314" y="21599"/>
                      </a:cubicBezTo>
                      <a:cubicBezTo>
                        <a:pt x="7852" y="21599"/>
                        <a:pt x="7410" y="21487"/>
                        <a:pt x="6995" y="21258"/>
                      </a:cubicBezTo>
                      <a:cubicBezTo>
                        <a:pt x="6580" y="21027"/>
                        <a:pt x="6220" y="20705"/>
                        <a:pt x="5915" y="20298"/>
                      </a:cubicBezTo>
                      <a:cubicBezTo>
                        <a:pt x="5612" y="19886"/>
                        <a:pt x="5369" y="19417"/>
                        <a:pt x="5190" y="18883"/>
                      </a:cubicBezTo>
                      <a:cubicBezTo>
                        <a:pt x="5011" y="18350"/>
                        <a:pt x="4923" y="17779"/>
                        <a:pt x="4923" y="17164"/>
                      </a:cubicBezTo>
                      <a:cubicBezTo>
                        <a:pt x="4923" y="16850"/>
                        <a:pt x="5011" y="16591"/>
                        <a:pt x="5190" y="16390"/>
                      </a:cubicBezTo>
                      <a:cubicBezTo>
                        <a:pt x="5369" y="16187"/>
                        <a:pt x="5583" y="16085"/>
                        <a:pt x="5836" y="16085"/>
                      </a:cubicBezTo>
                      <a:cubicBezTo>
                        <a:pt x="6103" y="16085"/>
                        <a:pt x="6320" y="16187"/>
                        <a:pt x="6492" y="16390"/>
                      </a:cubicBezTo>
                      <a:cubicBezTo>
                        <a:pt x="6661" y="16591"/>
                        <a:pt x="6747" y="16851"/>
                        <a:pt x="6747" y="17164"/>
                      </a:cubicBezTo>
                      <a:cubicBezTo>
                        <a:pt x="6747" y="17799"/>
                        <a:pt x="6900" y="18333"/>
                        <a:pt x="7203" y="18776"/>
                      </a:cubicBezTo>
                      <a:cubicBezTo>
                        <a:pt x="7508" y="19216"/>
                        <a:pt x="7878" y="19437"/>
                        <a:pt x="8312" y="19437"/>
                      </a:cubicBezTo>
                      <a:cubicBezTo>
                        <a:pt x="8732" y="19437"/>
                        <a:pt x="9092" y="19216"/>
                        <a:pt x="9397" y="18776"/>
                      </a:cubicBezTo>
                      <a:cubicBezTo>
                        <a:pt x="9700" y="18333"/>
                        <a:pt x="9853" y="17799"/>
                        <a:pt x="9853" y="17164"/>
                      </a:cubicBezTo>
                      <a:lnTo>
                        <a:pt x="9853" y="10057"/>
                      </a:lnTo>
                      <a:cubicBezTo>
                        <a:pt x="8856" y="10461"/>
                        <a:pt x="8042" y="11336"/>
                        <a:pt x="7420" y="12680"/>
                      </a:cubicBezTo>
                      <a:cubicBezTo>
                        <a:pt x="7344" y="12886"/>
                        <a:pt x="7210" y="12991"/>
                        <a:pt x="7019" y="12991"/>
                      </a:cubicBezTo>
                      <a:cubicBezTo>
                        <a:pt x="6828" y="12991"/>
                        <a:pt x="6700" y="12886"/>
                        <a:pt x="6631" y="12680"/>
                      </a:cubicBezTo>
                      <a:cubicBezTo>
                        <a:pt x="6227" y="11796"/>
                        <a:pt x="5734" y="11110"/>
                        <a:pt x="5147" y="10619"/>
                      </a:cubicBezTo>
                      <a:cubicBezTo>
                        <a:pt x="4560" y="10128"/>
                        <a:pt x="3940" y="9879"/>
                        <a:pt x="3284" y="9879"/>
                      </a:cubicBezTo>
                      <a:cubicBezTo>
                        <a:pt x="2363" y="9879"/>
                        <a:pt x="1541" y="10345"/>
                        <a:pt x="808" y="11271"/>
                      </a:cubicBezTo>
                      <a:cubicBezTo>
                        <a:pt x="718" y="11381"/>
                        <a:pt x="596" y="11435"/>
                        <a:pt x="455" y="11435"/>
                      </a:cubicBezTo>
                      <a:cubicBezTo>
                        <a:pt x="381" y="11435"/>
                        <a:pt x="305" y="11407"/>
                        <a:pt x="238" y="11356"/>
                      </a:cubicBezTo>
                      <a:cubicBezTo>
                        <a:pt x="47" y="11229"/>
                        <a:pt x="-26" y="11034"/>
                        <a:pt x="7" y="10774"/>
                      </a:cubicBezTo>
                      <a:cubicBezTo>
                        <a:pt x="245" y="9537"/>
                        <a:pt x="660" y="8400"/>
                        <a:pt x="1259" y="7355"/>
                      </a:cubicBezTo>
                      <a:cubicBezTo>
                        <a:pt x="1855" y="6307"/>
                        <a:pt x="2595" y="5390"/>
                        <a:pt x="3468" y="4596"/>
                      </a:cubicBezTo>
                      <a:cubicBezTo>
                        <a:pt x="4343" y="3803"/>
                        <a:pt x="5321" y="3168"/>
                        <a:pt x="6402" y="2688"/>
                      </a:cubicBezTo>
                      <a:cubicBezTo>
                        <a:pt x="7482" y="2213"/>
                        <a:pt x="8634" y="1917"/>
                        <a:pt x="9850" y="1798"/>
                      </a:cubicBezTo>
                      <a:lnTo>
                        <a:pt x="9850" y="1081"/>
                      </a:lnTo>
                      <a:cubicBezTo>
                        <a:pt x="9850" y="767"/>
                        <a:pt x="9936" y="508"/>
                        <a:pt x="10118" y="304"/>
                      </a:cubicBezTo>
                      <a:cubicBezTo>
                        <a:pt x="10296" y="101"/>
                        <a:pt x="10511" y="0"/>
                        <a:pt x="10764" y="0"/>
                      </a:cubicBezTo>
                      <a:cubicBezTo>
                        <a:pt x="11029" y="0"/>
                        <a:pt x="11248" y="101"/>
                        <a:pt x="11420" y="304"/>
                      </a:cubicBezTo>
                      <a:cubicBezTo>
                        <a:pt x="11589" y="508"/>
                        <a:pt x="11675" y="767"/>
                        <a:pt x="11675" y="1081"/>
                      </a:cubicBezTo>
                      <a:lnTo>
                        <a:pt x="11675" y="1798"/>
                      </a:lnTo>
                      <a:lnTo>
                        <a:pt x="11685" y="1798"/>
                      </a:lnTo>
                      <a:close/>
                    </a:path>
                  </a:pathLst>
                </a:custGeom>
                <a:solidFill>
                  <a:schemeClr val="bg1"/>
                </a:solidFill>
                <a:ln>
                  <a:noFill/>
                </a:ln>
                <a:effectLst/>
              </p:spPr>
              <p:txBody>
                <a:bodyPr anchor="ctr"/>
                <a:lstStyle/>
                <a:p>
                  <a:pPr algn="ctr"/>
                  <a:endParaRPr>
                    <a:latin typeface="印品黑体"/>
                  </a:endParaRPr>
                </a:p>
              </p:txBody>
            </p:sp>
          </p:grpSp>
          <p:grpSp>
            <p:nvGrpSpPr>
              <p:cNvPr id="65" name="Group 20">
                <a:extLst>
                  <a:ext uri="{FF2B5EF4-FFF2-40B4-BE49-F238E27FC236}">
                    <a16:creationId xmlns:a16="http://schemas.microsoft.com/office/drawing/2014/main" id="{9962F725-0F61-4CA2-BE45-705CBA7E81A9}"/>
                  </a:ext>
                </a:extLst>
              </p:cNvPr>
              <p:cNvGrpSpPr/>
              <p:nvPr/>
            </p:nvGrpSpPr>
            <p:grpSpPr>
              <a:xfrm>
                <a:off x="7120370" y="4625893"/>
                <a:ext cx="1143366" cy="1143366"/>
                <a:chOff x="7120370" y="4625893"/>
                <a:chExt cx="1143366" cy="1143366"/>
              </a:xfrm>
            </p:grpSpPr>
            <p:sp>
              <p:nvSpPr>
                <p:cNvPr id="83" name="i$liḋe-Freeform: Shape 29">
                  <a:extLst>
                    <a:ext uri="{FF2B5EF4-FFF2-40B4-BE49-F238E27FC236}">
                      <a16:creationId xmlns:a16="http://schemas.microsoft.com/office/drawing/2014/main" id="{490BD545-0AD9-44E7-BB85-50FC0EB1D2FE}"/>
                    </a:ext>
                  </a:extLst>
                </p:cNvPr>
                <p:cNvSpPr/>
                <p:nvPr/>
              </p:nvSpPr>
              <p:spPr>
                <a:xfrm rot="18900000">
                  <a:off x="7120370" y="4625893"/>
                  <a:ext cx="1143366" cy="1143366"/>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2"/>
                        <a:pt x="1612" y="0"/>
                        <a:pt x="3600" y="0"/>
                      </a:cubicBezTo>
                      <a:lnTo>
                        <a:pt x="18000" y="0"/>
                      </a:lnTo>
                      <a:cubicBezTo>
                        <a:pt x="19988" y="0"/>
                        <a:pt x="21600" y="1612"/>
                        <a:pt x="21600" y="3600"/>
                      </a:cubicBezTo>
                      <a:lnTo>
                        <a:pt x="21600" y="18000"/>
                      </a:lnTo>
                      <a:cubicBezTo>
                        <a:pt x="21600" y="19988"/>
                        <a:pt x="19988" y="21600"/>
                        <a:pt x="18000" y="21600"/>
                      </a:cubicBezTo>
                      <a:lnTo>
                        <a:pt x="3600" y="21600"/>
                      </a:lnTo>
                      <a:cubicBezTo>
                        <a:pt x="1612" y="21600"/>
                        <a:pt x="0" y="19988"/>
                        <a:pt x="0" y="18000"/>
                      </a:cubicBezTo>
                      <a:lnTo>
                        <a:pt x="0" y="3600"/>
                      </a:lnTo>
                      <a:close/>
                    </a:path>
                  </a:pathLst>
                </a:custGeom>
                <a:solidFill>
                  <a:schemeClr val="accent5"/>
                </a:solidFill>
                <a:ln w="12700" cap="flat">
                  <a:noFill/>
                  <a:miter lim="400000"/>
                </a:ln>
                <a:effectLst/>
              </p:spPr>
              <p:txBody>
                <a:bodyPr anchor="ctr"/>
                <a:lstStyle/>
                <a:p>
                  <a:pPr algn="ctr"/>
                  <a:endParaRPr>
                    <a:latin typeface="印品黑体"/>
                  </a:endParaRPr>
                </a:p>
              </p:txBody>
            </p:sp>
            <p:sp>
              <p:nvSpPr>
                <p:cNvPr id="84" name="i$liḋe-Freeform: Shape 30">
                  <a:extLst>
                    <a:ext uri="{FF2B5EF4-FFF2-40B4-BE49-F238E27FC236}">
                      <a16:creationId xmlns:a16="http://schemas.microsoft.com/office/drawing/2014/main" id="{08934C99-432E-4A36-B5EF-7E372FF78A9A}"/>
                    </a:ext>
                  </a:extLst>
                </p:cNvPr>
                <p:cNvSpPr>
                  <a:spLocks noChangeAspect="1"/>
                </p:cNvSpPr>
                <p:nvPr/>
              </p:nvSpPr>
              <p:spPr bwMode="auto">
                <a:xfrm>
                  <a:off x="7487194" y="4952660"/>
                  <a:ext cx="436936" cy="522947"/>
                </a:xfrm>
                <a:custGeom>
                  <a:avLst/>
                  <a:gdLst>
                    <a:gd name="connsiteX0" fmla="*/ 206367 w 449768"/>
                    <a:gd name="connsiteY0" fmla="*/ 423375 h 538305"/>
                    <a:gd name="connsiteX1" fmla="*/ 208536 w 449768"/>
                    <a:gd name="connsiteY1" fmla="*/ 434347 h 538305"/>
                    <a:gd name="connsiteX2" fmla="*/ 136133 w 449768"/>
                    <a:gd name="connsiteY2" fmla="*/ 527584 h 538305"/>
                    <a:gd name="connsiteX3" fmla="*/ 120760 w 449768"/>
                    <a:gd name="connsiteY3" fmla="*/ 517169 h 538305"/>
                    <a:gd name="connsiteX4" fmla="*/ 192667 w 449768"/>
                    <a:gd name="connsiteY4" fmla="*/ 423933 h 538305"/>
                    <a:gd name="connsiteX5" fmla="*/ 206367 w 449768"/>
                    <a:gd name="connsiteY5" fmla="*/ 423375 h 538305"/>
                    <a:gd name="connsiteX6" fmla="*/ 158371 w 449768"/>
                    <a:gd name="connsiteY6" fmla="*/ 386315 h 538305"/>
                    <a:gd name="connsiteX7" fmla="*/ 160292 w 449768"/>
                    <a:gd name="connsiteY7" fmla="*/ 397002 h 538305"/>
                    <a:gd name="connsiteX8" fmla="*/ 51725 w 449768"/>
                    <a:gd name="connsiteY8" fmla="*/ 536376 h 538305"/>
                    <a:gd name="connsiteX9" fmla="*/ 41315 w 449768"/>
                    <a:gd name="connsiteY9" fmla="*/ 525997 h 538305"/>
                    <a:gd name="connsiteX10" fmla="*/ 144924 w 449768"/>
                    <a:gd name="connsiteY10" fmla="*/ 387118 h 538305"/>
                    <a:gd name="connsiteX11" fmla="*/ 158371 w 449768"/>
                    <a:gd name="connsiteY11" fmla="*/ 386315 h 538305"/>
                    <a:gd name="connsiteX12" fmla="*/ 112005 w 449768"/>
                    <a:gd name="connsiteY12" fmla="*/ 349971 h 538305"/>
                    <a:gd name="connsiteX13" fmla="*/ 113740 w 449768"/>
                    <a:gd name="connsiteY13" fmla="*/ 362927 h 538305"/>
                    <a:gd name="connsiteX14" fmla="*/ 41338 w 449768"/>
                    <a:gd name="connsiteY14" fmla="*/ 455221 h 538305"/>
                    <a:gd name="connsiteX15" fmla="*/ 25965 w 449768"/>
                    <a:gd name="connsiteY15" fmla="*/ 444857 h 538305"/>
                    <a:gd name="connsiteX16" fmla="*/ 98367 w 449768"/>
                    <a:gd name="connsiteY16" fmla="*/ 352562 h 538305"/>
                    <a:gd name="connsiteX17" fmla="*/ 112005 w 449768"/>
                    <a:gd name="connsiteY17" fmla="*/ 349971 h 538305"/>
                    <a:gd name="connsiteX18" fmla="*/ 287508 w 449768"/>
                    <a:gd name="connsiteY18" fmla="*/ 153269 h 538305"/>
                    <a:gd name="connsiteX19" fmla="*/ 261020 w 449768"/>
                    <a:gd name="connsiteY19" fmla="*/ 165441 h 538305"/>
                    <a:gd name="connsiteX20" fmla="*/ 255548 w 449768"/>
                    <a:gd name="connsiteY20" fmla="*/ 175874 h 538305"/>
                    <a:gd name="connsiteX21" fmla="*/ 276441 w 449768"/>
                    <a:gd name="connsiteY21" fmla="*/ 232511 h 538305"/>
                    <a:gd name="connsiteX22" fmla="*/ 328174 w 449768"/>
                    <a:gd name="connsiteY22" fmla="*/ 227543 h 538305"/>
                    <a:gd name="connsiteX23" fmla="*/ 333645 w 449768"/>
                    <a:gd name="connsiteY23" fmla="*/ 217110 h 538305"/>
                    <a:gd name="connsiteX24" fmla="*/ 317727 w 449768"/>
                    <a:gd name="connsiteY24" fmla="*/ 160472 h 538305"/>
                    <a:gd name="connsiteX25" fmla="*/ 287508 w 449768"/>
                    <a:gd name="connsiteY25" fmla="*/ 153269 h 538305"/>
                    <a:gd name="connsiteX26" fmla="*/ 437111 w 449768"/>
                    <a:gd name="connsiteY26" fmla="*/ 0 h 538305"/>
                    <a:gd name="connsiteX27" fmla="*/ 442086 w 449768"/>
                    <a:gd name="connsiteY27" fmla="*/ 0 h 538305"/>
                    <a:gd name="connsiteX28" fmla="*/ 447557 w 449768"/>
                    <a:gd name="connsiteY28" fmla="*/ 4968 h 538305"/>
                    <a:gd name="connsiteX29" fmla="*/ 447557 w 449768"/>
                    <a:gd name="connsiteY29" fmla="*/ 9937 h 538305"/>
                    <a:gd name="connsiteX30" fmla="*/ 447557 w 449768"/>
                    <a:gd name="connsiteY30" fmla="*/ 20370 h 538305"/>
                    <a:gd name="connsiteX31" fmla="*/ 447557 w 449768"/>
                    <a:gd name="connsiteY31" fmla="*/ 46204 h 538305"/>
                    <a:gd name="connsiteX32" fmla="*/ 442086 w 449768"/>
                    <a:gd name="connsiteY32" fmla="*/ 103338 h 538305"/>
                    <a:gd name="connsiteX33" fmla="*/ 442086 w 449768"/>
                    <a:gd name="connsiteY33" fmla="*/ 113771 h 538305"/>
                    <a:gd name="connsiteX34" fmla="*/ 437111 w 449768"/>
                    <a:gd name="connsiteY34" fmla="*/ 134141 h 538305"/>
                    <a:gd name="connsiteX35" fmla="*/ 421194 w 449768"/>
                    <a:gd name="connsiteY35" fmla="*/ 175874 h 538305"/>
                    <a:gd name="connsiteX36" fmla="*/ 354040 w 449768"/>
                    <a:gd name="connsiteY36" fmla="*/ 289645 h 538305"/>
                    <a:gd name="connsiteX37" fmla="*/ 344091 w 449768"/>
                    <a:gd name="connsiteY37" fmla="*/ 325913 h 538305"/>
                    <a:gd name="connsiteX38" fmla="*/ 276441 w 449768"/>
                    <a:gd name="connsiteY38" fmla="*/ 506754 h 538305"/>
                    <a:gd name="connsiteX39" fmla="*/ 261020 w 449768"/>
                    <a:gd name="connsiteY39" fmla="*/ 496321 h 538305"/>
                    <a:gd name="connsiteX40" fmla="*/ 17278 w 449768"/>
                    <a:gd name="connsiteY40" fmla="*/ 310511 h 538305"/>
                    <a:gd name="connsiteX41" fmla="*/ 1858 w 449768"/>
                    <a:gd name="connsiteY41" fmla="*/ 289645 h 538305"/>
                    <a:gd name="connsiteX42" fmla="*/ 162528 w 449768"/>
                    <a:gd name="connsiteY42" fmla="*/ 186307 h 538305"/>
                    <a:gd name="connsiteX43" fmla="*/ 193369 w 449768"/>
                    <a:gd name="connsiteY43" fmla="*/ 165441 h 538305"/>
                    <a:gd name="connsiteX44" fmla="*/ 312753 w 449768"/>
                    <a:gd name="connsiteY44" fmla="*/ 51669 h 538305"/>
                    <a:gd name="connsiteX45" fmla="*/ 400799 w 449768"/>
                    <a:gd name="connsiteY45" fmla="*/ 9937 h 538305"/>
                    <a:gd name="connsiteX46" fmla="*/ 426665 w 449768"/>
                    <a:gd name="connsiteY46" fmla="*/ 4968 h 538305"/>
                    <a:gd name="connsiteX47" fmla="*/ 437111 w 449768"/>
                    <a:gd name="connsiteY47" fmla="*/ 0 h 53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49768" h="538305">
                      <a:moveTo>
                        <a:pt x="206367" y="423375"/>
                      </a:moveTo>
                      <a:cubicBezTo>
                        <a:pt x="209652" y="425297"/>
                        <a:pt x="211016" y="429140"/>
                        <a:pt x="208536" y="434347"/>
                      </a:cubicBezTo>
                      <a:cubicBezTo>
                        <a:pt x="198122" y="460136"/>
                        <a:pt x="172335" y="506754"/>
                        <a:pt x="136133" y="527584"/>
                      </a:cubicBezTo>
                      <a:cubicBezTo>
                        <a:pt x="125719" y="532543"/>
                        <a:pt x="115305" y="527584"/>
                        <a:pt x="120760" y="517169"/>
                      </a:cubicBezTo>
                      <a:cubicBezTo>
                        <a:pt x="130678" y="491380"/>
                        <a:pt x="151507" y="450217"/>
                        <a:pt x="192667" y="423933"/>
                      </a:cubicBezTo>
                      <a:cubicBezTo>
                        <a:pt x="197874" y="421453"/>
                        <a:pt x="203081" y="421453"/>
                        <a:pt x="206367" y="423375"/>
                      </a:cubicBezTo>
                      <a:close/>
                      <a:moveTo>
                        <a:pt x="158371" y="386315"/>
                      </a:moveTo>
                      <a:cubicBezTo>
                        <a:pt x="161532" y="388230"/>
                        <a:pt x="162771" y="392060"/>
                        <a:pt x="160292" y="397002"/>
                      </a:cubicBezTo>
                      <a:cubicBezTo>
                        <a:pt x="144924" y="433081"/>
                        <a:pt x="113693" y="500297"/>
                        <a:pt x="51725" y="536376"/>
                      </a:cubicBezTo>
                      <a:cubicBezTo>
                        <a:pt x="41315" y="541318"/>
                        <a:pt x="36357" y="536376"/>
                        <a:pt x="41315" y="525997"/>
                      </a:cubicBezTo>
                      <a:cubicBezTo>
                        <a:pt x="51725" y="489918"/>
                        <a:pt x="82957" y="422702"/>
                        <a:pt x="144924" y="387118"/>
                      </a:cubicBezTo>
                      <a:cubicBezTo>
                        <a:pt x="150130" y="384399"/>
                        <a:pt x="155211" y="384399"/>
                        <a:pt x="158371" y="386315"/>
                      </a:cubicBezTo>
                      <a:close/>
                      <a:moveTo>
                        <a:pt x="112005" y="349971"/>
                      </a:moveTo>
                      <a:cubicBezTo>
                        <a:pt x="115228" y="352562"/>
                        <a:pt x="116468" y="357744"/>
                        <a:pt x="113740" y="362927"/>
                      </a:cubicBezTo>
                      <a:cubicBezTo>
                        <a:pt x="103326" y="388591"/>
                        <a:pt x="77539" y="429556"/>
                        <a:pt x="41338" y="455221"/>
                      </a:cubicBezTo>
                      <a:cubicBezTo>
                        <a:pt x="25965" y="460157"/>
                        <a:pt x="21006" y="455221"/>
                        <a:pt x="25965" y="444857"/>
                      </a:cubicBezTo>
                      <a:cubicBezTo>
                        <a:pt x="36379" y="419192"/>
                        <a:pt x="57207" y="378227"/>
                        <a:pt x="98367" y="352562"/>
                      </a:cubicBezTo>
                      <a:cubicBezTo>
                        <a:pt x="103574" y="347380"/>
                        <a:pt x="108781" y="347380"/>
                        <a:pt x="112005" y="349971"/>
                      </a:cubicBezTo>
                      <a:close/>
                      <a:moveTo>
                        <a:pt x="287508" y="153269"/>
                      </a:moveTo>
                      <a:cubicBezTo>
                        <a:pt x="277809" y="153890"/>
                        <a:pt x="268730" y="157740"/>
                        <a:pt x="261020" y="165441"/>
                      </a:cubicBezTo>
                      <a:cubicBezTo>
                        <a:pt x="261020" y="170409"/>
                        <a:pt x="261020" y="170409"/>
                        <a:pt x="255548" y="175874"/>
                      </a:cubicBezTo>
                      <a:cubicBezTo>
                        <a:pt x="245600" y="196243"/>
                        <a:pt x="250574" y="222575"/>
                        <a:pt x="276441" y="232511"/>
                      </a:cubicBezTo>
                      <a:cubicBezTo>
                        <a:pt x="291861" y="242944"/>
                        <a:pt x="317727" y="242944"/>
                        <a:pt x="328174" y="227543"/>
                      </a:cubicBezTo>
                      <a:cubicBezTo>
                        <a:pt x="333645" y="222575"/>
                        <a:pt x="333645" y="222575"/>
                        <a:pt x="333645" y="217110"/>
                      </a:cubicBezTo>
                      <a:cubicBezTo>
                        <a:pt x="349066" y="196243"/>
                        <a:pt x="338620" y="170409"/>
                        <a:pt x="317727" y="160472"/>
                      </a:cubicBezTo>
                      <a:cubicBezTo>
                        <a:pt x="307530" y="155256"/>
                        <a:pt x="297208" y="152648"/>
                        <a:pt x="287508" y="153269"/>
                      </a:cubicBezTo>
                      <a:close/>
                      <a:moveTo>
                        <a:pt x="437111" y="0"/>
                      </a:moveTo>
                      <a:lnTo>
                        <a:pt x="442086" y="0"/>
                      </a:lnTo>
                      <a:cubicBezTo>
                        <a:pt x="447557" y="0"/>
                        <a:pt x="452532" y="0"/>
                        <a:pt x="447557" y="4968"/>
                      </a:cubicBezTo>
                      <a:lnTo>
                        <a:pt x="447557" y="9937"/>
                      </a:lnTo>
                      <a:cubicBezTo>
                        <a:pt x="452532" y="15402"/>
                        <a:pt x="447557" y="15402"/>
                        <a:pt x="447557" y="20370"/>
                      </a:cubicBezTo>
                      <a:cubicBezTo>
                        <a:pt x="447557" y="25835"/>
                        <a:pt x="447557" y="36268"/>
                        <a:pt x="447557" y="46204"/>
                      </a:cubicBezTo>
                      <a:cubicBezTo>
                        <a:pt x="447557" y="62102"/>
                        <a:pt x="447557" y="82472"/>
                        <a:pt x="442086" y="103338"/>
                      </a:cubicBezTo>
                      <a:cubicBezTo>
                        <a:pt x="442086" y="108306"/>
                        <a:pt x="442086" y="108306"/>
                        <a:pt x="442086" y="113771"/>
                      </a:cubicBezTo>
                      <a:cubicBezTo>
                        <a:pt x="437111" y="124205"/>
                        <a:pt x="437111" y="129173"/>
                        <a:pt x="437111" y="134141"/>
                      </a:cubicBezTo>
                      <a:cubicBezTo>
                        <a:pt x="431640" y="150039"/>
                        <a:pt x="426665" y="165441"/>
                        <a:pt x="421194" y="175874"/>
                      </a:cubicBezTo>
                      <a:cubicBezTo>
                        <a:pt x="406271" y="212141"/>
                        <a:pt x="385378" y="248409"/>
                        <a:pt x="354040" y="289645"/>
                      </a:cubicBezTo>
                      <a:cubicBezTo>
                        <a:pt x="349066" y="294613"/>
                        <a:pt x="344091" y="315479"/>
                        <a:pt x="344091" y="325913"/>
                      </a:cubicBezTo>
                      <a:cubicBezTo>
                        <a:pt x="354040" y="367148"/>
                        <a:pt x="359512" y="460053"/>
                        <a:pt x="276441" y="506754"/>
                      </a:cubicBezTo>
                      <a:cubicBezTo>
                        <a:pt x="265994" y="517187"/>
                        <a:pt x="255548" y="512219"/>
                        <a:pt x="261020" y="496321"/>
                      </a:cubicBezTo>
                      <a:cubicBezTo>
                        <a:pt x="261020" y="439684"/>
                        <a:pt x="240128" y="305046"/>
                        <a:pt x="17278" y="310511"/>
                      </a:cubicBezTo>
                      <a:cubicBezTo>
                        <a:pt x="1858" y="310511"/>
                        <a:pt x="-3117" y="300078"/>
                        <a:pt x="1858" y="289645"/>
                      </a:cubicBezTo>
                      <a:cubicBezTo>
                        <a:pt x="17278" y="253377"/>
                        <a:pt x="59062" y="180842"/>
                        <a:pt x="162528" y="186307"/>
                      </a:cubicBezTo>
                      <a:cubicBezTo>
                        <a:pt x="172975" y="186307"/>
                        <a:pt x="188395" y="175874"/>
                        <a:pt x="193369" y="165441"/>
                      </a:cubicBezTo>
                      <a:cubicBezTo>
                        <a:pt x="214261" y="139606"/>
                        <a:pt x="250574" y="87937"/>
                        <a:pt x="312753" y="51669"/>
                      </a:cubicBezTo>
                      <a:cubicBezTo>
                        <a:pt x="349066" y="25835"/>
                        <a:pt x="379907" y="15402"/>
                        <a:pt x="400799" y="9937"/>
                      </a:cubicBezTo>
                      <a:cubicBezTo>
                        <a:pt x="416219" y="9937"/>
                        <a:pt x="426665" y="9937"/>
                        <a:pt x="426665" y="4968"/>
                      </a:cubicBezTo>
                      <a:cubicBezTo>
                        <a:pt x="431640" y="4968"/>
                        <a:pt x="431640" y="0"/>
                        <a:pt x="437111" y="0"/>
                      </a:cubicBezTo>
                      <a:close/>
                    </a:path>
                  </a:pathLst>
                </a:custGeom>
                <a:solidFill>
                  <a:schemeClr val="bg1"/>
                </a:solidFill>
                <a:ln>
                  <a:noFill/>
                </a:ln>
                <a:effectLst/>
                <a:extLst>
                  <a:ext uri="{91240B29-F687-4f45-9708-019B960494DF}">
                    <a14:hiddenLine xmlns="" xmlns:lc="http://schemas.openxmlformats.org/drawingml/2006/lockedCanvas" xmlns:p14="http://schemas.microsoft.com/office/powerpoint/2010/main"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p14="http://schemas.microsoft.com/office/powerpoint/2010/main"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latin typeface="印品黑体"/>
                  </a:endParaRPr>
                </a:p>
              </p:txBody>
            </p:sp>
          </p:grpSp>
          <p:grpSp>
            <p:nvGrpSpPr>
              <p:cNvPr id="66" name="Group 1">
                <a:extLst>
                  <a:ext uri="{FF2B5EF4-FFF2-40B4-BE49-F238E27FC236}">
                    <a16:creationId xmlns:a16="http://schemas.microsoft.com/office/drawing/2014/main" id="{71AE6120-0B0A-4DEA-A862-7CAE4FE1C195}"/>
                  </a:ext>
                </a:extLst>
              </p:cNvPr>
              <p:cNvGrpSpPr/>
              <p:nvPr/>
            </p:nvGrpSpPr>
            <p:grpSpPr>
              <a:xfrm>
                <a:off x="3907253" y="4625894"/>
                <a:ext cx="1143366" cy="1143366"/>
                <a:chOff x="3907253" y="4625894"/>
                <a:chExt cx="1143366" cy="1143366"/>
              </a:xfrm>
            </p:grpSpPr>
            <p:sp>
              <p:nvSpPr>
                <p:cNvPr id="81" name="i$liḋe-Freeform: Shape 32">
                  <a:extLst>
                    <a:ext uri="{FF2B5EF4-FFF2-40B4-BE49-F238E27FC236}">
                      <a16:creationId xmlns:a16="http://schemas.microsoft.com/office/drawing/2014/main" id="{8925E190-D8E8-406D-8F37-3734A007D02D}"/>
                    </a:ext>
                  </a:extLst>
                </p:cNvPr>
                <p:cNvSpPr/>
                <p:nvPr/>
              </p:nvSpPr>
              <p:spPr>
                <a:xfrm rot="18900000">
                  <a:off x="3907253" y="4625894"/>
                  <a:ext cx="1143366" cy="1143366"/>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2"/>
                        <a:pt x="1612" y="0"/>
                        <a:pt x="3600" y="0"/>
                      </a:cubicBezTo>
                      <a:lnTo>
                        <a:pt x="18000" y="0"/>
                      </a:lnTo>
                      <a:cubicBezTo>
                        <a:pt x="19988" y="0"/>
                        <a:pt x="21600" y="1612"/>
                        <a:pt x="21600" y="3600"/>
                      </a:cubicBezTo>
                      <a:lnTo>
                        <a:pt x="21600" y="18000"/>
                      </a:lnTo>
                      <a:cubicBezTo>
                        <a:pt x="21600" y="19988"/>
                        <a:pt x="19988" y="21600"/>
                        <a:pt x="18000" y="21600"/>
                      </a:cubicBezTo>
                      <a:lnTo>
                        <a:pt x="3600" y="21600"/>
                      </a:lnTo>
                      <a:cubicBezTo>
                        <a:pt x="1612" y="21600"/>
                        <a:pt x="0" y="19988"/>
                        <a:pt x="0" y="18000"/>
                      </a:cubicBezTo>
                      <a:lnTo>
                        <a:pt x="0" y="3600"/>
                      </a:lnTo>
                      <a:close/>
                    </a:path>
                  </a:pathLst>
                </a:custGeom>
                <a:solidFill>
                  <a:schemeClr val="accent1"/>
                </a:solidFill>
                <a:ln w="12700" cap="flat">
                  <a:noFill/>
                  <a:miter lim="400000"/>
                </a:ln>
                <a:effectLst/>
              </p:spPr>
              <p:txBody>
                <a:bodyPr anchor="ctr"/>
                <a:lstStyle/>
                <a:p>
                  <a:pPr algn="ctr"/>
                  <a:endParaRPr>
                    <a:latin typeface="印品黑体"/>
                  </a:endParaRPr>
                </a:p>
              </p:txBody>
            </p:sp>
            <p:sp>
              <p:nvSpPr>
                <p:cNvPr id="82" name="i$liḋe-Freeform: Shape 33">
                  <a:extLst>
                    <a:ext uri="{FF2B5EF4-FFF2-40B4-BE49-F238E27FC236}">
                      <a16:creationId xmlns:a16="http://schemas.microsoft.com/office/drawing/2014/main" id="{327BB965-F29D-4152-A2A1-44263E125466}"/>
                    </a:ext>
                  </a:extLst>
                </p:cNvPr>
                <p:cNvSpPr>
                  <a:spLocks noChangeAspect="1"/>
                </p:cNvSpPr>
                <p:nvPr/>
              </p:nvSpPr>
              <p:spPr bwMode="auto">
                <a:xfrm>
                  <a:off x="4222517" y="4938331"/>
                  <a:ext cx="464130" cy="510675"/>
                </a:xfrm>
                <a:custGeom>
                  <a:avLst/>
                  <a:gdLst>
                    <a:gd name="T0" fmla="+- 0 10795 54"/>
                    <a:gd name="T1" fmla="*/ T0 w 21483"/>
                    <a:gd name="T2" fmla="*/ 10800 h 21600"/>
                    <a:gd name="T3" fmla="+- 0 10795 54"/>
                    <a:gd name="T4" fmla="*/ T3 w 21483"/>
                    <a:gd name="T5" fmla="*/ 10800 h 21600"/>
                    <a:gd name="T6" fmla="+- 0 10795 54"/>
                    <a:gd name="T7" fmla="*/ T6 w 21483"/>
                    <a:gd name="T8" fmla="*/ 10800 h 21600"/>
                    <a:gd name="T9" fmla="+- 0 10795 54"/>
                    <a:gd name="T10" fmla="*/ T9 w 21483"/>
                    <a:gd name="T11" fmla="*/ 10800 h 21600"/>
                  </a:gdLst>
                  <a:ahLst/>
                  <a:cxnLst>
                    <a:cxn ang="0">
                      <a:pos x="T1" y="T2"/>
                    </a:cxn>
                    <a:cxn ang="0">
                      <a:pos x="T4" y="T5"/>
                    </a:cxn>
                    <a:cxn ang="0">
                      <a:pos x="T7" y="T8"/>
                    </a:cxn>
                    <a:cxn ang="0">
                      <a:pos x="T10" y="T11"/>
                    </a:cxn>
                  </a:cxnLst>
                  <a:rect l="0" t="0" r="r" b="b"/>
                  <a:pathLst>
                    <a:path w="21483" h="21600">
                      <a:moveTo>
                        <a:pt x="20490" y="581"/>
                      </a:moveTo>
                      <a:cubicBezTo>
                        <a:pt x="20984" y="1781"/>
                        <a:pt x="21295" y="3048"/>
                        <a:pt x="21421" y="4387"/>
                      </a:cubicBezTo>
                      <a:cubicBezTo>
                        <a:pt x="21545" y="5722"/>
                        <a:pt x="21482" y="7179"/>
                        <a:pt x="21220" y="8744"/>
                      </a:cubicBezTo>
                      <a:cubicBezTo>
                        <a:pt x="20549" y="13134"/>
                        <a:pt x="18385" y="16469"/>
                        <a:pt x="14732" y="18748"/>
                      </a:cubicBezTo>
                      <a:cubicBezTo>
                        <a:pt x="13010" y="19857"/>
                        <a:pt x="11265" y="20408"/>
                        <a:pt x="9505" y="20408"/>
                      </a:cubicBezTo>
                      <a:cubicBezTo>
                        <a:pt x="8354" y="20408"/>
                        <a:pt x="7208" y="20165"/>
                        <a:pt x="6064" y="19682"/>
                      </a:cubicBezTo>
                      <a:cubicBezTo>
                        <a:pt x="5893" y="19609"/>
                        <a:pt x="5725" y="19519"/>
                        <a:pt x="5556" y="19411"/>
                      </a:cubicBezTo>
                      <a:cubicBezTo>
                        <a:pt x="5388" y="19301"/>
                        <a:pt x="5221" y="19191"/>
                        <a:pt x="5058" y="19075"/>
                      </a:cubicBezTo>
                      <a:cubicBezTo>
                        <a:pt x="4840" y="18928"/>
                        <a:pt x="4625" y="18790"/>
                        <a:pt x="4414" y="18660"/>
                      </a:cubicBezTo>
                      <a:cubicBezTo>
                        <a:pt x="4199" y="18527"/>
                        <a:pt x="4017" y="18465"/>
                        <a:pt x="3857" y="18465"/>
                      </a:cubicBezTo>
                      <a:cubicBezTo>
                        <a:pt x="3785" y="18485"/>
                        <a:pt x="3698" y="18561"/>
                        <a:pt x="3598" y="18700"/>
                      </a:cubicBezTo>
                      <a:cubicBezTo>
                        <a:pt x="3497" y="18841"/>
                        <a:pt x="3392" y="18996"/>
                        <a:pt x="3287" y="19174"/>
                      </a:cubicBezTo>
                      <a:cubicBezTo>
                        <a:pt x="3184" y="19349"/>
                        <a:pt x="3085" y="19536"/>
                        <a:pt x="2989" y="19728"/>
                      </a:cubicBezTo>
                      <a:cubicBezTo>
                        <a:pt x="2898" y="19922"/>
                        <a:pt x="2821" y="20072"/>
                        <a:pt x="2760" y="20179"/>
                      </a:cubicBezTo>
                      <a:cubicBezTo>
                        <a:pt x="2655" y="20388"/>
                        <a:pt x="2557" y="20575"/>
                        <a:pt x="2463" y="20741"/>
                      </a:cubicBezTo>
                      <a:cubicBezTo>
                        <a:pt x="2372" y="20908"/>
                        <a:pt x="2285" y="21055"/>
                        <a:pt x="2213" y="21182"/>
                      </a:cubicBezTo>
                      <a:cubicBezTo>
                        <a:pt x="2025" y="21461"/>
                        <a:pt x="1787" y="21599"/>
                        <a:pt x="1494" y="21599"/>
                      </a:cubicBezTo>
                      <a:lnTo>
                        <a:pt x="1450" y="21599"/>
                      </a:lnTo>
                      <a:cubicBezTo>
                        <a:pt x="1235" y="21583"/>
                        <a:pt x="1050" y="21526"/>
                        <a:pt x="895" y="21433"/>
                      </a:cubicBezTo>
                      <a:cubicBezTo>
                        <a:pt x="743" y="21334"/>
                        <a:pt x="617" y="21224"/>
                        <a:pt x="521" y="21097"/>
                      </a:cubicBezTo>
                      <a:cubicBezTo>
                        <a:pt x="425" y="20975"/>
                        <a:pt x="348" y="20846"/>
                        <a:pt x="292" y="20716"/>
                      </a:cubicBezTo>
                      <a:cubicBezTo>
                        <a:pt x="236" y="20586"/>
                        <a:pt x="198" y="20484"/>
                        <a:pt x="184" y="20408"/>
                      </a:cubicBezTo>
                      <a:cubicBezTo>
                        <a:pt x="-17" y="20077"/>
                        <a:pt x="-54" y="19724"/>
                        <a:pt x="74" y="19355"/>
                      </a:cubicBezTo>
                      <a:cubicBezTo>
                        <a:pt x="222" y="18877"/>
                        <a:pt x="430" y="18479"/>
                        <a:pt x="699" y="18152"/>
                      </a:cubicBezTo>
                      <a:cubicBezTo>
                        <a:pt x="970" y="17827"/>
                        <a:pt x="1235" y="17536"/>
                        <a:pt x="1494" y="17276"/>
                      </a:cubicBezTo>
                      <a:cubicBezTo>
                        <a:pt x="1712" y="17068"/>
                        <a:pt x="1901" y="16873"/>
                        <a:pt x="2061" y="16692"/>
                      </a:cubicBezTo>
                      <a:cubicBezTo>
                        <a:pt x="2222" y="16511"/>
                        <a:pt x="2325" y="16319"/>
                        <a:pt x="2367" y="16113"/>
                      </a:cubicBezTo>
                      <a:cubicBezTo>
                        <a:pt x="2383" y="16057"/>
                        <a:pt x="2383" y="16003"/>
                        <a:pt x="2367" y="15949"/>
                      </a:cubicBezTo>
                      <a:cubicBezTo>
                        <a:pt x="2353" y="15899"/>
                        <a:pt x="2318" y="15783"/>
                        <a:pt x="2257" y="15611"/>
                      </a:cubicBezTo>
                      <a:cubicBezTo>
                        <a:pt x="2213" y="15503"/>
                        <a:pt x="2168" y="15379"/>
                        <a:pt x="2128" y="15241"/>
                      </a:cubicBezTo>
                      <a:cubicBezTo>
                        <a:pt x="2086" y="15100"/>
                        <a:pt x="2051" y="14941"/>
                        <a:pt x="2021" y="14761"/>
                      </a:cubicBezTo>
                      <a:cubicBezTo>
                        <a:pt x="1836" y="13321"/>
                        <a:pt x="1883" y="11988"/>
                        <a:pt x="2166" y="10774"/>
                      </a:cubicBezTo>
                      <a:cubicBezTo>
                        <a:pt x="2449" y="9557"/>
                        <a:pt x="2898" y="8464"/>
                        <a:pt x="3509" y="7493"/>
                      </a:cubicBezTo>
                      <a:cubicBezTo>
                        <a:pt x="4122" y="6527"/>
                        <a:pt x="4852" y="5689"/>
                        <a:pt x="5694" y="4986"/>
                      </a:cubicBezTo>
                      <a:cubicBezTo>
                        <a:pt x="6539" y="4283"/>
                        <a:pt x="7416" y="3741"/>
                        <a:pt x="8326" y="3351"/>
                      </a:cubicBezTo>
                      <a:cubicBezTo>
                        <a:pt x="8939" y="3091"/>
                        <a:pt x="9611" y="2939"/>
                        <a:pt x="10336" y="2894"/>
                      </a:cubicBezTo>
                      <a:cubicBezTo>
                        <a:pt x="11066" y="2848"/>
                        <a:pt x="11826" y="2817"/>
                        <a:pt x="12617" y="2798"/>
                      </a:cubicBezTo>
                      <a:cubicBezTo>
                        <a:pt x="13073" y="2798"/>
                        <a:pt x="13546" y="2789"/>
                        <a:pt x="14037" y="2772"/>
                      </a:cubicBezTo>
                      <a:cubicBezTo>
                        <a:pt x="14531" y="2752"/>
                        <a:pt x="15008" y="2704"/>
                        <a:pt x="15469" y="2623"/>
                      </a:cubicBezTo>
                      <a:cubicBezTo>
                        <a:pt x="15926" y="2541"/>
                        <a:pt x="16351" y="2414"/>
                        <a:pt x="16740" y="2239"/>
                      </a:cubicBezTo>
                      <a:cubicBezTo>
                        <a:pt x="17128" y="2064"/>
                        <a:pt x="17446" y="1815"/>
                        <a:pt x="17692" y="1499"/>
                      </a:cubicBezTo>
                      <a:cubicBezTo>
                        <a:pt x="17839" y="1321"/>
                        <a:pt x="17984" y="1135"/>
                        <a:pt x="18125" y="948"/>
                      </a:cubicBezTo>
                      <a:cubicBezTo>
                        <a:pt x="18261" y="756"/>
                        <a:pt x="18403" y="595"/>
                        <a:pt x="18548" y="460"/>
                      </a:cubicBezTo>
                      <a:cubicBezTo>
                        <a:pt x="18696" y="324"/>
                        <a:pt x="18855" y="214"/>
                        <a:pt x="19028" y="129"/>
                      </a:cubicBezTo>
                      <a:cubicBezTo>
                        <a:pt x="19206" y="42"/>
                        <a:pt x="19423" y="0"/>
                        <a:pt x="19688" y="0"/>
                      </a:cubicBezTo>
                      <a:cubicBezTo>
                        <a:pt x="19856" y="0"/>
                        <a:pt x="20015" y="50"/>
                        <a:pt x="20163" y="155"/>
                      </a:cubicBezTo>
                      <a:cubicBezTo>
                        <a:pt x="20308" y="261"/>
                        <a:pt x="20418" y="400"/>
                        <a:pt x="20490" y="581"/>
                      </a:cubicBezTo>
                      <a:moveTo>
                        <a:pt x="15350" y="9977"/>
                      </a:moveTo>
                      <a:cubicBezTo>
                        <a:pt x="15596" y="10017"/>
                        <a:pt x="15811" y="9927"/>
                        <a:pt x="15993" y="9712"/>
                      </a:cubicBezTo>
                      <a:cubicBezTo>
                        <a:pt x="16178" y="9503"/>
                        <a:pt x="16276" y="9249"/>
                        <a:pt x="16291" y="8953"/>
                      </a:cubicBezTo>
                      <a:cubicBezTo>
                        <a:pt x="16305" y="8636"/>
                        <a:pt x="16230" y="8374"/>
                        <a:pt x="16064" y="8159"/>
                      </a:cubicBezTo>
                      <a:cubicBezTo>
                        <a:pt x="15893" y="7947"/>
                        <a:pt x="15680" y="7832"/>
                        <a:pt x="15418" y="7815"/>
                      </a:cubicBezTo>
                      <a:cubicBezTo>
                        <a:pt x="14321" y="7761"/>
                        <a:pt x="13284" y="7834"/>
                        <a:pt x="12315" y="8038"/>
                      </a:cubicBezTo>
                      <a:cubicBezTo>
                        <a:pt x="11344" y="8241"/>
                        <a:pt x="10425" y="8571"/>
                        <a:pt x="9550" y="9032"/>
                      </a:cubicBezTo>
                      <a:cubicBezTo>
                        <a:pt x="8673" y="9492"/>
                        <a:pt x="7842" y="10090"/>
                        <a:pt x="7046" y="10830"/>
                      </a:cubicBezTo>
                      <a:cubicBezTo>
                        <a:pt x="6249" y="11567"/>
                        <a:pt x="5479" y="12465"/>
                        <a:pt x="4732" y="13518"/>
                      </a:cubicBezTo>
                      <a:cubicBezTo>
                        <a:pt x="4562" y="13764"/>
                        <a:pt x="4482" y="14032"/>
                        <a:pt x="4496" y="14323"/>
                      </a:cubicBezTo>
                      <a:cubicBezTo>
                        <a:pt x="4510" y="14617"/>
                        <a:pt x="4620" y="14862"/>
                        <a:pt x="4821" y="15063"/>
                      </a:cubicBezTo>
                      <a:cubicBezTo>
                        <a:pt x="4971" y="15221"/>
                        <a:pt x="5163" y="15311"/>
                        <a:pt x="5392" y="15317"/>
                      </a:cubicBezTo>
                      <a:cubicBezTo>
                        <a:pt x="5668" y="15317"/>
                        <a:pt x="5900" y="15195"/>
                        <a:pt x="6087" y="14953"/>
                      </a:cubicBezTo>
                      <a:cubicBezTo>
                        <a:pt x="6759" y="14035"/>
                        <a:pt x="7435" y="13244"/>
                        <a:pt x="8116" y="12586"/>
                      </a:cubicBezTo>
                      <a:cubicBezTo>
                        <a:pt x="8794" y="11929"/>
                        <a:pt x="9510" y="11401"/>
                        <a:pt x="10259" y="11005"/>
                      </a:cubicBezTo>
                      <a:cubicBezTo>
                        <a:pt x="11010" y="10610"/>
                        <a:pt x="11801" y="10330"/>
                        <a:pt x="12636" y="10167"/>
                      </a:cubicBezTo>
                      <a:cubicBezTo>
                        <a:pt x="13467" y="10003"/>
                        <a:pt x="14372" y="9938"/>
                        <a:pt x="15350" y="9977"/>
                      </a:cubicBezTo>
                    </a:path>
                  </a:pathLst>
                </a:custGeom>
                <a:solidFill>
                  <a:schemeClr val="bg1"/>
                </a:solidFill>
                <a:ln>
                  <a:noFill/>
                </a:ln>
                <a:effectLst/>
              </p:spPr>
              <p:txBody>
                <a:bodyPr anchor="ctr"/>
                <a:lstStyle/>
                <a:p>
                  <a:pPr algn="ctr"/>
                  <a:endParaRPr>
                    <a:latin typeface="印品黑体"/>
                  </a:endParaRPr>
                </a:p>
              </p:txBody>
            </p:sp>
          </p:grpSp>
          <p:grpSp>
            <p:nvGrpSpPr>
              <p:cNvPr id="67" name="Group 31">
                <a:extLst>
                  <a:ext uri="{FF2B5EF4-FFF2-40B4-BE49-F238E27FC236}">
                    <a16:creationId xmlns:a16="http://schemas.microsoft.com/office/drawing/2014/main" id="{44BDF2DD-58A7-4C18-9859-85BA3868CE6A}"/>
                  </a:ext>
                </a:extLst>
              </p:cNvPr>
              <p:cNvGrpSpPr/>
              <p:nvPr/>
            </p:nvGrpSpPr>
            <p:grpSpPr>
              <a:xfrm>
                <a:off x="4804040" y="2309565"/>
                <a:ext cx="2562906" cy="2562906"/>
                <a:chOff x="4804040" y="2309565"/>
                <a:chExt cx="2562906" cy="2562906"/>
              </a:xfrm>
            </p:grpSpPr>
            <p:sp>
              <p:nvSpPr>
                <p:cNvPr id="68" name="i$liḋe-Freeform: Shape 35">
                  <a:extLst>
                    <a:ext uri="{FF2B5EF4-FFF2-40B4-BE49-F238E27FC236}">
                      <a16:creationId xmlns:a16="http://schemas.microsoft.com/office/drawing/2014/main" id="{4BD841F5-2269-45F6-9EB6-1B0249B8B736}"/>
                    </a:ext>
                  </a:extLst>
                </p:cNvPr>
                <p:cNvSpPr/>
                <p:nvPr/>
              </p:nvSpPr>
              <p:spPr>
                <a:xfrm rot="18900000">
                  <a:off x="4804040" y="2309565"/>
                  <a:ext cx="2562906" cy="2562906"/>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2"/>
                        <a:pt x="1612" y="0"/>
                        <a:pt x="3600" y="0"/>
                      </a:cubicBezTo>
                      <a:lnTo>
                        <a:pt x="18000" y="0"/>
                      </a:lnTo>
                      <a:cubicBezTo>
                        <a:pt x="19988" y="0"/>
                        <a:pt x="21600" y="1612"/>
                        <a:pt x="21600" y="3600"/>
                      </a:cubicBezTo>
                      <a:lnTo>
                        <a:pt x="21600" y="18000"/>
                      </a:lnTo>
                      <a:cubicBezTo>
                        <a:pt x="21600" y="19988"/>
                        <a:pt x="19988" y="21600"/>
                        <a:pt x="18000" y="21600"/>
                      </a:cubicBezTo>
                      <a:lnTo>
                        <a:pt x="3600" y="21600"/>
                      </a:lnTo>
                      <a:cubicBezTo>
                        <a:pt x="1612" y="21600"/>
                        <a:pt x="0" y="19988"/>
                        <a:pt x="0" y="18000"/>
                      </a:cubicBezTo>
                      <a:lnTo>
                        <a:pt x="0" y="3600"/>
                      </a:lnTo>
                      <a:close/>
                    </a:path>
                  </a:pathLst>
                </a:custGeom>
                <a:solidFill>
                  <a:schemeClr val="accent1"/>
                </a:solidFill>
                <a:ln w="12700" cap="flat">
                  <a:noFill/>
                  <a:miter lim="400000"/>
                </a:ln>
                <a:effectLst/>
              </p:spPr>
              <p:txBody>
                <a:bodyPr anchor="ctr"/>
                <a:lstStyle/>
                <a:p>
                  <a:pPr algn="ctr"/>
                  <a:endParaRPr dirty="0">
                    <a:latin typeface="印品黑体"/>
                  </a:endParaRPr>
                </a:p>
              </p:txBody>
            </p:sp>
            <p:grpSp>
              <p:nvGrpSpPr>
                <p:cNvPr id="69" name="Group 36">
                  <a:extLst>
                    <a:ext uri="{FF2B5EF4-FFF2-40B4-BE49-F238E27FC236}">
                      <a16:creationId xmlns:a16="http://schemas.microsoft.com/office/drawing/2014/main" id="{055E0103-A094-483D-AA24-ECAAD612D2EC}"/>
                    </a:ext>
                  </a:extLst>
                </p:cNvPr>
                <p:cNvGrpSpPr/>
                <p:nvPr/>
              </p:nvGrpSpPr>
              <p:grpSpPr>
                <a:xfrm>
                  <a:off x="5285178" y="3018962"/>
                  <a:ext cx="1582763" cy="1222632"/>
                  <a:chOff x="5059339" y="4704186"/>
                  <a:chExt cx="1660525" cy="1282700"/>
                </a:xfrm>
                <a:solidFill>
                  <a:schemeClr val="bg1"/>
                </a:solidFill>
              </p:grpSpPr>
              <p:sp>
                <p:nvSpPr>
                  <p:cNvPr id="70" name="i$liḋe-Freeform: Shape 37">
                    <a:extLst>
                      <a:ext uri="{FF2B5EF4-FFF2-40B4-BE49-F238E27FC236}">
                        <a16:creationId xmlns:a16="http://schemas.microsoft.com/office/drawing/2014/main" id="{F7DEB5A9-C6C2-48C9-94F9-554A7D79A06F}"/>
                      </a:ext>
                    </a:extLst>
                  </p:cNvPr>
                  <p:cNvSpPr>
                    <a:spLocks/>
                  </p:cNvSpPr>
                  <p:nvPr/>
                </p:nvSpPr>
                <p:spPr bwMode="auto">
                  <a:xfrm>
                    <a:off x="5059339" y="4704186"/>
                    <a:ext cx="1660525" cy="895350"/>
                  </a:xfrm>
                  <a:custGeom>
                    <a:avLst/>
                    <a:gdLst>
                      <a:gd name="T0" fmla="*/ 862 w 1061"/>
                      <a:gd name="T1" fmla="*/ 572 h 572"/>
                      <a:gd name="T2" fmla="*/ 320 w 1061"/>
                      <a:gd name="T3" fmla="*/ 572 h 572"/>
                      <a:gd name="T4" fmla="*/ 290 w 1061"/>
                      <a:gd name="T5" fmla="*/ 548 h 572"/>
                      <a:gd name="T6" fmla="*/ 176 w 1061"/>
                      <a:gd name="T7" fmla="*/ 186 h 572"/>
                      <a:gd name="T8" fmla="*/ 16 w 1061"/>
                      <a:gd name="T9" fmla="*/ 58 h 572"/>
                      <a:gd name="T10" fmla="*/ 11 w 1061"/>
                      <a:gd name="T11" fmla="*/ 14 h 572"/>
                      <a:gd name="T12" fmla="*/ 55 w 1061"/>
                      <a:gd name="T13" fmla="*/ 17 h 572"/>
                      <a:gd name="T14" fmla="*/ 205 w 1061"/>
                      <a:gd name="T15" fmla="*/ 144 h 572"/>
                      <a:gd name="T16" fmla="*/ 1028 w 1061"/>
                      <a:gd name="T17" fmla="*/ 144 h 572"/>
                      <a:gd name="T18" fmla="*/ 1054 w 1061"/>
                      <a:gd name="T19" fmla="*/ 150 h 572"/>
                      <a:gd name="T20" fmla="*/ 1057 w 1061"/>
                      <a:gd name="T21" fmla="*/ 176 h 572"/>
                      <a:gd name="T22" fmla="*/ 891 w 1061"/>
                      <a:gd name="T23" fmla="*/ 553 h 572"/>
                      <a:gd name="T24" fmla="*/ 862 w 1061"/>
                      <a:gd name="T25" fmla="*/ 572 h 572"/>
                      <a:gd name="T26" fmla="*/ 343 w 1061"/>
                      <a:gd name="T27" fmla="*/ 501 h 572"/>
                      <a:gd name="T28" fmla="*/ 842 w 1061"/>
                      <a:gd name="T29" fmla="*/ 501 h 572"/>
                      <a:gd name="T30" fmla="*/ 980 w 1061"/>
                      <a:gd name="T31" fmla="*/ 180 h 572"/>
                      <a:gd name="T32" fmla="*/ 244 w 1061"/>
                      <a:gd name="T33" fmla="*/ 180 h 572"/>
                      <a:gd name="T34" fmla="*/ 343 w 1061"/>
                      <a:gd name="T35" fmla="*/ 501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61" h="572">
                        <a:moveTo>
                          <a:pt x="862" y="572"/>
                        </a:moveTo>
                        <a:cubicBezTo>
                          <a:pt x="320" y="572"/>
                          <a:pt x="320" y="572"/>
                          <a:pt x="320" y="572"/>
                        </a:cubicBezTo>
                        <a:cubicBezTo>
                          <a:pt x="307" y="572"/>
                          <a:pt x="295" y="561"/>
                          <a:pt x="290" y="548"/>
                        </a:cubicBezTo>
                        <a:cubicBezTo>
                          <a:pt x="176" y="186"/>
                          <a:pt x="176" y="186"/>
                          <a:pt x="176" y="186"/>
                        </a:cubicBezTo>
                        <a:cubicBezTo>
                          <a:pt x="16" y="58"/>
                          <a:pt x="16" y="58"/>
                          <a:pt x="16" y="58"/>
                        </a:cubicBezTo>
                        <a:cubicBezTo>
                          <a:pt x="2" y="48"/>
                          <a:pt x="0" y="28"/>
                          <a:pt x="11" y="14"/>
                        </a:cubicBezTo>
                        <a:cubicBezTo>
                          <a:pt x="21" y="0"/>
                          <a:pt x="41" y="6"/>
                          <a:pt x="55" y="17"/>
                        </a:cubicBezTo>
                        <a:cubicBezTo>
                          <a:pt x="205" y="144"/>
                          <a:pt x="205" y="144"/>
                          <a:pt x="205" y="144"/>
                        </a:cubicBezTo>
                        <a:cubicBezTo>
                          <a:pt x="1028" y="144"/>
                          <a:pt x="1028" y="144"/>
                          <a:pt x="1028" y="144"/>
                        </a:cubicBezTo>
                        <a:cubicBezTo>
                          <a:pt x="1039" y="144"/>
                          <a:pt x="1049" y="141"/>
                          <a:pt x="1054" y="150"/>
                        </a:cubicBezTo>
                        <a:cubicBezTo>
                          <a:pt x="1060" y="159"/>
                          <a:pt x="1061" y="166"/>
                          <a:pt x="1057" y="176"/>
                        </a:cubicBezTo>
                        <a:cubicBezTo>
                          <a:pt x="891" y="553"/>
                          <a:pt x="891" y="553"/>
                          <a:pt x="891" y="553"/>
                        </a:cubicBezTo>
                        <a:cubicBezTo>
                          <a:pt x="886" y="565"/>
                          <a:pt x="874" y="572"/>
                          <a:pt x="862" y="572"/>
                        </a:cubicBezTo>
                        <a:close/>
                        <a:moveTo>
                          <a:pt x="343" y="501"/>
                        </a:moveTo>
                        <a:cubicBezTo>
                          <a:pt x="842" y="501"/>
                          <a:pt x="842" y="501"/>
                          <a:pt x="842" y="501"/>
                        </a:cubicBezTo>
                        <a:cubicBezTo>
                          <a:pt x="980" y="180"/>
                          <a:pt x="980" y="180"/>
                          <a:pt x="980" y="180"/>
                        </a:cubicBezTo>
                        <a:cubicBezTo>
                          <a:pt x="244" y="180"/>
                          <a:pt x="244" y="180"/>
                          <a:pt x="244" y="180"/>
                        </a:cubicBezTo>
                        <a:lnTo>
                          <a:pt x="343" y="501"/>
                        </a:lnTo>
                        <a:close/>
                      </a:path>
                    </a:pathLst>
                  </a:custGeom>
                  <a:grpFill/>
                  <a:ln>
                    <a:noFill/>
                  </a:ln>
                </p:spPr>
                <p:txBody>
                  <a:bodyPr anchor="ctr"/>
                  <a:lstStyle/>
                  <a:p>
                    <a:pPr algn="ctr"/>
                    <a:endParaRPr>
                      <a:latin typeface="印品黑体"/>
                    </a:endParaRPr>
                  </a:p>
                </p:txBody>
              </p:sp>
              <p:sp>
                <p:nvSpPr>
                  <p:cNvPr id="71" name="i$liḋe-Freeform: Shape 38">
                    <a:extLst>
                      <a:ext uri="{FF2B5EF4-FFF2-40B4-BE49-F238E27FC236}">
                        <a16:creationId xmlns:a16="http://schemas.microsoft.com/office/drawing/2014/main" id="{F3475E24-5C5F-4882-9D42-A97EB71E9123}"/>
                      </a:ext>
                    </a:extLst>
                  </p:cNvPr>
                  <p:cNvSpPr>
                    <a:spLocks/>
                  </p:cNvSpPr>
                  <p:nvPr/>
                </p:nvSpPr>
                <p:spPr bwMode="auto">
                  <a:xfrm>
                    <a:off x="5599089" y="4926436"/>
                    <a:ext cx="153987" cy="641350"/>
                  </a:xfrm>
                  <a:custGeom>
                    <a:avLst/>
                    <a:gdLst>
                      <a:gd name="T0" fmla="*/ 81 w 98"/>
                      <a:gd name="T1" fmla="*/ 410 h 410"/>
                      <a:gd name="T2" fmla="*/ 65 w 98"/>
                      <a:gd name="T3" fmla="*/ 397 h 410"/>
                      <a:gd name="T4" fmla="*/ 1 w 98"/>
                      <a:gd name="T5" fmla="*/ 20 h 410"/>
                      <a:gd name="T6" fmla="*/ 14 w 98"/>
                      <a:gd name="T7" fmla="*/ 1 h 410"/>
                      <a:gd name="T8" fmla="*/ 32 w 98"/>
                      <a:gd name="T9" fmla="*/ 14 h 410"/>
                      <a:gd name="T10" fmla="*/ 96 w 98"/>
                      <a:gd name="T11" fmla="*/ 392 h 410"/>
                      <a:gd name="T12" fmla="*/ 84 w 98"/>
                      <a:gd name="T13" fmla="*/ 410 h 410"/>
                      <a:gd name="T14" fmla="*/ 81 w 98"/>
                      <a:gd name="T15" fmla="*/ 410 h 4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410">
                        <a:moveTo>
                          <a:pt x="81" y="410"/>
                        </a:moveTo>
                        <a:cubicBezTo>
                          <a:pt x="73" y="410"/>
                          <a:pt x="67" y="405"/>
                          <a:pt x="65" y="397"/>
                        </a:cubicBezTo>
                        <a:cubicBezTo>
                          <a:pt x="1" y="20"/>
                          <a:pt x="1" y="20"/>
                          <a:pt x="1" y="20"/>
                        </a:cubicBezTo>
                        <a:cubicBezTo>
                          <a:pt x="0" y="11"/>
                          <a:pt x="5" y="3"/>
                          <a:pt x="14" y="1"/>
                        </a:cubicBezTo>
                        <a:cubicBezTo>
                          <a:pt x="22" y="0"/>
                          <a:pt x="30" y="6"/>
                          <a:pt x="32" y="14"/>
                        </a:cubicBezTo>
                        <a:cubicBezTo>
                          <a:pt x="96" y="392"/>
                          <a:pt x="96" y="392"/>
                          <a:pt x="96" y="392"/>
                        </a:cubicBezTo>
                        <a:cubicBezTo>
                          <a:pt x="98" y="400"/>
                          <a:pt x="92" y="408"/>
                          <a:pt x="84" y="410"/>
                        </a:cubicBezTo>
                        <a:cubicBezTo>
                          <a:pt x="83" y="410"/>
                          <a:pt x="82" y="410"/>
                          <a:pt x="81" y="410"/>
                        </a:cubicBezTo>
                        <a:close/>
                      </a:path>
                    </a:pathLst>
                  </a:custGeom>
                  <a:grpFill/>
                  <a:ln>
                    <a:noFill/>
                  </a:ln>
                </p:spPr>
                <p:txBody>
                  <a:bodyPr anchor="ctr"/>
                  <a:lstStyle/>
                  <a:p>
                    <a:pPr algn="ctr"/>
                    <a:endParaRPr>
                      <a:latin typeface="印品黑体"/>
                    </a:endParaRPr>
                  </a:p>
                </p:txBody>
              </p:sp>
              <p:sp>
                <p:nvSpPr>
                  <p:cNvPr id="72" name="i$liḋe-Freeform: Shape 39">
                    <a:extLst>
                      <a:ext uri="{FF2B5EF4-FFF2-40B4-BE49-F238E27FC236}">
                        <a16:creationId xmlns:a16="http://schemas.microsoft.com/office/drawing/2014/main" id="{65DE36F5-F3BE-456D-82A8-882204EA452A}"/>
                      </a:ext>
                    </a:extLst>
                  </p:cNvPr>
                  <p:cNvSpPr>
                    <a:spLocks/>
                  </p:cNvSpPr>
                  <p:nvPr/>
                </p:nvSpPr>
                <p:spPr bwMode="auto">
                  <a:xfrm>
                    <a:off x="5843564" y="4926436"/>
                    <a:ext cx="122237" cy="641350"/>
                  </a:xfrm>
                  <a:custGeom>
                    <a:avLst/>
                    <a:gdLst>
                      <a:gd name="T0" fmla="*/ 62 w 78"/>
                      <a:gd name="T1" fmla="*/ 410 h 410"/>
                      <a:gd name="T2" fmla="*/ 46 w 78"/>
                      <a:gd name="T3" fmla="*/ 396 h 410"/>
                      <a:gd name="T4" fmla="*/ 1 w 78"/>
                      <a:gd name="T5" fmla="*/ 19 h 410"/>
                      <a:gd name="T6" fmla="*/ 15 w 78"/>
                      <a:gd name="T7" fmla="*/ 1 h 410"/>
                      <a:gd name="T8" fmla="*/ 32 w 78"/>
                      <a:gd name="T9" fmla="*/ 15 h 410"/>
                      <a:gd name="T10" fmla="*/ 77 w 78"/>
                      <a:gd name="T11" fmla="*/ 392 h 410"/>
                      <a:gd name="T12" fmla="*/ 64 w 78"/>
                      <a:gd name="T13" fmla="*/ 410 h 410"/>
                      <a:gd name="T14" fmla="*/ 62 w 78"/>
                      <a:gd name="T15" fmla="*/ 410 h 4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410">
                        <a:moveTo>
                          <a:pt x="62" y="410"/>
                        </a:moveTo>
                        <a:cubicBezTo>
                          <a:pt x="54" y="410"/>
                          <a:pt x="47" y="404"/>
                          <a:pt x="46" y="396"/>
                        </a:cubicBezTo>
                        <a:cubicBezTo>
                          <a:pt x="1" y="19"/>
                          <a:pt x="1" y="19"/>
                          <a:pt x="1" y="19"/>
                        </a:cubicBezTo>
                        <a:cubicBezTo>
                          <a:pt x="0" y="10"/>
                          <a:pt x="6" y="2"/>
                          <a:pt x="15" y="1"/>
                        </a:cubicBezTo>
                        <a:cubicBezTo>
                          <a:pt x="23" y="0"/>
                          <a:pt x="31" y="6"/>
                          <a:pt x="32" y="15"/>
                        </a:cubicBezTo>
                        <a:cubicBezTo>
                          <a:pt x="77" y="392"/>
                          <a:pt x="77" y="392"/>
                          <a:pt x="77" y="392"/>
                        </a:cubicBezTo>
                        <a:cubicBezTo>
                          <a:pt x="78" y="401"/>
                          <a:pt x="72" y="409"/>
                          <a:pt x="64" y="410"/>
                        </a:cubicBezTo>
                        <a:cubicBezTo>
                          <a:pt x="63" y="410"/>
                          <a:pt x="62" y="410"/>
                          <a:pt x="62" y="410"/>
                        </a:cubicBezTo>
                        <a:close/>
                      </a:path>
                    </a:pathLst>
                  </a:custGeom>
                  <a:grpFill/>
                  <a:ln>
                    <a:noFill/>
                  </a:ln>
                </p:spPr>
                <p:txBody>
                  <a:bodyPr anchor="ctr"/>
                  <a:lstStyle/>
                  <a:p>
                    <a:pPr algn="ctr"/>
                    <a:endParaRPr>
                      <a:latin typeface="印品黑体"/>
                    </a:endParaRPr>
                  </a:p>
                </p:txBody>
              </p:sp>
              <p:sp>
                <p:nvSpPr>
                  <p:cNvPr id="73" name="i$liḋe-Freeform: Shape 40">
                    <a:extLst>
                      <a:ext uri="{FF2B5EF4-FFF2-40B4-BE49-F238E27FC236}">
                        <a16:creationId xmlns:a16="http://schemas.microsoft.com/office/drawing/2014/main" id="{426A29C5-ABC2-4236-8A16-359FACC733E6}"/>
                      </a:ext>
                    </a:extLst>
                  </p:cNvPr>
                  <p:cNvSpPr>
                    <a:spLocks/>
                  </p:cNvSpPr>
                  <p:nvPr/>
                </p:nvSpPr>
                <p:spPr bwMode="auto">
                  <a:xfrm>
                    <a:off x="6089627" y="4932786"/>
                    <a:ext cx="109537" cy="628650"/>
                  </a:xfrm>
                  <a:custGeom>
                    <a:avLst/>
                    <a:gdLst>
                      <a:gd name="T0" fmla="*/ 16 w 70"/>
                      <a:gd name="T1" fmla="*/ 402 h 402"/>
                      <a:gd name="T2" fmla="*/ 15 w 70"/>
                      <a:gd name="T3" fmla="*/ 402 h 402"/>
                      <a:gd name="T4" fmla="*/ 1 w 70"/>
                      <a:gd name="T5" fmla="*/ 385 h 402"/>
                      <a:gd name="T6" fmla="*/ 38 w 70"/>
                      <a:gd name="T7" fmla="*/ 15 h 402"/>
                      <a:gd name="T8" fmla="*/ 55 w 70"/>
                      <a:gd name="T9" fmla="*/ 1 h 402"/>
                      <a:gd name="T10" fmla="*/ 69 w 70"/>
                      <a:gd name="T11" fmla="*/ 18 h 402"/>
                      <a:gd name="T12" fmla="*/ 32 w 70"/>
                      <a:gd name="T13" fmla="*/ 388 h 402"/>
                      <a:gd name="T14" fmla="*/ 16 w 70"/>
                      <a:gd name="T15" fmla="*/ 402 h 4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402">
                        <a:moveTo>
                          <a:pt x="16" y="402"/>
                        </a:moveTo>
                        <a:cubicBezTo>
                          <a:pt x="16" y="402"/>
                          <a:pt x="15" y="402"/>
                          <a:pt x="15" y="402"/>
                        </a:cubicBezTo>
                        <a:cubicBezTo>
                          <a:pt x="6" y="401"/>
                          <a:pt x="0" y="393"/>
                          <a:pt x="1" y="385"/>
                        </a:cubicBezTo>
                        <a:cubicBezTo>
                          <a:pt x="38" y="15"/>
                          <a:pt x="38" y="15"/>
                          <a:pt x="38" y="15"/>
                        </a:cubicBezTo>
                        <a:cubicBezTo>
                          <a:pt x="39" y="7"/>
                          <a:pt x="47" y="0"/>
                          <a:pt x="55" y="1"/>
                        </a:cubicBezTo>
                        <a:cubicBezTo>
                          <a:pt x="64" y="2"/>
                          <a:pt x="70" y="10"/>
                          <a:pt x="69" y="18"/>
                        </a:cubicBezTo>
                        <a:cubicBezTo>
                          <a:pt x="32" y="388"/>
                          <a:pt x="32" y="388"/>
                          <a:pt x="32" y="388"/>
                        </a:cubicBezTo>
                        <a:cubicBezTo>
                          <a:pt x="31" y="396"/>
                          <a:pt x="24" y="402"/>
                          <a:pt x="16" y="402"/>
                        </a:cubicBezTo>
                        <a:close/>
                      </a:path>
                    </a:pathLst>
                  </a:custGeom>
                  <a:grpFill/>
                  <a:ln>
                    <a:noFill/>
                  </a:ln>
                </p:spPr>
                <p:txBody>
                  <a:bodyPr anchor="ctr"/>
                  <a:lstStyle/>
                  <a:p>
                    <a:pPr algn="ctr"/>
                    <a:endParaRPr>
                      <a:latin typeface="印品黑体"/>
                    </a:endParaRPr>
                  </a:p>
                </p:txBody>
              </p:sp>
              <p:sp>
                <p:nvSpPr>
                  <p:cNvPr id="74" name="i$liḋe-Freeform: Shape 41">
                    <a:extLst>
                      <a:ext uri="{FF2B5EF4-FFF2-40B4-BE49-F238E27FC236}">
                        <a16:creationId xmlns:a16="http://schemas.microsoft.com/office/drawing/2014/main" id="{4D78DC39-2643-4920-BBDE-7B4DA2FE0EE5}"/>
                      </a:ext>
                    </a:extLst>
                  </p:cNvPr>
                  <p:cNvSpPr>
                    <a:spLocks/>
                  </p:cNvSpPr>
                  <p:nvPr/>
                </p:nvSpPr>
                <p:spPr bwMode="auto">
                  <a:xfrm>
                    <a:off x="6238852" y="4943898"/>
                    <a:ext cx="271462" cy="614362"/>
                  </a:xfrm>
                  <a:custGeom>
                    <a:avLst/>
                    <a:gdLst>
                      <a:gd name="T0" fmla="*/ 18 w 173"/>
                      <a:gd name="T1" fmla="*/ 393 h 393"/>
                      <a:gd name="T2" fmla="*/ 12 w 173"/>
                      <a:gd name="T3" fmla="*/ 392 h 393"/>
                      <a:gd name="T4" fmla="*/ 3 w 173"/>
                      <a:gd name="T5" fmla="*/ 372 h 393"/>
                      <a:gd name="T6" fmla="*/ 140 w 173"/>
                      <a:gd name="T7" fmla="*/ 12 h 393"/>
                      <a:gd name="T8" fmla="*/ 160 w 173"/>
                      <a:gd name="T9" fmla="*/ 3 h 393"/>
                      <a:gd name="T10" fmla="*/ 169 w 173"/>
                      <a:gd name="T11" fmla="*/ 23 h 393"/>
                      <a:gd name="T12" fmla="*/ 33 w 173"/>
                      <a:gd name="T13" fmla="*/ 383 h 393"/>
                      <a:gd name="T14" fmla="*/ 18 w 173"/>
                      <a:gd name="T15" fmla="*/ 393 h 3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3" h="393">
                        <a:moveTo>
                          <a:pt x="18" y="393"/>
                        </a:moveTo>
                        <a:cubicBezTo>
                          <a:pt x="16" y="393"/>
                          <a:pt x="14" y="393"/>
                          <a:pt x="12" y="392"/>
                        </a:cubicBezTo>
                        <a:cubicBezTo>
                          <a:pt x="4" y="389"/>
                          <a:pt x="0" y="380"/>
                          <a:pt x="3" y="372"/>
                        </a:cubicBezTo>
                        <a:cubicBezTo>
                          <a:pt x="140" y="12"/>
                          <a:pt x="140" y="12"/>
                          <a:pt x="140" y="12"/>
                        </a:cubicBezTo>
                        <a:cubicBezTo>
                          <a:pt x="143" y="4"/>
                          <a:pt x="152" y="0"/>
                          <a:pt x="160" y="3"/>
                        </a:cubicBezTo>
                        <a:cubicBezTo>
                          <a:pt x="169" y="6"/>
                          <a:pt x="173" y="15"/>
                          <a:pt x="169" y="23"/>
                        </a:cubicBezTo>
                        <a:cubicBezTo>
                          <a:pt x="33" y="383"/>
                          <a:pt x="33" y="383"/>
                          <a:pt x="33" y="383"/>
                        </a:cubicBezTo>
                        <a:cubicBezTo>
                          <a:pt x="30" y="389"/>
                          <a:pt x="24" y="393"/>
                          <a:pt x="18" y="393"/>
                        </a:cubicBezTo>
                        <a:close/>
                      </a:path>
                    </a:pathLst>
                  </a:custGeom>
                  <a:grpFill/>
                  <a:ln>
                    <a:noFill/>
                  </a:ln>
                </p:spPr>
                <p:txBody>
                  <a:bodyPr anchor="ctr"/>
                  <a:lstStyle/>
                  <a:p>
                    <a:pPr algn="ctr"/>
                    <a:endParaRPr>
                      <a:latin typeface="印品黑体"/>
                    </a:endParaRPr>
                  </a:p>
                </p:txBody>
              </p:sp>
              <p:sp>
                <p:nvSpPr>
                  <p:cNvPr id="75" name="i$liḋe-Freeform: Shape 42">
                    <a:extLst>
                      <a:ext uri="{FF2B5EF4-FFF2-40B4-BE49-F238E27FC236}">
                        <a16:creationId xmlns:a16="http://schemas.microsoft.com/office/drawing/2014/main" id="{26775E0E-3162-4126-87A6-9ED4EFF40FC3}"/>
                      </a:ext>
                    </a:extLst>
                  </p:cNvPr>
                  <p:cNvSpPr>
                    <a:spLocks/>
                  </p:cNvSpPr>
                  <p:nvPr/>
                </p:nvSpPr>
                <p:spPr bwMode="auto">
                  <a:xfrm>
                    <a:off x="5405414" y="5097886"/>
                    <a:ext cx="1223962" cy="55562"/>
                  </a:xfrm>
                  <a:custGeom>
                    <a:avLst/>
                    <a:gdLst>
                      <a:gd name="T0" fmla="*/ 766 w 782"/>
                      <a:gd name="T1" fmla="*/ 36 h 36"/>
                      <a:gd name="T2" fmla="*/ 15 w 782"/>
                      <a:gd name="T3" fmla="*/ 36 h 36"/>
                      <a:gd name="T4" fmla="*/ 0 w 782"/>
                      <a:gd name="T5" fmla="*/ 18 h 36"/>
                      <a:gd name="T6" fmla="*/ 15 w 782"/>
                      <a:gd name="T7" fmla="*/ 0 h 36"/>
                      <a:gd name="T8" fmla="*/ 766 w 782"/>
                      <a:gd name="T9" fmla="*/ 0 h 36"/>
                      <a:gd name="T10" fmla="*/ 782 w 782"/>
                      <a:gd name="T11" fmla="*/ 18 h 36"/>
                      <a:gd name="T12" fmla="*/ 766 w 7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782" h="36">
                        <a:moveTo>
                          <a:pt x="766" y="36"/>
                        </a:moveTo>
                        <a:cubicBezTo>
                          <a:pt x="15" y="36"/>
                          <a:pt x="15" y="36"/>
                          <a:pt x="15" y="36"/>
                        </a:cubicBezTo>
                        <a:cubicBezTo>
                          <a:pt x="7" y="36"/>
                          <a:pt x="0" y="27"/>
                          <a:pt x="0" y="18"/>
                        </a:cubicBezTo>
                        <a:cubicBezTo>
                          <a:pt x="0" y="9"/>
                          <a:pt x="7" y="0"/>
                          <a:pt x="15" y="0"/>
                        </a:cubicBezTo>
                        <a:cubicBezTo>
                          <a:pt x="766" y="0"/>
                          <a:pt x="766" y="0"/>
                          <a:pt x="766" y="0"/>
                        </a:cubicBezTo>
                        <a:cubicBezTo>
                          <a:pt x="775" y="0"/>
                          <a:pt x="782" y="9"/>
                          <a:pt x="782" y="18"/>
                        </a:cubicBezTo>
                        <a:cubicBezTo>
                          <a:pt x="782" y="27"/>
                          <a:pt x="775" y="36"/>
                          <a:pt x="766" y="36"/>
                        </a:cubicBezTo>
                        <a:close/>
                      </a:path>
                    </a:pathLst>
                  </a:custGeom>
                  <a:grpFill/>
                  <a:ln>
                    <a:noFill/>
                  </a:ln>
                </p:spPr>
                <p:txBody>
                  <a:bodyPr anchor="ctr"/>
                  <a:lstStyle/>
                  <a:p>
                    <a:pPr algn="ctr"/>
                    <a:endParaRPr>
                      <a:latin typeface="印品黑体"/>
                    </a:endParaRPr>
                  </a:p>
                </p:txBody>
              </p:sp>
              <p:sp>
                <p:nvSpPr>
                  <p:cNvPr id="76" name="i$liḋe-Freeform: Shape 43">
                    <a:extLst>
                      <a:ext uri="{FF2B5EF4-FFF2-40B4-BE49-F238E27FC236}">
                        <a16:creationId xmlns:a16="http://schemas.microsoft.com/office/drawing/2014/main" id="{8123135C-6F66-4AED-9202-AA967E5D3242}"/>
                      </a:ext>
                    </a:extLst>
                  </p:cNvPr>
                  <p:cNvSpPr>
                    <a:spLocks/>
                  </p:cNvSpPr>
                  <p:nvPr/>
                </p:nvSpPr>
                <p:spPr bwMode="auto">
                  <a:xfrm>
                    <a:off x="5453039" y="5264573"/>
                    <a:ext cx="1077912" cy="55562"/>
                  </a:xfrm>
                  <a:custGeom>
                    <a:avLst/>
                    <a:gdLst>
                      <a:gd name="T0" fmla="*/ 673 w 688"/>
                      <a:gd name="T1" fmla="*/ 36 h 36"/>
                      <a:gd name="T2" fmla="*/ 16 w 688"/>
                      <a:gd name="T3" fmla="*/ 36 h 36"/>
                      <a:gd name="T4" fmla="*/ 0 w 688"/>
                      <a:gd name="T5" fmla="*/ 18 h 36"/>
                      <a:gd name="T6" fmla="*/ 16 w 688"/>
                      <a:gd name="T7" fmla="*/ 0 h 36"/>
                      <a:gd name="T8" fmla="*/ 673 w 688"/>
                      <a:gd name="T9" fmla="*/ 0 h 36"/>
                      <a:gd name="T10" fmla="*/ 688 w 688"/>
                      <a:gd name="T11" fmla="*/ 18 h 36"/>
                      <a:gd name="T12" fmla="*/ 673 w 688"/>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688" h="36">
                        <a:moveTo>
                          <a:pt x="673" y="36"/>
                        </a:moveTo>
                        <a:cubicBezTo>
                          <a:pt x="16" y="36"/>
                          <a:pt x="16" y="36"/>
                          <a:pt x="16" y="36"/>
                        </a:cubicBezTo>
                        <a:cubicBezTo>
                          <a:pt x="7" y="36"/>
                          <a:pt x="0" y="27"/>
                          <a:pt x="0" y="18"/>
                        </a:cubicBezTo>
                        <a:cubicBezTo>
                          <a:pt x="0" y="9"/>
                          <a:pt x="7" y="0"/>
                          <a:pt x="16" y="0"/>
                        </a:cubicBezTo>
                        <a:cubicBezTo>
                          <a:pt x="673" y="0"/>
                          <a:pt x="673" y="0"/>
                          <a:pt x="673" y="0"/>
                        </a:cubicBezTo>
                        <a:cubicBezTo>
                          <a:pt x="681" y="0"/>
                          <a:pt x="688" y="9"/>
                          <a:pt x="688" y="18"/>
                        </a:cubicBezTo>
                        <a:cubicBezTo>
                          <a:pt x="688" y="27"/>
                          <a:pt x="681" y="36"/>
                          <a:pt x="673" y="36"/>
                        </a:cubicBezTo>
                        <a:close/>
                      </a:path>
                    </a:pathLst>
                  </a:custGeom>
                  <a:grpFill/>
                  <a:ln>
                    <a:noFill/>
                  </a:ln>
                </p:spPr>
                <p:txBody>
                  <a:bodyPr anchor="ctr"/>
                  <a:lstStyle/>
                  <a:p>
                    <a:pPr algn="ctr"/>
                    <a:endParaRPr>
                      <a:latin typeface="印品黑体"/>
                    </a:endParaRPr>
                  </a:p>
                </p:txBody>
              </p:sp>
              <p:sp>
                <p:nvSpPr>
                  <p:cNvPr id="77" name="i$liḋe-Freeform: Shape 44">
                    <a:extLst>
                      <a:ext uri="{FF2B5EF4-FFF2-40B4-BE49-F238E27FC236}">
                        <a16:creationId xmlns:a16="http://schemas.microsoft.com/office/drawing/2014/main" id="{8EBEC3AE-9660-483D-9747-69102B937F70}"/>
                      </a:ext>
                    </a:extLst>
                  </p:cNvPr>
                  <p:cNvSpPr>
                    <a:spLocks/>
                  </p:cNvSpPr>
                  <p:nvPr/>
                </p:nvSpPr>
                <p:spPr bwMode="auto">
                  <a:xfrm>
                    <a:off x="5502252" y="5377286"/>
                    <a:ext cx="979487" cy="53975"/>
                  </a:xfrm>
                  <a:custGeom>
                    <a:avLst/>
                    <a:gdLst>
                      <a:gd name="T0" fmla="*/ 610 w 626"/>
                      <a:gd name="T1" fmla="*/ 35 h 35"/>
                      <a:gd name="T2" fmla="*/ 16 w 626"/>
                      <a:gd name="T3" fmla="*/ 35 h 35"/>
                      <a:gd name="T4" fmla="*/ 0 w 626"/>
                      <a:gd name="T5" fmla="*/ 17 h 35"/>
                      <a:gd name="T6" fmla="*/ 16 w 626"/>
                      <a:gd name="T7" fmla="*/ 0 h 35"/>
                      <a:gd name="T8" fmla="*/ 610 w 626"/>
                      <a:gd name="T9" fmla="*/ 0 h 35"/>
                      <a:gd name="T10" fmla="*/ 626 w 626"/>
                      <a:gd name="T11" fmla="*/ 17 h 35"/>
                      <a:gd name="T12" fmla="*/ 610 w 626"/>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626" h="35">
                        <a:moveTo>
                          <a:pt x="610" y="35"/>
                        </a:moveTo>
                        <a:cubicBezTo>
                          <a:pt x="16" y="35"/>
                          <a:pt x="16" y="35"/>
                          <a:pt x="16" y="35"/>
                        </a:cubicBezTo>
                        <a:cubicBezTo>
                          <a:pt x="7" y="35"/>
                          <a:pt x="0" y="26"/>
                          <a:pt x="0" y="17"/>
                        </a:cubicBezTo>
                        <a:cubicBezTo>
                          <a:pt x="0" y="9"/>
                          <a:pt x="7" y="0"/>
                          <a:pt x="16" y="0"/>
                        </a:cubicBezTo>
                        <a:cubicBezTo>
                          <a:pt x="610" y="0"/>
                          <a:pt x="610" y="0"/>
                          <a:pt x="610" y="0"/>
                        </a:cubicBezTo>
                        <a:cubicBezTo>
                          <a:pt x="619" y="0"/>
                          <a:pt x="626" y="9"/>
                          <a:pt x="626" y="17"/>
                        </a:cubicBezTo>
                        <a:cubicBezTo>
                          <a:pt x="626" y="26"/>
                          <a:pt x="619" y="35"/>
                          <a:pt x="610" y="35"/>
                        </a:cubicBezTo>
                        <a:close/>
                      </a:path>
                    </a:pathLst>
                  </a:custGeom>
                  <a:grpFill/>
                  <a:ln>
                    <a:noFill/>
                  </a:ln>
                </p:spPr>
                <p:txBody>
                  <a:bodyPr anchor="ctr"/>
                  <a:lstStyle/>
                  <a:p>
                    <a:pPr algn="ctr"/>
                    <a:endParaRPr>
                      <a:latin typeface="印品黑体"/>
                    </a:endParaRPr>
                  </a:p>
                </p:txBody>
              </p:sp>
              <p:sp>
                <p:nvSpPr>
                  <p:cNvPr id="78" name="i$liḋe-Freeform: Shape 45">
                    <a:extLst>
                      <a:ext uri="{FF2B5EF4-FFF2-40B4-BE49-F238E27FC236}">
                        <a16:creationId xmlns:a16="http://schemas.microsoft.com/office/drawing/2014/main" id="{B11A600F-EDC2-4C66-8DAE-35C5F897066D}"/>
                      </a:ext>
                    </a:extLst>
                  </p:cNvPr>
                  <p:cNvSpPr>
                    <a:spLocks/>
                  </p:cNvSpPr>
                  <p:nvPr/>
                </p:nvSpPr>
                <p:spPr bwMode="auto">
                  <a:xfrm>
                    <a:off x="5516539" y="5526511"/>
                    <a:ext cx="931862" cy="407987"/>
                  </a:xfrm>
                  <a:custGeom>
                    <a:avLst/>
                    <a:gdLst>
                      <a:gd name="T0" fmla="*/ 579 w 596"/>
                      <a:gd name="T1" fmla="*/ 261 h 261"/>
                      <a:gd name="T2" fmla="*/ 18 w 596"/>
                      <a:gd name="T3" fmla="*/ 261 h 261"/>
                      <a:gd name="T4" fmla="*/ 5 w 596"/>
                      <a:gd name="T5" fmla="*/ 256 h 261"/>
                      <a:gd name="T6" fmla="*/ 0 w 596"/>
                      <a:gd name="T7" fmla="*/ 243 h 261"/>
                      <a:gd name="T8" fmla="*/ 9 w 596"/>
                      <a:gd name="T9" fmla="*/ 18 h 261"/>
                      <a:gd name="T10" fmla="*/ 27 w 596"/>
                      <a:gd name="T11" fmla="*/ 0 h 261"/>
                      <a:gd name="T12" fmla="*/ 44 w 596"/>
                      <a:gd name="T13" fmla="*/ 19 h 261"/>
                      <a:gd name="T14" fmla="*/ 36 w 596"/>
                      <a:gd name="T15" fmla="*/ 226 h 261"/>
                      <a:gd name="T16" fmla="*/ 579 w 596"/>
                      <a:gd name="T17" fmla="*/ 226 h 261"/>
                      <a:gd name="T18" fmla="*/ 596 w 596"/>
                      <a:gd name="T19" fmla="*/ 243 h 261"/>
                      <a:gd name="T20" fmla="*/ 579 w 596"/>
                      <a:gd name="T21" fmla="*/ 26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6" h="261">
                        <a:moveTo>
                          <a:pt x="579" y="261"/>
                        </a:moveTo>
                        <a:cubicBezTo>
                          <a:pt x="18" y="261"/>
                          <a:pt x="18" y="261"/>
                          <a:pt x="18" y="261"/>
                        </a:cubicBezTo>
                        <a:cubicBezTo>
                          <a:pt x="13" y="261"/>
                          <a:pt x="8" y="259"/>
                          <a:pt x="5" y="256"/>
                        </a:cubicBezTo>
                        <a:cubicBezTo>
                          <a:pt x="2" y="252"/>
                          <a:pt x="0" y="248"/>
                          <a:pt x="0" y="243"/>
                        </a:cubicBezTo>
                        <a:cubicBezTo>
                          <a:pt x="9" y="18"/>
                          <a:pt x="9" y="18"/>
                          <a:pt x="9" y="18"/>
                        </a:cubicBezTo>
                        <a:cubicBezTo>
                          <a:pt x="9" y="8"/>
                          <a:pt x="18" y="1"/>
                          <a:pt x="27" y="0"/>
                        </a:cubicBezTo>
                        <a:cubicBezTo>
                          <a:pt x="37" y="1"/>
                          <a:pt x="45" y="9"/>
                          <a:pt x="44" y="19"/>
                        </a:cubicBezTo>
                        <a:cubicBezTo>
                          <a:pt x="36" y="226"/>
                          <a:pt x="36" y="226"/>
                          <a:pt x="36" y="226"/>
                        </a:cubicBezTo>
                        <a:cubicBezTo>
                          <a:pt x="579" y="226"/>
                          <a:pt x="579" y="226"/>
                          <a:pt x="579" y="226"/>
                        </a:cubicBezTo>
                        <a:cubicBezTo>
                          <a:pt x="589" y="226"/>
                          <a:pt x="596" y="234"/>
                          <a:pt x="596" y="243"/>
                        </a:cubicBezTo>
                        <a:cubicBezTo>
                          <a:pt x="596" y="253"/>
                          <a:pt x="589" y="261"/>
                          <a:pt x="579" y="261"/>
                        </a:cubicBezTo>
                        <a:close/>
                      </a:path>
                    </a:pathLst>
                  </a:custGeom>
                  <a:grpFill/>
                  <a:ln>
                    <a:noFill/>
                  </a:ln>
                </p:spPr>
                <p:txBody>
                  <a:bodyPr anchor="ctr"/>
                  <a:lstStyle/>
                  <a:p>
                    <a:pPr algn="ctr"/>
                    <a:endParaRPr>
                      <a:latin typeface="印品黑体"/>
                    </a:endParaRPr>
                  </a:p>
                </p:txBody>
              </p:sp>
              <p:sp>
                <p:nvSpPr>
                  <p:cNvPr id="79" name="i$liḋe-Oval 46">
                    <a:extLst>
                      <a:ext uri="{FF2B5EF4-FFF2-40B4-BE49-F238E27FC236}">
                        <a16:creationId xmlns:a16="http://schemas.microsoft.com/office/drawing/2014/main" id="{87E625E0-FA51-4B15-8276-5F207568C7AD}"/>
                      </a:ext>
                    </a:extLst>
                  </p:cNvPr>
                  <p:cNvSpPr>
                    <a:spLocks/>
                  </p:cNvSpPr>
                  <p:nvPr/>
                </p:nvSpPr>
                <p:spPr bwMode="auto">
                  <a:xfrm>
                    <a:off x="5437164" y="5783686"/>
                    <a:ext cx="206375" cy="203200"/>
                  </a:xfrm>
                  <a:prstGeom prst="ellipse">
                    <a:avLst/>
                  </a:prstGeom>
                  <a:grpFill/>
                  <a:ln>
                    <a:noFill/>
                  </a:ln>
                </p:spPr>
                <p:txBody>
                  <a:bodyPr anchor="ctr"/>
                  <a:lstStyle/>
                  <a:p>
                    <a:pPr algn="ctr"/>
                    <a:endParaRPr>
                      <a:latin typeface="印品黑体"/>
                    </a:endParaRPr>
                  </a:p>
                </p:txBody>
              </p:sp>
              <p:sp>
                <p:nvSpPr>
                  <p:cNvPr id="80" name="i$liḋe-Oval 47">
                    <a:extLst>
                      <a:ext uri="{FF2B5EF4-FFF2-40B4-BE49-F238E27FC236}">
                        <a16:creationId xmlns:a16="http://schemas.microsoft.com/office/drawing/2014/main" id="{B1A41B88-1114-4AB6-9A31-7AAC66E0C499}"/>
                      </a:ext>
                    </a:extLst>
                  </p:cNvPr>
                  <p:cNvSpPr>
                    <a:spLocks/>
                  </p:cNvSpPr>
                  <p:nvPr/>
                </p:nvSpPr>
                <p:spPr bwMode="auto">
                  <a:xfrm>
                    <a:off x="6272189" y="5783686"/>
                    <a:ext cx="203200" cy="203200"/>
                  </a:xfrm>
                  <a:prstGeom prst="ellipse">
                    <a:avLst/>
                  </a:prstGeom>
                  <a:grpFill/>
                  <a:ln>
                    <a:noFill/>
                  </a:ln>
                </p:spPr>
                <p:txBody>
                  <a:bodyPr anchor="ctr"/>
                  <a:lstStyle/>
                  <a:p>
                    <a:pPr algn="ctr"/>
                    <a:endParaRPr>
                      <a:latin typeface="印品黑体"/>
                    </a:endParaRPr>
                  </a:p>
                </p:txBody>
              </p:sp>
            </p:grpSp>
          </p:grpSp>
        </p:grpSp>
        <p:grpSp>
          <p:nvGrpSpPr>
            <p:cNvPr id="47" name="组合 46">
              <a:extLst>
                <a:ext uri="{FF2B5EF4-FFF2-40B4-BE49-F238E27FC236}">
                  <a16:creationId xmlns:a16="http://schemas.microsoft.com/office/drawing/2014/main" id="{CD96257C-9CD3-4C51-94AA-5D5B56331BA1}"/>
                </a:ext>
              </a:extLst>
            </p:cNvPr>
            <p:cNvGrpSpPr/>
            <p:nvPr/>
          </p:nvGrpSpPr>
          <p:grpSpPr>
            <a:xfrm>
              <a:off x="9150996" y="1813424"/>
              <a:ext cx="2204514" cy="1327193"/>
              <a:chOff x="7449747" y="3245329"/>
              <a:chExt cx="2204514" cy="1327193"/>
            </a:xfrm>
          </p:grpSpPr>
          <p:sp>
            <p:nvSpPr>
              <p:cNvPr id="57" name="矩形 56">
                <a:extLst>
                  <a:ext uri="{FF2B5EF4-FFF2-40B4-BE49-F238E27FC236}">
                    <a16:creationId xmlns:a16="http://schemas.microsoft.com/office/drawing/2014/main" id="{497AC236-98BF-4D23-A8CA-F151796F7F13}"/>
                  </a:ext>
                </a:extLst>
              </p:cNvPr>
              <p:cNvSpPr/>
              <p:nvPr/>
            </p:nvSpPr>
            <p:spPr>
              <a:xfrm>
                <a:off x="7483990" y="3827466"/>
                <a:ext cx="2170271" cy="74505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solidFill>
                      <a:srgbClr val="FF0000"/>
                    </a:solidFill>
                    <a:latin typeface="印品黑体"/>
                  </a:rPr>
                  <a:t>海关在</a:t>
                </a:r>
                <a:r>
                  <a:rPr lang="en-US" altLang="zh-CN" sz="1600" b="1" dirty="0">
                    <a:solidFill>
                      <a:srgbClr val="FF0000"/>
                    </a:solidFill>
                    <a:latin typeface="印品黑体"/>
                  </a:rPr>
                  <a:t>60</a:t>
                </a:r>
                <a:r>
                  <a:rPr lang="zh-CN" altLang="en-US" sz="1600" b="1" dirty="0">
                    <a:solidFill>
                      <a:srgbClr val="FF0000"/>
                    </a:solidFill>
                    <a:latin typeface="印品黑体"/>
                  </a:rPr>
                  <a:t>天内做出决定</a:t>
                </a:r>
              </a:p>
            </p:txBody>
          </p:sp>
          <p:sp>
            <p:nvSpPr>
              <p:cNvPr id="58" name="矩形 57">
                <a:extLst>
                  <a:ext uri="{FF2B5EF4-FFF2-40B4-BE49-F238E27FC236}">
                    <a16:creationId xmlns:a16="http://schemas.microsoft.com/office/drawing/2014/main" id="{973CF3A5-BBC4-4C9C-9991-2EEC6CA3F2D2}"/>
                  </a:ext>
                </a:extLst>
              </p:cNvPr>
              <p:cNvSpPr/>
              <p:nvPr/>
            </p:nvSpPr>
            <p:spPr>
              <a:xfrm>
                <a:off x="7449747" y="3245329"/>
                <a:ext cx="2050552" cy="72738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en-US" altLang="zh-CN" sz="3200" dirty="0">
                    <a:latin typeface="印品黑体"/>
                  </a:rPr>
                  <a:t>60</a:t>
                </a:r>
                <a:endParaRPr lang="zh-CN" altLang="en-US" sz="3200" dirty="0">
                  <a:latin typeface="印品黑体"/>
                </a:endParaRPr>
              </a:p>
            </p:txBody>
          </p:sp>
        </p:grpSp>
        <p:grpSp>
          <p:nvGrpSpPr>
            <p:cNvPr id="48" name="组合 47">
              <a:extLst>
                <a:ext uri="{FF2B5EF4-FFF2-40B4-BE49-F238E27FC236}">
                  <a16:creationId xmlns:a16="http://schemas.microsoft.com/office/drawing/2014/main" id="{4689DFB9-5360-4B17-8D42-A101204271A2}"/>
                </a:ext>
              </a:extLst>
            </p:cNvPr>
            <p:cNvGrpSpPr/>
            <p:nvPr/>
          </p:nvGrpSpPr>
          <p:grpSpPr>
            <a:xfrm>
              <a:off x="9183962" y="3870846"/>
              <a:ext cx="2050552" cy="1703876"/>
              <a:chOff x="7482713" y="3154670"/>
              <a:chExt cx="2050552" cy="1703876"/>
            </a:xfrm>
          </p:grpSpPr>
          <p:sp>
            <p:nvSpPr>
              <p:cNvPr id="55" name="矩形 54">
                <a:extLst>
                  <a:ext uri="{FF2B5EF4-FFF2-40B4-BE49-F238E27FC236}">
                    <a16:creationId xmlns:a16="http://schemas.microsoft.com/office/drawing/2014/main" id="{3E4E1EBE-6926-42BD-BD68-F950FF79E518}"/>
                  </a:ext>
                </a:extLst>
              </p:cNvPr>
              <p:cNvSpPr/>
              <p:nvPr/>
            </p:nvSpPr>
            <p:spPr>
              <a:xfrm>
                <a:off x="7516956" y="3779718"/>
                <a:ext cx="2016309" cy="107882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solidFill>
                      <a:srgbClr val="FF0000"/>
                    </a:solidFill>
                    <a:latin typeface="印品黑体"/>
                  </a:rPr>
                  <a:t>针对申请人，在全国范围内统一适用。</a:t>
                </a:r>
              </a:p>
            </p:txBody>
          </p:sp>
          <p:sp>
            <p:nvSpPr>
              <p:cNvPr id="56" name="矩形 55">
                <a:extLst>
                  <a:ext uri="{FF2B5EF4-FFF2-40B4-BE49-F238E27FC236}">
                    <a16:creationId xmlns:a16="http://schemas.microsoft.com/office/drawing/2014/main" id="{6C3154C2-0564-439A-B05E-E114A836BA55}"/>
                  </a:ext>
                </a:extLst>
              </p:cNvPr>
              <p:cNvSpPr/>
              <p:nvPr/>
            </p:nvSpPr>
            <p:spPr>
              <a:xfrm>
                <a:off x="7482713" y="3154670"/>
                <a:ext cx="2050552" cy="72738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en-US" altLang="zh-CN" sz="3200" dirty="0">
                    <a:latin typeface="印品黑体"/>
                  </a:rPr>
                  <a:t>1</a:t>
                </a:r>
                <a:endParaRPr lang="zh-CN" altLang="en-US" sz="3200" dirty="0">
                  <a:latin typeface="印品黑体"/>
                </a:endParaRPr>
              </a:p>
            </p:txBody>
          </p:sp>
        </p:grpSp>
        <p:grpSp>
          <p:nvGrpSpPr>
            <p:cNvPr id="49" name="组合 48">
              <a:extLst>
                <a:ext uri="{FF2B5EF4-FFF2-40B4-BE49-F238E27FC236}">
                  <a16:creationId xmlns:a16="http://schemas.microsoft.com/office/drawing/2014/main" id="{0A1EA082-B01A-4DBF-A902-F1EE79B5FABE}"/>
                </a:ext>
              </a:extLst>
            </p:cNvPr>
            <p:cNvGrpSpPr/>
            <p:nvPr/>
          </p:nvGrpSpPr>
          <p:grpSpPr>
            <a:xfrm>
              <a:off x="3062940" y="1752194"/>
              <a:ext cx="2710053" cy="1088620"/>
              <a:chOff x="7751558" y="3184099"/>
              <a:chExt cx="2710053" cy="1088620"/>
            </a:xfrm>
          </p:grpSpPr>
          <p:sp>
            <p:nvSpPr>
              <p:cNvPr id="53" name="矩形 52">
                <a:extLst>
                  <a:ext uri="{FF2B5EF4-FFF2-40B4-BE49-F238E27FC236}">
                    <a16:creationId xmlns:a16="http://schemas.microsoft.com/office/drawing/2014/main" id="{3F65FCDF-F5DB-4BF5-8B49-F6C8553B1FD7}"/>
                  </a:ext>
                </a:extLst>
              </p:cNvPr>
              <p:cNvSpPr/>
              <p:nvPr/>
            </p:nvSpPr>
            <p:spPr>
              <a:xfrm>
                <a:off x="7751558" y="3861440"/>
                <a:ext cx="2710053" cy="411279"/>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600" b="1" dirty="0">
                    <a:solidFill>
                      <a:srgbClr val="FF0000"/>
                    </a:solidFill>
                    <a:latin typeface="印品黑体"/>
                  </a:rPr>
                  <a:t>货物进口前</a:t>
                </a:r>
                <a:r>
                  <a:rPr lang="en-US" altLang="zh-CN" sz="1600" b="1" dirty="0">
                    <a:solidFill>
                      <a:srgbClr val="FF0000"/>
                    </a:solidFill>
                    <a:latin typeface="印品黑体"/>
                  </a:rPr>
                  <a:t>3</a:t>
                </a:r>
                <a:r>
                  <a:rPr lang="zh-CN" altLang="en-US" sz="1600" b="1" dirty="0">
                    <a:solidFill>
                      <a:srgbClr val="FF0000"/>
                    </a:solidFill>
                    <a:latin typeface="印品黑体"/>
                  </a:rPr>
                  <a:t>个月申请</a:t>
                </a:r>
              </a:p>
            </p:txBody>
          </p:sp>
          <p:sp>
            <p:nvSpPr>
              <p:cNvPr id="54" name="矩形 53">
                <a:extLst>
                  <a:ext uri="{FF2B5EF4-FFF2-40B4-BE49-F238E27FC236}">
                    <a16:creationId xmlns:a16="http://schemas.microsoft.com/office/drawing/2014/main" id="{EC7C66ED-D7A2-4860-A855-65BD956DC1E7}"/>
                  </a:ext>
                </a:extLst>
              </p:cNvPr>
              <p:cNvSpPr/>
              <p:nvPr/>
            </p:nvSpPr>
            <p:spPr>
              <a:xfrm>
                <a:off x="8395361" y="3184099"/>
                <a:ext cx="2050552" cy="1083319"/>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en-US" altLang="zh-CN" sz="3200" dirty="0">
                    <a:latin typeface="印品黑体"/>
                  </a:rPr>
                  <a:t>3</a:t>
                </a:r>
              </a:p>
              <a:p>
                <a:pPr algn="r">
                  <a:lnSpc>
                    <a:spcPct val="120000"/>
                  </a:lnSpc>
                </a:pPr>
                <a:endParaRPr lang="zh-CN" altLang="en-US" sz="1600" dirty="0">
                  <a:latin typeface="印品黑体"/>
                </a:endParaRPr>
              </a:p>
            </p:txBody>
          </p:sp>
        </p:grpSp>
        <p:grpSp>
          <p:nvGrpSpPr>
            <p:cNvPr id="50" name="组合 49">
              <a:extLst>
                <a:ext uri="{FF2B5EF4-FFF2-40B4-BE49-F238E27FC236}">
                  <a16:creationId xmlns:a16="http://schemas.microsoft.com/office/drawing/2014/main" id="{DCF4639A-9B90-4DEF-826A-BE01F553C438}"/>
                </a:ext>
              </a:extLst>
            </p:cNvPr>
            <p:cNvGrpSpPr/>
            <p:nvPr/>
          </p:nvGrpSpPr>
          <p:grpSpPr>
            <a:xfrm>
              <a:off x="3288166" y="4010155"/>
              <a:ext cx="2469129" cy="1310657"/>
              <a:chOff x="7976784" y="3293979"/>
              <a:chExt cx="2469129" cy="1310657"/>
            </a:xfrm>
          </p:grpSpPr>
          <p:sp>
            <p:nvSpPr>
              <p:cNvPr id="51" name="矩形 50">
                <a:extLst>
                  <a:ext uri="{FF2B5EF4-FFF2-40B4-BE49-F238E27FC236}">
                    <a16:creationId xmlns:a16="http://schemas.microsoft.com/office/drawing/2014/main" id="{5390E847-CC01-4B69-B2C6-93854BAE06E8}"/>
                  </a:ext>
                </a:extLst>
              </p:cNvPr>
              <p:cNvSpPr/>
              <p:nvPr/>
            </p:nvSpPr>
            <p:spPr>
              <a:xfrm>
                <a:off x="7976784" y="3859582"/>
                <a:ext cx="2430261" cy="745054"/>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600" b="1" dirty="0">
                    <a:solidFill>
                      <a:srgbClr val="FF0000"/>
                    </a:solidFill>
                    <a:latin typeface="印品黑体"/>
                  </a:rPr>
                  <a:t>做出决定以后</a:t>
                </a:r>
                <a:r>
                  <a:rPr lang="en-US" altLang="zh-CN" sz="1600" b="1" dirty="0">
                    <a:solidFill>
                      <a:srgbClr val="FF0000"/>
                    </a:solidFill>
                    <a:latin typeface="印品黑体"/>
                  </a:rPr>
                  <a:t>3</a:t>
                </a:r>
                <a:r>
                  <a:rPr lang="zh-CN" altLang="en-US" sz="1600" b="1" dirty="0">
                    <a:solidFill>
                      <a:srgbClr val="FF0000"/>
                    </a:solidFill>
                    <a:latin typeface="印品黑体"/>
                  </a:rPr>
                  <a:t>年内有效</a:t>
                </a:r>
                <a:endParaRPr lang="zh-CN" altLang="en-US" sz="1600" dirty="0">
                  <a:solidFill>
                    <a:srgbClr val="FF0000"/>
                  </a:solidFill>
                  <a:latin typeface="印品黑体"/>
                </a:endParaRPr>
              </a:p>
            </p:txBody>
          </p:sp>
          <p:sp>
            <p:nvSpPr>
              <p:cNvPr id="52" name="矩形 51">
                <a:extLst>
                  <a:ext uri="{FF2B5EF4-FFF2-40B4-BE49-F238E27FC236}">
                    <a16:creationId xmlns:a16="http://schemas.microsoft.com/office/drawing/2014/main" id="{EF37D62A-074F-4825-AEAF-3E7CC8755BA6}"/>
                  </a:ext>
                </a:extLst>
              </p:cNvPr>
              <p:cNvSpPr/>
              <p:nvPr/>
            </p:nvSpPr>
            <p:spPr>
              <a:xfrm>
                <a:off x="8395362" y="3293979"/>
                <a:ext cx="2050551" cy="64944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en-US" altLang="zh-CN" sz="2800" dirty="0">
                    <a:latin typeface="印品黑体"/>
                  </a:rPr>
                  <a:t>3</a:t>
                </a:r>
                <a:endParaRPr lang="zh-CN" altLang="en-US" sz="2800" dirty="0">
                  <a:latin typeface="印品黑体"/>
                </a:endParaRPr>
              </a:p>
            </p:txBody>
          </p:sp>
        </p:grpSp>
      </p:grpSp>
      <p:grpSp>
        <p:nvGrpSpPr>
          <p:cNvPr id="2" name="组合 1">
            <a:extLst>
              <a:ext uri="{FF2B5EF4-FFF2-40B4-BE49-F238E27FC236}">
                <a16:creationId xmlns:a16="http://schemas.microsoft.com/office/drawing/2014/main" id="{E74D6B6C-B270-4F05-9232-660429027683}"/>
              </a:ext>
            </a:extLst>
          </p:cNvPr>
          <p:cNvGrpSpPr/>
          <p:nvPr/>
        </p:nvGrpSpPr>
        <p:grpSpPr>
          <a:xfrm>
            <a:off x="1043732" y="1917966"/>
            <a:ext cx="3192100" cy="3888652"/>
            <a:chOff x="1043732" y="1917966"/>
            <a:chExt cx="3192100" cy="3888652"/>
          </a:xfrm>
        </p:grpSpPr>
        <p:sp>
          <p:nvSpPr>
            <p:cNvPr id="91" name="ïšḻïďê-Oval 6">
              <a:extLst>
                <a:ext uri="{FF2B5EF4-FFF2-40B4-BE49-F238E27FC236}">
                  <a16:creationId xmlns:a16="http://schemas.microsoft.com/office/drawing/2014/main" id="{61017E0B-E41D-4AC4-9DD8-845852977B79}"/>
                </a:ext>
              </a:extLst>
            </p:cNvPr>
            <p:cNvSpPr/>
            <p:nvPr/>
          </p:nvSpPr>
          <p:spPr>
            <a:xfrm>
              <a:off x="3201959" y="2207426"/>
              <a:ext cx="560894" cy="66336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印品黑体"/>
              </a:endParaRPr>
            </a:p>
          </p:txBody>
        </p:sp>
        <p:sp>
          <p:nvSpPr>
            <p:cNvPr id="92" name="ïšḻïďê-Oval 10">
              <a:extLst>
                <a:ext uri="{FF2B5EF4-FFF2-40B4-BE49-F238E27FC236}">
                  <a16:creationId xmlns:a16="http://schemas.microsoft.com/office/drawing/2014/main" id="{26C74385-F7C0-419D-A293-35B6173A9298}"/>
                </a:ext>
              </a:extLst>
            </p:cNvPr>
            <p:cNvSpPr/>
            <p:nvPr/>
          </p:nvSpPr>
          <p:spPr>
            <a:xfrm>
              <a:off x="3201959" y="3157260"/>
              <a:ext cx="560894" cy="66336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印品黑体"/>
              </a:endParaRPr>
            </a:p>
          </p:txBody>
        </p:sp>
        <p:sp>
          <p:nvSpPr>
            <p:cNvPr id="93" name="ïšḻïďê-Oval 14">
              <a:extLst>
                <a:ext uri="{FF2B5EF4-FFF2-40B4-BE49-F238E27FC236}">
                  <a16:creationId xmlns:a16="http://schemas.microsoft.com/office/drawing/2014/main" id="{9F45548A-3A3D-4789-9FC0-3A4D3CAEF9C9}"/>
                </a:ext>
              </a:extLst>
            </p:cNvPr>
            <p:cNvSpPr/>
            <p:nvPr/>
          </p:nvSpPr>
          <p:spPr>
            <a:xfrm>
              <a:off x="3201959" y="4108446"/>
              <a:ext cx="560894" cy="66336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印品黑体"/>
              </a:endParaRPr>
            </a:p>
          </p:txBody>
        </p:sp>
        <p:cxnSp>
          <p:nvCxnSpPr>
            <p:cNvPr id="94" name="ïšḻïďê-Straight Connector 27">
              <a:extLst>
                <a:ext uri="{FF2B5EF4-FFF2-40B4-BE49-F238E27FC236}">
                  <a16:creationId xmlns:a16="http://schemas.microsoft.com/office/drawing/2014/main" id="{470F7315-BA28-40CE-9D19-046BA4A61184}"/>
                </a:ext>
              </a:extLst>
            </p:cNvPr>
            <p:cNvCxnSpPr>
              <a:cxnSpLocks/>
            </p:cNvCxnSpPr>
            <p:nvPr/>
          </p:nvCxnSpPr>
          <p:spPr>
            <a:xfrm flipV="1">
              <a:off x="4235832" y="1917966"/>
              <a:ext cx="0" cy="3488554"/>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95" name="ïšḻïďê-Freeform: Shape 29">
              <a:extLst>
                <a:ext uri="{FF2B5EF4-FFF2-40B4-BE49-F238E27FC236}">
                  <a16:creationId xmlns:a16="http://schemas.microsoft.com/office/drawing/2014/main" id="{336CD080-4295-4FE4-BD0A-DEE52A3584B6}"/>
                </a:ext>
              </a:extLst>
            </p:cNvPr>
            <p:cNvSpPr>
              <a:spLocks/>
            </p:cNvSpPr>
            <p:nvPr/>
          </p:nvSpPr>
          <p:spPr bwMode="auto">
            <a:xfrm>
              <a:off x="3338899" y="2364382"/>
              <a:ext cx="287012" cy="349452"/>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p:spPr>
          <p:txBody>
            <a:bodyPr anchor="ctr"/>
            <a:lstStyle/>
            <a:p>
              <a:pPr algn="ctr"/>
              <a:endParaRPr>
                <a:latin typeface="印品黑体"/>
              </a:endParaRPr>
            </a:p>
          </p:txBody>
        </p:sp>
        <p:sp>
          <p:nvSpPr>
            <p:cNvPr id="96" name="ïšḻïďê-Freeform: Shape 30">
              <a:extLst>
                <a:ext uri="{FF2B5EF4-FFF2-40B4-BE49-F238E27FC236}">
                  <a16:creationId xmlns:a16="http://schemas.microsoft.com/office/drawing/2014/main" id="{E44CA329-5AA7-4FC6-BF4F-F2BEBD915F43}"/>
                </a:ext>
              </a:extLst>
            </p:cNvPr>
            <p:cNvSpPr>
              <a:spLocks/>
            </p:cNvSpPr>
            <p:nvPr/>
          </p:nvSpPr>
          <p:spPr bwMode="auto">
            <a:xfrm>
              <a:off x="3353917" y="3332502"/>
              <a:ext cx="256977" cy="31288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anchor="ctr"/>
            <a:lstStyle/>
            <a:p>
              <a:pPr algn="ctr"/>
              <a:endParaRPr>
                <a:latin typeface="印品黑体"/>
              </a:endParaRPr>
            </a:p>
          </p:txBody>
        </p:sp>
        <p:sp>
          <p:nvSpPr>
            <p:cNvPr id="97" name="ïšḻïďê-Freeform: Shape 31">
              <a:extLst>
                <a:ext uri="{FF2B5EF4-FFF2-40B4-BE49-F238E27FC236}">
                  <a16:creationId xmlns:a16="http://schemas.microsoft.com/office/drawing/2014/main" id="{72A0F187-CBF5-4918-86BB-28A9DB8D33A0}"/>
                </a:ext>
              </a:extLst>
            </p:cNvPr>
            <p:cNvSpPr>
              <a:spLocks/>
            </p:cNvSpPr>
            <p:nvPr/>
          </p:nvSpPr>
          <p:spPr bwMode="auto">
            <a:xfrm>
              <a:off x="3367467" y="4235680"/>
              <a:ext cx="229876" cy="408898"/>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anchor="ctr"/>
            <a:lstStyle/>
            <a:p>
              <a:pPr algn="ctr"/>
              <a:endParaRPr>
                <a:latin typeface="印品黑体"/>
              </a:endParaRPr>
            </a:p>
          </p:txBody>
        </p:sp>
        <p:sp>
          <p:nvSpPr>
            <p:cNvPr id="98" name="矩形 97">
              <a:extLst>
                <a:ext uri="{FF2B5EF4-FFF2-40B4-BE49-F238E27FC236}">
                  <a16:creationId xmlns:a16="http://schemas.microsoft.com/office/drawing/2014/main" id="{539B5B1E-8388-456C-B5B1-3DCD445593F0}"/>
                </a:ext>
              </a:extLst>
            </p:cNvPr>
            <p:cNvSpPr/>
            <p:nvPr/>
          </p:nvSpPr>
          <p:spPr>
            <a:xfrm>
              <a:off x="1043732" y="2340141"/>
              <a:ext cx="1858118" cy="364074"/>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600" dirty="0">
                  <a:latin typeface="印品黑体"/>
                </a:rPr>
                <a:t>进口价格</a:t>
              </a:r>
            </a:p>
          </p:txBody>
        </p:sp>
        <p:sp>
          <p:nvSpPr>
            <p:cNvPr id="99" name="矩形 98">
              <a:extLst>
                <a:ext uri="{FF2B5EF4-FFF2-40B4-BE49-F238E27FC236}">
                  <a16:creationId xmlns:a16="http://schemas.microsoft.com/office/drawing/2014/main" id="{9ED792C9-7A8C-4878-A360-03A6B212C4EE}"/>
                </a:ext>
              </a:extLst>
            </p:cNvPr>
            <p:cNvSpPr/>
            <p:nvPr/>
          </p:nvSpPr>
          <p:spPr>
            <a:xfrm>
              <a:off x="1165105" y="3180748"/>
              <a:ext cx="1762422" cy="364074"/>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600" dirty="0">
                  <a:latin typeface="印品黑体"/>
                </a:rPr>
                <a:t>商品归类</a:t>
              </a:r>
            </a:p>
          </p:txBody>
        </p:sp>
        <p:sp>
          <p:nvSpPr>
            <p:cNvPr id="100" name="矩形 99">
              <a:extLst>
                <a:ext uri="{FF2B5EF4-FFF2-40B4-BE49-F238E27FC236}">
                  <a16:creationId xmlns:a16="http://schemas.microsoft.com/office/drawing/2014/main" id="{9BBE2DB3-31FD-41FB-99A9-D8E57DE615A1}"/>
                </a:ext>
              </a:extLst>
            </p:cNvPr>
            <p:cNvSpPr/>
            <p:nvPr/>
          </p:nvSpPr>
          <p:spPr>
            <a:xfrm>
              <a:off x="1101817" y="4203974"/>
              <a:ext cx="1741273" cy="364074"/>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600" dirty="0">
                  <a:latin typeface="印品黑体"/>
                </a:rPr>
                <a:t>原产地</a:t>
              </a:r>
            </a:p>
          </p:txBody>
        </p:sp>
        <p:sp>
          <p:nvSpPr>
            <p:cNvPr id="101" name="ïšḻïďê-Oval 14">
              <a:extLst>
                <a:ext uri="{FF2B5EF4-FFF2-40B4-BE49-F238E27FC236}">
                  <a16:creationId xmlns:a16="http://schemas.microsoft.com/office/drawing/2014/main" id="{37D9E72C-F028-4C7D-A48F-CA57A014C606}"/>
                </a:ext>
              </a:extLst>
            </p:cNvPr>
            <p:cNvSpPr/>
            <p:nvPr/>
          </p:nvSpPr>
          <p:spPr>
            <a:xfrm>
              <a:off x="3189731" y="5143249"/>
              <a:ext cx="560894" cy="66336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印品黑体"/>
              </a:endParaRPr>
            </a:p>
          </p:txBody>
        </p:sp>
        <p:sp>
          <p:nvSpPr>
            <p:cNvPr id="102" name="矩形 101">
              <a:extLst>
                <a:ext uri="{FF2B5EF4-FFF2-40B4-BE49-F238E27FC236}">
                  <a16:creationId xmlns:a16="http://schemas.microsoft.com/office/drawing/2014/main" id="{27DEA837-B256-4659-9013-46EEB212DCA3}"/>
                </a:ext>
              </a:extLst>
            </p:cNvPr>
            <p:cNvSpPr/>
            <p:nvPr/>
          </p:nvSpPr>
          <p:spPr>
            <a:xfrm>
              <a:off x="1089589" y="5238777"/>
              <a:ext cx="1741273" cy="364074"/>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600" dirty="0">
                  <a:latin typeface="印品黑体"/>
                </a:rPr>
                <a:t>其他</a:t>
              </a:r>
            </a:p>
          </p:txBody>
        </p:sp>
        <p:sp>
          <p:nvSpPr>
            <p:cNvPr id="103" name="i$liḋe-Freeform: Shape 27">
              <a:extLst>
                <a:ext uri="{FF2B5EF4-FFF2-40B4-BE49-F238E27FC236}">
                  <a16:creationId xmlns:a16="http://schemas.microsoft.com/office/drawing/2014/main" id="{B028B268-5492-4C8D-A27D-FBA588BF8C33}"/>
                </a:ext>
              </a:extLst>
            </p:cNvPr>
            <p:cNvSpPr>
              <a:spLocks/>
            </p:cNvSpPr>
            <p:nvPr/>
          </p:nvSpPr>
          <p:spPr bwMode="auto">
            <a:xfrm>
              <a:off x="3348482" y="5301760"/>
              <a:ext cx="277429" cy="292762"/>
            </a:xfrm>
            <a:custGeom>
              <a:avLst/>
              <a:gdLst>
                <a:gd name="T0" fmla="*/ 198438 w 21542"/>
                <a:gd name="T1" fmla="*/ 197644 h 21600"/>
                <a:gd name="T2" fmla="*/ 198438 w 21542"/>
                <a:gd name="T3" fmla="*/ 197644 h 21600"/>
                <a:gd name="T4" fmla="*/ 198438 w 21542"/>
                <a:gd name="T5" fmla="*/ 197644 h 21600"/>
                <a:gd name="T6" fmla="*/ 198438 w 21542"/>
                <a:gd name="T7" fmla="*/ 1976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42" h="21600">
                  <a:moveTo>
                    <a:pt x="11685" y="1798"/>
                  </a:moveTo>
                  <a:cubicBezTo>
                    <a:pt x="12903" y="1906"/>
                    <a:pt x="14055" y="2202"/>
                    <a:pt x="15143" y="2682"/>
                  </a:cubicBezTo>
                  <a:cubicBezTo>
                    <a:pt x="16233" y="3165"/>
                    <a:pt x="17213" y="3803"/>
                    <a:pt x="18089" y="4596"/>
                  </a:cubicBezTo>
                  <a:cubicBezTo>
                    <a:pt x="18964" y="5390"/>
                    <a:pt x="19696" y="6307"/>
                    <a:pt x="20286" y="7355"/>
                  </a:cubicBezTo>
                  <a:cubicBezTo>
                    <a:pt x="20875" y="8400"/>
                    <a:pt x="21290" y="9537"/>
                    <a:pt x="21528" y="10774"/>
                  </a:cubicBezTo>
                  <a:cubicBezTo>
                    <a:pt x="21573" y="11034"/>
                    <a:pt x="21497" y="11229"/>
                    <a:pt x="21299" y="11356"/>
                  </a:cubicBezTo>
                  <a:cubicBezTo>
                    <a:pt x="21223" y="11407"/>
                    <a:pt x="21151" y="11435"/>
                    <a:pt x="21077" y="11435"/>
                  </a:cubicBezTo>
                  <a:cubicBezTo>
                    <a:pt x="20930" y="11435"/>
                    <a:pt x="20822" y="11381"/>
                    <a:pt x="20760" y="11271"/>
                  </a:cubicBezTo>
                  <a:cubicBezTo>
                    <a:pt x="20016" y="10353"/>
                    <a:pt x="19186" y="9890"/>
                    <a:pt x="18272" y="9879"/>
                  </a:cubicBezTo>
                  <a:cubicBezTo>
                    <a:pt x="17616" y="9879"/>
                    <a:pt x="16994" y="10128"/>
                    <a:pt x="16402" y="10619"/>
                  </a:cubicBezTo>
                  <a:cubicBezTo>
                    <a:pt x="15813" y="11110"/>
                    <a:pt x="15320" y="11796"/>
                    <a:pt x="14912" y="12680"/>
                  </a:cubicBezTo>
                  <a:cubicBezTo>
                    <a:pt x="14840" y="12886"/>
                    <a:pt x="14704" y="12991"/>
                    <a:pt x="14516" y="12991"/>
                  </a:cubicBezTo>
                  <a:cubicBezTo>
                    <a:pt x="14323" y="12991"/>
                    <a:pt x="14191" y="12886"/>
                    <a:pt x="14115" y="12680"/>
                  </a:cubicBezTo>
                  <a:cubicBezTo>
                    <a:pt x="13490" y="11328"/>
                    <a:pt x="12679" y="10452"/>
                    <a:pt x="11682" y="10057"/>
                  </a:cubicBezTo>
                  <a:lnTo>
                    <a:pt x="11682" y="17164"/>
                  </a:lnTo>
                  <a:cubicBezTo>
                    <a:pt x="11682" y="17779"/>
                    <a:pt x="11594" y="18350"/>
                    <a:pt x="11415" y="18883"/>
                  </a:cubicBezTo>
                  <a:cubicBezTo>
                    <a:pt x="11234" y="19414"/>
                    <a:pt x="10993" y="19886"/>
                    <a:pt x="10690" y="20298"/>
                  </a:cubicBezTo>
                  <a:cubicBezTo>
                    <a:pt x="10385" y="20704"/>
                    <a:pt x="10029" y="21026"/>
                    <a:pt x="9621" y="21258"/>
                  </a:cubicBezTo>
                  <a:cubicBezTo>
                    <a:pt x="9214" y="21487"/>
                    <a:pt x="8777" y="21599"/>
                    <a:pt x="8314" y="21599"/>
                  </a:cubicBezTo>
                  <a:cubicBezTo>
                    <a:pt x="7852" y="21599"/>
                    <a:pt x="7410" y="21487"/>
                    <a:pt x="6995" y="21258"/>
                  </a:cubicBezTo>
                  <a:cubicBezTo>
                    <a:pt x="6580" y="21027"/>
                    <a:pt x="6220" y="20705"/>
                    <a:pt x="5915" y="20298"/>
                  </a:cubicBezTo>
                  <a:cubicBezTo>
                    <a:pt x="5612" y="19886"/>
                    <a:pt x="5369" y="19417"/>
                    <a:pt x="5190" y="18883"/>
                  </a:cubicBezTo>
                  <a:cubicBezTo>
                    <a:pt x="5011" y="18350"/>
                    <a:pt x="4923" y="17779"/>
                    <a:pt x="4923" y="17164"/>
                  </a:cubicBezTo>
                  <a:cubicBezTo>
                    <a:pt x="4923" y="16850"/>
                    <a:pt x="5011" y="16591"/>
                    <a:pt x="5190" y="16390"/>
                  </a:cubicBezTo>
                  <a:cubicBezTo>
                    <a:pt x="5369" y="16187"/>
                    <a:pt x="5583" y="16085"/>
                    <a:pt x="5836" y="16085"/>
                  </a:cubicBezTo>
                  <a:cubicBezTo>
                    <a:pt x="6103" y="16085"/>
                    <a:pt x="6320" y="16187"/>
                    <a:pt x="6492" y="16390"/>
                  </a:cubicBezTo>
                  <a:cubicBezTo>
                    <a:pt x="6661" y="16591"/>
                    <a:pt x="6747" y="16851"/>
                    <a:pt x="6747" y="17164"/>
                  </a:cubicBezTo>
                  <a:cubicBezTo>
                    <a:pt x="6747" y="17799"/>
                    <a:pt x="6900" y="18333"/>
                    <a:pt x="7203" y="18776"/>
                  </a:cubicBezTo>
                  <a:cubicBezTo>
                    <a:pt x="7508" y="19216"/>
                    <a:pt x="7878" y="19437"/>
                    <a:pt x="8312" y="19437"/>
                  </a:cubicBezTo>
                  <a:cubicBezTo>
                    <a:pt x="8732" y="19437"/>
                    <a:pt x="9092" y="19216"/>
                    <a:pt x="9397" y="18776"/>
                  </a:cubicBezTo>
                  <a:cubicBezTo>
                    <a:pt x="9700" y="18333"/>
                    <a:pt x="9853" y="17799"/>
                    <a:pt x="9853" y="17164"/>
                  </a:cubicBezTo>
                  <a:lnTo>
                    <a:pt x="9853" y="10057"/>
                  </a:lnTo>
                  <a:cubicBezTo>
                    <a:pt x="8856" y="10461"/>
                    <a:pt x="8042" y="11336"/>
                    <a:pt x="7420" y="12680"/>
                  </a:cubicBezTo>
                  <a:cubicBezTo>
                    <a:pt x="7344" y="12886"/>
                    <a:pt x="7210" y="12991"/>
                    <a:pt x="7019" y="12991"/>
                  </a:cubicBezTo>
                  <a:cubicBezTo>
                    <a:pt x="6828" y="12991"/>
                    <a:pt x="6700" y="12886"/>
                    <a:pt x="6631" y="12680"/>
                  </a:cubicBezTo>
                  <a:cubicBezTo>
                    <a:pt x="6227" y="11796"/>
                    <a:pt x="5734" y="11110"/>
                    <a:pt x="5147" y="10619"/>
                  </a:cubicBezTo>
                  <a:cubicBezTo>
                    <a:pt x="4560" y="10128"/>
                    <a:pt x="3940" y="9879"/>
                    <a:pt x="3284" y="9879"/>
                  </a:cubicBezTo>
                  <a:cubicBezTo>
                    <a:pt x="2363" y="9879"/>
                    <a:pt x="1541" y="10345"/>
                    <a:pt x="808" y="11271"/>
                  </a:cubicBezTo>
                  <a:cubicBezTo>
                    <a:pt x="718" y="11381"/>
                    <a:pt x="596" y="11435"/>
                    <a:pt x="455" y="11435"/>
                  </a:cubicBezTo>
                  <a:cubicBezTo>
                    <a:pt x="381" y="11435"/>
                    <a:pt x="305" y="11407"/>
                    <a:pt x="238" y="11356"/>
                  </a:cubicBezTo>
                  <a:cubicBezTo>
                    <a:pt x="47" y="11229"/>
                    <a:pt x="-26" y="11034"/>
                    <a:pt x="7" y="10774"/>
                  </a:cubicBezTo>
                  <a:cubicBezTo>
                    <a:pt x="245" y="9537"/>
                    <a:pt x="660" y="8400"/>
                    <a:pt x="1259" y="7355"/>
                  </a:cubicBezTo>
                  <a:cubicBezTo>
                    <a:pt x="1855" y="6307"/>
                    <a:pt x="2595" y="5390"/>
                    <a:pt x="3468" y="4596"/>
                  </a:cubicBezTo>
                  <a:cubicBezTo>
                    <a:pt x="4343" y="3803"/>
                    <a:pt x="5321" y="3168"/>
                    <a:pt x="6402" y="2688"/>
                  </a:cubicBezTo>
                  <a:cubicBezTo>
                    <a:pt x="7482" y="2213"/>
                    <a:pt x="8634" y="1917"/>
                    <a:pt x="9850" y="1798"/>
                  </a:cubicBezTo>
                  <a:lnTo>
                    <a:pt x="9850" y="1081"/>
                  </a:lnTo>
                  <a:cubicBezTo>
                    <a:pt x="9850" y="767"/>
                    <a:pt x="9936" y="508"/>
                    <a:pt x="10118" y="304"/>
                  </a:cubicBezTo>
                  <a:cubicBezTo>
                    <a:pt x="10296" y="101"/>
                    <a:pt x="10511" y="0"/>
                    <a:pt x="10764" y="0"/>
                  </a:cubicBezTo>
                  <a:cubicBezTo>
                    <a:pt x="11029" y="0"/>
                    <a:pt x="11248" y="101"/>
                    <a:pt x="11420" y="304"/>
                  </a:cubicBezTo>
                  <a:cubicBezTo>
                    <a:pt x="11589" y="508"/>
                    <a:pt x="11675" y="767"/>
                    <a:pt x="11675" y="1081"/>
                  </a:cubicBezTo>
                  <a:lnTo>
                    <a:pt x="11675" y="1798"/>
                  </a:lnTo>
                  <a:lnTo>
                    <a:pt x="11685" y="1798"/>
                  </a:lnTo>
                  <a:close/>
                </a:path>
              </a:pathLst>
            </a:custGeom>
            <a:solidFill>
              <a:schemeClr val="bg1"/>
            </a:solidFill>
            <a:ln>
              <a:noFill/>
            </a:ln>
            <a:effectLst/>
          </p:spPr>
          <p:txBody>
            <a:bodyPr anchor="ctr"/>
            <a:lstStyle/>
            <a:p>
              <a:pPr algn="ctr"/>
              <a:endParaRPr>
                <a:latin typeface="印品黑体"/>
              </a:endParaRPr>
            </a:p>
          </p:txBody>
        </p:sp>
      </p:grpSp>
    </p:spTree>
    <p:extLst>
      <p:ext uri="{BB962C8B-B14F-4D97-AF65-F5344CB8AC3E}">
        <p14:creationId xmlns:p14="http://schemas.microsoft.com/office/powerpoint/2010/main" val="3773072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11">
            <a:extLst>
              <a:ext uri="{FF2B5EF4-FFF2-40B4-BE49-F238E27FC236}">
                <a16:creationId xmlns:a16="http://schemas.microsoft.com/office/drawing/2014/main" id="{0A3EB0FF-CD5B-41C6-AB77-3912C1241B6B}"/>
              </a:ext>
            </a:extLst>
          </p:cNvPr>
          <p:cNvSpPr txBox="1"/>
          <p:nvPr/>
        </p:nvSpPr>
        <p:spPr>
          <a:xfrm>
            <a:off x="1427827" y="612023"/>
            <a:ext cx="4587962" cy="430887"/>
          </a:xfrm>
          <a:prstGeom prst="rect">
            <a:avLst/>
          </a:prstGeom>
          <a:noFill/>
        </p:spPr>
        <p:txBody>
          <a:bodyPr wrap="square" lIns="0" tIns="0" rIns="0" bIns="0" rtlCol="0">
            <a:spAutoFit/>
            <a:scene3d>
              <a:camera prst="orthographicFront"/>
              <a:lightRig rig="threePt" dir="t"/>
            </a:scene3d>
            <a:sp3d contourW="12700"/>
          </a:bodyPr>
          <a:lstStyle/>
          <a:p>
            <a:pPr lvl="0">
              <a:defRPr/>
            </a:pPr>
            <a:r>
              <a:rPr kumimoji="0" lang="zh-CN" altLang="en-US" sz="2800" b="1" i="0" u="none" strike="noStrike" kern="1200" cap="none" spc="0" normalizeH="0" baseline="0" noProof="0" dirty="0">
                <a:ln>
                  <a:noFill/>
                </a:ln>
                <a:solidFill>
                  <a:prstClr val="black">
                    <a:lumMod val="65000"/>
                    <a:lumOff val="35000"/>
                  </a:prstClr>
                </a:solidFill>
                <a:effectLst/>
                <a:uLnTx/>
                <a:uFillTx/>
                <a:latin typeface="Arial"/>
                <a:ea typeface="微软雅黑"/>
                <a:cs typeface="+mn-cs"/>
              </a:rPr>
              <a:t>应对稽查</a:t>
            </a:r>
            <a:endParaRPr kumimoji="0" lang="en-US" altLang="zh-CN" sz="2800" b="1" i="0" u="none" strike="noStrike" kern="1200" cap="none" spc="0" normalizeH="0" baseline="0" noProof="0" dirty="0">
              <a:ln>
                <a:noFill/>
              </a:ln>
              <a:solidFill>
                <a:prstClr val="black">
                  <a:lumMod val="65000"/>
                  <a:lumOff val="35000"/>
                </a:prstClr>
              </a:solidFill>
              <a:effectLst/>
              <a:uLnTx/>
              <a:uFillTx/>
              <a:latin typeface="Arial"/>
              <a:ea typeface="微软雅黑"/>
              <a:cs typeface="+mn-cs"/>
            </a:endParaRPr>
          </a:p>
        </p:txBody>
      </p:sp>
      <p:pic>
        <p:nvPicPr>
          <p:cNvPr id="29" name="图片 28" descr="D:\=Business Support=\VI系统\logo\中英文全称横版Logo.png">
            <a:extLst>
              <a:ext uri="{FF2B5EF4-FFF2-40B4-BE49-F238E27FC236}">
                <a16:creationId xmlns:a16="http://schemas.microsoft.com/office/drawing/2014/main" id="{01138BC1-1532-4834-9C05-3C184E64138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79396" y="565131"/>
            <a:ext cx="2426122" cy="374250"/>
          </a:xfrm>
          <a:prstGeom prst="rect">
            <a:avLst/>
          </a:prstGeom>
          <a:noFill/>
          <a:ln>
            <a:noFill/>
          </a:ln>
        </p:spPr>
      </p:pic>
      <p:sp>
        <p:nvSpPr>
          <p:cNvPr id="30" name="TextBox 7">
            <a:extLst>
              <a:ext uri="{FF2B5EF4-FFF2-40B4-BE49-F238E27FC236}">
                <a16:creationId xmlns:a16="http://schemas.microsoft.com/office/drawing/2014/main" id="{7E7E97B1-E3EA-45C7-9014-93E2D6C3A524}"/>
              </a:ext>
            </a:extLst>
          </p:cNvPr>
          <p:cNvSpPr txBox="1"/>
          <p:nvPr/>
        </p:nvSpPr>
        <p:spPr>
          <a:xfrm flipV="1">
            <a:off x="505567" y="1055253"/>
            <a:ext cx="10931676" cy="36000"/>
          </a:xfrm>
          <a:prstGeom prst="rect">
            <a:avLst/>
          </a:prstGeom>
          <a:solidFill>
            <a:schemeClr val="accent1">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07" b="0" i="0" u="none" strike="noStrike" kern="1200" cap="none" spc="0" normalizeH="0" baseline="0" noProof="0" dirty="0">
              <a:ln>
                <a:noFill/>
              </a:ln>
              <a:solidFill>
                <a:prstClr val="black"/>
              </a:solidFill>
              <a:effectLst/>
              <a:uLnTx/>
              <a:uFillTx/>
              <a:latin typeface="Arial"/>
              <a:ea typeface="微软雅黑"/>
              <a:cs typeface="+mn-cs"/>
            </a:endParaRPr>
          </a:p>
        </p:txBody>
      </p:sp>
      <p:pic>
        <p:nvPicPr>
          <p:cNvPr id="34" name="图片 33">
            <a:extLst>
              <a:ext uri="{FF2B5EF4-FFF2-40B4-BE49-F238E27FC236}">
                <a16:creationId xmlns:a16="http://schemas.microsoft.com/office/drawing/2014/main" id="{B66B1462-1A75-42D9-B547-4CF1A8D13E5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1434" b="2440"/>
          <a:stretch/>
        </p:blipFill>
        <p:spPr>
          <a:xfrm rot="5400000">
            <a:off x="350737" y="-350737"/>
            <a:ext cx="1660727" cy="2362201"/>
          </a:xfrm>
          <a:prstGeom prst="rect">
            <a:avLst/>
          </a:prstGeom>
        </p:spPr>
      </p:pic>
      <p:sp>
        <p:nvSpPr>
          <p:cNvPr id="25" name="内容占位符 3">
            <a:extLst>
              <a:ext uri="{FF2B5EF4-FFF2-40B4-BE49-F238E27FC236}">
                <a16:creationId xmlns:a16="http://schemas.microsoft.com/office/drawing/2014/main" id="{E4E2DC70-1D24-4ABD-A872-18A111A7418A}"/>
              </a:ext>
            </a:extLst>
          </p:cNvPr>
          <p:cNvSpPr txBox="1">
            <a:spLocks/>
          </p:cNvSpPr>
          <p:nvPr/>
        </p:nvSpPr>
        <p:spPr>
          <a:xfrm>
            <a:off x="1427827" y="1551404"/>
            <a:ext cx="9884020" cy="434573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Aft>
                <a:spcPts val="600"/>
              </a:spcAft>
              <a:buNone/>
            </a:pPr>
            <a:r>
              <a:rPr lang="en-US" altLang="zh-CN" sz="1600" b="1" dirty="0">
                <a:solidFill>
                  <a:schemeClr val="accent1"/>
                </a:solidFill>
                <a:latin typeface="印品黑体"/>
                <a:ea typeface="字魂36号-正文宋楷" panose="02000000000000000000" pitchFamily="2" charset="-122"/>
              </a:rPr>
              <a:t>1</a:t>
            </a:r>
            <a:r>
              <a:rPr lang="zh-CN" altLang="en-US" sz="1600" b="1" dirty="0">
                <a:solidFill>
                  <a:schemeClr val="accent1"/>
                </a:solidFill>
                <a:latin typeface="印品黑体"/>
                <a:ea typeface="字魂36号-正文宋楷" panose="02000000000000000000" pitchFamily="2" charset="-122"/>
              </a:rPr>
              <a:t>）海关稽查目的</a:t>
            </a:r>
            <a:endParaRPr lang="en-US" altLang="zh-CN" sz="1600" b="1" dirty="0">
              <a:solidFill>
                <a:schemeClr val="accent1"/>
              </a:solidFill>
              <a:latin typeface="印品黑体"/>
              <a:ea typeface="字魂36号-正文宋楷" panose="02000000000000000000" pitchFamily="2" charset="-122"/>
            </a:endParaRPr>
          </a:p>
          <a:p>
            <a:pPr marL="0" indent="-285750">
              <a:lnSpc>
                <a:spcPct val="120000"/>
              </a:lnSpc>
              <a:spcAft>
                <a:spcPts val="600"/>
              </a:spcAft>
              <a:buFont typeface="Wingdings" panose="05000000000000000000" pitchFamily="2" charset="2"/>
              <a:buChar char="l"/>
            </a:pPr>
            <a:r>
              <a:rPr lang="zh-CN" altLang="en-US" sz="1600" b="1" dirty="0">
                <a:solidFill>
                  <a:schemeClr val="accent4"/>
                </a:solidFill>
                <a:latin typeface="印品黑体"/>
                <a:ea typeface="字魂36号-正文宋楷" panose="02000000000000000000" pitchFamily="2" charset="-122"/>
              </a:rPr>
              <a:t>    </a:t>
            </a:r>
            <a:r>
              <a:rPr lang="zh-CN" altLang="en-US" sz="1600" dirty="0">
                <a:solidFill>
                  <a:schemeClr val="accent4"/>
                </a:solidFill>
                <a:latin typeface="印品黑体"/>
                <a:ea typeface="字魂36号-正文宋楷" panose="02000000000000000000" pitchFamily="2" charset="-122"/>
              </a:rPr>
              <a:t>监督被稽查人进出口活动的真实性、合法性和规范性</a:t>
            </a:r>
          </a:p>
          <a:p>
            <a:pPr marL="0" indent="0">
              <a:lnSpc>
                <a:spcPct val="120000"/>
              </a:lnSpc>
              <a:spcAft>
                <a:spcPts val="600"/>
              </a:spcAft>
              <a:buNone/>
            </a:pPr>
            <a:r>
              <a:rPr lang="en-US" altLang="zh-CN" sz="1600" b="1" dirty="0">
                <a:solidFill>
                  <a:schemeClr val="accent1"/>
                </a:solidFill>
                <a:latin typeface="印品黑体"/>
                <a:ea typeface="字魂36号-正文宋楷" panose="02000000000000000000" pitchFamily="2" charset="-122"/>
              </a:rPr>
              <a:t>2</a:t>
            </a:r>
            <a:r>
              <a:rPr lang="zh-CN" altLang="en-US" sz="1600" b="1" dirty="0">
                <a:solidFill>
                  <a:schemeClr val="accent1"/>
                </a:solidFill>
                <a:latin typeface="印品黑体"/>
                <a:ea typeface="字魂36号-正文宋楷" panose="02000000000000000000" pitchFamily="2" charset="-122"/>
              </a:rPr>
              <a:t>）海关稽查时间</a:t>
            </a:r>
          </a:p>
          <a:p>
            <a:pPr marL="0" indent="-285750">
              <a:lnSpc>
                <a:spcPct val="120000"/>
              </a:lnSpc>
              <a:spcAft>
                <a:spcPts val="600"/>
              </a:spcAft>
              <a:buFont typeface="Wingdings" panose="05000000000000000000" pitchFamily="2" charset="2"/>
              <a:buChar char="l"/>
            </a:pPr>
            <a:r>
              <a:rPr lang="zh-CN" altLang="en-US" sz="1600" dirty="0">
                <a:solidFill>
                  <a:schemeClr val="accent4"/>
                </a:solidFill>
                <a:latin typeface="印品黑体"/>
                <a:ea typeface="字魂36号-正文宋楷" panose="02000000000000000000" pitchFamily="2" charset="-122"/>
              </a:rPr>
              <a:t>一般贸易和其他进出口货物自货物放行之日起</a:t>
            </a:r>
            <a:r>
              <a:rPr lang="en-US" altLang="zh-CN" sz="1600" dirty="0">
                <a:solidFill>
                  <a:schemeClr val="accent4"/>
                </a:solidFill>
                <a:latin typeface="印品黑体"/>
                <a:ea typeface="字魂36号-正文宋楷" panose="02000000000000000000" pitchFamily="2" charset="-122"/>
              </a:rPr>
              <a:t>3</a:t>
            </a:r>
            <a:r>
              <a:rPr lang="zh-CN" altLang="en-US" sz="1600" dirty="0">
                <a:solidFill>
                  <a:schemeClr val="accent4"/>
                </a:solidFill>
                <a:latin typeface="印品黑体"/>
                <a:ea typeface="字魂36号-正文宋楷" panose="02000000000000000000" pitchFamily="2" charset="-122"/>
              </a:rPr>
              <a:t>年内</a:t>
            </a:r>
          </a:p>
          <a:p>
            <a:pPr marL="0" indent="-285750">
              <a:lnSpc>
                <a:spcPct val="120000"/>
              </a:lnSpc>
              <a:spcAft>
                <a:spcPts val="600"/>
              </a:spcAft>
              <a:buFont typeface="Wingdings" panose="05000000000000000000" pitchFamily="2" charset="2"/>
              <a:buChar char="l"/>
            </a:pPr>
            <a:r>
              <a:rPr lang="zh-CN" altLang="en-US" sz="1600" dirty="0">
                <a:solidFill>
                  <a:schemeClr val="accent4"/>
                </a:solidFill>
                <a:latin typeface="印品黑体"/>
                <a:ea typeface="字魂36号-正文宋楷" panose="02000000000000000000" pitchFamily="2" charset="-122"/>
              </a:rPr>
              <a:t>保税货物、减免税货物的监管期内及其后的３年内</a:t>
            </a:r>
          </a:p>
          <a:p>
            <a:pPr marL="0" indent="0">
              <a:lnSpc>
                <a:spcPct val="120000"/>
              </a:lnSpc>
              <a:spcAft>
                <a:spcPts val="600"/>
              </a:spcAft>
              <a:buNone/>
            </a:pPr>
            <a:r>
              <a:rPr lang="en-US" altLang="zh-CN" sz="1600" b="1" dirty="0">
                <a:solidFill>
                  <a:schemeClr val="accent1"/>
                </a:solidFill>
                <a:latin typeface="印品黑体"/>
                <a:ea typeface="字魂36号-正文宋楷" panose="02000000000000000000" pitchFamily="2" charset="-122"/>
              </a:rPr>
              <a:t>3</a:t>
            </a:r>
            <a:r>
              <a:rPr lang="zh-CN" altLang="en-US" sz="1600" b="1" dirty="0">
                <a:solidFill>
                  <a:schemeClr val="accent1"/>
                </a:solidFill>
                <a:latin typeface="印品黑体"/>
                <a:ea typeface="字魂36号-正文宋楷" panose="02000000000000000000" pitchFamily="2" charset="-122"/>
              </a:rPr>
              <a:t>）海关稽查审核范围</a:t>
            </a:r>
            <a:endParaRPr lang="en-US" altLang="zh-CN" sz="1600" b="1" dirty="0">
              <a:solidFill>
                <a:schemeClr val="accent1"/>
              </a:solidFill>
              <a:latin typeface="印品黑体"/>
              <a:ea typeface="字魂36号-正文宋楷" panose="02000000000000000000" pitchFamily="2" charset="-122"/>
            </a:endParaRPr>
          </a:p>
          <a:p>
            <a:pPr marL="0" indent="-285750">
              <a:lnSpc>
                <a:spcPct val="120000"/>
              </a:lnSpc>
              <a:spcAft>
                <a:spcPts val="600"/>
              </a:spcAft>
              <a:buFont typeface="Wingdings" panose="05000000000000000000" pitchFamily="2" charset="2"/>
              <a:buChar char="l"/>
            </a:pPr>
            <a:r>
              <a:rPr lang="zh-CN" altLang="en-US" sz="1600" dirty="0">
                <a:solidFill>
                  <a:schemeClr val="accent4"/>
                </a:solidFill>
                <a:latin typeface="印品黑体"/>
                <a:ea typeface="字魂36号-正文宋楷" panose="02000000000000000000" pitchFamily="2" charset="-122"/>
              </a:rPr>
              <a:t>会计帐簿、会计凭证</a:t>
            </a:r>
          </a:p>
          <a:p>
            <a:pPr marL="0" indent="-285750">
              <a:lnSpc>
                <a:spcPct val="120000"/>
              </a:lnSpc>
              <a:spcAft>
                <a:spcPts val="600"/>
              </a:spcAft>
              <a:buFont typeface="Wingdings" panose="05000000000000000000" pitchFamily="2" charset="2"/>
              <a:buChar char="l"/>
            </a:pPr>
            <a:r>
              <a:rPr lang="zh-CN" altLang="en-US" sz="1600" dirty="0">
                <a:solidFill>
                  <a:schemeClr val="accent4"/>
                </a:solidFill>
                <a:latin typeface="印品黑体"/>
                <a:ea typeface="字魂36号-正文宋楷" panose="02000000000000000000" pitchFamily="2" charset="-122"/>
              </a:rPr>
              <a:t>报关单证以及其他有关资料（合同、发票、许可证件等）</a:t>
            </a:r>
          </a:p>
          <a:p>
            <a:pPr marL="0" indent="-285750">
              <a:lnSpc>
                <a:spcPct val="120000"/>
              </a:lnSpc>
              <a:spcAft>
                <a:spcPts val="600"/>
              </a:spcAft>
              <a:buFont typeface="Wingdings" panose="05000000000000000000" pitchFamily="2" charset="2"/>
              <a:buChar char="l"/>
            </a:pPr>
            <a:r>
              <a:rPr lang="zh-CN" altLang="en-US" sz="1600" dirty="0">
                <a:solidFill>
                  <a:schemeClr val="accent4"/>
                </a:solidFill>
                <a:latin typeface="印品黑体"/>
                <a:ea typeface="字魂36号-正文宋楷" panose="02000000000000000000" pitchFamily="2" charset="-122"/>
              </a:rPr>
              <a:t>其他与进出口活动有关的资料（审计报告、进出口商品的说明、交易相关的书面记录、电子邮件等） </a:t>
            </a:r>
          </a:p>
          <a:p>
            <a:pPr marL="0" indent="-285750">
              <a:lnSpc>
                <a:spcPct val="120000"/>
              </a:lnSpc>
              <a:spcAft>
                <a:spcPts val="600"/>
              </a:spcAft>
              <a:buFont typeface="Wingdings" panose="05000000000000000000" pitchFamily="2" charset="2"/>
              <a:buChar char="l"/>
            </a:pPr>
            <a:r>
              <a:rPr lang="zh-CN" altLang="en-US" sz="1600" dirty="0">
                <a:solidFill>
                  <a:schemeClr val="accent4"/>
                </a:solidFill>
                <a:latin typeface="印品黑体"/>
                <a:ea typeface="字魂36号-正文宋楷" panose="02000000000000000000" pitchFamily="2" charset="-122"/>
              </a:rPr>
              <a:t>海关监管货物的实物核查。</a:t>
            </a:r>
          </a:p>
        </p:txBody>
      </p:sp>
    </p:spTree>
    <p:extLst>
      <p:ext uri="{BB962C8B-B14F-4D97-AF65-F5344CB8AC3E}">
        <p14:creationId xmlns:p14="http://schemas.microsoft.com/office/powerpoint/2010/main" val="7216310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11">
            <a:extLst>
              <a:ext uri="{FF2B5EF4-FFF2-40B4-BE49-F238E27FC236}">
                <a16:creationId xmlns:a16="http://schemas.microsoft.com/office/drawing/2014/main" id="{0A3EB0FF-CD5B-41C6-AB77-3912C1241B6B}"/>
              </a:ext>
            </a:extLst>
          </p:cNvPr>
          <p:cNvSpPr txBox="1"/>
          <p:nvPr/>
        </p:nvSpPr>
        <p:spPr>
          <a:xfrm>
            <a:off x="1427827" y="612023"/>
            <a:ext cx="4587962" cy="430887"/>
          </a:xfrm>
          <a:prstGeom prst="rect">
            <a:avLst/>
          </a:prstGeom>
          <a:noFill/>
        </p:spPr>
        <p:txBody>
          <a:bodyPr wrap="square" lIns="0" tIns="0" rIns="0" bIns="0" rtlCol="0">
            <a:spAutoFit/>
            <a:scene3d>
              <a:camera prst="orthographicFront"/>
              <a:lightRig rig="threePt" dir="t"/>
            </a:scene3d>
            <a:sp3d contourW="12700"/>
          </a:bodyPr>
          <a:lstStyle/>
          <a:p>
            <a:pPr lvl="0">
              <a:defRPr/>
            </a:pPr>
            <a:r>
              <a:rPr kumimoji="0" lang="zh-CN" altLang="en-US" sz="2800" b="1" i="0" u="none" strike="noStrike" kern="1200" cap="none" spc="0" normalizeH="0" baseline="0" noProof="0" dirty="0">
                <a:ln>
                  <a:noFill/>
                </a:ln>
                <a:solidFill>
                  <a:prstClr val="black">
                    <a:lumMod val="65000"/>
                    <a:lumOff val="35000"/>
                  </a:prstClr>
                </a:solidFill>
                <a:effectLst/>
                <a:uLnTx/>
                <a:uFillTx/>
                <a:latin typeface="Arial"/>
                <a:ea typeface="微软雅黑"/>
                <a:cs typeface="+mn-cs"/>
              </a:rPr>
              <a:t>应对稽查</a:t>
            </a:r>
            <a:endParaRPr kumimoji="0" lang="en-US" altLang="zh-CN" sz="2800" b="1" i="0" u="none" strike="noStrike" kern="1200" cap="none" spc="0" normalizeH="0" baseline="0" noProof="0" dirty="0">
              <a:ln>
                <a:noFill/>
              </a:ln>
              <a:solidFill>
                <a:prstClr val="black">
                  <a:lumMod val="65000"/>
                  <a:lumOff val="35000"/>
                </a:prstClr>
              </a:solidFill>
              <a:effectLst/>
              <a:uLnTx/>
              <a:uFillTx/>
              <a:latin typeface="Arial"/>
              <a:ea typeface="微软雅黑"/>
              <a:cs typeface="+mn-cs"/>
            </a:endParaRPr>
          </a:p>
        </p:txBody>
      </p:sp>
      <p:pic>
        <p:nvPicPr>
          <p:cNvPr id="29" name="图片 28" descr="D:\=Business Support=\VI系统\logo\中英文全称横版Logo.png">
            <a:extLst>
              <a:ext uri="{FF2B5EF4-FFF2-40B4-BE49-F238E27FC236}">
                <a16:creationId xmlns:a16="http://schemas.microsoft.com/office/drawing/2014/main" id="{01138BC1-1532-4834-9C05-3C184E64138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79396" y="565131"/>
            <a:ext cx="2426122" cy="374250"/>
          </a:xfrm>
          <a:prstGeom prst="rect">
            <a:avLst/>
          </a:prstGeom>
          <a:noFill/>
          <a:ln>
            <a:noFill/>
          </a:ln>
        </p:spPr>
      </p:pic>
      <p:sp>
        <p:nvSpPr>
          <p:cNvPr id="30" name="TextBox 7">
            <a:extLst>
              <a:ext uri="{FF2B5EF4-FFF2-40B4-BE49-F238E27FC236}">
                <a16:creationId xmlns:a16="http://schemas.microsoft.com/office/drawing/2014/main" id="{7E7E97B1-E3EA-45C7-9014-93E2D6C3A524}"/>
              </a:ext>
            </a:extLst>
          </p:cNvPr>
          <p:cNvSpPr txBox="1"/>
          <p:nvPr/>
        </p:nvSpPr>
        <p:spPr>
          <a:xfrm flipV="1">
            <a:off x="505567" y="1055253"/>
            <a:ext cx="10931676" cy="36000"/>
          </a:xfrm>
          <a:prstGeom prst="rect">
            <a:avLst/>
          </a:prstGeom>
          <a:solidFill>
            <a:schemeClr val="accent1">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07" b="0" i="0" u="none" strike="noStrike" kern="1200" cap="none" spc="0" normalizeH="0" baseline="0" noProof="0" dirty="0">
              <a:ln>
                <a:noFill/>
              </a:ln>
              <a:solidFill>
                <a:prstClr val="black"/>
              </a:solidFill>
              <a:effectLst/>
              <a:uLnTx/>
              <a:uFillTx/>
              <a:latin typeface="Arial"/>
              <a:ea typeface="微软雅黑"/>
              <a:cs typeface="+mn-cs"/>
            </a:endParaRPr>
          </a:p>
        </p:txBody>
      </p:sp>
      <p:pic>
        <p:nvPicPr>
          <p:cNvPr id="34" name="图片 33">
            <a:extLst>
              <a:ext uri="{FF2B5EF4-FFF2-40B4-BE49-F238E27FC236}">
                <a16:creationId xmlns:a16="http://schemas.microsoft.com/office/drawing/2014/main" id="{B66B1462-1A75-42D9-B547-4CF1A8D13E5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1434" b="2440"/>
          <a:stretch/>
        </p:blipFill>
        <p:spPr>
          <a:xfrm rot="5400000">
            <a:off x="350737" y="-350737"/>
            <a:ext cx="1660727" cy="2362201"/>
          </a:xfrm>
          <a:prstGeom prst="rect">
            <a:avLst/>
          </a:prstGeom>
        </p:spPr>
      </p:pic>
      <p:cxnSp>
        <p:nvCxnSpPr>
          <p:cNvPr id="7" name="直接连接符 6">
            <a:extLst>
              <a:ext uri="{FF2B5EF4-FFF2-40B4-BE49-F238E27FC236}">
                <a16:creationId xmlns:a16="http://schemas.microsoft.com/office/drawing/2014/main" id="{66180C50-F9A7-4C15-9F8C-7A19F06F4541}"/>
              </a:ext>
            </a:extLst>
          </p:cNvPr>
          <p:cNvCxnSpPr/>
          <p:nvPr/>
        </p:nvCxnSpPr>
        <p:spPr>
          <a:xfrm flipV="1">
            <a:off x="8583074" y="6457468"/>
            <a:ext cx="158257" cy="221240"/>
          </a:xfrm>
          <a:prstGeom prst="line">
            <a:avLst/>
          </a:prstGeom>
          <a:ln w="6350">
            <a:solidFill>
              <a:srgbClr val="FF6600"/>
            </a:solidFill>
          </a:ln>
        </p:spPr>
        <p:style>
          <a:lnRef idx="1">
            <a:schemeClr val="accent1"/>
          </a:lnRef>
          <a:fillRef idx="0">
            <a:schemeClr val="accent1"/>
          </a:fillRef>
          <a:effectRef idx="0">
            <a:schemeClr val="accent1"/>
          </a:effectRef>
          <a:fontRef idx="minor">
            <a:schemeClr val="tx1"/>
          </a:fontRef>
        </p:style>
      </p:cxnSp>
      <p:sp>
        <p:nvSpPr>
          <p:cNvPr id="8" name="椭圆 4">
            <a:extLst>
              <a:ext uri="{FF2B5EF4-FFF2-40B4-BE49-F238E27FC236}">
                <a16:creationId xmlns:a16="http://schemas.microsoft.com/office/drawing/2014/main" id="{F3696A81-4740-4297-8609-94594C972AA0}"/>
              </a:ext>
            </a:extLst>
          </p:cNvPr>
          <p:cNvSpPr/>
          <p:nvPr/>
        </p:nvSpPr>
        <p:spPr>
          <a:xfrm rot="197558">
            <a:off x="5875767" y="1550310"/>
            <a:ext cx="4945435" cy="5007368"/>
          </a:xfrm>
          <a:custGeom>
            <a:avLst/>
            <a:gdLst/>
            <a:ahLst/>
            <a:cxnLst/>
            <a:rect l="l" t="t" r="r" b="b"/>
            <a:pathLst>
              <a:path w="6373853" h="6453678">
                <a:moveTo>
                  <a:pt x="1748789" y="3781"/>
                </a:moveTo>
                <a:cubicBezTo>
                  <a:pt x="1773410" y="1281"/>
                  <a:pt x="1798391" y="0"/>
                  <a:pt x="1823671" y="0"/>
                </a:cubicBezTo>
                <a:cubicBezTo>
                  <a:pt x="2222376" y="0"/>
                  <a:pt x="2546668" y="318599"/>
                  <a:pt x="2555176" y="715114"/>
                </a:cubicBezTo>
                <a:cubicBezTo>
                  <a:pt x="2646063" y="945229"/>
                  <a:pt x="2815509" y="1149545"/>
                  <a:pt x="3050234" y="1286278"/>
                </a:cubicBezTo>
                <a:cubicBezTo>
                  <a:pt x="3277270" y="1418531"/>
                  <a:pt x="3529180" y="1466470"/>
                  <a:pt x="3767051" y="1437382"/>
                </a:cubicBezTo>
                <a:cubicBezTo>
                  <a:pt x="4043009" y="1173698"/>
                  <a:pt x="4417184" y="1012566"/>
                  <a:pt x="4828995" y="1012566"/>
                </a:cubicBezTo>
                <a:cubicBezTo>
                  <a:pt x="5682197" y="1012566"/>
                  <a:pt x="6373853" y="1704222"/>
                  <a:pt x="6373853" y="2557424"/>
                </a:cubicBezTo>
                <a:cubicBezTo>
                  <a:pt x="6373853" y="3315640"/>
                  <a:pt x="5827627" y="3946278"/>
                  <a:pt x="5106977" y="4075988"/>
                </a:cubicBezTo>
                <a:cubicBezTo>
                  <a:pt x="4860269" y="4198053"/>
                  <a:pt x="4655938" y="4415360"/>
                  <a:pt x="4548276" y="4699239"/>
                </a:cubicBezTo>
                <a:cubicBezTo>
                  <a:pt x="4488061" y="4858013"/>
                  <a:pt x="4464290" y="5021251"/>
                  <a:pt x="4473846" y="5178965"/>
                </a:cubicBezTo>
                <a:cubicBezTo>
                  <a:pt x="4624448" y="5311033"/>
                  <a:pt x="4718008" y="5505241"/>
                  <a:pt x="4718008" y="5721301"/>
                </a:cubicBezTo>
                <a:cubicBezTo>
                  <a:pt x="4718008" y="6125782"/>
                  <a:pt x="4390112" y="6453678"/>
                  <a:pt x="3985631" y="6453678"/>
                </a:cubicBezTo>
                <a:cubicBezTo>
                  <a:pt x="3581150" y="6453678"/>
                  <a:pt x="3253254" y="6125782"/>
                  <a:pt x="3253254" y="5721301"/>
                </a:cubicBezTo>
                <a:cubicBezTo>
                  <a:pt x="3253254" y="5342100"/>
                  <a:pt x="3541444" y="5030211"/>
                  <a:pt x="3910750" y="4992705"/>
                </a:cubicBezTo>
                <a:lnTo>
                  <a:pt x="3970068" y="4989710"/>
                </a:lnTo>
                <a:cubicBezTo>
                  <a:pt x="4089426" y="4874941"/>
                  <a:pt x="4186035" y="4731148"/>
                  <a:pt x="4249282" y="4564379"/>
                </a:cubicBezTo>
                <a:cubicBezTo>
                  <a:pt x="4318623" y="4381544"/>
                  <a:pt x="4339635" y="4192787"/>
                  <a:pt x="4317136" y="4013436"/>
                </a:cubicBezTo>
                <a:cubicBezTo>
                  <a:pt x="4256166" y="3992601"/>
                  <a:pt x="4197322" y="3967056"/>
                  <a:pt x="4140584" y="3937908"/>
                </a:cubicBezTo>
                <a:cubicBezTo>
                  <a:pt x="3785942" y="3880704"/>
                  <a:pt x="3361104" y="3968836"/>
                  <a:pt x="2972750" y="4207511"/>
                </a:cubicBezTo>
                <a:cubicBezTo>
                  <a:pt x="2649524" y="4406159"/>
                  <a:pt x="2407922" y="4674458"/>
                  <a:pt x="2273557" y="4956562"/>
                </a:cubicBezTo>
                <a:cubicBezTo>
                  <a:pt x="2243728" y="5333109"/>
                  <a:pt x="1928537" y="5629160"/>
                  <a:pt x="1544199" y="5629160"/>
                </a:cubicBezTo>
                <a:cubicBezTo>
                  <a:pt x="1139718" y="5629161"/>
                  <a:pt x="811822" y="5301265"/>
                  <a:pt x="811822" y="4896783"/>
                </a:cubicBezTo>
                <a:cubicBezTo>
                  <a:pt x="811822" y="4517582"/>
                  <a:pt x="1100012" y="4205693"/>
                  <a:pt x="1469317" y="4168187"/>
                </a:cubicBezTo>
                <a:cubicBezTo>
                  <a:pt x="1493938" y="4165687"/>
                  <a:pt x="1518919" y="4164406"/>
                  <a:pt x="1544199" y="4164406"/>
                </a:cubicBezTo>
                <a:cubicBezTo>
                  <a:pt x="1614188" y="4164406"/>
                  <a:pt x="1681885" y="4174224"/>
                  <a:pt x="1745054" y="4195817"/>
                </a:cubicBezTo>
                <a:cubicBezTo>
                  <a:pt x="2080595" y="4225945"/>
                  <a:pt x="2467608" y="4133688"/>
                  <a:pt x="2823912" y="3914711"/>
                </a:cubicBezTo>
                <a:cubicBezTo>
                  <a:pt x="3105509" y="3741648"/>
                  <a:pt x="3325152" y="3515718"/>
                  <a:pt x="3465145" y="3273270"/>
                </a:cubicBezTo>
                <a:cubicBezTo>
                  <a:pt x="3451578" y="3254462"/>
                  <a:pt x="3441393" y="3233849"/>
                  <a:pt x="3431663" y="3212981"/>
                </a:cubicBezTo>
                <a:cubicBezTo>
                  <a:pt x="3160269" y="2960984"/>
                  <a:pt x="2737001" y="2800878"/>
                  <a:pt x="2261862" y="2800878"/>
                </a:cubicBezTo>
                <a:cubicBezTo>
                  <a:pt x="1915427" y="2800878"/>
                  <a:pt x="1596569" y="2885993"/>
                  <a:pt x="1343736" y="3029603"/>
                </a:cubicBezTo>
                <a:cubicBezTo>
                  <a:pt x="1213416" y="3228799"/>
                  <a:pt x="988216" y="3359981"/>
                  <a:pt x="732377" y="3359981"/>
                </a:cubicBezTo>
                <a:cubicBezTo>
                  <a:pt x="327896" y="3359981"/>
                  <a:pt x="0" y="3032085"/>
                  <a:pt x="0" y="2627604"/>
                </a:cubicBezTo>
                <a:cubicBezTo>
                  <a:pt x="0" y="2248403"/>
                  <a:pt x="288190" y="1936513"/>
                  <a:pt x="657496" y="1899008"/>
                </a:cubicBezTo>
                <a:cubicBezTo>
                  <a:pt x="682116" y="1896508"/>
                  <a:pt x="707097" y="1895227"/>
                  <a:pt x="732377" y="1895227"/>
                </a:cubicBezTo>
                <a:cubicBezTo>
                  <a:pt x="990216" y="1895227"/>
                  <a:pt x="1216935" y="2028468"/>
                  <a:pt x="1346404" y="2230521"/>
                </a:cubicBezTo>
                <a:cubicBezTo>
                  <a:pt x="1602758" y="2382858"/>
                  <a:pt x="1930881" y="2473491"/>
                  <a:pt x="2288367" y="2473491"/>
                </a:cubicBezTo>
                <a:cubicBezTo>
                  <a:pt x="2697774" y="2473492"/>
                  <a:pt x="3068669" y="2354621"/>
                  <a:pt x="3337053" y="2160075"/>
                </a:cubicBezTo>
                <a:cubicBezTo>
                  <a:pt x="3340926" y="2141545"/>
                  <a:pt x="3346143" y="2123420"/>
                  <a:pt x="3351687" y="2105436"/>
                </a:cubicBezTo>
                <a:cubicBezTo>
                  <a:pt x="3259746" y="1885205"/>
                  <a:pt x="3094211" y="1690778"/>
                  <a:pt x="2868101" y="1559064"/>
                </a:cubicBezTo>
                <a:cubicBezTo>
                  <a:pt x="2612420" y="1410124"/>
                  <a:pt x="2325191" y="1368116"/>
                  <a:pt x="2062135" y="1421669"/>
                </a:cubicBezTo>
                <a:cubicBezTo>
                  <a:pt x="2020112" y="1439592"/>
                  <a:pt x="1975220" y="1450584"/>
                  <a:pt x="1928800" y="1456357"/>
                </a:cubicBezTo>
                <a:cubicBezTo>
                  <a:pt x="1920816" y="1457887"/>
                  <a:pt x="1913196" y="1460508"/>
                  <a:pt x="1905608" y="1463212"/>
                </a:cubicBezTo>
                <a:lnTo>
                  <a:pt x="1907728" y="1459572"/>
                </a:lnTo>
                <a:cubicBezTo>
                  <a:pt x="1880177" y="1463133"/>
                  <a:pt x="1852113" y="1464754"/>
                  <a:pt x="1823671" y="1464754"/>
                </a:cubicBezTo>
                <a:cubicBezTo>
                  <a:pt x="1419190" y="1464754"/>
                  <a:pt x="1091294" y="1136858"/>
                  <a:pt x="1091294" y="732377"/>
                </a:cubicBezTo>
                <a:cubicBezTo>
                  <a:pt x="1091294" y="353176"/>
                  <a:pt x="1379484" y="41286"/>
                  <a:pt x="1748789" y="3781"/>
                </a:cubicBezTo>
                <a:close/>
              </a:path>
            </a:pathLst>
          </a:custGeom>
          <a:solidFill>
            <a:srgbClr val="FFC000"/>
          </a:solidFill>
          <a:ln w="3175" cap="flat" cmpd="sng" algn="ctr">
            <a:noFill/>
            <a:prstDash val="solid"/>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377">
              <a:defRPr/>
            </a:pPr>
            <a:endParaRPr lang="en-US" sz="1867" kern="0" dirty="0">
              <a:solidFill>
                <a:sysClr val="window" lastClr="FFFFFF"/>
              </a:solidFill>
              <a:latin typeface="Calibri" panose="020F0502020204030204"/>
            </a:endParaRPr>
          </a:p>
        </p:txBody>
      </p:sp>
      <p:sp>
        <p:nvSpPr>
          <p:cNvPr id="9" name="TextBox 75">
            <a:extLst>
              <a:ext uri="{FF2B5EF4-FFF2-40B4-BE49-F238E27FC236}">
                <a16:creationId xmlns:a16="http://schemas.microsoft.com/office/drawing/2014/main" id="{EAC2EE66-E113-48F1-81E9-519252E6257F}"/>
              </a:ext>
            </a:extLst>
          </p:cNvPr>
          <p:cNvSpPr txBox="1"/>
          <p:nvPr/>
        </p:nvSpPr>
        <p:spPr>
          <a:xfrm>
            <a:off x="2368821" y="1336816"/>
            <a:ext cx="3187899" cy="106657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1467" b="1" kern="0" dirty="0">
                <a:solidFill>
                  <a:sysClr val="windowText" lastClr="000000">
                    <a:lumMod val="75000"/>
                    <a:lumOff val="25000"/>
                  </a:sysClr>
                </a:solidFill>
                <a:latin typeface="Arial" panose="020B0604020202020204" pitchFamily="34" charset="0"/>
                <a:ea typeface="微软雅黑" panose="020B0503020204020204" charset="-122"/>
                <a:cs typeface="Arial" panose="020B0604020202020204" pitchFamily="34" charset="0"/>
              </a:rPr>
              <a:t>端正态度 </a:t>
            </a:r>
            <a:r>
              <a:rPr lang="en-US" altLang="zh-CN" sz="1467" b="1" kern="0" dirty="0">
                <a:solidFill>
                  <a:sysClr val="windowText" lastClr="000000">
                    <a:lumMod val="75000"/>
                    <a:lumOff val="25000"/>
                  </a:sysClr>
                </a:solidFill>
                <a:latin typeface="Arial" panose="020B0604020202020204" pitchFamily="34" charset="0"/>
                <a:ea typeface="微软雅黑" panose="020B0503020204020204" charset="-122"/>
                <a:cs typeface="Arial" panose="020B0604020202020204" pitchFamily="34" charset="0"/>
              </a:rPr>
              <a:t>/ Upright attitude</a:t>
            </a:r>
          </a:p>
          <a:p>
            <a:pPr>
              <a:lnSpc>
                <a:spcPct val="150000"/>
              </a:lnSpc>
              <a:defRPr/>
            </a:pPr>
            <a:r>
              <a:rPr lang="zh-CN" altLang="en-US" sz="1467" kern="0" dirty="0">
                <a:solidFill>
                  <a:sysClr val="windowText" lastClr="000000">
                    <a:lumMod val="75000"/>
                    <a:lumOff val="25000"/>
                  </a:sysClr>
                </a:solidFill>
                <a:latin typeface="Arial" panose="020B0604020202020204" pitchFamily="34" charset="0"/>
                <a:ea typeface="微软雅黑" panose="020B0503020204020204" charset="-122"/>
                <a:cs typeface="Arial" panose="020B0604020202020204" pitchFamily="34" charset="0"/>
              </a:rPr>
              <a:t>积极配合、释放善意、取得信任</a:t>
            </a:r>
            <a:endParaRPr lang="en-US" altLang="zh-CN" sz="1467" kern="0" dirty="0">
              <a:solidFill>
                <a:sysClr val="windowText" lastClr="000000">
                  <a:lumMod val="75000"/>
                  <a:lumOff val="25000"/>
                </a:sysClr>
              </a:solidFill>
              <a:latin typeface="Arial" panose="020B0604020202020204" pitchFamily="34" charset="0"/>
              <a:ea typeface="微软雅黑" panose="020B0503020204020204" charset="-122"/>
              <a:cs typeface="Arial" panose="020B0604020202020204" pitchFamily="34" charset="0"/>
            </a:endParaRPr>
          </a:p>
          <a:p>
            <a:pPr>
              <a:lnSpc>
                <a:spcPct val="150000"/>
              </a:lnSpc>
              <a:defRPr/>
            </a:pPr>
            <a:r>
              <a:rPr lang="en-US" altLang="zh-CN" sz="1467" kern="0" dirty="0">
                <a:solidFill>
                  <a:sysClr val="windowText" lastClr="000000">
                    <a:lumMod val="75000"/>
                    <a:lumOff val="25000"/>
                  </a:sysClr>
                </a:solidFill>
                <a:latin typeface="Arial" panose="020B0604020202020204" pitchFamily="34" charset="0"/>
                <a:ea typeface="微软雅黑" panose="020B0503020204020204" charset="-122"/>
                <a:cs typeface="Arial" panose="020B0604020202020204" pitchFamily="34" charset="0"/>
              </a:rPr>
              <a:t>Cooperate, goodwill, trust</a:t>
            </a:r>
          </a:p>
        </p:txBody>
      </p:sp>
      <p:cxnSp>
        <p:nvCxnSpPr>
          <p:cNvPr id="10" name="直接连接符 9">
            <a:extLst>
              <a:ext uri="{FF2B5EF4-FFF2-40B4-BE49-F238E27FC236}">
                <a16:creationId xmlns:a16="http://schemas.microsoft.com/office/drawing/2014/main" id="{0FDA4031-4400-4CFD-9180-AF3017ED93EE}"/>
              </a:ext>
            </a:extLst>
          </p:cNvPr>
          <p:cNvCxnSpPr/>
          <p:nvPr/>
        </p:nvCxnSpPr>
        <p:spPr>
          <a:xfrm flipH="1">
            <a:off x="2367967" y="2455620"/>
            <a:ext cx="4519216" cy="0"/>
          </a:xfrm>
          <a:prstGeom prst="line">
            <a:avLst/>
          </a:prstGeom>
          <a:ln w="63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E0F2B6A4-189C-463A-9E73-1593959E2276}"/>
              </a:ext>
            </a:extLst>
          </p:cNvPr>
          <p:cNvCxnSpPr/>
          <p:nvPr/>
        </p:nvCxnSpPr>
        <p:spPr>
          <a:xfrm flipH="1">
            <a:off x="1315713" y="3902857"/>
            <a:ext cx="4449057" cy="1176"/>
          </a:xfrm>
          <a:prstGeom prst="line">
            <a:avLst/>
          </a:prstGeom>
          <a:ln w="63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45940341-E112-4C1B-9E69-A7AD4471CE4F}"/>
              </a:ext>
            </a:extLst>
          </p:cNvPr>
          <p:cNvCxnSpPr/>
          <p:nvPr/>
        </p:nvCxnSpPr>
        <p:spPr>
          <a:xfrm flipH="1">
            <a:off x="1706081" y="5418296"/>
            <a:ext cx="4893972" cy="0"/>
          </a:xfrm>
          <a:prstGeom prst="line">
            <a:avLst/>
          </a:prstGeom>
          <a:ln w="63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A4D46A39-CB65-446A-852D-F84071FB4A25}"/>
              </a:ext>
            </a:extLst>
          </p:cNvPr>
          <p:cNvCxnSpPr/>
          <p:nvPr/>
        </p:nvCxnSpPr>
        <p:spPr>
          <a:xfrm flipH="1">
            <a:off x="3638346" y="6695569"/>
            <a:ext cx="4920389" cy="1"/>
          </a:xfrm>
          <a:prstGeom prst="line">
            <a:avLst/>
          </a:prstGeom>
          <a:ln w="6350">
            <a:solidFill>
              <a:srgbClr val="FF6600"/>
            </a:solidFill>
          </a:ln>
        </p:spPr>
        <p:style>
          <a:lnRef idx="1">
            <a:schemeClr val="accent1"/>
          </a:lnRef>
          <a:fillRef idx="0">
            <a:schemeClr val="accent1"/>
          </a:fillRef>
          <a:effectRef idx="0">
            <a:schemeClr val="accent1"/>
          </a:effectRef>
          <a:fontRef idx="minor">
            <a:schemeClr val="tx1"/>
          </a:fontRef>
        </p:style>
      </p:cxnSp>
      <p:grpSp>
        <p:nvGrpSpPr>
          <p:cNvPr id="14" name="组合 13">
            <a:extLst>
              <a:ext uri="{FF2B5EF4-FFF2-40B4-BE49-F238E27FC236}">
                <a16:creationId xmlns:a16="http://schemas.microsoft.com/office/drawing/2014/main" id="{7E665633-6EB2-4034-95FD-C86D969BE307}"/>
              </a:ext>
            </a:extLst>
          </p:cNvPr>
          <p:cNvGrpSpPr/>
          <p:nvPr/>
        </p:nvGrpSpPr>
        <p:grpSpPr>
          <a:xfrm>
            <a:off x="8672360" y="2578878"/>
            <a:ext cx="2074600" cy="2023671"/>
            <a:chOff x="2840196" y="1860029"/>
            <a:chExt cx="3903324" cy="3807502"/>
          </a:xfrm>
        </p:grpSpPr>
        <p:sp>
          <p:nvSpPr>
            <p:cNvPr id="15" name="椭圆 14">
              <a:extLst>
                <a:ext uri="{FF2B5EF4-FFF2-40B4-BE49-F238E27FC236}">
                  <a16:creationId xmlns:a16="http://schemas.microsoft.com/office/drawing/2014/main" id="{FFEE93A8-7533-4D11-8595-4281B13D046F}"/>
                </a:ext>
              </a:extLst>
            </p:cNvPr>
            <p:cNvSpPr/>
            <p:nvPr/>
          </p:nvSpPr>
          <p:spPr>
            <a:xfrm>
              <a:off x="2848131" y="1860029"/>
              <a:ext cx="3807501" cy="3807502"/>
            </a:xfrm>
            <a:prstGeom prst="ellipse">
              <a:avLst/>
            </a:prstGeom>
            <a:solidFill>
              <a:schemeClr val="bg1"/>
            </a:soli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文本框 94">
              <a:extLst>
                <a:ext uri="{FF2B5EF4-FFF2-40B4-BE49-F238E27FC236}">
                  <a16:creationId xmlns:a16="http://schemas.microsoft.com/office/drawing/2014/main" id="{0EFB7238-ED33-4CFB-8FA4-01FBDD576133}"/>
                </a:ext>
              </a:extLst>
            </p:cNvPr>
            <p:cNvSpPr txBox="1"/>
            <p:nvPr/>
          </p:nvSpPr>
          <p:spPr>
            <a:xfrm>
              <a:off x="2840196" y="2554650"/>
              <a:ext cx="3903324" cy="2258398"/>
            </a:xfrm>
            <a:prstGeom prst="rect">
              <a:avLst/>
            </a:prstGeom>
            <a:noFill/>
          </p:spPr>
          <p:txBody>
            <a:bodyPr wrap="square" rtlCol="0">
              <a:spAutoFit/>
            </a:bodyPr>
            <a:lstStyle/>
            <a:p>
              <a:pPr algn="ctr"/>
              <a:r>
                <a:rPr lang="zh-CN" altLang="en-US" sz="2400" b="1" dirty="0">
                  <a:solidFill>
                    <a:srgbClr val="0070C0"/>
                  </a:solidFill>
                  <a:latin typeface="微软雅黑" panose="020B0503020204020204" charset="-122"/>
                  <a:ea typeface="微软雅黑" panose="020B0503020204020204" charset="-122"/>
                </a:rPr>
                <a:t>基本原则</a:t>
              </a:r>
              <a:endParaRPr lang="en-US" altLang="zh-CN" sz="2400" b="1" dirty="0">
                <a:solidFill>
                  <a:srgbClr val="0070C0"/>
                </a:solidFill>
                <a:latin typeface="微软雅黑" panose="020B0503020204020204" charset="-122"/>
                <a:ea typeface="微软雅黑" panose="020B0503020204020204" charset="-122"/>
              </a:endParaRPr>
            </a:p>
            <a:p>
              <a:pPr algn="ctr"/>
              <a:r>
                <a:rPr lang="en-US" altLang="zh-CN" sz="2400" b="1" dirty="0">
                  <a:solidFill>
                    <a:srgbClr val="0070C0"/>
                  </a:solidFill>
                  <a:latin typeface="+mj-lt"/>
                  <a:ea typeface="微软雅黑" panose="020B0503020204020204" charset="-122"/>
                </a:rPr>
                <a:t>Basic principle</a:t>
              </a:r>
            </a:p>
          </p:txBody>
        </p:sp>
      </p:grpSp>
      <p:grpSp>
        <p:nvGrpSpPr>
          <p:cNvPr id="17" name="组合 16">
            <a:extLst>
              <a:ext uri="{FF2B5EF4-FFF2-40B4-BE49-F238E27FC236}">
                <a16:creationId xmlns:a16="http://schemas.microsoft.com/office/drawing/2014/main" id="{8BEF1C54-560C-4FDE-A05F-B1A51AD49682}"/>
              </a:ext>
            </a:extLst>
          </p:cNvPr>
          <p:cNvGrpSpPr/>
          <p:nvPr/>
        </p:nvGrpSpPr>
        <p:grpSpPr>
          <a:xfrm>
            <a:off x="6968350" y="1618345"/>
            <a:ext cx="857244" cy="857245"/>
            <a:chOff x="6962369" y="1155522"/>
            <a:chExt cx="928603" cy="928603"/>
          </a:xfrm>
        </p:grpSpPr>
        <p:sp>
          <p:nvSpPr>
            <p:cNvPr id="18" name="椭圆 17">
              <a:extLst>
                <a:ext uri="{FF2B5EF4-FFF2-40B4-BE49-F238E27FC236}">
                  <a16:creationId xmlns:a16="http://schemas.microsoft.com/office/drawing/2014/main" id="{1C1A8F4E-C193-4B99-9312-86BC13965A53}"/>
                </a:ext>
              </a:extLst>
            </p:cNvPr>
            <p:cNvSpPr/>
            <p:nvPr/>
          </p:nvSpPr>
          <p:spPr>
            <a:xfrm>
              <a:off x="6962369" y="1155522"/>
              <a:ext cx="928603" cy="928603"/>
            </a:xfrm>
            <a:prstGeom prst="ellipse">
              <a:avLst/>
            </a:prstGeom>
            <a:solidFill>
              <a:schemeClr val="bg1"/>
            </a:soli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文本框 2">
              <a:extLst>
                <a:ext uri="{FF2B5EF4-FFF2-40B4-BE49-F238E27FC236}">
                  <a16:creationId xmlns:a16="http://schemas.microsoft.com/office/drawing/2014/main" id="{96191228-6180-4DFB-9542-BC5933524497}"/>
                </a:ext>
              </a:extLst>
            </p:cNvPr>
            <p:cNvSpPr txBox="1"/>
            <p:nvPr/>
          </p:nvSpPr>
          <p:spPr>
            <a:xfrm>
              <a:off x="7108091" y="1353105"/>
              <a:ext cx="609838" cy="500094"/>
            </a:xfrm>
            <a:prstGeom prst="rect">
              <a:avLst/>
            </a:prstGeom>
            <a:noFill/>
          </p:spPr>
          <p:txBody>
            <a:bodyPr wrap="none" rtlCol="0">
              <a:spAutoFit/>
            </a:bodyPr>
            <a:lstStyle/>
            <a:p>
              <a:r>
                <a:rPr lang="en-US" altLang="zh-CN" sz="2400" b="1" dirty="0">
                  <a:solidFill>
                    <a:srgbClr val="0070C0"/>
                  </a:solidFill>
                  <a:latin typeface="微软雅黑" panose="020B0503020204020204" charset="-122"/>
                  <a:ea typeface="微软雅黑" panose="020B0503020204020204" charset="-122"/>
                </a:rPr>
                <a:t>01</a:t>
              </a:r>
              <a:endParaRPr lang="zh-CN" altLang="en-US" sz="2400" b="1" dirty="0">
                <a:solidFill>
                  <a:srgbClr val="0070C0"/>
                </a:solidFill>
                <a:latin typeface="微软雅黑" panose="020B0503020204020204" charset="-122"/>
                <a:ea typeface="微软雅黑" panose="020B0503020204020204" charset="-122"/>
              </a:endParaRPr>
            </a:p>
          </p:txBody>
        </p:sp>
      </p:grpSp>
      <p:grpSp>
        <p:nvGrpSpPr>
          <p:cNvPr id="20" name="组合 19">
            <a:extLst>
              <a:ext uri="{FF2B5EF4-FFF2-40B4-BE49-F238E27FC236}">
                <a16:creationId xmlns:a16="http://schemas.microsoft.com/office/drawing/2014/main" id="{77A94627-06DD-44F6-94B7-9026EDEADDD1}"/>
              </a:ext>
            </a:extLst>
          </p:cNvPr>
          <p:cNvGrpSpPr/>
          <p:nvPr/>
        </p:nvGrpSpPr>
        <p:grpSpPr>
          <a:xfrm>
            <a:off x="6049907" y="3045612"/>
            <a:ext cx="857244" cy="857244"/>
            <a:chOff x="6962369" y="1155522"/>
            <a:chExt cx="928602" cy="928602"/>
          </a:xfrm>
        </p:grpSpPr>
        <p:sp>
          <p:nvSpPr>
            <p:cNvPr id="21" name="椭圆 20">
              <a:extLst>
                <a:ext uri="{FF2B5EF4-FFF2-40B4-BE49-F238E27FC236}">
                  <a16:creationId xmlns:a16="http://schemas.microsoft.com/office/drawing/2014/main" id="{ABE1E2CA-D10D-4FC5-99DA-7BEBDDCC3877}"/>
                </a:ext>
              </a:extLst>
            </p:cNvPr>
            <p:cNvSpPr/>
            <p:nvPr/>
          </p:nvSpPr>
          <p:spPr>
            <a:xfrm>
              <a:off x="6962369" y="1155522"/>
              <a:ext cx="928602" cy="928602"/>
            </a:xfrm>
            <a:prstGeom prst="ellipse">
              <a:avLst/>
            </a:prstGeom>
            <a:solidFill>
              <a:schemeClr val="bg1"/>
            </a:soli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2" name="文本框 124">
              <a:extLst>
                <a:ext uri="{FF2B5EF4-FFF2-40B4-BE49-F238E27FC236}">
                  <a16:creationId xmlns:a16="http://schemas.microsoft.com/office/drawing/2014/main" id="{EB0B9E8C-4275-49F7-AD08-9CD49D05DAE6}"/>
                </a:ext>
              </a:extLst>
            </p:cNvPr>
            <p:cNvSpPr txBox="1"/>
            <p:nvPr/>
          </p:nvSpPr>
          <p:spPr>
            <a:xfrm>
              <a:off x="7108091" y="1353105"/>
              <a:ext cx="609838" cy="500095"/>
            </a:xfrm>
            <a:prstGeom prst="rect">
              <a:avLst/>
            </a:prstGeom>
            <a:noFill/>
          </p:spPr>
          <p:txBody>
            <a:bodyPr wrap="none" rtlCol="0">
              <a:spAutoFit/>
            </a:bodyPr>
            <a:lstStyle/>
            <a:p>
              <a:r>
                <a:rPr lang="en-US" altLang="zh-CN" sz="2400" b="1" dirty="0">
                  <a:solidFill>
                    <a:srgbClr val="0070C0"/>
                  </a:solidFill>
                  <a:latin typeface="微软雅黑" panose="020B0503020204020204" charset="-122"/>
                  <a:ea typeface="微软雅黑" panose="020B0503020204020204" charset="-122"/>
                </a:rPr>
                <a:t>02</a:t>
              </a:r>
              <a:endParaRPr lang="zh-CN" altLang="en-US" sz="2400" b="1" dirty="0">
                <a:solidFill>
                  <a:srgbClr val="0070C0"/>
                </a:solidFill>
                <a:latin typeface="微软雅黑" panose="020B0503020204020204" charset="-122"/>
                <a:ea typeface="微软雅黑" panose="020B0503020204020204" charset="-122"/>
              </a:endParaRPr>
            </a:p>
          </p:txBody>
        </p:sp>
      </p:grpSp>
      <p:grpSp>
        <p:nvGrpSpPr>
          <p:cNvPr id="23" name="组合 22">
            <a:extLst>
              <a:ext uri="{FF2B5EF4-FFF2-40B4-BE49-F238E27FC236}">
                <a16:creationId xmlns:a16="http://schemas.microsoft.com/office/drawing/2014/main" id="{851CCA10-AB9F-4969-8BF3-61D9DA29BAB4}"/>
              </a:ext>
            </a:extLst>
          </p:cNvPr>
          <p:cNvGrpSpPr/>
          <p:nvPr/>
        </p:nvGrpSpPr>
        <p:grpSpPr>
          <a:xfrm>
            <a:off x="6580081" y="4840528"/>
            <a:ext cx="857244" cy="857244"/>
            <a:chOff x="6962369" y="1155522"/>
            <a:chExt cx="928602" cy="928602"/>
          </a:xfrm>
        </p:grpSpPr>
        <p:sp>
          <p:nvSpPr>
            <p:cNvPr id="24" name="椭圆 23">
              <a:extLst>
                <a:ext uri="{FF2B5EF4-FFF2-40B4-BE49-F238E27FC236}">
                  <a16:creationId xmlns:a16="http://schemas.microsoft.com/office/drawing/2014/main" id="{D211C9F8-759B-4289-924C-51C5C9D75AFA}"/>
                </a:ext>
              </a:extLst>
            </p:cNvPr>
            <p:cNvSpPr/>
            <p:nvPr/>
          </p:nvSpPr>
          <p:spPr>
            <a:xfrm>
              <a:off x="6962369" y="1155522"/>
              <a:ext cx="928602" cy="928602"/>
            </a:xfrm>
            <a:prstGeom prst="ellipse">
              <a:avLst/>
            </a:prstGeom>
            <a:solidFill>
              <a:schemeClr val="bg1"/>
            </a:soli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6" name="文本框 130">
              <a:extLst>
                <a:ext uri="{FF2B5EF4-FFF2-40B4-BE49-F238E27FC236}">
                  <a16:creationId xmlns:a16="http://schemas.microsoft.com/office/drawing/2014/main" id="{CBD1F73E-E39E-4F7F-86FD-293471F39462}"/>
                </a:ext>
              </a:extLst>
            </p:cNvPr>
            <p:cNvSpPr txBox="1"/>
            <p:nvPr/>
          </p:nvSpPr>
          <p:spPr>
            <a:xfrm>
              <a:off x="7108091" y="1353105"/>
              <a:ext cx="609838" cy="500095"/>
            </a:xfrm>
            <a:prstGeom prst="rect">
              <a:avLst/>
            </a:prstGeom>
            <a:noFill/>
          </p:spPr>
          <p:txBody>
            <a:bodyPr wrap="none" rtlCol="0">
              <a:spAutoFit/>
            </a:bodyPr>
            <a:lstStyle/>
            <a:p>
              <a:r>
                <a:rPr lang="en-US" altLang="zh-CN" sz="2400" b="1" dirty="0">
                  <a:solidFill>
                    <a:srgbClr val="0070C0"/>
                  </a:solidFill>
                  <a:latin typeface="微软雅黑" panose="020B0503020204020204" charset="-122"/>
                  <a:ea typeface="微软雅黑" panose="020B0503020204020204" charset="-122"/>
                </a:rPr>
                <a:t>03</a:t>
              </a:r>
              <a:endParaRPr lang="zh-CN" altLang="en-US" sz="2400" b="1" dirty="0">
                <a:solidFill>
                  <a:srgbClr val="0070C0"/>
                </a:solidFill>
                <a:latin typeface="微软雅黑" panose="020B0503020204020204" charset="-122"/>
                <a:ea typeface="微软雅黑" panose="020B0503020204020204" charset="-122"/>
              </a:endParaRPr>
            </a:p>
          </p:txBody>
        </p:sp>
      </p:grpSp>
      <p:grpSp>
        <p:nvGrpSpPr>
          <p:cNvPr id="27" name="组合 26">
            <a:extLst>
              <a:ext uri="{FF2B5EF4-FFF2-40B4-BE49-F238E27FC236}">
                <a16:creationId xmlns:a16="http://schemas.microsoft.com/office/drawing/2014/main" id="{B19221C9-73B8-4E7B-A333-BE4026543878}"/>
              </a:ext>
            </a:extLst>
          </p:cNvPr>
          <p:cNvGrpSpPr/>
          <p:nvPr/>
        </p:nvGrpSpPr>
        <p:grpSpPr>
          <a:xfrm>
            <a:off x="8424811" y="5600224"/>
            <a:ext cx="857244" cy="857244"/>
            <a:chOff x="6962369" y="1155522"/>
            <a:chExt cx="928602" cy="928602"/>
          </a:xfrm>
        </p:grpSpPr>
        <p:sp>
          <p:nvSpPr>
            <p:cNvPr id="31" name="椭圆 30">
              <a:extLst>
                <a:ext uri="{FF2B5EF4-FFF2-40B4-BE49-F238E27FC236}">
                  <a16:creationId xmlns:a16="http://schemas.microsoft.com/office/drawing/2014/main" id="{495CE844-761A-4C0B-B607-C0F1812A14DB}"/>
                </a:ext>
              </a:extLst>
            </p:cNvPr>
            <p:cNvSpPr/>
            <p:nvPr/>
          </p:nvSpPr>
          <p:spPr>
            <a:xfrm>
              <a:off x="6962369" y="1155522"/>
              <a:ext cx="928602" cy="928602"/>
            </a:xfrm>
            <a:prstGeom prst="ellipse">
              <a:avLst/>
            </a:prstGeom>
            <a:solidFill>
              <a:schemeClr val="bg1"/>
            </a:soli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2" name="文本框 136">
              <a:extLst>
                <a:ext uri="{FF2B5EF4-FFF2-40B4-BE49-F238E27FC236}">
                  <a16:creationId xmlns:a16="http://schemas.microsoft.com/office/drawing/2014/main" id="{7FA9F47C-7478-4DEF-A3A6-B6C61DB82038}"/>
                </a:ext>
              </a:extLst>
            </p:cNvPr>
            <p:cNvSpPr txBox="1"/>
            <p:nvPr/>
          </p:nvSpPr>
          <p:spPr>
            <a:xfrm>
              <a:off x="7108091" y="1399149"/>
              <a:ext cx="609838" cy="500095"/>
            </a:xfrm>
            <a:prstGeom prst="rect">
              <a:avLst/>
            </a:prstGeom>
            <a:noFill/>
          </p:spPr>
          <p:txBody>
            <a:bodyPr wrap="none" rtlCol="0">
              <a:spAutoFit/>
            </a:bodyPr>
            <a:lstStyle/>
            <a:p>
              <a:r>
                <a:rPr lang="en-US" altLang="zh-CN" sz="2400" b="1" dirty="0">
                  <a:solidFill>
                    <a:srgbClr val="0070C0"/>
                  </a:solidFill>
                  <a:latin typeface="微软雅黑" panose="020B0503020204020204" charset="-122"/>
                  <a:ea typeface="微软雅黑" panose="020B0503020204020204" charset="-122"/>
                </a:rPr>
                <a:t>04</a:t>
              </a:r>
              <a:endParaRPr lang="zh-CN" altLang="en-US" sz="2400" b="1" dirty="0">
                <a:solidFill>
                  <a:srgbClr val="0070C0"/>
                </a:solidFill>
                <a:latin typeface="微软雅黑" panose="020B0503020204020204" charset="-122"/>
                <a:ea typeface="微软雅黑" panose="020B0503020204020204" charset="-122"/>
              </a:endParaRPr>
            </a:p>
          </p:txBody>
        </p:sp>
      </p:grpSp>
      <p:sp>
        <p:nvSpPr>
          <p:cNvPr id="33" name="TextBox 75">
            <a:extLst>
              <a:ext uri="{FF2B5EF4-FFF2-40B4-BE49-F238E27FC236}">
                <a16:creationId xmlns:a16="http://schemas.microsoft.com/office/drawing/2014/main" id="{8ACF2D9F-ED6A-4836-B985-284EB449E4B8}"/>
              </a:ext>
            </a:extLst>
          </p:cNvPr>
          <p:cNvSpPr txBox="1"/>
          <p:nvPr/>
        </p:nvSpPr>
        <p:spPr>
          <a:xfrm>
            <a:off x="1153764" y="2765260"/>
            <a:ext cx="4969163" cy="106657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1467" b="1" kern="0" dirty="0">
                <a:solidFill>
                  <a:sysClr val="windowText" lastClr="000000">
                    <a:lumMod val="75000"/>
                    <a:lumOff val="25000"/>
                  </a:sysClr>
                </a:solidFill>
                <a:latin typeface="Arial" panose="020B0604020202020204" pitchFamily="34" charset="0"/>
                <a:ea typeface="微软雅黑" panose="020B0503020204020204" charset="-122"/>
                <a:cs typeface="Arial" panose="020B0604020202020204" pitchFamily="34" charset="0"/>
              </a:rPr>
              <a:t>妥善组织</a:t>
            </a:r>
            <a:r>
              <a:rPr lang="en-US" altLang="zh-CN" sz="1467" b="1" kern="0" dirty="0">
                <a:solidFill>
                  <a:sysClr val="windowText" lastClr="000000">
                    <a:lumMod val="75000"/>
                    <a:lumOff val="25000"/>
                  </a:sysClr>
                </a:solidFill>
                <a:latin typeface="Arial" panose="020B0604020202020204" pitchFamily="34" charset="0"/>
                <a:ea typeface="微软雅黑" panose="020B0503020204020204" charset="-122"/>
                <a:cs typeface="Arial" panose="020B0604020202020204" pitchFamily="34" charset="0"/>
              </a:rPr>
              <a:t>/ Good organizing</a:t>
            </a:r>
          </a:p>
          <a:p>
            <a:pPr>
              <a:lnSpc>
                <a:spcPct val="150000"/>
              </a:lnSpc>
              <a:defRPr/>
            </a:pPr>
            <a:r>
              <a:rPr lang="zh-CN" altLang="en-US" sz="1467" kern="0" dirty="0">
                <a:solidFill>
                  <a:sysClr val="windowText" lastClr="000000">
                    <a:lumMod val="75000"/>
                    <a:lumOff val="25000"/>
                  </a:sysClr>
                </a:solidFill>
                <a:latin typeface="Arial" panose="020B0604020202020204" pitchFamily="34" charset="0"/>
                <a:ea typeface="微软雅黑" panose="020B0503020204020204" charset="-122"/>
                <a:cs typeface="Arial" panose="020B0604020202020204" pitchFamily="34" charset="0"/>
              </a:rPr>
              <a:t>人员、 场所、办公用品、证据资料</a:t>
            </a:r>
            <a:endParaRPr lang="en-US" altLang="zh-CN" sz="1467" kern="0" dirty="0">
              <a:solidFill>
                <a:sysClr val="windowText" lastClr="000000">
                  <a:lumMod val="75000"/>
                  <a:lumOff val="25000"/>
                </a:sysClr>
              </a:solidFill>
              <a:latin typeface="Arial" panose="020B0604020202020204" pitchFamily="34" charset="0"/>
              <a:ea typeface="微软雅黑" panose="020B0503020204020204" charset="-122"/>
              <a:cs typeface="Arial" panose="020B0604020202020204" pitchFamily="34" charset="0"/>
            </a:endParaRPr>
          </a:p>
          <a:p>
            <a:pPr>
              <a:lnSpc>
                <a:spcPct val="150000"/>
              </a:lnSpc>
              <a:defRPr/>
            </a:pPr>
            <a:r>
              <a:rPr lang="en-US" altLang="zh-CN" sz="1467" kern="0" dirty="0">
                <a:solidFill>
                  <a:sysClr val="windowText" lastClr="000000">
                    <a:lumMod val="75000"/>
                    <a:lumOff val="25000"/>
                  </a:sysClr>
                </a:solidFill>
                <a:latin typeface="Arial" panose="020B0604020202020204" pitchFamily="34" charset="0"/>
                <a:ea typeface="微软雅黑" panose="020B0503020204020204" charset="-122"/>
                <a:cs typeface="Arial" panose="020B0604020202020204" pitchFamily="34" charset="0"/>
              </a:rPr>
              <a:t>People, place, office supplies, documentations</a:t>
            </a:r>
          </a:p>
        </p:txBody>
      </p:sp>
      <p:sp>
        <p:nvSpPr>
          <p:cNvPr id="35" name="TextBox 75">
            <a:extLst>
              <a:ext uri="{FF2B5EF4-FFF2-40B4-BE49-F238E27FC236}">
                <a16:creationId xmlns:a16="http://schemas.microsoft.com/office/drawing/2014/main" id="{587E847B-6069-423C-BBCD-8282961554C0}"/>
              </a:ext>
            </a:extLst>
          </p:cNvPr>
          <p:cNvSpPr txBox="1"/>
          <p:nvPr/>
        </p:nvSpPr>
        <p:spPr>
          <a:xfrm>
            <a:off x="1675600" y="4270838"/>
            <a:ext cx="5663227" cy="106657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1467" b="1" kern="0" dirty="0">
                <a:solidFill>
                  <a:sysClr val="windowText" lastClr="000000">
                    <a:lumMod val="75000"/>
                    <a:lumOff val="25000"/>
                  </a:sysClr>
                </a:solidFill>
                <a:latin typeface="Arial" panose="020B0604020202020204" pitchFamily="34" charset="0"/>
                <a:ea typeface="微软雅黑" panose="020B0503020204020204" charset="-122"/>
                <a:cs typeface="Arial" panose="020B0604020202020204" pitchFamily="34" charset="0"/>
              </a:rPr>
              <a:t>实事求是 </a:t>
            </a:r>
            <a:r>
              <a:rPr lang="en-US" altLang="zh-CN" sz="1467" b="1" kern="0" dirty="0">
                <a:solidFill>
                  <a:sysClr val="windowText" lastClr="000000">
                    <a:lumMod val="75000"/>
                    <a:lumOff val="25000"/>
                  </a:sysClr>
                </a:solidFill>
                <a:latin typeface="Arial" panose="020B0604020202020204" pitchFamily="34" charset="0"/>
                <a:ea typeface="微软雅黑" panose="020B0503020204020204" charset="-122"/>
                <a:cs typeface="Arial" panose="020B0604020202020204" pitchFamily="34" charset="0"/>
              </a:rPr>
              <a:t>/ Seek truth from facts</a:t>
            </a:r>
          </a:p>
          <a:p>
            <a:pPr>
              <a:lnSpc>
                <a:spcPct val="150000"/>
              </a:lnSpc>
              <a:defRPr/>
            </a:pPr>
            <a:r>
              <a:rPr lang="zh-CN" altLang="en-US" sz="1467" kern="0" dirty="0">
                <a:solidFill>
                  <a:sysClr val="windowText" lastClr="000000">
                    <a:lumMod val="75000"/>
                    <a:lumOff val="25000"/>
                  </a:sysClr>
                </a:solidFill>
                <a:latin typeface="Arial" panose="020B0604020202020204" pitchFamily="34" charset="0"/>
                <a:ea typeface="微软雅黑" panose="020B0503020204020204" charset="-122"/>
                <a:cs typeface="Arial" panose="020B0604020202020204" pitchFamily="34" charset="0"/>
              </a:rPr>
              <a:t>不欺骗、不推诿、不包揽</a:t>
            </a:r>
            <a:endParaRPr lang="en-US" altLang="zh-CN" sz="1467" kern="0" dirty="0">
              <a:solidFill>
                <a:sysClr val="windowText" lastClr="000000">
                  <a:lumMod val="75000"/>
                  <a:lumOff val="25000"/>
                </a:sysClr>
              </a:solidFill>
              <a:latin typeface="Arial" panose="020B0604020202020204" pitchFamily="34" charset="0"/>
              <a:ea typeface="微软雅黑" panose="020B0503020204020204" charset="-122"/>
              <a:cs typeface="Arial" panose="020B0604020202020204" pitchFamily="34" charset="0"/>
            </a:endParaRPr>
          </a:p>
          <a:p>
            <a:pPr>
              <a:lnSpc>
                <a:spcPct val="150000"/>
              </a:lnSpc>
              <a:defRPr/>
            </a:pPr>
            <a:r>
              <a:rPr lang="en-US" altLang="zh-CN" sz="1467" kern="0" dirty="0">
                <a:solidFill>
                  <a:sysClr val="windowText" lastClr="000000">
                    <a:lumMod val="75000"/>
                    <a:lumOff val="25000"/>
                  </a:sysClr>
                </a:solidFill>
                <a:latin typeface="Arial" panose="020B0604020202020204" pitchFamily="34" charset="0"/>
                <a:ea typeface="微软雅黑" panose="020B0503020204020204" charset="-122"/>
                <a:cs typeface="Arial" panose="020B0604020202020204" pitchFamily="34" charset="0"/>
              </a:rPr>
              <a:t>No cheating, no shirking, no taking the blame recklessly</a:t>
            </a:r>
          </a:p>
        </p:txBody>
      </p:sp>
      <p:sp>
        <p:nvSpPr>
          <p:cNvPr id="36" name="TextBox 75">
            <a:extLst>
              <a:ext uri="{FF2B5EF4-FFF2-40B4-BE49-F238E27FC236}">
                <a16:creationId xmlns:a16="http://schemas.microsoft.com/office/drawing/2014/main" id="{D0DE1A47-3E69-4F41-AD21-DCCC9DCF303B}"/>
              </a:ext>
            </a:extLst>
          </p:cNvPr>
          <p:cNvSpPr txBox="1"/>
          <p:nvPr/>
        </p:nvSpPr>
        <p:spPr>
          <a:xfrm>
            <a:off x="3638345" y="5539934"/>
            <a:ext cx="4007880" cy="106657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1467" b="1" kern="0" dirty="0">
                <a:solidFill>
                  <a:sysClr val="windowText" lastClr="000000">
                    <a:lumMod val="75000"/>
                    <a:lumOff val="25000"/>
                  </a:sysClr>
                </a:solidFill>
                <a:latin typeface="Arial" panose="020B0604020202020204" pitchFamily="34" charset="0"/>
                <a:ea typeface="微软雅黑" panose="020B0503020204020204" charset="-122"/>
                <a:cs typeface="Arial" panose="020B0604020202020204" pitchFamily="34" charset="0"/>
              </a:rPr>
              <a:t>据理力争 </a:t>
            </a:r>
            <a:r>
              <a:rPr lang="en-US" altLang="zh-CN" sz="1467" b="1" kern="0" dirty="0">
                <a:solidFill>
                  <a:sysClr val="windowText" lastClr="000000">
                    <a:lumMod val="75000"/>
                    <a:lumOff val="25000"/>
                  </a:sysClr>
                </a:solidFill>
                <a:latin typeface="Arial" panose="020B0604020202020204" pitchFamily="34" charset="0"/>
                <a:ea typeface="微软雅黑" panose="020B0503020204020204" charset="-122"/>
                <a:cs typeface="Arial" panose="020B0604020202020204" pitchFamily="34" charset="0"/>
              </a:rPr>
              <a:t>/ Argue</a:t>
            </a:r>
          </a:p>
          <a:p>
            <a:pPr>
              <a:lnSpc>
                <a:spcPct val="150000"/>
              </a:lnSpc>
              <a:defRPr/>
            </a:pPr>
            <a:r>
              <a:rPr lang="zh-CN" altLang="en-US" sz="1467" kern="0" dirty="0">
                <a:solidFill>
                  <a:sysClr val="windowText" lastClr="000000">
                    <a:lumMod val="75000"/>
                    <a:lumOff val="25000"/>
                  </a:sysClr>
                </a:solidFill>
                <a:latin typeface="Arial" panose="020B0604020202020204" pitchFamily="34" charset="0"/>
                <a:ea typeface="微软雅黑" panose="020B0503020204020204" charset="-122"/>
                <a:cs typeface="Arial" panose="020B0604020202020204" pitchFamily="34" charset="0"/>
              </a:rPr>
              <a:t>依法申辩、提出主张</a:t>
            </a:r>
            <a:endParaRPr lang="en-US" altLang="zh-CN" sz="1467" kern="0" dirty="0">
              <a:solidFill>
                <a:sysClr val="windowText" lastClr="000000">
                  <a:lumMod val="75000"/>
                  <a:lumOff val="25000"/>
                </a:sysClr>
              </a:solidFill>
              <a:latin typeface="Arial" panose="020B0604020202020204" pitchFamily="34" charset="0"/>
              <a:ea typeface="微软雅黑" panose="020B0503020204020204" charset="-122"/>
              <a:cs typeface="Arial" panose="020B0604020202020204" pitchFamily="34" charset="0"/>
            </a:endParaRPr>
          </a:p>
          <a:p>
            <a:pPr>
              <a:lnSpc>
                <a:spcPct val="150000"/>
              </a:lnSpc>
              <a:defRPr/>
            </a:pPr>
            <a:r>
              <a:rPr lang="en-US" altLang="zh-CN" sz="1467" kern="0" dirty="0">
                <a:solidFill>
                  <a:sysClr val="windowText" lastClr="000000">
                    <a:lumMod val="75000"/>
                    <a:lumOff val="25000"/>
                  </a:sysClr>
                </a:solidFill>
                <a:latin typeface="Arial" panose="020B0604020202020204" pitchFamily="34" charset="0"/>
                <a:ea typeface="微软雅黑" panose="020B0503020204020204" charset="-122"/>
                <a:cs typeface="Arial" panose="020B0604020202020204" pitchFamily="34" charset="0"/>
              </a:rPr>
              <a:t>Claim and defend according to law</a:t>
            </a:r>
          </a:p>
        </p:txBody>
      </p:sp>
    </p:spTree>
    <p:extLst>
      <p:ext uri="{BB962C8B-B14F-4D97-AF65-F5344CB8AC3E}">
        <p14:creationId xmlns:p14="http://schemas.microsoft.com/office/powerpoint/2010/main" val="39074350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500" fill="hold"/>
                                        <p:tgtEl>
                                          <p:spTgt spid="17"/>
                                        </p:tgtEl>
                                        <p:attrNameLst>
                                          <p:attrName>ppt_w</p:attrName>
                                        </p:attrNameLst>
                                      </p:cBhvr>
                                      <p:tavLst>
                                        <p:tav tm="0">
                                          <p:val>
                                            <p:fltVal val="0"/>
                                          </p:val>
                                        </p:tav>
                                        <p:tav tm="100000">
                                          <p:val>
                                            <p:strVal val="#ppt_w"/>
                                          </p:val>
                                        </p:tav>
                                      </p:tavLst>
                                    </p:anim>
                                    <p:anim calcmode="lin" valueType="num">
                                      <p:cBhvr>
                                        <p:cTn id="19" dur="500" fill="hold"/>
                                        <p:tgtEl>
                                          <p:spTgt spid="17"/>
                                        </p:tgtEl>
                                        <p:attrNameLst>
                                          <p:attrName>ppt_h</p:attrName>
                                        </p:attrNameLst>
                                      </p:cBhvr>
                                      <p:tavLst>
                                        <p:tav tm="0">
                                          <p:val>
                                            <p:fltVal val="0"/>
                                          </p:val>
                                        </p:tav>
                                        <p:tav tm="100000">
                                          <p:val>
                                            <p:strVal val="#ppt_h"/>
                                          </p:val>
                                        </p:tav>
                                      </p:tavLst>
                                    </p:anim>
                                    <p:animEffect transition="in" filter="fade">
                                      <p:cBhvr>
                                        <p:cTn id="20" dur="500"/>
                                        <p:tgtEl>
                                          <p:spTgt spid="17"/>
                                        </p:tgtEl>
                                      </p:cBhvr>
                                    </p:animEffect>
                                  </p:childTnLst>
                                </p:cTn>
                              </p:par>
                              <p:par>
                                <p:cTn id="21" presetID="53" presetClass="entr" presetSubtype="16"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p:cTn id="23" dur="500" fill="hold"/>
                                        <p:tgtEl>
                                          <p:spTgt spid="20"/>
                                        </p:tgtEl>
                                        <p:attrNameLst>
                                          <p:attrName>ppt_w</p:attrName>
                                        </p:attrNameLst>
                                      </p:cBhvr>
                                      <p:tavLst>
                                        <p:tav tm="0">
                                          <p:val>
                                            <p:fltVal val="0"/>
                                          </p:val>
                                        </p:tav>
                                        <p:tav tm="100000">
                                          <p:val>
                                            <p:strVal val="#ppt_w"/>
                                          </p:val>
                                        </p:tav>
                                      </p:tavLst>
                                    </p:anim>
                                    <p:anim calcmode="lin" valueType="num">
                                      <p:cBhvr>
                                        <p:cTn id="24" dur="500" fill="hold"/>
                                        <p:tgtEl>
                                          <p:spTgt spid="20"/>
                                        </p:tgtEl>
                                        <p:attrNameLst>
                                          <p:attrName>ppt_h</p:attrName>
                                        </p:attrNameLst>
                                      </p:cBhvr>
                                      <p:tavLst>
                                        <p:tav tm="0">
                                          <p:val>
                                            <p:fltVal val="0"/>
                                          </p:val>
                                        </p:tav>
                                        <p:tav tm="100000">
                                          <p:val>
                                            <p:strVal val="#ppt_h"/>
                                          </p:val>
                                        </p:tav>
                                      </p:tavLst>
                                    </p:anim>
                                    <p:animEffect transition="in" filter="fade">
                                      <p:cBhvr>
                                        <p:cTn id="25" dur="500"/>
                                        <p:tgtEl>
                                          <p:spTgt spid="20"/>
                                        </p:tgtEl>
                                      </p:cBhvr>
                                    </p:animEffect>
                                  </p:childTnLst>
                                </p:cTn>
                              </p:par>
                              <p:par>
                                <p:cTn id="26" presetID="53" presetClass="entr" presetSubtype="16"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par>
                                <p:cTn id="31" presetID="53" presetClass="entr" presetSubtype="16"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1500"/>
                            </p:stCondLst>
                            <p:childTnLst>
                              <p:par>
                                <p:cTn id="37" presetID="22" presetClass="entr" presetSubtype="2"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right)">
                                      <p:cBhvr>
                                        <p:cTn id="39" dur="500"/>
                                        <p:tgtEl>
                                          <p:spTgt spid="10"/>
                                        </p:tgtEl>
                                      </p:cBhvr>
                                    </p:animEffect>
                                  </p:childTnLst>
                                </p:cTn>
                              </p:par>
                              <p:par>
                                <p:cTn id="40" presetID="22" presetClass="entr" presetSubtype="2"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right)">
                                      <p:cBhvr>
                                        <p:cTn id="42" dur="500"/>
                                        <p:tgtEl>
                                          <p:spTgt spid="11"/>
                                        </p:tgtEl>
                                      </p:cBhvr>
                                    </p:animEffect>
                                  </p:childTnLst>
                                </p:cTn>
                              </p:par>
                              <p:par>
                                <p:cTn id="43" presetID="22" presetClass="entr" presetSubtype="2"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right)">
                                      <p:cBhvr>
                                        <p:cTn id="45" dur="500"/>
                                        <p:tgtEl>
                                          <p:spTgt spid="12"/>
                                        </p:tgtEl>
                                      </p:cBhvr>
                                    </p:animEffect>
                                  </p:childTnLst>
                                </p:cTn>
                              </p:par>
                              <p:par>
                                <p:cTn id="46" presetID="22" presetClass="entr" presetSubtype="2"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right)">
                                      <p:cBhvr>
                                        <p:cTn id="48" dur="500"/>
                                        <p:tgtEl>
                                          <p:spTgt spid="13"/>
                                        </p:tgtEl>
                                      </p:cBhvr>
                                    </p:animEffect>
                                  </p:childTnLst>
                                </p:cTn>
                              </p:par>
                            </p:childTnLst>
                          </p:cTn>
                        </p:par>
                        <p:par>
                          <p:cTn id="49" fill="hold">
                            <p:stCondLst>
                              <p:cond delay="2000"/>
                            </p:stCondLst>
                            <p:childTnLst>
                              <p:par>
                                <p:cTn id="50" presetID="2" presetClass="entr" presetSubtype="8" fill="hold" grpId="0" nodeType="after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additive="base">
                                        <p:cTn id="52" dur="500" fill="hold"/>
                                        <p:tgtEl>
                                          <p:spTgt spid="9"/>
                                        </p:tgtEl>
                                        <p:attrNameLst>
                                          <p:attrName>ppt_x</p:attrName>
                                        </p:attrNameLst>
                                      </p:cBhvr>
                                      <p:tavLst>
                                        <p:tav tm="0">
                                          <p:val>
                                            <p:strVal val="0-#ppt_w/2"/>
                                          </p:val>
                                        </p:tav>
                                        <p:tav tm="100000">
                                          <p:val>
                                            <p:strVal val="#ppt_x"/>
                                          </p:val>
                                        </p:tav>
                                      </p:tavLst>
                                    </p:anim>
                                    <p:anim calcmode="lin" valueType="num">
                                      <p:cBhvr additive="base">
                                        <p:cTn id="53" dur="500" fill="hold"/>
                                        <p:tgtEl>
                                          <p:spTgt spid="9"/>
                                        </p:tgtEl>
                                        <p:attrNameLst>
                                          <p:attrName>ppt_y</p:attrName>
                                        </p:attrNameLst>
                                      </p:cBhvr>
                                      <p:tavLst>
                                        <p:tav tm="0">
                                          <p:val>
                                            <p:strVal val="#ppt_y"/>
                                          </p:val>
                                        </p:tav>
                                        <p:tav tm="100000">
                                          <p:val>
                                            <p:strVal val="#ppt_y"/>
                                          </p:val>
                                        </p:tav>
                                      </p:tavLst>
                                    </p:anim>
                                  </p:childTnLst>
                                </p:cTn>
                              </p:par>
                              <p:par>
                                <p:cTn id="54" presetID="2" presetClass="entr" presetSubtype="8" fill="hold" grpId="0" nodeType="with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0-#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par>
                                <p:cTn id="58" presetID="2" presetClass="entr" presetSubtype="8" fill="hold" grpId="0" nodeType="withEffect">
                                  <p:stCondLst>
                                    <p:cond delay="0"/>
                                  </p:stCondLst>
                                  <p:childTnLst>
                                    <p:set>
                                      <p:cBhvr>
                                        <p:cTn id="59" dur="1" fill="hold">
                                          <p:stCondLst>
                                            <p:cond delay="0"/>
                                          </p:stCondLst>
                                        </p:cTn>
                                        <p:tgtEl>
                                          <p:spTgt spid="35"/>
                                        </p:tgtEl>
                                        <p:attrNameLst>
                                          <p:attrName>style.visibility</p:attrName>
                                        </p:attrNameLst>
                                      </p:cBhvr>
                                      <p:to>
                                        <p:strVal val="visible"/>
                                      </p:to>
                                    </p:set>
                                    <p:anim calcmode="lin" valueType="num">
                                      <p:cBhvr additive="base">
                                        <p:cTn id="60" dur="500" fill="hold"/>
                                        <p:tgtEl>
                                          <p:spTgt spid="35"/>
                                        </p:tgtEl>
                                        <p:attrNameLst>
                                          <p:attrName>ppt_x</p:attrName>
                                        </p:attrNameLst>
                                      </p:cBhvr>
                                      <p:tavLst>
                                        <p:tav tm="0">
                                          <p:val>
                                            <p:strVal val="0-#ppt_w/2"/>
                                          </p:val>
                                        </p:tav>
                                        <p:tav tm="100000">
                                          <p:val>
                                            <p:strVal val="#ppt_x"/>
                                          </p:val>
                                        </p:tav>
                                      </p:tavLst>
                                    </p:anim>
                                    <p:anim calcmode="lin" valueType="num">
                                      <p:cBhvr additive="base">
                                        <p:cTn id="61" dur="500" fill="hold"/>
                                        <p:tgtEl>
                                          <p:spTgt spid="35"/>
                                        </p:tgtEl>
                                        <p:attrNameLst>
                                          <p:attrName>ppt_y</p:attrName>
                                        </p:attrNameLst>
                                      </p:cBhvr>
                                      <p:tavLst>
                                        <p:tav tm="0">
                                          <p:val>
                                            <p:strVal val="#ppt_y"/>
                                          </p:val>
                                        </p:tav>
                                        <p:tav tm="100000">
                                          <p:val>
                                            <p:strVal val="#ppt_y"/>
                                          </p:val>
                                        </p:tav>
                                      </p:tavLst>
                                    </p:anim>
                                  </p:childTnLst>
                                </p:cTn>
                              </p:par>
                              <p:par>
                                <p:cTn id="62" presetID="2" presetClass="entr" presetSubtype="8" fill="hold" grpId="0" nodeType="with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additive="base">
                                        <p:cTn id="64" dur="500" fill="hold"/>
                                        <p:tgtEl>
                                          <p:spTgt spid="36"/>
                                        </p:tgtEl>
                                        <p:attrNameLst>
                                          <p:attrName>ppt_x</p:attrName>
                                        </p:attrNameLst>
                                      </p:cBhvr>
                                      <p:tavLst>
                                        <p:tav tm="0">
                                          <p:val>
                                            <p:strVal val="0-#ppt_w/2"/>
                                          </p:val>
                                        </p:tav>
                                        <p:tav tm="100000">
                                          <p:val>
                                            <p:strVal val="#ppt_x"/>
                                          </p:val>
                                        </p:tav>
                                      </p:tavLst>
                                    </p:anim>
                                    <p:anim calcmode="lin" valueType="num">
                                      <p:cBhvr additive="base">
                                        <p:cTn id="65"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33"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11">
            <a:extLst>
              <a:ext uri="{FF2B5EF4-FFF2-40B4-BE49-F238E27FC236}">
                <a16:creationId xmlns:a16="http://schemas.microsoft.com/office/drawing/2014/main" id="{0A3EB0FF-CD5B-41C6-AB77-3912C1241B6B}"/>
              </a:ext>
            </a:extLst>
          </p:cNvPr>
          <p:cNvSpPr txBox="1"/>
          <p:nvPr/>
        </p:nvSpPr>
        <p:spPr>
          <a:xfrm>
            <a:off x="1427826" y="612023"/>
            <a:ext cx="5877099" cy="430887"/>
          </a:xfrm>
          <a:prstGeom prst="rect">
            <a:avLst/>
          </a:prstGeom>
          <a:noFill/>
        </p:spPr>
        <p:txBody>
          <a:bodyPr wrap="square" lIns="0" tIns="0" rIns="0" bIns="0" rtlCol="0">
            <a:spAutoFit/>
            <a:scene3d>
              <a:camera prst="orthographicFront"/>
              <a:lightRig rig="threePt" dir="t"/>
            </a:scene3d>
            <a:sp3d contourW="12700"/>
          </a:bodyPr>
          <a:lstStyle/>
          <a:p>
            <a:pPr lvl="0">
              <a:defRPr/>
            </a:pPr>
            <a:r>
              <a:rPr kumimoji="0" lang="zh-CN" altLang="en-US" sz="2800" b="1" i="0" u="none" strike="noStrike" kern="1200" cap="none" spc="0" normalizeH="0" baseline="0" noProof="0" dirty="0">
                <a:ln>
                  <a:noFill/>
                </a:ln>
                <a:solidFill>
                  <a:prstClr val="black">
                    <a:lumMod val="65000"/>
                    <a:lumOff val="35000"/>
                  </a:prstClr>
                </a:solidFill>
                <a:effectLst/>
                <a:uLnTx/>
                <a:uFillTx/>
                <a:latin typeface="Arial"/>
                <a:ea typeface="微软雅黑"/>
                <a:cs typeface="+mn-cs"/>
              </a:rPr>
              <a:t>出口</a:t>
            </a:r>
            <a:r>
              <a:rPr lang="zh-CN" altLang="en-US" sz="2800" b="1" dirty="0">
                <a:solidFill>
                  <a:prstClr val="black">
                    <a:lumMod val="65000"/>
                    <a:lumOff val="35000"/>
                  </a:prstClr>
                </a:solidFill>
                <a:latin typeface="Arial"/>
                <a:ea typeface="微软雅黑"/>
              </a:rPr>
              <a:t>管制物项咨询程序</a:t>
            </a:r>
            <a:endParaRPr kumimoji="0" lang="en-US" altLang="zh-CN" sz="2800" b="1" i="0" u="none" strike="noStrike" kern="1200" cap="none" spc="0" normalizeH="0" baseline="0" noProof="0" dirty="0">
              <a:ln>
                <a:noFill/>
              </a:ln>
              <a:solidFill>
                <a:prstClr val="black">
                  <a:lumMod val="65000"/>
                  <a:lumOff val="35000"/>
                </a:prstClr>
              </a:solidFill>
              <a:effectLst/>
              <a:uLnTx/>
              <a:uFillTx/>
              <a:latin typeface="Arial"/>
              <a:ea typeface="微软雅黑"/>
              <a:cs typeface="+mn-cs"/>
            </a:endParaRPr>
          </a:p>
        </p:txBody>
      </p:sp>
      <p:pic>
        <p:nvPicPr>
          <p:cNvPr id="29" name="图片 28" descr="D:\=Business Support=\VI系统\logo\中英文全称横版Logo.png">
            <a:extLst>
              <a:ext uri="{FF2B5EF4-FFF2-40B4-BE49-F238E27FC236}">
                <a16:creationId xmlns:a16="http://schemas.microsoft.com/office/drawing/2014/main" id="{01138BC1-1532-4834-9C05-3C184E64138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79396" y="565131"/>
            <a:ext cx="2426122" cy="374250"/>
          </a:xfrm>
          <a:prstGeom prst="rect">
            <a:avLst/>
          </a:prstGeom>
          <a:noFill/>
          <a:ln>
            <a:noFill/>
          </a:ln>
        </p:spPr>
      </p:pic>
      <p:sp>
        <p:nvSpPr>
          <p:cNvPr id="30" name="TextBox 7">
            <a:extLst>
              <a:ext uri="{FF2B5EF4-FFF2-40B4-BE49-F238E27FC236}">
                <a16:creationId xmlns:a16="http://schemas.microsoft.com/office/drawing/2014/main" id="{7E7E97B1-E3EA-45C7-9014-93E2D6C3A524}"/>
              </a:ext>
            </a:extLst>
          </p:cNvPr>
          <p:cNvSpPr txBox="1"/>
          <p:nvPr/>
        </p:nvSpPr>
        <p:spPr>
          <a:xfrm flipV="1">
            <a:off x="505567" y="1055253"/>
            <a:ext cx="10931676" cy="36000"/>
          </a:xfrm>
          <a:prstGeom prst="rect">
            <a:avLst/>
          </a:prstGeom>
          <a:solidFill>
            <a:schemeClr val="accent1">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07" b="0" i="0" u="none" strike="noStrike" kern="1200" cap="none" spc="0" normalizeH="0" baseline="0" noProof="0" dirty="0">
              <a:ln>
                <a:noFill/>
              </a:ln>
              <a:solidFill>
                <a:prstClr val="black"/>
              </a:solidFill>
              <a:effectLst/>
              <a:uLnTx/>
              <a:uFillTx/>
              <a:latin typeface="Arial"/>
              <a:ea typeface="微软雅黑"/>
              <a:cs typeface="+mn-cs"/>
            </a:endParaRPr>
          </a:p>
        </p:txBody>
      </p:sp>
      <p:pic>
        <p:nvPicPr>
          <p:cNvPr id="34" name="图片 33">
            <a:extLst>
              <a:ext uri="{FF2B5EF4-FFF2-40B4-BE49-F238E27FC236}">
                <a16:creationId xmlns:a16="http://schemas.microsoft.com/office/drawing/2014/main" id="{B66B1462-1A75-42D9-B547-4CF1A8D13E5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1434" b="2440"/>
          <a:stretch/>
        </p:blipFill>
        <p:spPr>
          <a:xfrm rot="5400000">
            <a:off x="350737" y="-350737"/>
            <a:ext cx="1660727" cy="2362201"/>
          </a:xfrm>
          <a:prstGeom prst="rect">
            <a:avLst/>
          </a:prstGeom>
        </p:spPr>
      </p:pic>
      <p:grpSp>
        <p:nvGrpSpPr>
          <p:cNvPr id="10" name="Group 35">
            <a:extLst>
              <a:ext uri="{FF2B5EF4-FFF2-40B4-BE49-F238E27FC236}">
                <a16:creationId xmlns:a16="http://schemas.microsoft.com/office/drawing/2014/main" id="{4B3AC2CE-1842-4931-90C3-5CED3EE2A27C}"/>
              </a:ext>
            </a:extLst>
          </p:cNvPr>
          <p:cNvGrpSpPr/>
          <p:nvPr/>
        </p:nvGrpSpPr>
        <p:grpSpPr>
          <a:xfrm flipH="1">
            <a:off x="1250027" y="2362209"/>
            <a:ext cx="247456" cy="246719"/>
            <a:chOff x="2138511" y="2464802"/>
            <a:chExt cx="354012" cy="352956"/>
          </a:xfrm>
          <a:solidFill>
            <a:srgbClr val="22374C"/>
          </a:solidFill>
        </p:grpSpPr>
        <p:sp>
          <p:nvSpPr>
            <p:cNvPr id="11" name="Oval 36">
              <a:extLst>
                <a:ext uri="{FF2B5EF4-FFF2-40B4-BE49-F238E27FC236}">
                  <a16:creationId xmlns:a16="http://schemas.microsoft.com/office/drawing/2014/main" id="{48BB68A4-2795-4C1E-8AF1-984117E88FD3}"/>
                </a:ext>
              </a:extLst>
            </p:cNvPr>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1497" tIns="40749" rIns="81497" bIns="40749" numCol="1" anchor="t" anchorCtr="0" compatLnSpc="1">
              <a:prstTxWarp prst="textNoShape">
                <a:avLst/>
              </a:prstTxWarp>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id-ID" sz="1522" b="0" i="0" u="none" strike="noStrike" kern="1200" cap="none" spc="0" normalizeH="0" baseline="0" noProof="0">
                <a:ln>
                  <a:noFill/>
                </a:ln>
                <a:effectLst/>
                <a:uLnTx/>
                <a:uFillTx/>
                <a:latin typeface="+mn-ea"/>
                <a:cs typeface="+mn-cs"/>
                <a:sym typeface="Arial" panose="020B0604020202020204" pitchFamily="34" charset="0"/>
              </a:endParaRPr>
            </a:p>
          </p:txBody>
        </p:sp>
        <p:sp>
          <p:nvSpPr>
            <p:cNvPr id="12" name="Freeform 37">
              <a:extLst>
                <a:ext uri="{FF2B5EF4-FFF2-40B4-BE49-F238E27FC236}">
                  <a16:creationId xmlns:a16="http://schemas.microsoft.com/office/drawing/2014/main" id="{0C1CF7DE-ABC0-4D48-99A9-53C207B42720}"/>
                </a:ext>
              </a:extLst>
            </p:cNvPr>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1497" tIns="40749" rIns="81497" bIns="40749" numCol="1" anchor="t" anchorCtr="0" compatLnSpc="1">
              <a:prstTxWarp prst="textNoShape">
                <a:avLst/>
              </a:prstTxWarp>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id-ID" sz="1522" b="0" i="0" u="none" strike="noStrike" kern="1200" cap="none" spc="0" normalizeH="0" baseline="0" noProof="0">
                <a:ln>
                  <a:noFill/>
                </a:ln>
                <a:effectLst/>
                <a:uLnTx/>
                <a:uFillTx/>
                <a:latin typeface="+mn-ea"/>
                <a:cs typeface="+mn-cs"/>
                <a:sym typeface="Arial" panose="020B0604020202020204" pitchFamily="34" charset="0"/>
              </a:endParaRPr>
            </a:p>
          </p:txBody>
        </p:sp>
      </p:grpSp>
      <p:grpSp>
        <p:nvGrpSpPr>
          <p:cNvPr id="13" name="Group 38">
            <a:extLst>
              <a:ext uri="{FF2B5EF4-FFF2-40B4-BE49-F238E27FC236}">
                <a16:creationId xmlns:a16="http://schemas.microsoft.com/office/drawing/2014/main" id="{84C5B697-8904-4923-B806-B26E9B800307}"/>
              </a:ext>
            </a:extLst>
          </p:cNvPr>
          <p:cNvGrpSpPr/>
          <p:nvPr/>
        </p:nvGrpSpPr>
        <p:grpSpPr>
          <a:xfrm>
            <a:off x="1554244" y="2301666"/>
            <a:ext cx="2422796" cy="363211"/>
            <a:chOff x="8508023" y="2153776"/>
            <a:chExt cx="1927058" cy="407524"/>
          </a:xfrm>
        </p:grpSpPr>
        <p:sp>
          <p:nvSpPr>
            <p:cNvPr id="14" name="TextBox 39">
              <a:extLst>
                <a:ext uri="{FF2B5EF4-FFF2-40B4-BE49-F238E27FC236}">
                  <a16:creationId xmlns:a16="http://schemas.microsoft.com/office/drawing/2014/main" id="{DCC14F42-5354-4076-9731-F747AB4A22BB}"/>
                </a:ext>
              </a:extLst>
            </p:cNvPr>
            <p:cNvSpPr txBox="1"/>
            <p:nvPr/>
          </p:nvSpPr>
          <p:spPr>
            <a:xfrm>
              <a:off x="8513646" y="2153776"/>
              <a:ext cx="1921435" cy="323241"/>
            </a:xfrm>
            <a:prstGeom prst="rect">
              <a:avLst/>
            </a:prstGeom>
            <a:noFill/>
          </p:spPr>
          <p:txBody>
            <a:bodyPr wrap="none" lIns="0" tIns="0" rIns="0" bIns="0"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altLang="zh-CN" sz="1707" b="1" dirty="0">
                  <a:latin typeface="+mn-ea"/>
                  <a:sym typeface="Arial" panose="020B0604020202020204" pitchFamily="34" charset="0"/>
                </a:rPr>
                <a:t>《</a:t>
              </a:r>
              <a:r>
                <a:rPr lang="zh-CN" altLang="en-US" sz="1707" b="1" dirty="0">
                  <a:latin typeface="+mn-ea"/>
                  <a:sym typeface="Arial" panose="020B0604020202020204" pitchFamily="34" charset="0"/>
                </a:rPr>
                <a:t>出口管制法</a:t>
              </a:r>
              <a:r>
                <a:rPr lang="en-US" altLang="zh-CN" sz="1707" b="1" dirty="0">
                  <a:latin typeface="+mn-ea"/>
                  <a:sym typeface="Arial" panose="020B0604020202020204" pitchFamily="34" charset="0"/>
                </a:rPr>
                <a:t>》</a:t>
              </a:r>
              <a:r>
                <a:rPr lang="zh-CN" altLang="en-US" sz="1707" b="1" dirty="0">
                  <a:latin typeface="+mn-ea"/>
                  <a:sym typeface="Arial" panose="020B0604020202020204" pitchFamily="34" charset="0"/>
                </a:rPr>
                <a:t>第十二条</a:t>
              </a:r>
              <a:endParaRPr kumimoji="0" lang="en-GB" sz="1707" b="1" i="0" u="none" strike="noStrike" kern="1200" cap="none" spc="0" normalizeH="0" baseline="0" noProof="0" dirty="0">
                <a:ln>
                  <a:noFill/>
                </a:ln>
                <a:effectLst/>
                <a:uLnTx/>
                <a:uFillTx/>
                <a:latin typeface="+mn-ea"/>
                <a:sym typeface="Arial" panose="020B0604020202020204" pitchFamily="34" charset="0"/>
              </a:endParaRPr>
            </a:p>
          </p:txBody>
        </p:sp>
        <p:sp>
          <p:nvSpPr>
            <p:cNvPr id="15" name="Rectangle 40">
              <a:extLst>
                <a:ext uri="{FF2B5EF4-FFF2-40B4-BE49-F238E27FC236}">
                  <a16:creationId xmlns:a16="http://schemas.microsoft.com/office/drawing/2014/main" id="{002D5AAD-8733-4C8A-AE3B-88382D7E38C8}"/>
                </a:ext>
              </a:extLst>
            </p:cNvPr>
            <p:cNvSpPr/>
            <p:nvPr/>
          </p:nvSpPr>
          <p:spPr>
            <a:xfrm>
              <a:off x="8508023" y="2365039"/>
              <a:ext cx="1920590" cy="196261"/>
            </a:xfrm>
            <a:prstGeom prst="rect">
              <a:avLst/>
            </a:prstGeom>
          </p:spPr>
          <p:txBody>
            <a:bodyPr wrap="square" lIns="0" tIns="0" rIns="0" bIns="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endParaRPr kumimoji="0" lang="en-GB" sz="1043" b="0" i="0" u="none" strike="noStrike" kern="1200" cap="none" spc="0" normalizeH="0" baseline="0" noProof="0" dirty="0">
                <a:ln>
                  <a:noFill/>
                </a:ln>
                <a:effectLst/>
                <a:uLnTx/>
                <a:uFillTx/>
                <a:latin typeface="+mn-ea"/>
                <a:cs typeface="+mn-cs"/>
                <a:sym typeface="Arial" panose="020B0604020202020204" pitchFamily="34" charset="0"/>
              </a:endParaRPr>
            </a:p>
          </p:txBody>
        </p:sp>
      </p:grpSp>
      <p:grpSp>
        <p:nvGrpSpPr>
          <p:cNvPr id="16" name="Group 43">
            <a:extLst>
              <a:ext uri="{FF2B5EF4-FFF2-40B4-BE49-F238E27FC236}">
                <a16:creationId xmlns:a16="http://schemas.microsoft.com/office/drawing/2014/main" id="{E78E864F-7830-47F6-A35F-158E79583296}"/>
              </a:ext>
            </a:extLst>
          </p:cNvPr>
          <p:cNvGrpSpPr/>
          <p:nvPr/>
        </p:nvGrpSpPr>
        <p:grpSpPr>
          <a:xfrm flipH="1">
            <a:off x="1248712" y="3649066"/>
            <a:ext cx="247456" cy="246719"/>
            <a:chOff x="2138511" y="2464802"/>
            <a:chExt cx="354012" cy="352956"/>
          </a:xfrm>
          <a:solidFill>
            <a:srgbClr val="22374C"/>
          </a:solidFill>
        </p:grpSpPr>
        <p:sp>
          <p:nvSpPr>
            <p:cNvPr id="17" name="Oval 47">
              <a:extLst>
                <a:ext uri="{FF2B5EF4-FFF2-40B4-BE49-F238E27FC236}">
                  <a16:creationId xmlns:a16="http://schemas.microsoft.com/office/drawing/2014/main" id="{2E80BDCB-E613-457B-8E9C-25BC1560E0BF}"/>
                </a:ext>
              </a:extLst>
            </p:cNvPr>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1497" tIns="40749" rIns="81497" bIns="40749" numCol="1" anchor="t" anchorCtr="0" compatLnSpc="1">
              <a:prstTxWarp prst="textNoShape">
                <a:avLst/>
              </a:prstTxWarp>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id-ID" sz="1522" b="0" i="0" u="none" strike="noStrike" kern="1200" cap="none" spc="0" normalizeH="0" baseline="0" noProof="0">
                <a:ln>
                  <a:noFill/>
                </a:ln>
                <a:effectLst/>
                <a:uLnTx/>
                <a:uFillTx/>
                <a:latin typeface="+mn-ea"/>
                <a:cs typeface="+mn-cs"/>
                <a:sym typeface="Arial" panose="020B0604020202020204" pitchFamily="34" charset="0"/>
              </a:endParaRPr>
            </a:p>
          </p:txBody>
        </p:sp>
        <p:sp>
          <p:nvSpPr>
            <p:cNvPr id="18" name="Freeform 48">
              <a:extLst>
                <a:ext uri="{FF2B5EF4-FFF2-40B4-BE49-F238E27FC236}">
                  <a16:creationId xmlns:a16="http://schemas.microsoft.com/office/drawing/2014/main" id="{1ACEF012-9266-4318-8E52-AE441155E337}"/>
                </a:ext>
              </a:extLst>
            </p:cNvPr>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1497" tIns="40749" rIns="81497" bIns="40749" numCol="1" anchor="t" anchorCtr="0" compatLnSpc="1">
              <a:prstTxWarp prst="textNoShape">
                <a:avLst/>
              </a:prstTxWarp>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id-ID" sz="1522" b="0" i="0" u="none" strike="noStrike" kern="1200" cap="none" spc="0" normalizeH="0" baseline="0" noProof="0">
                <a:ln>
                  <a:noFill/>
                </a:ln>
                <a:effectLst/>
                <a:uLnTx/>
                <a:uFillTx/>
                <a:latin typeface="+mn-ea"/>
                <a:cs typeface="+mn-cs"/>
                <a:sym typeface="Arial" panose="020B0604020202020204" pitchFamily="34" charset="0"/>
              </a:endParaRPr>
            </a:p>
          </p:txBody>
        </p:sp>
      </p:grpSp>
      <p:grpSp>
        <p:nvGrpSpPr>
          <p:cNvPr id="22" name="Group 57">
            <a:extLst>
              <a:ext uri="{FF2B5EF4-FFF2-40B4-BE49-F238E27FC236}">
                <a16:creationId xmlns:a16="http://schemas.microsoft.com/office/drawing/2014/main" id="{D43A10B0-28E0-40A1-8AD1-0242056AB985}"/>
              </a:ext>
            </a:extLst>
          </p:cNvPr>
          <p:cNvGrpSpPr/>
          <p:nvPr/>
        </p:nvGrpSpPr>
        <p:grpSpPr>
          <a:xfrm flipH="1">
            <a:off x="1248712" y="4935923"/>
            <a:ext cx="247456" cy="246719"/>
            <a:chOff x="2138511" y="2464802"/>
            <a:chExt cx="354012" cy="352956"/>
          </a:xfrm>
          <a:solidFill>
            <a:srgbClr val="22374C"/>
          </a:solidFill>
        </p:grpSpPr>
        <p:sp>
          <p:nvSpPr>
            <p:cNvPr id="23" name="Oval 61">
              <a:extLst>
                <a:ext uri="{FF2B5EF4-FFF2-40B4-BE49-F238E27FC236}">
                  <a16:creationId xmlns:a16="http://schemas.microsoft.com/office/drawing/2014/main" id="{D2016F45-0B28-42B4-A2DA-2D498E92A40E}"/>
                </a:ext>
              </a:extLst>
            </p:cNvPr>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1497" tIns="40749" rIns="81497" bIns="40749" numCol="1" anchor="t" anchorCtr="0" compatLnSpc="1">
              <a:prstTxWarp prst="textNoShape">
                <a:avLst/>
              </a:prstTxWarp>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id-ID" sz="1522" b="0" i="0" u="none" strike="noStrike" kern="1200" cap="none" spc="0" normalizeH="0" baseline="0" noProof="0">
                <a:ln>
                  <a:noFill/>
                </a:ln>
                <a:effectLst/>
                <a:uLnTx/>
                <a:uFillTx/>
                <a:latin typeface="+mn-ea"/>
                <a:cs typeface="+mn-cs"/>
                <a:sym typeface="Arial" panose="020B0604020202020204" pitchFamily="34" charset="0"/>
              </a:endParaRPr>
            </a:p>
          </p:txBody>
        </p:sp>
        <p:sp>
          <p:nvSpPr>
            <p:cNvPr id="24" name="Freeform 62">
              <a:extLst>
                <a:ext uri="{FF2B5EF4-FFF2-40B4-BE49-F238E27FC236}">
                  <a16:creationId xmlns:a16="http://schemas.microsoft.com/office/drawing/2014/main" id="{81B0B2FF-510D-4887-9B30-6B8E4AF97435}"/>
                </a:ext>
              </a:extLst>
            </p:cNvPr>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1497" tIns="40749" rIns="81497" bIns="40749" numCol="1" anchor="t" anchorCtr="0" compatLnSpc="1">
              <a:prstTxWarp prst="textNoShape">
                <a:avLst/>
              </a:prstTxWarp>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id-ID" sz="1522" b="0" i="0" u="none" strike="noStrike" kern="1200" cap="none" spc="0" normalizeH="0" baseline="0" noProof="0">
                <a:ln>
                  <a:noFill/>
                </a:ln>
                <a:effectLst/>
                <a:uLnTx/>
                <a:uFillTx/>
                <a:latin typeface="+mn-ea"/>
                <a:cs typeface="+mn-cs"/>
                <a:sym typeface="Arial" panose="020B0604020202020204" pitchFamily="34" charset="0"/>
              </a:endParaRPr>
            </a:p>
          </p:txBody>
        </p:sp>
      </p:grpSp>
      <p:grpSp>
        <p:nvGrpSpPr>
          <p:cNvPr id="31" name="Group 38">
            <a:extLst>
              <a:ext uri="{FF2B5EF4-FFF2-40B4-BE49-F238E27FC236}">
                <a16:creationId xmlns:a16="http://schemas.microsoft.com/office/drawing/2014/main" id="{E8A5D5AF-6D83-4E71-950F-F8F645B5F47D}"/>
              </a:ext>
            </a:extLst>
          </p:cNvPr>
          <p:cNvGrpSpPr/>
          <p:nvPr/>
        </p:nvGrpSpPr>
        <p:grpSpPr>
          <a:xfrm>
            <a:off x="1693561" y="3584330"/>
            <a:ext cx="2414664" cy="363211"/>
            <a:chOff x="8508023" y="2153776"/>
            <a:chExt cx="1920590" cy="407524"/>
          </a:xfrm>
        </p:grpSpPr>
        <p:sp>
          <p:nvSpPr>
            <p:cNvPr id="32" name="TextBox 39">
              <a:extLst>
                <a:ext uri="{FF2B5EF4-FFF2-40B4-BE49-F238E27FC236}">
                  <a16:creationId xmlns:a16="http://schemas.microsoft.com/office/drawing/2014/main" id="{54BD3E13-CF3E-4290-867C-BD79C9E64071}"/>
                </a:ext>
              </a:extLst>
            </p:cNvPr>
            <p:cNvSpPr txBox="1"/>
            <p:nvPr/>
          </p:nvSpPr>
          <p:spPr>
            <a:xfrm>
              <a:off x="8513646" y="2153776"/>
              <a:ext cx="1572083" cy="323240"/>
            </a:xfrm>
            <a:prstGeom prst="rect">
              <a:avLst/>
            </a:prstGeom>
            <a:noFill/>
          </p:spPr>
          <p:txBody>
            <a:bodyPr wrap="none" lIns="0" tIns="0" rIns="0" bIns="0"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zh-CN" altLang="en-US" sz="1707" b="1" dirty="0">
                  <a:latin typeface="+mn-ea"/>
                  <a:sym typeface="Arial" panose="020B0604020202020204" pitchFamily="34" charset="0"/>
                </a:rPr>
                <a:t>出口经营者主动提出</a:t>
              </a:r>
              <a:endParaRPr kumimoji="0" lang="en-GB" sz="1707" b="1" i="0" u="none" strike="noStrike" kern="1200" cap="none" spc="0" normalizeH="0" baseline="0" noProof="0" dirty="0">
                <a:ln>
                  <a:noFill/>
                </a:ln>
                <a:effectLst/>
                <a:uLnTx/>
                <a:uFillTx/>
                <a:latin typeface="+mn-ea"/>
                <a:sym typeface="Arial" panose="020B0604020202020204" pitchFamily="34" charset="0"/>
              </a:endParaRPr>
            </a:p>
          </p:txBody>
        </p:sp>
        <p:sp>
          <p:nvSpPr>
            <p:cNvPr id="33" name="Rectangle 40">
              <a:extLst>
                <a:ext uri="{FF2B5EF4-FFF2-40B4-BE49-F238E27FC236}">
                  <a16:creationId xmlns:a16="http://schemas.microsoft.com/office/drawing/2014/main" id="{2FC02BD9-B70C-44C9-B9F0-7EFE01BF45A3}"/>
                </a:ext>
              </a:extLst>
            </p:cNvPr>
            <p:cNvSpPr/>
            <p:nvPr/>
          </p:nvSpPr>
          <p:spPr>
            <a:xfrm>
              <a:off x="8508023" y="2365039"/>
              <a:ext cx="1920590" cy="196261"/>
            </a:xfrm>
            <a:prstGeom prst="rect">
              <a:avLst/>
            </a:prstGeom>
          </p:spPr>
          <p:txBody>
            <a:bodyPr wrap="square" lIns="0" tIns="0" rIns="0" bIns="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endParaRPr kumimoji="0" lang="en-GB" sz="1043" b="0" i="0" u="none" strike="noStrike" kern="1200" cap="none" spc="0" normalizeH="0" baseline="0" noProof="0" dirty="0">
                <a:ln>
                  <a:noFill/>
                </a:ln>
                <a:effectLst/>
                <a:uLnTx/>
                <a:uFillTx/>
                <a:latin typeface="+mn-ea"/>
                <a:cs typeface="+mn-cs"/>
                <a:sym typeface="Arial" panose="020B0604020202020204" pitchFamily="34" charset="0"/>
              </a:endParaRPr>
            </a:p>
          </p:txBody>
        </p:sp>
      </p:grpSp>
      <p:grpSp>
        <p:nvGrpSpPr>
          <p:cNvPr id="35" name="Group 38">
            <a:extLst>
              <a:ext uri="{FF2B5EF4-FFF2-40B4-BE49-F238E27FC236}">
                <a16:creationId xmlns:a16="http://schemas.microsoft.com/office/drawing/2014/main" id="{F1EECF48-8038-4632-BD90-D8CA7E3ECBCE}"/>
              </a:ext>
            </a:extLst>
          </p:cNvPr>
          <p:cNvGrpSpPr/>
          <p:nvPr/>
        </p:nvGrpSpPr>
        <p:grpSpPr>
          <a:xfrm>
            <a:off x="1693561" y="4960184"/>
            <a:ext cx="2414664" cy="363211"/>
            <a:chOff x="8508023" y="2153776"/>
            <a:chExt cx="1920590" cy="407524"/>
          </a:xfrm>
        </p:grpSpPr>
        <p:sp>
          <p:nvSpPr>
            <p:cNvPr id="36" name="TextBox 39">
              <a:extLst>
                <a:ext uri="{FF2B5EF4-FFF2-40B4-BE49-F238E27FC236}">
                  <a16:creationId xmlns:a16="http://schemas.microsoft.com/office/drawing/2014/main" id="{61B318BB-EBFE-4B86-B2BD-89F61BBCC1FF}"/>
                </a:ext>
              </a:extLst>
            </p:cNvPr>
            <p:cNvSpPr txBox="1"/>
            <p:nvPr/>
          </p:nvSpPr>
          <p:spPr>
            <a:xfrm>
              <a:off x="8513646" y="2153776"/>
              <a:ext cx="1746758" cy="323240"/>
            </a:xfrm>
            <a:prstGeom prst="rect">
              <a:avLst/>
            </a:prstGeom>
            <a:noFill/>
          </p:spPr>
          <p:txBody>
            <a:bodyPr wrap="none" lIns="0" tIns="0" rIns="0" bIns="0"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zh-CN" altLang="en-US" sz="1707" b="1" dirty="0">
                  <a:latin typeface="+mn-ea"/>
                  <a:sym typeface="Arial" panose="020B0604020202020204" pitchFamily="34" charset="0"/>
                </a:rPr>
                <a:t>管理部门应当及时答复</a:t>
              </a:r>
              <a:endParaRPr kumimoji="0" lang="en-GB" sz="1707" b="1" i="0" u="none" strike="noStrike" kern="1200" cap="none" spc="0" normalizeH="0" baseline="0" noProof="0" dirty="0">
                <a:ln>
                  <a:noFill/>
                </a:ln>
                <a:effectLst/>
                <a:uLnTx/>
                <a:uFillTx/>
                <a:latin typeface="+mn-ea"/>
                <a:sym typeface="Arial" panose="020B0604020202020204" pitchFamily="34" charset="0"/>
              </a:endParaRPr>
            </a:p>
          </p:txBody>
        </p:sp>
        <p:sp>
          <p:nvSpPr>
            <p:cNvPr id="37" name="Rectangle 40">
              <a:extLst>
                <a:ext uri="{FF2B5EF4-FFF2-40B4-BE49-F238E27FC236}">
                  <a16:creationId xmlns:a16="http://schemas.microsoft.com/office/drawing/2014/main" id="{D8D5C02A-826B-46E1-AC7F-CA78DF711D44}"/>
                </a:ext>
              </a:extLst>
            </p:cNvPr>
            <p:cNvSpPr/>
            <p:nvPr/>
          </p:nvSpPr>
          <p:spPr>
            <a:xfrm>
              <a:off x="8508023" y="2365039"/>
              <a:ext cx="1920590" cy="196261"/>
            </a:xfrm>
            <a:prstGeom prst="rect">
              <a:avLst/>
            </a:prstGeom>
          </p:spPr>
          <p:txBody>
            <a:bodyPr wrap="square" lIns="0" tIns="0" rIns="0" bIns="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endParaRPr kumimoji="0" lang="en-GB" sz="1043" b="0" i="0" u="none" strike="noStrike" kern="1200" cap="none" spc="0" normalizeH="0" baseline="0" noProof="0" dirty="0">
                <a:ln>
                  <a:noFill/>
                </a:ln>
                <a:effectLst/>
                <a:uLnTx/>
                <a:uFillTx/>
                <a:latin typeface="+mn-ea"/>
                <a:cs typeface="+mn-cs"/>
                <a:sym typeface="Arial" panose="020B0604020202020204" pitchFamily="34" charset="0"/>
              </a:endParaRPr>
            </a:p>
          </p:txBody>
        </p:sp>
      </p:grpSp>
      <p:grpSp>
        <p:nvGrpSpPr>
          <p:cNvPr id="38" name="Group 35">
            <a:extLst>
              <a:ext uri="{FF2B5EF4-FFF2-40B4-BE49-F238E27FC236}">
                <a16:creationId xmlns:a16="http://schemas.microsoft.com/office/drawing/2014/main" id="{EE5D74B5-3C55-4B63-9CB3-A7F7D86B8772}"/>
              </a:ext>
            </a:extLst>
          </p:cNvPr>
          <p:cNvGrpSpPr/>
          <p:nvPr/>
        </p:nvGrpSpPr>
        <p:grpSpPr>
          <a:xfrm flipH="1">
            <a:off x="8328050" y="2328286"/>
            <a:ext cx="247456" cy="246719"/>
            <a:chOff x="2138511" y="2464802"/>
            <a:chExt cx="354012" cy="352956"/>
          </a:xfrm>
          <a:solidFill>
            <a:srgbClr val="FF0000"/>
          </a:solidFill>
        </p:grpSpPr>
        <p:sp>
          <p:nvSpPr>
            <p:cNvPr id="39" name="Oval 36">
              <a:extLst>
                <a:ext uri="{FF2B5EF4-FFF2-40B4-BE49-F238E27FC236}">
                  <a16:creationId xmlns:a16="http://schemas.microsoft.com/office/drawing/2014/main" id="{63661107-91C7-4843-BEBC-0C3E3A1777C1}"/>
                </a:ext>
              </a:extLst>
            </p:cNvPr>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1497" tIns="40749" rIns="81497" bIns="40749" numCol="1" anchor="t" anchorCtr="0" compatLnSpc="1">
              <a:prstTxWarp prst="textNoShape">
                <a:avLst/>
              </a:prstTxWarp>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id-ID" sz="1522" b="0" i="0" u="none" strike="noStrike" kern="1200" cap="none" spc="0" normalizeH="0" baseline="0" noProof="0">
                <a:ln>
                  <a:noFill/>
                </a:ln>
                <a:effectLst/>
                <a:uLnTx/>
                <a:uFillTx/>
                <a:latin typeface="+mn-ea"/>
                <a:cs typeface="+mn-cs"/>
                <a:sym typeface="Arial" panose="020B0604020202020204" pitchFamily="34" charset="0"/>
              </a:endParaRPr>
            </a:p>
          </p:txBody>
        </p:sp>
        <p:sp>
          <p:nvSpPr>
            <p:cNvPr id="40" name="Freeform 37">
              <a:extLst>
                <a:ext uri="{FF2B5EF4-FFF2-40B4-BE49-F238E27FC236}">
                  <a16:creationId xmlns:a16="http://schemas.microsoft.com/office/drawing/2014/main" id="{469DDAE5-2716-47EB-AEF3-DF209D871C46}"/>
                </a:ext>
              </a:extLst>
            </p:cNvPr>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1497" tIns="40749" rIns="81497" bIns="40749" numCol="1" anchor="t" anchorCtr="0" compatLnSpc="1">
              <a:prstTxWarp prst="textNoShape">
                <a:avLst/>
              </a:prstTxWarp>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id-ID" sz="1522" b="0" i="0" u="none" strike="noStrike" kern="1200" cap="none" spc="0" normalizeH="0" baseline="0" noProof="0">
                <a:ln>
                  <a:noFill/>
                </a:ln>
                <a:effectLst/>
                <a:uLnTx/>
                <a:uFillTx/>
                <a:latin typeface="+mn-ea"/>
                <a:cs typeface="+mn-cs"/>
                <a:sym typeface="Arial" panose="020B0604020202020204" pitchFamily="34" charset="0"/>
              </a:endParaRPr>
            </a:p>
          </p:txBody>
        </p:sp>
      </p:grpSp>
      <p:grpSp>
        <p:nvGrpSpPr>
          <p:cNvPr id="41" name="Group 38">
            <a:extLst>
              <a:ext uri="{FF2B5EF4-FFF2-40B4-BE49-F238E27FC236}">
                <a16:creationId xmlns:a16="http://schemas.microsoft.com/office/drawing/2014/main" id="{AF28E979-7B93-427C-8C57-17CBCDE828D3}"/>
              </a:ext>
            </a:extLst>
          </p:cNvPr>
          <p:cNvGrpSpPr/>
          <p:nvPr/>
        </p:nvGrpSpPr>
        <p:grpSpPr>
          <a:xfrm>
            <a:off x="8632267" y="2267743"/>
            <a:ext cx="2422796" cy="363211"/>
            <a:chOff x="8508023" y="2153776"/>
            <a:chExt cx="1927058" cy="407524"/>
          </a:xfrm>
        </p:grpSpPr>
        <p:sp>
          <p:nvSpPr>
            <p:cNvPr id="42" name="TextBox 39">
              <a:extLst>
                <a:ext uri="{FF2B5EF4-FFF2-40B4-BE49-F238E27FC236}">
                  <a16:creationId xmlns:a16="http://schemas.microsoft.com/office/drawing/2014/main" id="{12230E6F-F322-4302-976C-65415724A0D2}"/>
                </a:ext>
              </a:extLst>
            </p:cNvPr>
            <p:cNvSpPr txBox="1"/>
            <p:nvPr/>
          </p:nvSpPr>
          <p:spPr>
            <a:xfrm>
              <a:off x="8513646" y="2153776"/>
              <a:ext cx="1921435" cy="323241"/>
            </a:xfrm>
            <a:prstGeom prst="rect">
              <a:avLst/>
            </a:prstGeom>
            <a:noFill/>
          </p:spPr>
          <p:txBody>
            <a:bodyPr wrap="none" lIns="0" tIns="0" rIns="0" bIns="0"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altLang="zh-CN" sz="1707" b="1" dirty="0">
                  <a:latin typeface="+mn-ea"/>
                  <a:sym typeface="Arial" panose="020B0604020202020204" pitchFamily="34" charset="0"/>
                </a:rPr>
                <a:t>《</a:t>
              </a:r>
              <a:r>
                <a:rPr lang="zh-CN" altLang="en-US" sz="1707" b="1" dirty="0">
                  <a:latin typeface="+mn-ea"/>
                  <a:sym typeface="Arial" panose="020B0604020202020204" pitchFamily="34" charset="0"/>
                </a:rPr>
                <a:t>出口管制法</a:t>
              </a:r>
              <a:r>
                <a:rPr lang="en-US" altLang="zh-CN" sz="1707" b="1" dirty="0">
                  <a:latin typeface="+mn-ea"/>
                  <a:sym typeface="Arial" panose="020B0604020202020204" pitchFamily="34" charset="0"/>
                </a:rPr>
                <a:t>》</a:t>
              </a:r>
              <a:r>
                <a:rPr lang="zh-CN" altLang="en-US" sz="1707" b="1" dirty="0">
                  <a:latin typeface="+mn-ea"/>
                  <a:sym typeface="Arial" panose="020B0604020202020204" pitchFamily="34" charset="0"/>
                </a:rPr>
                <a:t>第十九条</a:t>
              </a:r>
              <a:endParaRPr kumimoji="0" lang="en-GB" sz="1707" b="1" i="0" u="none" strike="noStrike" kern="1200" cap="none" spc="0" normalizeH="0" baseline="0" noProof="0" dirty="0">
                <a:ln>
                  <a:noFill/>
                </a:ln>
                <a:effectLst/>
                <a:uLnTx/>
                <a:uFillTx/>
                <a:latin typeface="+mn-ea"/>
                <a:sym typeface="Arial" panose="020B0604020202020204" pitchFamily="34" charset="0"/>
              </a:endParaRPr>
            </a:p>
          </p:txBody>
        </p:sp>
        <p:sp>
          <p:nvSpPr>
            <p:cNvPr id="43" name="Rectangle 40">
              <a:extLst>
                <a:ext uri="{FF2B5EF4-FFF2-40B4-BE49-F238E27FC236}">
                  <a16:creationId xmlns:a16="http://schemas.microsoft.com/office/drawing/2014/main" id="{6CA9A4B9-8F7B-4E91-8190-16D184484F94}"/>
                </a:ext>
              </a:extLst>
            </p:cNvPr>
            <p:cNvSpPr/>
            <p:nvPr/>
          </p:nvSpPr>
          <p:spPr>
            <a:xfrm>
              <a:off x="8508023" y="2365039"/>
              <a:ext cx="1920590" cy="196261"/>
            </a:xfrm>
            <a:prstGeom prst="rect">
              <a:avLst/>
            </a:prstGeom>
          </p:spPr>
          <p:txBody>
            <a:bodyPr wrap="square" lIns="0" tIns="0" rIns="0" bIns="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endParaRPr kumimoji="0" lang="en-GB" sz="1043" b="0" i="0" u="none" strike="noStrike" kern="1200" cap="none" spc="0" normalizeH="0" baseline="0" noProof="0" dirty="0">
                <a:ln>
                  <a:noFill/>
                </a:ln>
                <a:effectLst/>
                <a:uLnTx/>
                <a:uFillTx/>
                <a:latin typeface="+mn-ea"/>
                <a:cs typeface="+mn-cs"/>
                <a:sym typeface="Arial" panose="020B0604020202020204" pitchFamily="34" charset="0"/>
              </a:endParaRPr>
            </a:p>
          </p:txBody>
        </p:sp>
      </p:grpSp>
      <p:grpSp>
        <p:nvGrpSpPr>
          <p:cNvPr id="44" name="Group 43">
            <a:extLst>
              <a:ext uri="{FF2B5EF4-FFF2-40B4-BE49-F238E27FC236}">
                <a16:creationId xmlns:a16="http://schemas.microsoft.com/office/drawing/2014/main" id="{09AB02AA-31F4-4A9E-99EF-2E45530F72B2}"/>
              </a:ext>
            </a:extLst>
          </p:cNvPr>
          <p:cNvGrpSpPr/>
          <p:nvPr/>
        </p:nvGrpSpPr>
        <p:grpSpPr>
          <a:xfrm flipH="1">
            <a:off x="8326735" y="3615143"/>
            <a:ext cx="247456" cy="246719"/>
            <a:chOff x="2138511" y="2464802"/>
            <a:chExt cx="354012" cy="352956"/>
          </a:xfrm>
          <a:solidFill>
            <a:srgbClr val="FF0000"/>
          </a:solidFill>
        </p:grpSpPr>
        <p:sp>
          <p:nvSpPr>
            <p:cNvPr id="45" name="Oval 47">
              <a:extLst>
                <a:ext uri="{FF2B5EF4-FFF2-40B4-BE49-F238E27FC236}">
                  <a16:creationId xmlns:a16="http://schemas.microsoft.com/office/drawing/2014/main" id="{17CA0BFA-981A-4066-8B84-ACD9534DA6F0}"/>
                </a:ext>
              </a:extLst>
            </p:cNvPr>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1497" tIns="40749" rIns="81497" bIns="40749" numCol="1" anchor="t" anchorCtr="0" compatLnSpc="1">
              <a:prstTxWarp prst="textNoShape">
                <a:avLst/>
              </a:prstTxWarp>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id-ID" sz="1522" b="0" i="0" u="none" strike="noStrike" kern="1200" cap="none" spc="0" normalizeH="0" baseline="0" noProof="0">
                <a:ln>
                  <a:noFill/>
                </a:ln>
                <a:effectLst/>
                <a:uLnTx/>
                <a:uFillTx/>
                <a:latin typeface="+mn-ea"/>
                <a:cs typeface="+mn-cs"/>
                <a:sym typeface="Arial" panose="020B0604020202020204" pitchFamily="34" charset="0"/>
              </a:endParaRPr>
            </a:p>
          </p:txBody>
        </p:sp>
        <p:sp>
          <p:nvSpPr>
            <p:cNvPr id="46" name="Freeform 48">
              <a:extLst>
                <a:ext uri="{FF2B5EF4-FFF2-40B4-BE49-F238E27FC236}">
                  <a16:creationId xmlns:a16="http://schemas.microsoft.com/office/drawing/2014/main" id="{4AE4E857-4918-4D4F-B323-202680038F9F}"/>
                </a:ext>
              </a:extLst>
            </p:cNvPr>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1497" tIns="40749" rIns="81497" bIns="40749" numCol="1" anchor="t" anchorCtr="0" compatLnSpc="1">
              <a:prstTxWarp prst="textNoShape">
                <a:avLst/>
              </a:prstTxWarp>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id-ID" sz="1522" b="0" i="0" u="none" strike="noStrike" kern="1200" cap="none" spc="0" normalizeH="0" baseline="0" noProof="0">
                <a:ln>
                  <a:noFill/>
                </a:ln>
                <a:effectLst/>
                <a:uLnTx/>
                <a:uFillTx/>
                <a:latin typeface="+mn-ea"/>
                <a:cs typeface="+mn-cs"/>
                <a:sym typeface="Arial" panose="020B0604020202020204" pitchFamily="34" charset="0"/>
              </a:endParaRPr>
            </a:p>
          </p:txBody>
        </p:sp>
      </p:grpSp>
      <p:grpSp>
        <p:nvGrpSpPr>
          <p:cNvPr id="47" name="Group 57">
            <a:extLst>
              <a:ext uri="{FF2B5EF4-FFF2-40B4-BE49-F238E27FC236}">
                <a16:creationId xmlns:a16="http://schemas.microsoft.com/office/drawing/2014/main" id="{934C42B1-1D0F-4C37-8F22-0B6F80B8063D}"/>
              </a:ext>
            </a:extLst>
          </p:cNvPr>
          <p:cNvGrpSpPr/>
          <p:nvPr/>
        </p:nvGrpSpPr>
        <p:grpSpPr>
          <a:xfrm flipH="1">
            <a:off x="8326735" y="4902000"/>
            <a:ext cx="247456" cy="246719"/>
            <a:chOff x="2138511" y="2464802"/>
            <a:chExt cx="354012" cy="352956"/>
          </a:xfrm>
          <a:solidFill>
            <a:srgbClr val="FF0000"/>
          </a:solidFill>
        </p:grpSpPr>
        <p:sp>
          <p:nvSpPr>
            <p:cNvPr id="48" name="Oval 61">
              <a:extLst>
                <a:ext uri="{FF2B5EF4-FFF2-40B4-BE49-F238E27FC236}">
                  <a16:creationId xmlns:a16="http://schemas.microsoft.com/office/drawing/2014/main" id="{D81A29EE-EDC6-4C2B-8650-815385C13E60}"/>
                </a:ext>
              </a:extLst>
            </p:cNvPr>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1497" tIns="40749" rIns="81497" bIns="40749" numCol="1" anchor="t" anchorCtr="0" compatLnSpc="1">
              <a:prstTxWarp prst="textNoShape">
                <a:avLst/>
              </a:prstTxWarp>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id-ID" sz="1522" b="0" i="0" u="none" strike="noStrike" kern="1200" cap="none" spc="0" normalizeH="0" baseline="0" noProof="0">
                <a:ln>
                  <a:noFill/>
                </a:ln>
                <a:effectLst/>
                <a:uLnTx/>
                <a:uFillTx/>
                <a:latin typeface="+mn-ea"/>
                <a:cs typeface="+mn-cs"/>
                <a:sym typeface="Arial" panose="020B0604020202020204" pitchFamily="34" charset="0"/>
              </a:endParaRPr>
            </a:p>
          </p:txBody>
        </p:sp>
        <p:sp>
          <p:nvSpPr>
            <p:cNvPr id="49" name="Freeform 62">
              <a:extLst>
                <a:ext uri="{FF2B5EF4-FFF2-40B4-BE49-F238E27FC236}">
                  <a16:creationId xmlns:a16="http://schemas.microsoft.com/office/drawing/2014/main" id="{E47ABBDE-3FE7-4CCE-B2EC-CA0F6D94A458}"/>
                </a:ext>
              </a:extLst>
            </p:cNvPr>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1497" tIns="40749" rIns="81497" bIns="40749" numCol="1" anchor="t" anchorCtr="0" compatLnSpc="1">
              <a:prstTxWarp prst="textNoShape">
                <a:avLst/>
              </a:prstTxWarp>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id-ID" sz="1522" b="0" i="0" u="none" strike="noStrike" kern="1200" cap="none" spc="0" normalizeH="0" baseline="0" noProof="0">
                <a:ln>
                  <a:noFill/>
                </a:ln>
                <a:effectLst/>
                <a:uLnTx/>
                <a:uFillTx/>
                <a:latin typeface="+mn-ea"/>
                <a:cs typeface="+mn-cs"/>
                <a:sym typeface="Arial" panose="020B0604020202020204" pitchFamily="34" charset="0"/>
              </a:endParaRPr>
            </a:p>
          </p:txBody>
        </p:sp>
      </p:grpSp>
      <p:grpSp>
        <p:nvGrpSpPr>
          <p:cNvPr id="50" name="Group 38">
            <a:extLst>
              <a:ext uri="{FF2B5EF4-FFF2-40B4-BE49-F238E27FC236}">
                <a16:creationId xmlns:a16="http://schemas.microsoft.com/office/drawing/2014/main" id="{9FC645E2-C6B2-46D1-AE38-62375F55FA6C}"/>
              </a:ext>
            </a:extLst>
          </p:cNvPr>
          <p:cNvGrpSpPr/>
          <p:nvPr/>
        </p:nvGrpSpPr>
        <p:grpSpPr>
          <a:xfrm>
            <a:off x="8771584" y="3550407"/>
            <a:ext cx="2422796" cy="363211"/>
            <a:chOff x="8508023" y="2153776"/>
            <a:chExt cx="1927058" cy="407524"/>
          </a:xfrm>
        </p:grpSpPr>
        <p:sp>
          <p:nvSpPr>
            <p:cNvPr id="51" name="TextBox 39">
              <a:extLst>
                <a:ext uri="{FF2B5EF4-FFF2-40B4-BE49-F238E27FC236}">
                  <a16:creationId xmlns:a16="http://schemas.microsoft.com/office/drawing/2014/main" id="{FCB695B8-18F5-4AF5-BB9A-ACF12BCAD16C}"/>
                </a:ext>
              </a:extLst>
            </p:cNvPr>
            <p:cNvSpPr txBox="1"/>
            <p:nvPr/>
          </p:nvSpPr>
          <p:spPr>
            <a:xfrm>
              <a:off x="8513646" y="2153776"/>
              <a:ext cx="1921435" cy="323240"/>
            </a:xfrm>
            <a:prstGeom prst="rect">
              <a:avLst/>
            </a:prstGeom>
            <a:noFill/>
          </p:spPr>
          <p:txBody>
            <a:bodyPr wrap="none" lIns="0" tIns="0" rIns="0" bIns="0"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zh-CN" altLang="en-US" sz="1707" b="1" dirty="0">
                  <a:latin typeface="+mn-ea"/>
                  <a:sym typeface="Arial" panose="020B0604020202020204" pitchFamily="34" charset="0"/>
                </a:rPr>
                <a:t>海关提出质疑，要求鉴别</a:t>
              </a:r>
              <a:endParaRPr kumimoji="0" lang="en-GB" sz="1707" b="1" i="0" u="none" strike="noStrike" kern="1200" cap="none" spc="0" normalizeH="0" baseline="0" noProof="0" dirty="0">
                <a:ln>
                  <a:noFill/>
                </a:ln>
                <a:effectLst/>
                <a:uLnTx/>
                <a:uFillTx/>
                <a:latin typeface="+mn-ea"/>
                <a:sym typeface="Arial" panose="020B0604020202020204" pitchFamily="34" charset="0"/>
              </a:endParaRPr>
            </a:p>
          </p:txBody>
        </p:sp>
        <p:sp>
          <p:nvSpPr>
            <p:cNvPr id="52" name="Rectangle 40">
              <a:extLst>
                <a:ext uri="{FF2B5EF4-FFF2-40B4-BE49-F238E27FC236}">
                  <a16:creationId xmlns:a16="http://schemas.microsoft.com/office/drawing/2014/main" id="{38026FE3-FE19-4617-A347-D2B960569E4F}"/>
                </a:ext>
              </a:extLst>
            </p:cNvPr>
            <p:cNvSpPr/>
            <p:nvPr/>
          </p:nvSpPr>
          <p:spPr>
            <a:xfrm>
              <a:off x="8508023" y="2365039"/>
              <a:ext cx="1920590" cy="196261"/>
            </a:xfrm>
            <a:prstGeom prst="rect">
              <a:avLst/>
            </a:prstGeom>
          </p:spPr>
          <p:txBody>
            <a:bodyPr wrap="square" lIns="0" tIns="0" rIns="0" bIns="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endParaRPr kumimoji="0" lang="en-GB" sz="1043" b="0" i="0" u="none" strike="noStrike" kern="1200" cap="none" spc="0" normalizeH="0" baseline="0" noProof="0" dirty="0">
                <a:ln>
                  <a:noFill/>
                </a:ln>
                <a:effectLst/>
                <a:uLnTx/>
                <a:uFillTx/>
                <a:latin typeface="+mn-ea"/>
                <a:cs typeface="+mn-cs"/>
                <a:sym typeface="Arial" panose="020B0604020202020204" pitchFamily="34" charset="0"/>
              </a:endParaRPr>
            </a:p>
          </p:txBody>
        </p:sp>
      </p:grpSp>
      <p:grpSp>
        <p:nvGrpSpPr>
          <p:cNvPr id="53" name="Group 38">
            <a:extLst>
              <a:ext uri="{FF2B5EF4-FFF2-40B4-BE49-F238E27FC236}">
                <a16:creationId xmlns:a16="http://schemas.microsoft.com/office/drawing/2014/main" id="{EAA182B8-74DC-4F7F-A65D-FC6A4F8B4627}"/>
              </a:ext>
            </a:extLst>
          </p:cNvPr>
          <p:cNvGrpSpPr/>
          <p:nvPr/>
        </p:nvGrpSpPr>
        <p:grpSpPr>
          <a:xfrm>
            <a:off x="8771584" y="4926261"/>
            <a:ext cx="2414664" cy="363211"/>
            <a:chOff x="8508023" y="2153776"/>
            <a:chExt cx="1920590" cy="407524"/>
          </a:xfrm>
        </p:grpSpPr>
        <p:sp>
          <p:nvSpPr>
            <p:cNvPr id="54" name="TextBox 39">
              <a:extLst>
                <a:ext uri="{FF2B5EF4-FFF2-40B4-BE49-F238E27FC236}">
                  <a16:creationId xmlns:a16="http://schemas.microsoft.com/office/drawing/2014/main" id="{A74CDFFE-33B0-4ED8-AB67-B1B28B78BF84}"/>
                </a:ext>
              </a:extLst>
            </p:cNvPr>
            <p:cNvSpPr txBox="1"/>
            <p:nvPr/>
          </p:nvSpPr>
          <p:spPr>
            <a:xfrm>
              <a:off x="8513646" y="2153776"/>
              <a:ext cx="1397407" cy="323240"/>
            </a:xfrm>
            <a:prstGeom prst="rect">
              <a:avLst/>
            </a:prstGeom>
            <a:noFill/>
          </p:spPr>
          <p:txBody>
            <a:bodyPr wrap="none" lIns="0" tIns="0" rIns="0" bIns="0"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zh-CN" altLang="en-US" sz="1707" b="1" dirty="0">
                  <a:latin typeface="+mn-ea"/>
                  <a:sym typeface="Arial" panose="020B0604020202020204" pitchFamily="34" charset="0"/>
                </a:rPr>
                <a:t>管理部门做出结论</a:t>
              </a:r>
              <a:endParaRPr kumimoji="0" lang="en-GB" sz="1707" b="1" i="0" u="none" strike="noStrike" kern="1200" cap="none" spc="0" normalizeH="0" baseline="0" noProof="0" dirty="0">
                <a:ln>
                  <a:noFill/>
                </a:ln>
                <a:effectLst/>
                <a:uLnTx/>
                <a:uFillTx/>
                <a:latin typeface="+mn-ea"/>
                <a:sym typeface="Arial" panose="020B0604020202020204" pitchFamily="34" charset="0"/>
              </a:endParaRPr>
            </a:p>
          </p:txBody>
        </p:sp>
        <p:sp>
          <p:nvSpPr>
            <p:cNvPr id="55" name="Rectangle 40">
              <a:extLst>
                <a:ext uri="{FF2B5EF4-FFF2-40B4-BE49-F238E27FC236}">
                  <a16:creationId xmlns:a16="http://schemas.microsoft.com/office/drawing/2014/main" id="{482118E1-DBBF-46E4-AF36-E87BC250F084}"/>
                </a:ext>
              </a:extLst>
            </p:cNvPr>
            <p:cNvSpPr/>
            <p:nvPr/>
          </p:nvSpPr>
          <p:spPr>
            <a:xfrm>
              <a:off x="8508023" y="2365039"/>
              <a:ext cx="1920590" cy="196261"/>
            </a:xfrm>
            <a:prstGeom prst="rect">
              <a:avLst/>
            </a:prstGeom>
          </p:spPr>
          <p:txBody>
            <a:bodyPr wrap="square" lIns="0" tIns="0" rIns="0" bIns="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endParaRPr kumimoji="0" lang="en-GB" sz="1043" b="0" i="0" u="none" strike="noStrike" kern="1200" cap="none" spc="0" normalizeH="0" baseline="0" noProof="0" dirty="0">
                <a:ln>
                  <a:noFill/>
                </a:ln>
                <a:effectLst/>
                <a:uLnTx/>
                <a:uFillTx/>
                <a:latin typeface="+mn-ea"/>
                <a:cs typeface="+mn-cs"/>
                <a:sym typeface="Arial" panose="020B0604020202020204" pitchFamily="34" charset="0"/>
              </a:endParaRPr>
            </a:p>
          </p:txBody>
        </p:sp>
      </p:grpSp>
      <p:grpSp>
        <p:nvGrpSpPr>
          <p:cNvPr id="81" name="Group 4">
            <a:extLst>
              <a:ext uri="{FF2B5EF4-FFF2-40B4-BE49-F238E27FC236}">
                <a16:creationId xmlns:a16="http://schemas.microsoft.com/office/drawing/2014/main" id="{25A6834A-8E15-42BC-A815-9EC0CA836315}"/>
              </a:ext>
            </a:extLst>
          </p:cNvPr>
          <p:cNvGrpSpPr/>
          <p:nvPr/>
        </p:nvGrpSpPr>
        <p:grpSpPr>
          <a:xfrm>
            <a:off x="4259006" y="1934371"/>
            <a:ext cx="3676500" cy="3676500"/>
            <a:chOff x="4031112" y="1829957"/>
            <a:chExt cx="4125053" cy="4125053"/>
          </a:xfrm>
        </p:grpSpPr>
        <p:sp>
          <p:nvSpPr>
            <p:cNvPr id="82" name="Freeform 5">
              <a:extLst>
                <a:ext uri="{FF2B5EF4-FFF2-40B4-BE49-F238E27FC236}">
                  <a16:creationId xmlns:a16="http://schemas.microsoft.com/office/drawing/2014/main" id="{84E5C328-B5C9-4F78-898D-FB18AFA51D6B}"/>
                </a:ext>
              </a:extLst>
            </p:cNvPr>
            <p:cNvSpPr>
              <a:spLocks/>
            </p:cNvSpPr>
            <p:nvPr/>
          </p:nvSpPr>
          <p:spPr bwMode="auto">
            <a:xfrm>
              <a:off x="4315598" y="2638497"/>
              <a:ext cx="1014419" cy="1253986"/>
            </a:xfrm>
            <a:custGeom>
              <a:avLst/>
              <a:gdLst>
                <a:gd name="T0" fmla="*/ 114 w 114"/>
                <a:gd name="T1" fmla="*/ 55 h 141"/>
                <a:gd name="T2" fmla="*/ 59 w 114"/>
                <a:gd name="T3" fmla="*/ 0 h 141"/>
                <a:gd name="T4" fmla="*/ 0 w 114"/>
                <a:gd name="T5" fmla="*/ 141 h 141"/>
                <a:gd name="T6" fmla="*/ 78 w 114"/>
                <a:gd name="T7" fmla="*/ 141 h 141"/>
                <a:gd name="T8" fmla="*/ 114 w 114"/>
                <a:gd name="T9" fmla="*/ 55 h 141"/>
              </a:gdLst>
              <a:ahLst/>
              <a:cxnLst>
                <a:cxn ang="0">
                  <a:pos x="T0" y="T1"/>
                </a:cxn>
                <a:cxn ang="0">
                  <a:pos x="T2" y="T3"/>
                </a:cxn>
                <a:cxn ang="0">
                  <a:pos x="T4" y="T5"/>
                </a:cxn>
                <a:cxn ang="0">
                  <a:pos x="T6" y="T7"/>
                </a:cxn>
                <a:cxn ang="0">
                  <a:pos x="T8" y="T9"/>
                </a:cxn>
              </a:cxnLst>
              <a:rect l="0" t="0" r="r" b="b"/>
              <a:pathLst>
                <a:path w="114" h="141">
                  <a:moveTo>
                    <a:pt x="114" y="55"/>
                  </a:moveTo>
                  <a:cubicBezTo>
                    <a:pt x="59" y="0"/>
                    <a:pt x="59" y="0"/>
                    <a:pt x="59" y="0"/>
                  </a:cubicBezTo>
                  <a:cubicBezTo>
                    <a:pt x="23" y="36"/>
                    <a:pt x="0" y="86"/>
                    <a:pt x="0" y="141"/>
                  </a:cubicBezTo>
                  <a:cubicBezTo>
                    <a:pt x="78" y="141"/>
                    <a:pt x="78" y="141"/>
                    <a:pt x="78" y="141"/>
                  </a:cubicBezTo>
                  <a:cubicBezTo>
                    <a:pt x="78" y="107"/>
                    <a:pt x="92" y="77"/>
                    <a:pt x="114" y="55"/>
                  </a:cubicBezTo>
                  <a:close/>
                </a:path>
              </a:pathLst>
            </a:custGeom>
            <a:solidFill>
              <a:schemeClr val="accent4"/>
            </a:solidFill>
            <a:ln>
              <a:noFill/>
            </a:ln>
          </p:spPr>
          <p:txBody>
            <a:bodyPr vert="horz" wrap="square" lIns="81497" tIns="40749" rIns="81497" bIns="40749" numCol="1" anchor="t" anchorCtr="0" compatLnSpc="1">
              <a:prstTxWarp prst="textNoShape">
                <a:avLst/>
              </a:prstTxWarp>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1522"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83" name="Freeform 6">
              <a:extLst>
                <a:ext uri="{FF2B5EF4-FFF2-40B4-BE49-F238E27FC236}">
                  <a16:creationId xmlns:a16="http://schemas.microsoft.com/office/drawing/2014/main" id="{2DE082A3-4FDE-4E1A-A07E-840CBFBDB92F}"/>
                </a:ext>
              </a:extLst>
            </p:cNvPr>
            <p:cNvSpPr>
              <a:spLocks/>
            </p:cNvSpPr>
            <p:nvPr/>
          </p:nvSpPr>
          <p:spPr bwMode="auto">
            <a:xfrm>
              <a:off x="4633774" y="1829957"/>
              <a:ext cx="1459864" cy="1171635"/>
            </a:xfrm>
            <a:custGeom>
              <a:avLst/>
              <a:gdLst>
                <a:gd name="T0" fmla="*/ 164 w 164"/>
                <a:gd name="T1" fmla="*/ 90 h 132"/>
                <a:gd name="T2" fmla="*/ 164 w 164"/>
                <a:gd name="T3" fmla="*/ 0 h 132"/>
                <a:gd name="T4" fmla="*/ 0 w 164"/>
                <a:gd name="T5" fmla="*/ 68 h 132"/>
                <a:gd name="T6" fmla="*/ 64 w 164"/>
                <a:gd name="T7" fmla="*/ 132 h 132"/>
                <a:gd name="T8" fmla="*/ 164 w 164"/>
                <a:gd name="T9" fmla="*/ 90 h 132"/>
              </a:gdLst>
              <a:ahLst/>
              <a:cxnLst>
                <a:cxn ang="0">
                  <a:pos x="T0" y="T1"/>
                </a:cxn>
                <a:cxn ang="0">
                  <a:pos x="T2" y="T3"/>
                </a:cxn>
                <a:cxn ang="0">
                  <a:pos x="T4" y="T5"/>
                </a:cxn>
                <a:cxn ang="0">
                  <a:pos x="T6" y="T7"/>
                </a:cxn>
                <a:cxn ang="0">
                  <a:pos x="T8" y="T9"/>
                </a:cxn>
              </a:cxnLst>
              <a:rect l="0" t="0" r="r" b="b"/>
              <a:pathLst>
                <a:path w="164" h="132">
                  <a:moveTo>
                    <a:pt x="164" y="90"/>
                  </a:moveTo>
                  <a:cubicBezTo>
                    <a:pt x="164" y="0"/>
                    <a:pt x="164" y="0"/>
                    <a:pt x="164" y="0"/>
                  </a:cubicBezTo>
                  <a:cubicBezTo>
                    <a:pt x="100" y="0"/>
                    <a:pt x="42" y="26"/>
                    <a:pt x="0" y="68"/>
                  </a:cubicBezTo>
                  <a:cubicBezTo>
                    <a:pt x="64" y="132"/>
                    <a:pt x="64" y="132"/>
                    <a:pt x="64" y="132"/>
                  </a:cubicBezTo>
                  <a:cubicBezTo>
                    <a:pt x="89" y="106"/>
                    <a:pt x="125" y="90"/>
                    <a:pt x="164" y="90"/>
                  </a:cubicBezTo>
                  <a:close/>
                </a:path>
              </a:pathLst>
            </a:custGeom>
            <a:solidFill>
              <a:schemeClr val="accent1"/>
            </a:solidFill>
            <a:ln>
              <a:noFill/>
            </a:ln>
          </p:spPr>
          <p:txBody>
            <a:bodyPr vert="horz" wrap="square" lIns="81497" tIns="40749" rIns="81497" bIns="40749" numCol="1" anchor="t" anchorCtr="0" compatLnSpc="1">
              <a:prstTxWarp prst="textNoShape">
                <a:avLst/>
              </a:prstTxWarp>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1522"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84" name="Freeform 7">
              <a:extLst>
                <a:ext uri="{FF2B5EF4-FFF2-40B4-BE49-F238E27FC236}">
                  <a16:creationId xmlns:a16="http://schemas.microsoft.com/office/drawing/2014/main" id="{4446C8C0-0E48-4F68-B281-4560BDBCCFF2}"/>
                </a:ext>
              </a:extLst>
            </p:cNvPr>
            <p:cNvSpPr>
              <a:spLocks/>
            </p:cNvSpPr>
            <p:nvPr/>
          </p:nvSpPr>
          <p:spPr bwMode="auto">
            <a:xfrm>
              <a:off x="6093638" y="2114443"/>
              <a:ext cx="1253986" cy="1014419"/>
            </a:xfrm>
            <a:custGeom>
              <a:avLst/>
              <a:gdLst>
                <a:gd name="T0" fmla="*/ 86 w 141"/>
                <a:gd name="T1" fmla="*/ 114 h 114"/>
                <a:gd name="T2" fmla="*/ 141 w 141"/>
                <a:gd name="T3" fmla="*/ 59 h 114"/>
                <a:gd name="T4" fmla="*/ 0 w 141"/>
                <a:gd name="T5" fmla="*/ 0 h 114"/>
                <a:gd name="T6" fmla="*/ 0 w 141"/>
                <a:gd name="T7" fmla="*/ 78 h 114"/>
                <a:gd name="T8" fmla="*/ 86 w 141"/>
                <a:gd name="T9" fmla="*/ 114 h 114"/>
              </a:gdLst>
              <a:ahLst/>
              <a:cxnLst>
                <a:cxn ang="0">
                  <a:pos x="T0" y="T1"/>
                </a:cxn>
                <a:cxn ang="0">
                  <a:pos x="T2" y="T3"/>
                </a:cxn>
                <a:cxn ang="0">
                  <a:pos x="T4" y="T5"/>
                </a:cxn>
                <a:cxn ang="0">
                  <a:pos x="T6" y="T7"/>
                </a:cxn>
                <a:cxn ang="0">
                  <a:pos x="T8" y="T9"/>
                </a:cxn>
              </a:cxnLst>
              <a:rect l="0" t="0" r="r" b="b"/>
              <a:pathLst>
                <a:path w="141" h="114">
                  <a:moveTo>
                    <a:pt x="86" y="114"/>
                  </a:moveTo>
                  <a:cubicBezTo>
                    <a:pt x="141" y="59"/>
                    <a:pt x="141" y="59"/>
                    <a:pt x="141" y="59"/>
                  </a:cubicBezTo>
                  <a:cubicBezTo>
                    <a:pt x="105" y="23"/>
                    <a:pt x="55" y="0"/>
                    <a:pt x="0" y="0"/>
                  </a:cubicBezTo>
                  <a:cubicBezTo>
                    <a:pt x="0" y="78"/>
                    <a:pt x="0" y="78"/>
                    <a:pt x="0" y="78"/>
                  </a:cubicBezTo>
                  <a:cubicBezTo>
                    <a:pt x="34" y="78"/>
                    <a:pt x="64" y="92"/>
                    <a:pt x="86" y="114"/>
                  </a:cubicBezTo>
                  <a:close/>
                </a:path>
              </a:pathLst>
            </a:custGeom>
            <a:solidFill>
              <a:schemeClr val="accent2"/>
            </a:solidFill>
            <a:ln>
              <a:noFill/>
            </a:ln>
          </p:spPr>
          <p:txBody>
            <a:bodyPr vert="horz" wrap="square" lIns="81497" tIns="40749" rIns="81497" bIns="40749" numCol="1" anchor="t" anchorCtr="0" compatLnSpc="1">
              <a:prstTxWarp prst="textNoShape">
                <a:avLst/>
              </a:prstTxWarp>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1522"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85" name="Freeform 8">
              <a:extLst>
                <a:ext uri="{FF2B5EF4-FFF2-40B4-BE49-F238E27FC236}">
                  <a16:creationId xmlns:a16="http://schemas.microsoft.com/office/drawing/2014/main" id="{4B0AA1C1-0F4E-47CE-AA54-0D0998B2DC1B}"/>
                </a:ext>
              </a:extLst>
            </p:cNvPr>
            <p:cNvSpPr>
              <a:spLocks/>
            </p:cNvSpPr>
            <p:nvPr/>
          </p:nvSpPr>
          <p:spPr bwMode="auto">
            <a:xfrm>
              <a:off x="6984530" y="2432619"/>
              <a:ext cx="1171635" cy="1459864"/>
            </a:xfrm>
            <a:custGeom>
              <a:avLst/>
              <a:gdLst>
                <a:gd name="T0" fmla="*/ 42 w 132"/>
                <a:gd name="T1" fmla="*/ 164 h 164"/>
                <a:gd name="T2" fmla="*/ 132 w 132"/>
                <a:gd name="T3" fmla="*/ 164 h 164"/>
                <a:gd name="T4" fmla="*/ 64 w 132"/>
                <a:gd name="T5" fmla="*/ 0 h 164"/>
                <a:gd name="T6" fmla="*/ 0 w 132"/>
                <a:gd name="T7" fmla="*/ 64 h 164"/>
                <a:gd name="T8" fmla="*/ 42 w 132"/>
                <a:gd name="T9" fmla="*/ 164 h 164"/>
              </a:gdLst>
              <a:ahLst/>
              <a:cxnLst>
                <a:cxn ang="0">
                  <a:pos x="T0" y="T1"/>
                </a:cxn>
                <a:cxn ang="0">
                  <a:pos x="T2" y="T3"/>
                </a:cxn>
                <a:cxn ang="0">
                  <a:pos x="T4" y="T5"/>
                </a:cxn>
                <a:cxn ang="0">
                  <a:pos x="T6" y="T7"/>
                </a:cxn>
                <a:cxn ang="0">
                  <a:pos x="T8" y="T9"/>
                </a:cxn>
              </a:cxnLst>
              <a:rect l="0" t="0" r="r" b="b"/>
              <a:pathLst>
                <a:path w="132" h="164">
                  <a:moveTo>
                    <a:pt x="42" y="164"/>
                  </a:moveTo>
                  <a:cubicBezTo>
                    <a:pt x="132" y="164"/>
                    <a:pt x="132" y="164"/>
                    <a:pt x="132" y="164"/>
                  </a:cubicBezTo>
                  <a:cubicBezTo>
                    <a:pt x="132" y="100"/>
                    <a:pt x="106" y="42"/>
                    <a:pt x="64" y="0"/>
                  </a:cubicBezTo>
                  <a:cubicBezTo>
                    <a:pt x="0" y="64"/>
                    <a:pt x="0" y="64"/>
                    <a:pt x="0" y="64"/>
                  </a:cubicBezTo>
                  <a:cubicBezTo>
                    <a:pt x="26" y="89"/>
                    <a:pt x="42" y="125"/>
                    <a:pt x="42" y="164"/>
                  </a:cubicBezTo>
                  <a:close/>
                </a:path>
              </a:pathLst>
            </a:custGeom>
            <a:solidFill>
              <a:schemeClr val="accent3"/>
            </a:solidFill>
            <a:ln>
              <a:noFill/>
            </a:ln>
          </p:spPr>
          <p:txBody>
            <a:bodyPr vert="horz" wrap="square" lIns="81497" tIns="40749" rIns="81497" bIns="40749" numCol="1" anchor="t" anchorCtr="0" compatLnSpc="1">
              <a:prstTxWarp prst="textNoShape">
                <a:avLst/>
              </a:prstTxWarp>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1522"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86" name="Freeform 9">
              <a:extLst>
                <a:ext uri="{FF2B5EF4-FFF2-40B4-BE49-F238E27FC236}">
                  <a16:creationId xmlns:a16="http://schemas.microsoft.com/office/drawing/2014/main" id="{4090235A-5F86-47FA-8675-611744C7E682}"/>
                </a:ext>
              </a:extLst>
            </p:cNvPr>
            <p:cNvSpPr>
              <a:spLocks/>
            </p:cNvSpPr>
            <p:nvPr/>
          </p:nvSpPr>
          <p:spPr bwMode="auto">
            <a:xfrm>
              <a:off x="6857259" y="3892483"/>
              <a:ext cx="1014419" cy="1253986"/>
            </a:xfrm>
            <a:custGeom>
              <a:avLst/>
              <a:gdLst>
                <a:gd name="T0" fmla="*/ 36 w 114"/>
                <a:gd name="T1" fmla="*/ 0 h 141"/>
                <a:gd name="T2" fmla="*/ 0 w 114"/>
                <a:gd name="T3" fmla="*/ 86 h 141"/>
                <a:gd name="T4" fmla="*/ 55 w 114"/>
                <a:gd name="T5" fmla="*/ 141 h 141"/>
                <a:gd name="T6" fmla="*/ 114 w 114"/>
                <a:gd name="T7" fmla="*/ 0 h 141"/>
                <a:gd name="T8" fmla="*/ 36 w 114"/>
                <a:gd name="T9" fmla="*/ 0 h 141"/>
              </a:gdLst>
              <a:ahLst/>
              <a:cxnLst>
                <a:cxn ang="0">
                  <a:pos x="T0" y="T1"/>
                </a:cxn>
                <a:cxn ang="0">
                  <a:pos x="T2" y="T3"/>
                </a:cxn>
                <a:cxn ang="0">
                  <a:pos x="T4" y="T5"/>
                </a:cxn>
                <a:cxn ang="0">
                  <a:pos x="T6" y="T7"/>
                </a:cxn>
                <a:cxn ang="0">
                  <a:pos x="T8" y="T9"/>
                </a:cxn>
              </a:cxnLst>
              <a:rect l="0" t="0" r="r" b="b"/>
              <a:pathLst>
                <a:path w="114" h="141">
                  <a:moveTo>
                    <a:pt x="36" y="0"/>
                  </a:moveTo>
                  <a:cubicBezTo>
                    <a:pt x="36" y="34"/>
                    <a:pt x="22" y="64"/>
                    <a:pt x="0" y="86"/>
                  </a:cubicBezTo>
                  <a:cubicBezTo>
                    <a:pt x="55" y="141"/>
                    <a:pt x="55" y="141"/>
                    <a:pt x="55" y="141"/>
                  </a:cubicBezTo>
                  <a:cubicBezTo>
                    <a:pt x="91" y="105"/>
                    <a:pt x="114" y="55"/>
                    <a:pt x="114" y="0"/>
                  </a:cubicBezTo>
                  <a:lnTo>
                    <a:pt x="36" y="0"/>
                  </a:lnTo>
                  <a:close/>
                </a:path>
              </a:pathLst>
            </a:custGeom>
            <a:solidFill>
              <a:schemeClr val="accent4"/>
            </a:solidFill>
            <a:ln>
              <a:noFill/>
            </a:ln>
          </p:spPr>
          <p:txBody>
            <a:bodyPr vert="horz" wrap="square" lIns="81497" tIns="40749" rIns="81497" bIns="40749" numCol="1" anchor="t" anchorCtr="0" compatLnSpc="1">
              <a:prstTxWarp prst="textNoShape">
                <a:avLst/>
              </a:prstTxWarp>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1522"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87" name="Freeform 10">
              <a:extLst>
                <a:ext uri="{FF2B5EF4-FFF2-40B4-BE49-F238E27FC236}">
                  <a16:creationId xmlns:a16="http://schemas.microsoft.com/office/drawing/2014/main" id="{035572C2-317E-4CE5-9904-B153DA50FD78}"/>
                </a:ext>
              </a:extLst>
            </p:cNvPr>
            <p:cNvSpPr>
              <a:spLocks/>
            </p:cNvSpPr>
            <p:nvPr/>
          </p:nvSpPr>
          <p:spPr bwMode="auto">
            <a:xfrm>
              <a:off x="6093638" y="4783375"/>
              <a:ext cx="1459864" cy="1171635"/>
            </a:xfrm>
            <a:custGeom>
              <a:avLst/>
              <a:gdLst>
                <a:gd name="T0" fmla="*/ 0 w 164"/>
                <a:gd name="T1" fmla="*/ 42 h 132"/>
                <a:gd name="T2" fmla="*/ 0 w 164"/>
                <a:gd name="T3" fmla="*/ 132 h 132"/>
                <a:gd name="T4" fmla="*/ 164 w 164"/>
                <a:gd name="T5" fmla="*/ 64 h 132"/>
                <a:gd name="T6" fmla="*/ 100 w 164"/>
                <a:gd name="T7" fmla="*/ 0 h 132"/>
                <a:gd name="T8" fmla="*/ 0 w 164"/>
                <a:gd name="T9" fmla="*/ 42 h 132"/>
              </a:gdLst>
              <a:ahLst/>
              <a:cxnLst>
                <a:cxn ang="0">
                  <a:pos x="T0" y="T1"/>
                </a:cxn>
                <a:cxn ang="0">
                  <a:pos x="T2" y="T3"/>
                </a:cxn>
                <a:cxn ang="0">
                  <a:pos x="T4" y="T5"/>
                </a:cxn>
                <a:cxn ang="0">
                  <a:pos x="T6" y="T7"/>
                </a:cxn>
                <a:cxn ang="0">
                  <a:pos x="T8" y="T9"/>
                </a:cxn>
              </a:cxnLst>
              <a:rect l="0" t="0" r="r" b="b"/>
              <a:pathLst>
                <a:path w="164" h="132">
                  <a:moveTo>
                    <a:pt x="0" y="42"/>
                  </a:moveTo>
                  <a:cubicBezTo>
                    <a:pt x="0" y="132"/>
                    <a:pt x="0" y="132"/>
                    <a:pt x="0" y="132"/>
                  </a:cubicBezTo>
                  <a:cubicBezTo>
                    <a:pt x="64" y="132"/>
                    <a:pt x="122" y="106"/>
                    <a:pt x="164" y="64"/>
                  </a:cubicBezTo>
                  <a:cubicBezTo>
                    <a:pt x="100" y="0"/>
                    <a:pt x="100" y="0"/>
                    <a:pt x="100" y="0"/>
                  </a:cubicBezTo>
                  <a:cubicBezTo>
                    <a:pt x="75" y="26"/>
                    <a:pt x="39" y="42"/>
                    <a:pt x="0" y="42"/>
                  </a:cubicBezTo>
                  <a:close/>
                </a:path>
              </a:pathLst>
            </a:custGeom>
            <a:solidFill>
              <a:schemeClr val="accent5"/>
            </a:solidFill>
            <a:ln>
              <a:noFill/>
            </a:ln>
          </p:spPr>
          <p:txBody>
            <a:bodyPr vert="horz" wrap="square" lIns="81497" tIns="40749" rIns="81497" bIns="40749" numCol="1" anchor="t" anchorCtr="0" compatLnSpc="1">
              <a:prstTxWarp prst="textNoShape">
                <a:avLst/>
              </a:prstTxWarp>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1522"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88" name="Freeform 11">
              <a:extLst>
                <a:ext uri="{FF2B5EF4-FFF2-40B4-BE49-F238E27FC236}">
                  <a16:creationId xmlns:a16="http://schemas.microsoft.com/office/drawing/2014/main" id="{B6317EED-FA90-41BF-ADCF-85496510E345}"/>
                </a:ext>
              </a:extLst>
            </p:cNvPr>
            <p:cNvSpPr>
              <a:spLocks/>
            </p:cNvSpPr>
            <p:nvPr/>
          </p:nvSpPr>
          <p:spPr bwMode="auto">
            <a:xfrm>
              <a:off x="4031112" y="3892483"/>
              <a:ext cx="1171635" cy="1459864"/>
            </a:xfrm>
            <a:custGeom>
              <a:avLst/>
              <a:gdLst>
                <a:gd name="T0" fmla="*/ 90 w 132"/>
                <a:gd name="T1" fmla="*/ 0 h 164"/>
                <a:gd name="T2" fmla="*/ 0 w 132"/>
                <a:gd name="T3" fmla="*/ 0 h 164"/>
                <a:gd name="T4" fmla="*/ 68 w 132"/>
                <a:gd name="T5" fmla="*/ 164 h 164"/>
                <a:gd name="T6" fmla="*/ 132 w 132"/>
                <a:gd name="T7" fmla="*/ 100 h 164"/>
                <a:gd name="T8" fmla="*/ 90 w 132"/>
                <a:gd name="T9" fmla="*/ 0 h 164"/>
              </a:gdLst>
              <a:ahLst/>
              <a:cxnLst>
                <a:cxn ang="0">
                  <a:pos x="T0" y="T1"/>
                </a:cxn>
                <a:cxn ang="0">
                  <a:pos x="T2" y="T3"/>
                </a:cxn>
                <a:cxn ang="0">
                  <a:pos x="T4" y="T5"/>
                </a:cxn>
                <a:cxn ang="0">
                  <a:pos x="T6" y="T7"/>
                </a:cxn>
                <a:cxn ang="0">
                  <a:pos x="T8" y="T9"/>
                </a:cxn>
              </a:cxnLst>
              <a:rect l="0" t="0" r="r" b="b"/>
              <a:pathLst>
                <a:path w="132" h="164">
                  <a:moveTo>
                    <a:pt x="90" y="0"/>
                  </a:moveTo>
                  <a:cubicBezTo>
                    <a:pt x="0" y="0"/>
                    <a:pt x="0" y="0"/>
                    <a:pt x="0" y="0"/>
                  </a:cubicBezTo>
                  <a:cubicBezTo>
                    <a:pt x="0" y="64"/>
                    <a:pt x="26" y="122"/>
                    <a:pt x="68" y="164"/>
                  </a:cubicBezTo>
                  <a:cubicBezTo>
                    <a:pt x="132" y="100"/>
                    <a:pt x="132" y="100"/>
                    <a:pt x="132" y="100"/>
                  </a:cubicBezTo>
                  <a:cubicBezTo>
                    <a:pt x="106" y="75"/>
                    <a:pt x="90" y="39"/>
                    <a:pt x="90" y="0"/>
                  </a:cubicBezTo>
                  <a:close/>
                </a:path>
              </a:pathLst>
            </a:custGeom>
            <a:solidFill>
              <a:schemeClr val="accent2"/>
            </a:solidFill>
            <a:ln>
              <a:noFill/>
            </a:ln>
          </p:spPr>
          <p:txBody>
            <a:bodyPr vert="horz" wrap="square" lIns="81497" tIns="40749" rIns="81497" bIns="40749" numCol="1" anchor="t" anchorCtr="0" compatLnSpc="1">
              <a:prstTxWarp prst="textNoShape">
                <a:avLst/>
              </a:prstTxWarp>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1522"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89" name="Freeform 12">
              <a:extLst>
                <a:ext uri="{FF2B5EF4-FFF2-40B4-BE49-F238E27FC236}">
                  <a16:creationId xmlns:a16="http://schemas.microsoft.com/office/drawing/2014/main" id="{3FB26122-21DE-467E-8861-ECF962C6456D}"/>
                </a:ext>
              </a:extLst>
            </p:cNvPr>
            <p:cNvSpPr>
              <a:spLocks/>
            </p:cNvSpPr>
            <p:nvPr/>
          </p:nvSpPr>
          <p:spPr bwMode="auto">
            <a:xfrm>
              <a:off x="4839652" y="4656104"/>
              <a:ext cx="1253986" cy="1014419"/>
            </a:xfrm>
            <a:custGeom>
              <a:avLst/>
              <a:gdLst>
                <a:gd name="T0" fmla="*/ 55 w 141"/>
                <a:gd name="T1" fmla="*/ 0 h 114"/>
                <a:gd name="T2" fmla="*/ 0 w 141"/>
                <a:gd name="T3" fmla="*/ 55 h 114"/>
                <a:gd name="T4" fmla="*/ 141 w 141"/>
                <a:gd name="T5" fmla="*/ 114 h 114"/>
                <a:gd name="T6" fmla="*/ 141 w 141"/>
                <a:gd name="T7" fmla="*/ 36 h 114"/>
                <a:gd name="T8" fmla="*/ 55 w 141"/>
                <a:gd name="T9" fmla="*/ 0 h 114"/>
              </a:gdLst>
              <a:ahLst/>
              <a:cxnLst>
                <a:cxn ang="0">
                  <a:pos x="T0" y="T1"/>
                </a:cxn>
                <a:cxn ang="0">
                  <a:pos x="T2" y="T3"/>
                </a:cxn>
                <a:cxn ang="0">
                  <a:pos x="T4" y="T5"/>
                </a:cxn>
                <a:cxn ang="0">
                  <a:pos x="T6" y="T7"/>
                </a:cxn>
                <a:cxn ang="0">
                  <a:pos x="T8" y="T9"/>
                </a:cxn>
              </a:cxnLst>
              <a:rect l="0" t="0" r="r" b="b"/>
              <a:pathLst>
                <a:path w="141" h="114">
                  <a:moveTo>
                    <a:pt x="55" y="0"/>
                  </a:moveTo>
                  <a:cubicBezTo>
                    <a:pt x="0" y="55"/>
                    <a:pt x="0" y="55"/>
                    <a:pt x="0" y="55"/>
                  </a:cubicBezTo>
                  <a:cubicBezTo>
                    <a:pt x="36" y="91"/>
                    <a:pt x="86" y="114"/>
                    <a:pt x="141" y="114"/>
                  </a:cubicBezTo>
                  <a:cubicBezTo>
                    <a:pt x="141" y="36"/>
                    <a:pt x="141" y="36"/>
                    <a:pt x="141" y="36"/>
                  </a:cubicBezTo>
                  <a:cubicBezTo>
                    <a:pt x="107" y="36"/>
                    <a:pt x="77" y="22"/>
                    <a:pt x="55" y="0"/>
                  </a:cubicBezTo>
                  <a:close/>
                </a:path>
              </a:pathLst>
            </a:custGeom>
            <a:solidFill>
              <a:schemeClr val="accent6"/>
            </a:solidFill>
            <a:ln>
              <a:noFill/>
            </a:ln>
          </p:spPr>
          <p:txBody>
            <a:bodyPr vert="horz" wrap="square" lIns="81497" tIns="40749" rIns="81497" bIns="40749" numCol="1" anchor="t" anchorCtr="0" compatLnSpc="1">
              <a:prstTxWarp prst="textNoShape">
                <a:avLst/>
              </a:prstTxWarp>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1522"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90" name="Freeform 13">
              <a:extLst>
                <a:ext uri="{FF2B5EF4-FFF2-40B4-BE49-F238E27FC236}">
                  <a16:creationId xmlns:a16="http://schemas.microsoft.com/office/drawing/2014/main" id="{7718CAF7-36BF-4D23-9224-1658A414B148}"/>
                </a:ext>
              </a:extLst>
            </p:cNvPr>
            <p:cNvSpPr>
              <a:spLocks/>
            </p:cNvSpPr>
            <p:nvPr/>
          </p:nvSpPr>
          <p:spPr bwMode="auto">
            <a:xfrm>
              <a:off x="5008098" y="3128862"/>
              <a:ext cx="452932" cy="763621"/>
            </a:xfrm>
            <a:custGeom>
              <a:avLst/>
              <a:gdLst>
                <a:gd name="T0" fmla="*/ 51 w 51"/>
                <a:gd name="T1" fmla="*/ 15 h 86"/>
                <a:gd name="T2" fmla="*/ 36 w 51"/>
                <a:gd name="T3" fmla="*/ 0 h 86"/>
                <a:gd name="T4" fmla="*/ 0 w 51"/>
                <a:gd name="T5" fmla="*/ 86 h 86"/>
                <a:gd name="T6" fmla="*/ 22 w 51"/>
                <a:gd name="T7" fmla="*/ 86 h 86"/>
                <a:gd name="T8" fmla="*/ 51 w 51"/>
                <a:gd name="T9" fmla="*/ 15 h 86"/>
              </a:gdLst>
              <a:ahLst/>
              <a:cxnLst>
                <a:cxn ang="0">
                  <a:pos x="T0" y="T1"/>
                </a:cxn>
                <a:cxn ang="0">
                  <a:pos x="T2" y="T3"/>
                </a:cxn>
                <a:cxn ang="0">
                  <a:pos x="T4" y="T5"/>
                </a:cxn>
                <a:cxn ang="0">
                  <a:pos x="T6" y="T7"/>
                </a:cxn>
                <a:cxn ang="0">
                  <a:pos x="T8" y="T9"/>
                </a:cxn>
              </a:cxnLst>
              <a:rect l="0" t="0" r="r" b="b"/>
              <a:pathLst>
                <a:path w="51" h="86">
                  <a:moveTo>
                    <a:pt x="51" y="15"/>
                  </a:moveTo>
                  <a:cubicBezTo>
                    <a:pt x="36" y="0"/>
                    <a:pt x="36" y="0"/>
                    <a:pt x="36" y="0"/>
                  </a:cubicBezTo>
                  <a:cubicBezTo>
                    <a:pt x="14" y="22"/>
                    <a:pt x="0" y="52"/>
                    <a:pt x="0" y="86"/>
                  </a:cubicBezTo>
                  <a:cubicBezTo>
                    <a:pt x="22" y="86"/>
                    <a:pt x="22" y="86"/>
                    <a:pt x="22" y="86"/>
                  </a:cubicBezTo>
                  <a:cubicBezTo>
                    <a:pt x="22" y="58"/>
                    <a:pt x="33" y="33"/>
                    <a:pt x="51" y="15"/>
                  </a:cubicBezTo>
                  <a:close/>
                </a:path>
              </a:pathLst>
            </a:custGeom>
            <a:solidFill>
              <a:schemeClr val="accent4">
                <a:lumMod val="75000"/>
              </a:schemeClr>
            </a:solidFill>
            <a:ln>
              <a:noFill/>
            </a:ln>
          </p:spPr>
          <p:txBody>
            <a:bodyPr vert="horz" wrap="square" lIns="81497" tIns="40749" rIns="81497" bIns="40749" numCol="1" anchor="t" anchorCtr="0" compatLnSpc="1">
              <a:prstTxWarp prst="textNoShape">
                <a:avLst/>
              </a:prstTxWarp>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1522"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91" name="Freeform 14">
              <a:extLst>
                <a:ext uri="{FF2B5EF4-FFF2-40B4-BE49-F238E27FC236}">
                  <a16:creationId xmlns:a16="http://schemas.microsoft.com/office/drawing/2014/main" id="{93FB8E0E-58A2-48CF-9EE0-5BCE049A2460}"/>
                </a:ext>
              </a:extLst>
            </p:cNvPr>
            <p:cNvSpPr>
              <a:spLocks/>
            </p:cNvSpPr>
            <p:nvPr/>
          </p:nvSpPr>
          <p:spPr bwMode="auto">
            <a:xfrm>
              <a:off x="6093638" y="2806943"/>
              <a:ext cx="763621" cy="452932"/>
            </a:xfrm>
            <a:custGeom>
              <a:avLst/>
              <a:gdLst>
                <a:gd name="T0" fmla="*/ 71 w 86"/>
                <a:gd name="T1" fmla="*/ 51 h 51"/>
                <a:gd name="T2" fmla="*/ 86 w 86"/>
                <a:gd name="T3" fmla="*/ 36 h 51"/>
                <a:gd name="T4" fmla="*/ 0 w 86"/>
                <a:gd name="T5" fmla="*/ 0 h 51"/>
                <a:gd name="T6" fmla="*/ 0 w 86"/>
                <a:gd name="T7" fmla="*/ 22 h 51"/>
                <a:gd name="T8" fmla="*/ 71 w 86"/>
                <a:gd name="T9" fmla="*/ 51 h 51"/>
              </a:gdLst>
              <a:ahLst/>
              <a:cxnLst>
                <a:cxn ang="0">
                  <a:pos x="T0" y="T1"/>
                </a:cxn>
                <a:cxn ang="0">
                  <a:pos x="T2" y="T3"/>
                </a:cxn>
                <a:cxn ang="0">
                  <a:pos x="T4" y="T5"/>
                </a:cxn>
                <a:cxn ang="0">
                  <a:pos x="T6" y="T7"/>
                </a:cxn>
                <a:cxn ang="0">
                  <a:pos x="T8" y="T9"/>
                </a:cxn>
              </a:cxnLst>
              <a:rect l="0" t="0" r="r" b="b"/>
              <a:pathLst>
                <a:path w="86" h="51">
                  <a:moveTo>
                    <a:pt x="71" y="51"/>
                  </a:moveTo>
                  <a:cubicBezTo>
                    <a:pt x="86" y="36"/>
                    <a:pt x="86" y="36"/>
                    <a:pt x="86" y="36"/>
                  </a:cubicBezTo>
                  <a:cubicBezTo>
                    <a:pt x="64" y="14"/>
                    <a:pt x="34" y="0"/>
                    <a:pt x="0" y="0"/>
                  </a:cubicBezTo>
                  <a:cubicBezTo>
                    <a:pt x="0" y="22"/>
                    <a:pt x="0" y="22"/>
                    <a:pt x="0" y="22"/>
                  </a:cubicBezTo>
                  <a:cubicBezTo>
                    <a:pt x="28" y="22"/>
                    <a:pt x="53" y="33"/>
                    <a:pt x="71" y="51"/>
                  </a:cubicBezTo>
                  <a:close/>
                </a:path>
              </a:pathLst>
            </a:custGeom>
            <a:solidFill>
              <a:schemeClr val="accent2">
                <a:lumMod val="75000"/>
              </a:schemeClr>
            </a:solidFill>
            <a:ln>
              <a:noFill/>
            </a:ln>
          </p:spPr>
          <p:txBody>
            <a:bodyPr vert="horz" wrap="square" lIns="81497" tIns="40749" rIns="81497" bIns="40749" numCol="1" anchor="t" anchorCtr="0" compatLnSpc="1">
              <a:prstTxWarp prst="textNoShape">
                <a:avLst/>
              </a:prstTxWarp>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1522"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92" name="Freeform 15">
              <a:extLst>
                <a:ext uri="{FF2B5EF4-FFF2-40B4-BE49-F238E27FC236}">
                  <a16:creationId xmlns:a16="http://schemas.microsoft.com/office/drawing/2014/main" id="{C7C94B3F-9500-4CCD-B87D-454C80AE4B32}"/>
                </a:ext>
              </a:extLst>
            </p:cNvPr>
            <p:cNvSpPr>
              <a:spLocks/>
            </p:cNvSpPr>
            <p:nvPr/>
          </p:nvSpPr>
          <p:spPr bwMode="auto">
            <a:xfrm>
              <a:off x="4828422" y="3892483"/>
              <a:ext cx="535284" cy="890892"/>
            </a:xfrm>
            <a:custGeom>
              <a:avLst/>
              <a:gdLst>
                <a:gd name="T0" fmla="*/ 26 w 60"/>
                <a:gd name="T1" fmla="*/ 0 h 100"/>
                <a:gd name="T2" fmla="*/ 0 w 60"/>
                <a:gd name="T3" fmla="*/ 0 h 100"/>
                <a:gd name="T4" fmla="*/ 42 w 60"/>
                <a:gd name="T5" fmla="*/ 100 h 100"/>
                <a:gd name="T6" fmla="*/ 60 w 60"/>
                <a:gd name="T7" fmla="*/ 82 h 100"/>
                <a:gd name="T8" fmla="*/ 26 w 60"/>
                <a:gd name="T9" fmla="*/ 0 h 100"/>
              </a:gdLst>
              <a:ahLst/>
              <a:cxnLst>
                <a:cxn ang="0">
                  <a:pos x="T0" y="T1"/>
                </a:cxn>
                <a:cxn ang="0">
                  <a:pos x="T2" y="T3"/>
                </a:cxn>
                <a:cxn ang="0">
                  <a:pos x="T4" y="T5"/>
                </a:cxn>
                <a:cxn ang="0">
                  <a:pos x="T6" y="T7"/>
                </a:cxn>
                <a:cxn ang="0">
                  <a:pos x="T8" y="T9"/>
                </a:cxn>
              </a:cxnLst>
              <a:rect l="0" t="0" r="r" b="b"/>
              <a:pathLst>
                <a:path w="60" h="100">
                  <a:moveTo>
                    <a:pt x="26" y="0"/>
                  </a:moveTo>
                  <a:cubicBezTo>
                    <a:pt x="0" y="0"/>
                    <a:pt x="0" y="0"/>
                    <a:pt x="0" y="0"/>
                  </a:cubicBezTo>
                  <a:cubicBezTo>
                    <a:pt x="0" y="39"/>
                    <a:pt x="16" y="75"/>
                    <a:pt x="42" y="100"/>
                  </a:cubicBezTo>
                  <a:cubicBezTo>
                    <a:pt x="60" y="82"/>
                    <a:pt x="60" y="82"/>
                    <a:pt x="60" y="82"/>
                  </a:cubicBezTo>
                  <a:cubicBezTo>
                    <a:pt x="39" y="61"/>
                    <a:pt x="26" y="32"/>
                    <a:pt x="26" y="0"/>
                  </a:cubicBezTo>
                  <a:close/>
                </a:path>
              </a:pathLst>
            </a:custGeom>
            <a:solidFill>
              <a:schemeClr val="accent2">
                <a:lumMod val="75000"/>
              </a:schemeClr>
            </a:solidFill>
            <a:ln>
              <a:noFill/>
            </a:ln>
          </p:spPr>
          <p:txBody>
            <a:bodyPr vert="horz" wrap="square" lIns="81497" tIns="40749" rIns="81497" bIns="40749" numCol="1" anchor="t" anchorCtr="0" compatLnSpc="1">
              <a:prstTxWarp prst="textNoShape">
                <a:avLst/>
              </a:prstTxWarp>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1522"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93" name="Freeform 16">
              <a:extLst>
                <a:ext uri="{FF2B5EF4-FFF2-40B4-BE49-F238E27FC236}">
                  <a16:creationId xmlns:a16="http://schemas.microsoft.com/office/drawing/2014/main" id="{6C22F719-39FF-4E6A-819E-FC8C805F3F83}"/>
                </a:ext>
              </a:extLst>
            </p:cNvPr>
            <p:cNvSpPr>
              <a:spLocks/>
            </p:cNvSpPr>
            <p:nvPr/>
          </p:nvSpPr>
          <p:spPr bwMode="auto">
            <a:xfrm>
              <a:off x="5202746" y="2627267"/>
              <a:ext cx="890892" cy="535284"/>
            </a:xfrm>
            <a:custGeom>
              <a:avLst/>
              <a:gdLst>
                <a:gd name="T0" fmla="*/ 100 w 100"/>
                <a:gd name="T1" fmla="*/ 26 h 60"/>
                <a:gd name="T2" fmla="*/ 100 w 100"/>
                <a:gd name="T3" fmla="*/ 0 h 60"/>
                <a:gd name="T4" fmla="*/ 0 w 100"/>
                <a:gd name="T5" fmla="*/ 42 h 60"/>
                <a:gd name="T6" fmla="*/ 18 w 100"/>
                <a:gd name="T7" fmla="*/ 60 h 60"/>
                <a:gd name="T8" fmla="*/ 100 w 100"/>
                <a:gd name="T9" fmla="*/ 26 h 60"/>
              </a:gdLst>
              <a:ahLst/>
              <a:cxnLst>
                <a:cxn ang="0">
                  <a:pos x="T0" y="T1"/>
                </a:cxn>
                <a:cxn ang="0">
                  <a:pos x="T2" y="T3"/>
                </a:cxn>
                <a:cxn ang="0">
                  <a:pos x="T4" y="T5"/>
                </a:cxn>
                <a:cxn ang="0">
                  <a:pos x="T6" y="T7"/>
                </a:cxn>
                <a:cxn ang="0">
                  <a:pos x="T8" y="T9"/>
                </a:cxn>
              </a:cxnLst>
              <a:rect l="0" t="0" r="r" b="b"/>
              <a:pathLst>
                <a:path w="100" h="60">
                  <a:moveTo>
                    <a:pt x="100" y="26"/>
                  </a:moveTo>
                  <a:cubicBezTo>
                    <a:pt x="100" y="0"/>
                    <a:pt x="100" y="0"/>
                    <a:pt x="100" y="0"/>
                  </a:cubicBezTo>
                  <a:cubicBezTo>
                    <a:pt x="61" y="0"/>
                    <a:pt x="25" y="16"/>
                    <a:pt x="0" y="42"/>
                  </a:cubicBezTo>
                  <a:cubicBezTo>
                    <a:pt x="18" y="60"/>
                    <a:pt x="18" y="60"/>
                    <a:pt x="18" y="60"/>
                  </a:cubicBezTo>
                  <a:cubicBezTo>
                    <a:pt x="39" y="39"/>
                    <a:pt x="68" y="26"/>
                    <a:pt x="100" y="26"/>
                  </a:cubicBezTo>
                  <a:close/>
                </a:path>
              </a:pathLst>
            </a:custGeom>
            <a:solidFill>
              <a:schemeClr val="accent1">
                <a:lumMod val="75000"/>
              </a:schemeClr>
            </a:solidFill>
            <a:ln>
              <a:noFill/>
            </a:ln>
          </p:spPr>
          <p:txBody>
            <a:bodyPr vert="horz" wrap="square" lIns="81497" tIns="40749" rIns="81497" bIns="40749" numCol="1" anchor="t" anchorCtr="0" compatLnSpc="1">
              <a:prstTxWarp prst="textNoShape">
                <a:avLst/>
              </a:prstTxWarp>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1522"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94" name="Freeform 17">
              <a:extLst>
                <a:ext uri="{FF2B5EF4-FFF2-40B4-BE49-F238E27FC236}">
                  <a16:creationId xmlns:a16="http://schemas.microsoft.com/office/drawing/2014/main" id="{010E64BB-4A3D-43EF-9301-515FE17AE716}"/>
                </a:ext>
              </a:extLst>
            </p:cNvPr>
            <p:cNvSpPr>
              <a:spLocks/>
            </p:cNvSpPr>
            <p:nvPr/>
          </p:nvSpPr>
          <p:spPr bwMode="auto">
            <a:xfrm>
              <a:off x="6726246" y="3892483"/>
              <a:ext cx="452932" cy="763621"/>
            </a:xfrm>
            <a:custGeom>
              <a:avLst/>
              <a:gdLst>
                <a:gd name="T0" fmla="*/ 0 w 51"/>
                <a:gd name="T1" fmla="*/ 71 h 86"/>
                <a:gd name="T2" fmla="*/ 15 w 51"/>
                <a:gd name="T3" fmla="*/ 86 h 86"/>
                <a:gd name="T4" fmla="*/ 51 w 51"/>
                <a:gd name="T5" fmla="*/ 0 h 86"/>
                <a:gd name="T6" fmla="*/ 29 w 51"/>
                <a:gd name="T7" fmla="*/ 0 h 86"/>
                <a:gd name="T8" fmla="*/ 0 w 51"/>
                <a:gd name="T9" fmla="*/ 71 h 86"/>
              </a:gdLst>
              <a:ahLst/>
              <a:cxnLst>
                <a:cxn ang="0">
                  <a:pos x="T0" y="T1"/>
                </a:cxn>
                <a:cxn ang="0">
                  <a:pos x="T2" y="T3"/>
                </a:cxn>
                <a:cxn ang="0">
                  <a:pos x="T4" y="T5"/>
                </a:cxn>
                <a:cxn ang="0">
                  <a:pos x="T6" y="T7"/>
                </a:cxn>
                <a:cxn ang="0">
                  <a:pos x="T8" y="T9"/>
                </a:cxn>
              </a:cxnLst>
              <a:rect l="0" t="0" r="r" b="b"/>
              <a:pathLst>
                <a:path w="51" h="86">
                  <a:moveTo>
                    <a:pt x="0" y="71"/>
                  </a:moveTo>
                  <a:cubicBezTo>
                    <a:pt x="15" y="86"/>
                    <a:pt x="15" y="86"/>
                    <a:pt x="15" y="86"/>
                  </a:cubicBezTo>
                  <a:cubicBezTo>
                    <a:pt x="37" y="64"/>
                    <a:pt x="51" y="34"/>
                    <a:pt x="51" y="0"/>
                  </a:cubicBezTo>
                  <a:cubicBezTo>
                    <a:pt x="29" y="0"/>
                    <a:pt x="29" y="0"/>
                    <a:pt x="29" y="0"/>
                  </a:cubicBezTo>
                  <a:cubicBezTo>
                    <a:pt x="29" y="28"/>
                    <a:pt x="18" y="53"/>
                    <a:pt x="0" y="71"/>
                  </a:cubicBezTo>
                  <a:close/>
                </a:path>
              </a:pathLst>
            </a:custGeom>
            <a:solidFill>
              <a:schemeClr val="accent4">
                <a:lumMod val="75000"/>
              </a:schemeClr>
            </a:solidFill>
            <a:ln>
              <a:noFill/>
            </a:ln>
          </p:spPr>
          <p:txBody>
            <a:bodyPr vert="horz" wrap="square" lIns="81497" tIns="40749" rIns="81497" bIns="40749" numCol="1" anchor="t" anchorCtr="0" compatLnSpc="1">
              <a:prstTxWarp prst="textNoShape">
                <a:avLst/>
              </a:prstTxWarp>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1522"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95" name="Freeform 18">
              <a:extLst>
                <a:ext uri="{FF2B5EF4-FFF2-40B4-BE49-F238E27FC236}">
                  <a16:creationId xmlns:a16="http://schemas.microsoft.com/office/drawing/2014/main" id="{921D7B00-7A3C-4E70-AC38-FE1FBD2B5BBA}"/>
                </a:ext>
              </a:extLst>
            </p:cNvPr>
            <p:cNvSpPr>
              <a:spLocks/>
            </p:cNvSpPr>
            <p:nvPr/>
          </p:nvSpPr>
          <p:spPr bwMode="auto">
            <a:xfrm>
              <a:off x="5330017" y="4525091"/>
              <a:ext cx="763621" cy="452932"/>
            </a:xfrm>
            <a:custGeom>
              <a:avLst/>
              <a:gdLst>
                <a:gd name="T0" fmla="*/ 15 w 86"/>
                <a:gd name="T1" fmla="*/ 0 h 51"/>
                <a:gd name="T2" fmla="*/ 0 w 86"/>
                <a:gd name="T3" fmla="*/ 15 h 51"/>
                <a:gd name="T4" fmla="*/ 86 w 86"/>
                <a:gd name="T5" fmla="*/ 51 h 51"/>
                <a:gd name="T6" fmla="*/ 86 w 86"/>
                <a:gd name="T7" fmla="*/ 29 h 51"/>
                <a:gd name="T8" fmla="*/ 15 w 86"/>
                <a:gd name="T9" fmla="*/ 0 h 51"/>
              </a:gdLst>
              <a:ahLst/>
              <a:cxnLst>
                <a:cxn ang="0">
                  <a:pos x="T0" y="T1"/>
                </a:cxn>
                <a:cxn ang="0">
                  <a:pos x="T2" y="T3"/>
                </a:cxn>
                <a:cxn ang="0">
                  <a:pos x="T4" y="T5"/>
                </a:cxn>
                <a:cxn ang="0">
                  <a:pos x="T6" y="T7"/>
                </a:cxn>
                <a:cxn ang="0">
                  <a:pos x="T8" y="T9"/>
                </a:cxn>
              </a:cxnLst>
              <a:rect l="0" t="0" r="r" b="b"/>
              <a:pathLst>
                <a:path w="86" h="51">
                  <a:moveTo>
                    <a:pt x="15" y="0"/>
                  </a:moveTo>
                  <a:cubicBezTo>
                    <a:pt x="0" y="15"/>
                    <a:pt x="0" y="15"/>
                    <a:pt x="0" y="15"/>
                  </a:cubicBezTo>
                  <a:cubicBezTo>
                    <a:pt x="22" y="37"/>
                    <a:pt x="52" y="51"/>
                    <a:pt x="86" y="51"/>
                  </a:cubicBezTo>
                  <a:cubicBezTo>
                    <a:pt x="86" y="29"/>
                    <a:pt x="86" y="29"/>
                    <a:pt x="86" y="29"/>
                  </a:cubicBezTo>
                  <a:cubicBezTo>
                    <a:pt x="58" y="29"/>
                    <a:pt x="33" y="18"/>
                    <a:pt x="15" y="0"/>
                  </a:cubicBezTo>
                  <a:close/>
                </a:path>
              </a:pathLst>
            </a:custGeom>
            <a:solidFill>
              <a:schemeClr val="accent6">
                <a:lumMod val="75000"/>
              </a:schemeClr>
            </a:solidFill>
            <a:ln>
              <a:noFill/>
            </a:ln>
          </p:spPr>
          <p:txBody>
            <a:bodyPr vert="horz" wrap="square" lIns="81497" tIns="40749" rIns="81497" bIns="40749" numCol="1" anchor="t" anchorCtr="0" compatLnSpc="1">
              <a:prstTxWarp prst="textNoShape">
                <a:avLst/>
              </a:prstTxWarp>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1522"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96" name="Freeform 19">
              <a:extLst>
                <a:ext uri="{FF2B5EF4-FFF2-40B4-BE49-F238E27FC236}">
                  <a16:creationId xmlns:a16="http://schemas.microsoft.com/office/drawing/2014/main" id="{52CEAF06-BAA5-43C0-B7FE-8468119F109B}"/>
                </a:ext>
              </a:extLst>
            </p:cNvPr>
            <p:cNvSpPr>
              <a:spLocks/>
            </p:cNvSpPr>
            <p:nvPr/>
          </p:nvSpPr>
          <p:spPr bwMode="auto">
            <a:xfrm>
              <a:off x="6823570" y="3001591"/>
              <a:ext cx="535284" cy="890892"/>
            </a:xfrm>
            <a:custGeom>
              <a:avLst/>
              <a:gdLst>
                <a:gd name="T0" fmla="*/ 0 w 60"/>
                <a:gd name="T1" fmla="*/ 18 h 100"/>
                <a:gd name="T2" fmla="*/ 34 w 60"/>
                <a:gd name="T3" fmla="*/ 100 h 100"/>
                <a:gd name="T4" fmla="*/ 60 w 60"/>
                <a:gd name="T5" fmla="*/ 100 h 100"/>
                <a:gd name="T6" fmla="*/ 18 w 60"/>
                <a:gd name="T7" fmla="*/ 0 h 100"/>
                <a:gd name="T8" fmla="*/ 0 w 60"/>
                <a:gd name="T9" fmla="*/ 18 h 100"/>
              </a:gdLst>
              <a:ahLst/>
              <a:cxnLst>
                <a:cxn ang="0">
                  <a:pos x="T0" y="T1"/>
                </a:cxn>
                <a:cxn ang="0">
                  <a:pos x="T2" y="T3"/>
                </a:cxn>
                <a:cxn ang="0">
                  <a:pos x="T4" y="T5"/>
                </a:cxn>
                <a:cxn ang="0">
                  <a:pos x="T6" y="T7"/>
                </a:cxn>
                <a:cxn ang="0">
                  <a:pos x="T8" y="T9"/>
                </a:cxn>
              </a:cxnLst>
              <a:rect l="0" t="0" r="r" b="b"/>
              <a:pathLst>
                <a:path w="60" h="100">
                  <a:moveTo>
                    <a:pt x="0" y="18"/>
                  </a:moveTo>
                  <a:cubicBezTo>
                    <a:pt x="21" y="39"/>
                    <a:pt x="34" y="68"/>
                    <a:pt x="34" y="100"/>
                  </a:cubicBezTo>
                  <a:cubicBezTo>
                    <a:pt x="60" y="100"/>
                    <a:pt x="60" y="100"/>
                    <a:pt x="60" y="100"/>
                  </a:cubicBezTo>
                  <a:cubicBezTo>
                    <a:pt x="60" y="61"/>
                    <a:pt x="44" y="25"/>
                    <a:pt x="18" y="0"/>
                  </a:cubicBezTo>
                  <a:lnTo>
                    <a:pt x="0" y="18"/>
                  </a:lnTo>
                  <a:close/>
                </a:path>
              </a:pathLst>
            </a:custGeom>
            <a:solidFill>
              <a:schemeClr val="accent3">
                <a:lumMod val="75000"/>
              </a:schemeClr>
            </a:solidFill>
            <a:ln>
              <a:noFill/>
            </a:ln>
          </p:spPr>
          <p:txBody>
            <a:bodyPr vert="horz" wrap="square" lIns="81497" tIns="40749" rIns="81497" bIns="40749" numCol="1" anchor="t" anchorCtr="0" compatLnSpc="1">
              <a:prstTxWarp prst="textNoShape">
                <a:avLst/>
              </a:prstTxWarp>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1522"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97" name="Freeform 20">
              <a:extLst>
                <a:ext uri="{FF2B5EF4-FFF2-40B4-BE49-F238E27FC236}">
                  <a16:creationId xmlns:a16="http://schemas.microsoft.com/office/drawing/2014/main" id="{4296756C-523A-4298-8B1A-E4EED2C9F3AB}"/>
                </a:ext>
              </a:extLst>
            </p:cNvPr>
            <p:cNvSpPr>
              <a:spLocks/>
            </p:cNvSpPr>
            <p:nvPr/>
          </p:nvSpPr>
          <p:spPr bwMode="auto">
            <a:xfrm>
              <a:off x="6093638" y="4622415"/>
              <a:ext cx="890892" cy="535284"/>
            </a:xfrm>
            <a:custGeom>
              <a:avLst/>
              <a:gdLst>
                <a:gd name="T0" fmla="*/ 0 w 100"/>
                <a:gd name="T1" fmla="*/ 34 h 60"/>
                <a:gd name="T2" fmla="*/ 0 w 100"/>
                <a:gd name="T3" fmla="*/ 60 h 60"/>
                <a:gd name="T4" fmla="*/ 100 w 100"/>
                <a:gd name="T5" fmla="*/ 18 h 60"/>
                <a:gd name="T6" fmla="*/ 82 w 100"/>
                <a:gd name="T7" fmla="*/ 0 h 60"/>
                <a:gd name="T8" fmla="*/ 0 w 100"/>
                <a:gd name="T9" fmla="*/ 34 h 60"/>
              </a:gdLst>
              <a:ahLst/>
              <a:cxnLst>
                <a:cxn ang="0">
                  <a:pos x="T0" y="T1"/>
                </a:cxn>
                <a:cxn ang="0">
                  <a:pos x="T2" y="T3"/>
                </a:cxn>
                <a:cxn ang="0">
                  <a:pos x="T4" y="T5"/>
                </a:cxn>
                <a:cxn ang="0">
                  <a:pos x="T6" y="T7"/>
                </a:cxn>
                <a:cxn ang="0">
                  <a:pos x="T8" y="T9"/>
                </a:cxn>
              </a:cxnLst>
              <a:rect l="0" t="0" r="r" b="b"/>
              <a:pathLst>
                <a:path w="100" h="60">
                  <a:moveTo>
                    <a:pt x="0" y="34"/>
                  </a:moveTo>
                  <a:cubicBezTo>
                    <a:pt x="0" y="60"/>
                    <a:pt x="0" y="60"/>
                    <a:pt x="0" y="60"/>
                  </a:cubicBezTo>
                  <a:cubicBezTo>
                    <a:pt x="39" y="60"/>
                    <a:pt x="75" y="44"/>
                    <a:pt x="100" y="18"/>
                  </a:cubicBezTo>
                  <a:cubicBezTo>
                    <a:pt x="82" y="0"/>
                    <a:pt x="82" y="0"/>
                    <a:pt x="82" y="0"/>
                  </a:cubicBezTo>
                  <a:cubicBezTo>
                    <a:pt x="61" y="21"/>
                    <a:pt x="32" y="34"/>
                    <a:pt x="0" y="34"/>
                  </a:cubicBezTo>
                  <a:close/>
                </a:path>
              </a:pathLst>
            </a:custGeom>
            <a:solidFill>
              <a:schemeClr val="accent5">
                <a:lumMod val="75000"/>
              </a:schemeClr>
            </a:solidFill>
            <a:ln>
              <a:noFill/>
            </a:ln>
          </p:spPr>
          <p:txBody>
            <a:bodyPr vert="horz" wrap="square" lIns="81497" tIns="40749" rIns="81497" bIns="40749" numCol="1" anchor="t" anchorCtr="0" compatLnSpc="1">
              <a:prstTxWarp prst="textNoShape">
                <a:avLst/>
              </a:prstTxWarp>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1522"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98" name="Freeform 26">
              <a:extLst>
                <a:ext uri="{FF2B5EF4-FFF2-40B4-BE49-F238E27FC236}">
                  <a16:creationId xmlns:a16="http://schemas.microsoft.com/office/drawing/2014/main" id="{E346C97A-2C35-411B-8DB6-682B59FFEBCD}"/>
                </a:ext>
              </a:extLst>
            </p:cNvPr>
            <p:cNvSpPr>
              <a:spLocks noEditPoints="1"/>
            </p:cNvSpPr>
            <p:nvPr/>
          </p:nvSpPr>
          <p:spPr bwMode="auto">
            <a:xfrm>
              <a:off x="5285097" y="2220100"/>
              <a:ext cx="345401" cy="301511"/>
            </a:xfrm>
            <a:custGeom>
              <a:avLst/>
              <a:gdLst>
                <a:gd name="T0" fmla="*/ 18 w 84"/>
                <a:gd name="T1" fmla="*/ 0 h 73"/>
                <a:gd name="T2" fmla="*/ 26 w 84"/>
                <a:gd name="T3" fmla="*/ 7 h 73"/>
                <a:gd name="T4" fmla="*/ 10 w 84"/>
                <a:gd name="T5" fmla="*/ 7 h 73"/>
                <a:gd name="T6" fmla="*/ 18 w 84"/>
                <a:gd name="T7" fmla="*/ 0 h 73"/>
                <a:gd name="T8" fmla="*/ 49 w 84"/>
                <a:gd name="T9" fmla="*/ 15 h 73"/>
                <a:gd name="T10" fmla="*/ 67 w 84"/>
                <a:gd name="T11" fmla="*/ 22 h 73"/>
                <a:gd name="T12" fmla="*/ 75 w 84"/>
                <a:gd name="T13" fmla="*/ 41 h 73"/>
                <a:gd name="T14" fmla="*/ 67 w 84"/>
                <a:gd name="T15" fmla="*/ 60 h 73"/>
                <a:gd name="T16" fmla="*/ 49 w 84"/>
                <a:gd name="T17" fmla="*/ 67 h 73"/>
                <a:gd name="T18" fmla="*/ 30 w 84"/>
                <a:gd name="T19" fmla="*/ 60 h 73"/>
                <a:gd name="T20" fmla="*/ 22 w 84"/>
                <a:gd name="T21" fmla="*/ 41 h 73"/>
                <a:gd name="T22" fmla="*/ 30 w 84"/>
                <a:gd name="T23" fmla="*/ 22 h 73"/>
                <a:gd name="T24" fmla="*/ 49 w 84"/>
                <a:gd name="T25" fmla="*/ 15 h 73"/>
                <a:gd name="T26" fmla="*/ 45 w 84"/>
                <a:gd name="T27" fmla="*/ 28 h 73"/>
                <a:gd name="T28" fmla="*/ 35 w 84"/>
                <a:gd name="T29" fmla="*/ 33 h 73"/>
                <a:gd name="T30" fmla="*/ 36 w 84"/>
                <a:gd name="T31" fmla="*/ 44 h 73"/>
                <a:gd name="T32" fmla="*/ 44 w 84"/>
                <a:gd name="T33" fmla="*/ 38 h 73"/>
                <a:gd name="T34" fmla="*/ 45 w 84"/>
                <a:gd name="T35" fmla="*/ 28 h 73"/>
                <a:gd name="T36" fmla="*/ 62 w 84"/>
                <a:gd name="T37" fmla="*/ 28 h 73"/>
                <a:gd name="T38" fmla="*/ 49 w 84"/>
                <a:gd name="T39" fmla="*/ 23 h 73"/>
                <a:gd name="T40" fmla="*/ 36 w 84"/>
                <a:gd name="T41" fmla="*/ 28 h 73"/>
                <a:gd name="T42" fmla="*/ 31 w 84"/>
                <a:gd name="T43" fmla="*/ 41 h 73"/>
                <a:gd name="T44" fmla="*/ 36 w 84"/>
                <a:gd name="T45" fmla="*/ 54 h 73"/>
                <a:gd name="T46" fmla="*/ 49 w 84"/>
                <a:gd name="T47" fmla="*/ 59 h 73"/>
                <a:gd name="T48" fmla="*/ 62 w 84"/>
                <a:gd name="T49" fmla="*/ 54 h 73"/>
                <a:gd name="T50" fmla="*/ 67 w 84"/>
                <a:gd name="T51" fmla="*/ 41 h 73"/>
                <a:gd name="T52" fmla="*/ 62 w 84"/>
                <a:gd name="T53" fmla="*/ 28 h 73"/>
                <a:gd name="T54" fmla="*/ 35 w 84"/>
                <a:gd name="T55" fmla="*/ 0 h 73"/>
                <a:gd name="T56" fmla="*/ 29 w 84"/>
                <a:gd name="T57" fmla="*/ 11 h 73"/>
                <a:gd name="T58" fmla="*/ 9 w 84"/>
                <a:gd name="T59" fmla="*/ 11 h 73"/>
                <a:gd name="T60" fmla="*/ 0 w 84"/>
                <a:gd name="T61" fmla="*/ 21 h 73"/>
                <a:gd name="T62" fmla="*/ 0 w 84"/>
                <a:gd name="T63" fmla="*/ 63 h 73"/>
                <a:gd name="T64" fmla="*/ 9 w 84"/>
                <a:gd name="T65" fmla="*/ 73 h 73"/>
                <a:gd name="T66" fmla="*/ 74 w 84"/>
                <a:gd name="T67" fmla="*/ 73 h 73"/>
                <a:gd name="T68" fmla="*/ 84 w 84"/>
                <a:gd name="T69" fmla="*/ 63 h 73"/>
                <a:gd name="T70" fmla="*/ 84 w 84"/>
                <a:gd name="T71" fmla="*/ 21 h 73"/>
                <a:gd name="T72" fmla="*/ 74 w 84"/>
                <a:gd name="T73" fmla="*/ 11 h 73"/>
                <a:gd name="T74" fmla="*/ 71 w 84"/>
                <a:gd name="T75" fmla="*/ 11 h 73"/>
                <a:gd name="T76" fmla="*/ 64 w 84"/>
                <a:gd name="T77" fmla="*/ 0 h 73"/>
                <a:gd name="T78" fmla="*/ 35 w 84"/>
                <a:gd name="T7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4" h="73">
                  <a:moveTo>
                    <a:pt x="18" y="0"/>
                  </a:moveTo>
                  <a:cubicBezTo>
                    <a:pt x="22" y="0"/>
                    <a:pt x="25" y="3"/>
                    <a:pt x="26" y="7"/>
                  </a:cubicBezTo>
                  <a:cubicBezTo>
                    <a:pt x="10" y="7"/>
                    <a:pt x="10" y="7"/>
                    <a:pt x="10" y="7"/>
                  </a:cubicBezTo>
                  <a:cubicBezTo>
                    <a:pt x="10" y="3"/>
                    <a:pt x="14" y="0"/>
                    <a:pt x="18" y="0"/>
                  </a:cubicBezTo>
                  <a:close/>
                  <a:moveTo>
                    <a:pt x="49" y="15"/>
                  </a:moveTo>
                  <a:cubicBezTo>
                    <a:pt x="56" y="15"/>
                    <a:pt x="63" y="18"/>
                    <a:pt x="67" y="22"/>
                  </a:cubicBezTo>
                  <a:cubicBezTo>
                    <a:pt x="72" y="27"/>
                    <a:pt x="75" y="34"/>
                    <a:pt x="75" y="41"/>
                  </a:cubicBezTo>
                  <a:cubicBezTo>
                    <a:pt x="75" y="48"/>
                    <a:pt x="72" y="55"/>
                    <a:pt x="67" y="60"/>
                  </a:cubicBezTo>
                  <a:cubicBezTo>
                    <a:pt x="63" y="64"/>
                    <a:pt x="56" y="67"/>
                    <a:pt x="49" y="67"/>
                  </a:cubicBezTo>
                  <a:cubicBezTo>
                    <a:pt x="41" y="67"/>
                    <a:pt x="35" y="64"/>
                    <a:pt x="30" y="60"/>
                  </a:cubicBezTo>
                  <a:cubicBezTo>
                    <a:pt x="25" y="55"/>
                    <a:pt x="22" y="48"/>
                    <a:pt x="22" y="41"/>
                  </a:cubicBezTo>
                  <a:cubicBezTo>
                    <a:pt x="22" y="34"/>
                    <a:pt x="25" y="27"/>
                    <a:pt x="30" y="22"/>
                  </a:cubicBezTo>
                  <a:cubicBezTo>
                    <a:pt x="35" y="18"/>
                    <a:pt x="41" y="15"/>
                    <a:pt x="49" y="15"/>
                  </a:cubicBezTo>
                  <a:close/>
                  <a:moveTo>
                    <a:pt x="45" y="28"/>
                  </a:moveTo>
                  <a:cubicBezTo>
                    <a:pt x="42" y="26"/>
                    <a:pt x="37" y="28"/>
                    <a:pt x="35" y="33"/>
                  </a:cubicBezTo>
                  <a:cubicBezTo>
                    <a:pt x="32" y="37"/>
                    <a:pt x="33" y="42"/>
                    <a:pt x="36" y="44"/>
                  </a:cubicBezTo>
                  <a:cubicBezTo>
                    <a:pt x="40" y="46"/>
                    <a:pt x="41" y="42"/>
                    <a:pt x="44" y="38"/>
                  </a:cubicBezTo>
                  <a:cubicBezTo>
                    <a:pt x="46" y="33"/>
                    <a:pt x="49" y="30"/>
                    <a:pt x="45" y="28"/>
                  </a:cubicBezTo>
                  <a:close/>
                  <a:moveTo>
                    <a:pt x="62" y="28"/>
                  </a:moveTo>
                  <a:cubicBezTo>
                    <a:pt x="58" y="25"/>
                    <a:pt x="54" y="23"/>
                    <a:pt x="49" y="23"/>
                  </a:cubicBezTo>
                  <a:cubicBezTo>
                    <a:pt x="44" y="23"/>
                    <a:pt x="39" y="25"/>
                    <a:pt x="36" y="28"/>
                  </a:cubicBezTo>
                  <a:cubicBezTo>
                    <a:pt x="33" y="31"/>
                    <a:pt x="31" y="36"/>
                    <a:pt x="31" y="41"/>
                  </a:cubicBezTo>
                  <a:cubicBezTo>
                    <a:pt x="31" y="46"/>
                    <a:pt x="33" y="50"/>
                    <a:pt x="36" y="54"/>
                  </a:cubicBezTo>
                  <a:cubicBezTo>
                    <a:pt x="39" y="57"/>
                    <a:pt x="44" y="59"/>
                    <a:pt x="49" y="59"/>
                  </a:cubicBezTo>
                  <a:cubicBezTo>
                    <a:pt x="54" y="59"/>
                    <a:pt x="58" y="57"/>
                    <a:pt x="62" y="54"/>
                  </a:cubicBezTo>
                  <a:cubicBezTo>
                    <a:pt x="65" y="50"/>
                    <a:pt x="67" y="46"/>
                    <a:pt x="67" y="41"/>
                  </a:cubicBezTo>
                  <a:cubicBezTo>
                    <a:pt x="67" y="36"/>
                    <a:pt x="65" y="31"/>
                    <a:pt x="62" y="28"/>
                  </a:cubicBezTo>
                  <a:close/>
                  <a:moveTo>
                    <a:pt x="35" y="0"/>
                  </a:moveTo>
                  <a:cubicBezTo>
                    <a:pt x="29" y="11"/>
                    <a:pt x="29" y="11"/>
                    <a:pt x="29" y="11"/>
                  </a:cubicBezTo>
                  <a:cubicBezTo>
                    <a:pt x="9" y="11"/>
                    <a:pt x="9" y="11"/>
                    <a:pt x="9" y="11"/>
                  </a:cubicBezTo>
                  <a:cubicBezTo>
                    <a:pt x="4" y="11"/>
                    <a:pt x="0" y="15"/>
                    <a:pt x="0" y="21"/>
                  </a:cubicBezTo>
                  <a:cubicBezTo>
                    <a:pt x="0" y="63"/>
                    <a:pt x="0" y="63"/>
                    <a:pt x="0" y="63"/>
                  </a:cubicBezTo>
                  <a:cubicBezTo>
                    <a:pt x="0" y="69"/>
                    <a:pt x="4" y="73"/>
                    <a:pt x="9" y="73"/>
                  </a:cubicBezTo>
                  <a:cubicBezTo>
                    <a:pt x="74" y="73"/>
                    <a:pt x="74" y="73"/>
                    <a:pt x="74" y="73"/>
                  </a:cubicBezTo>
                  <a:cubicBezTo>
                    <a:pt x="79" y="73"/>
                    <a:pt x="84" y="69"/>
                    <a:pt x="84" y="63"/>
                  </a:cubicBezTo>
                  <a:cubicBezTo>
                    <a:pt x="84" y="21"/>
                    <a:pt x="84" y="21"/>
                    <a:pt x="84" y="21"/>
                  </a:cubicBezTo>
                  <a:cubicBezTo>
                    <a:pt x="84" y="15"/>
                    <a:pt x="79" y="11"/>
                    <a:pt x="74" y="11"/>
                  </a:cubicBezTo>
                  <a:cubicBezTo>
                    <a:pt x="71" y="11"/>
                    <a:pt x="71" y="11"/>
                    <a:pt x="71" y="11"/>
                  </a:cubicBezTo>
                  <a:cubicBezTo>
                    <a:pt x="64" y="0"/>
                    <a:pt x="64" y="0"/>
                    <a:pt x="64" y="0"/>
                  </a:cubicBezTo>
                  <a:lnTo>
                    <a:pt x="35" y="0"/>
                  </a:lnTo>
                  <a:close/>
                </a:path>
              </a:pathLst>
            </a:custGeom>
            <a:solidFill>
              <a:schemeClr val="bg1"/>
            </a:solidFill>
            <a:ln>
              <a:noFill/>
            </a:ln>
          </p:spPr>
          <p:txBody>
            <a:bodyPr vert="horz" wrap="square" lIns="81497" tIns="40749" rIns="81497" bIns="4074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zh-CN" altLang="en-US" sz="1604"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99" name="Freeform 27">
              <a:extLst>
                <a:ext uri="{FF2B5EF4-FFF2-40B4-BE49-F238E27FC236}">
                  <a16:creationId xmlns:a16="http://schemas.microsoft.com/office/drawing/2014/main" id="{0D45F319-4BC5-469B-A1DD-6C07776F43F2}"/>
                </a:ext>
              </a:extLst>
            </p:cNvPr>
            <p:cNvSpPr>
              <a:spLocks noEditPoints="1"/>
            </p:cNvSpPr>
            <p:nvPr/>
          </p:nvSpPr>
          <p:spPr bwMode="auto">
            <a:xfrm>
              <a:off x="7214347" y="4238847"/>
              <a:ext cx="374026" cy="383568"/>
            </a:xfrm>
            <a:custGeom>
              <a:avLst/>
              <a:gdLst>
                <a:gd name="T0" fmla="*/ 80 w 91"/>
                <a:gd name="T1" fmla="*/ 44 h 93"/>
                <a:gd name="T2" fmla="*/ 87 w 91"/>
                <a:gd name="T3" fmla="*/ 37 h 93"/>
                <a:gd name="T4" fmla="*/ 87 w 91"/>
                <a:gd name="T5" fmla="*/ 23 h 93"/>
                <a:gd name="T6" fmla="*/ 68 w 91"/>
                <a:gd name="T7" fmla="*/ 4 h 93"/>
                <a:gd name="T8" fmla="*/ 54 w 91"/>
                <a:gd name="T9" fmla="*/ 4 h 93"/>
                <a:gd name="T10" fmla="*/ 47 w 91"/>
                <a:gd name="T11" fmla="*/ 11 h 93"/>
                <a:gd name="T12" fmla="*/ 80 w 91"/>
                <a:gd name="T13" fmla="*/ 44 h 93"/>
                <a:gd name="T14" fmla="*/ 52 w 91"/>
                <a:gd name="T15" fmla="*/ 23 h 93"/>
                <a:gd name="T16" fmla="*/ 68 w 91"/>
                <a:gd name="T17" fmla="*/ 39 h 93"/>
                <a:gd name="T18" fmla="*/ 77 w 91"/>
                <a:gd name="T19" fmla="*/ 48 h 93"/>
                <a:gd name="T20" fmla="*/ 43 w 91"/>
                <a:gd name="T21" fmla="*/ 81 h 93"/>
                <a:gd name="T22" fmla="*/ 34 w 91"/>
                <a:gd name="T23" fmla="*/ 73 h 93"/>
                <a:gd name="T24" fmla="*/ 19 w 91"/>
                <a:gd name="T25" fmla="*/ 59 h 93"/>
                <a:gd name="T26" fmla="*/ 41 w 91"/>
                <a:gd name="T27" fmla="*/ 37 h 93"/>
                <a:gd name="T28" fmla="*/ 39 w 91"/>
                <a:gd name="T29" fmla="*/ 34 h 93"/>
                <a:gd name="T30" fmla="*/ 16 w 91"/>
                <a:gd name="T31" fmla="*/ 57 h 93"/>
                <a:gd name="T32" fmla="*/ 10 w 91"/>
                <a:gd name="T33" fmla="*/ 48 h 93"/>
                <a:gd name="T34" fmla="*/ 43 w 91"/>
                <a:gd name="T35" fmla="*/ 14 h 93"/>
                <a:gd name="T36" fmla="*/ 52 w 91"/>
                <a:gd name="T37" fmla="*/ 23 h 93"/>
                <a:gd name="T38" fmla="*/ 4 w 91"/>
                <a:gd name="T39" fmla="*/ 69 h 93"/>
                <a:gd name="T40" fmla="*/ 0 w 91"/>
                <a:gd name="T41" fmla="*/ 86 h 93"/>
                <a:gd name="T42" fmla="*/ 6 w 91"/>
                <a:gd name="T43" fmla="*/ 93 h 93"/>
                <a:gd name="T44" fmla="*/ 24 w 91"/>
                <a:gd name="T45" fmla="*/ 89 h 93"/>
                <a:gd name="T46" fmla="*/ 4 w 91"/>
                <a:gd name="T47" fmla="*/ 6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1" h="93">
                  <a:moveTo>
                    <a:pt x="80" y="44"/>
                  </a:moveTo>
                  <a:cubicBezTo>
                    <a:pt x="87" y="37"/>
                    <a:pt x="87" y="37"/>
                    <a:pt x="87" y="37"/>
                  </a:cubicBezTo>
                  <a:cubicBezTo>
                    <a:pt x="91" y="33"/>
                    <a:pt x="91" y="27"/>
                    <a:pt x="87" y="23"/>
                  </a:cubicBezTo>
                  <a:cubicBezTo>
                    <a:pt x="68" y="4"/>
                    <a:pt x="68" y="4"/>
                    <a:pt x="68" y="4"/>
                  </a:cubicBezTo>
                  <a:cubicBezTo>
                    <a:pt x="64" y="0"/>
                    <a:pt x="58" y="0"/>
                    <a:pt x="54" y="4"/>
                  </a:cubicBezTo>
                  <a:cubicBezTo>
                    <a:pt x="47" y="11"/>
                    <a:pt x="47" y="11"/>
                    <a:pt x="47" y="11"/>
                  </a:cubicBezTo>
                  <a:cubicBezTo>
                    <a:pt x="80" y="44"/>
                    <a:pt x="80" y="44"/>
                    <a:pt x="80" y="44"/>
                  </a:cubicBezTo>
                  <a:close/>
                  <a:moveTo>
                    <a:pt x="52" y="23"/>
                  </a:moveTo>
                  <a:cubicBezTo>
                    <a:pt x="68" y="39"/>
                    <a:pt x="68" y="39"/>
                    <a:pt x="68" y="39"/>
                  </a:cubicBezTo>
                  <a:cubicBezTo>
                    <a:pt x="77" y="48"/>
                    <a:pt x="77" y="48"/>
                    <a:pt x="77" y="48"/>
                  </a:cubicBezTo>
                  <a:cubicBezTo>
                    <a:pt x="43" y="81"/>
                    <a:pt x="43" y="81"/>
                    <a:pt x="43" y="81"/>
                  </a:cubicBezTo>
                  <a:cubicBezTo>
                    <a:pt x="35" y="83"/>
                    <a:pt x="33" y="79"/>
                    <a:pt x="34" y="73"/>
                  </a:cubicBezTo>
                  <a:cubicBezTo>
                    <a:pt x="26" y="72"/>
                    <a:pt x="20" y="68"/>
                    <a:pt x="19" y="59"/>
                  </a:cubicBezTo>
                  <a:cubicBezTo>
                    <a:pt x="41" y="37"/>
                    <a:pt x="41" y="37"/>
                    <a:pt x="41" y="37"/>
                  </a:cubicBezTo>
                  <a:cubicBezTo>
                    <a:pt x="39" y="34"/>
                    <a:pt x="39" y="34"/>
                    <a:pt x="39" y="34"/>
                  </a:cubicBezTo>
                  <a:cubicBezTo>
                    <a:pt x="16" y="57"/>
                    <a:pt x="16" y="57"/>
                    <a:pt x="16" y="57"/>
                  </a:cubicBezTo>
                  <a:cubicBezTo>
                    <a:pt x="10" y="58"/>
                    <a:pt x="9" y="54"/>
                    <a:pt x="10" y="48"/>
                  </a:cubicBezTo>
                  <a:cubicBezTo>
                    <a:pt x="21" y="37"/>
                    <a:pt x="32" y="26"/>
                    <a:pt x="43" y="14"/>
                  </a:cubicBezTo>
                  <a:cubicBezTo>
                    <a:pt x="52" y="23"/>
                    <a:pt x="52" y="23"/>
                    <a:pt x="52" y="23"/>
                  </a:cubicBezTo>
                  <a:close/>
                  <a:moveTo>
                    <a:pt x="4" y="69"/>
                  </a:moveTo>
                  <a:cubicBezTo>
                    <a:pt x="0" y="86"/>
                    <a:pt x="0" y="86"/>
                    <a:pt x="0" y="86"/>
                  </a:cubicBezTo>
                  <a:cubicBezTo>
                    <a:pt x="6" y="93"/>
                    <a:pt x="6" y="93"/>
                    <a:pt x="6" y="93"/>
                  </a:cubicBezTo>
                  <a:cubicBezTo>
                    <a:pt x="24" y="89"/>
                    <a:pt x="24" y="89"/>
                    <a:pt x="24" y="89"/>
                  </a:cubicBezTo>
                  <a:lnTo>
                    <a:pt x="4" y="69"/>
                  </a:lnTo>
                  <a:close/>
                </a:path>
              </a:pathLst>
            </a:custGeom>
            <a:solidFill>
              <a:schemeClr val="bg1"/>
            </a:solidFill>
            <a:ln>
              <a:noFill/>
            </a:ln>
          </p:spPr>
          <p:txBody>
            <a:bodyPr vert="horz" wrap="square" lIns="81497" tIns="40749" rIns="81497" bIns="4074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zh-CN" altLang="en-US" sz="1604"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0" name="Freeform 28">
              <a:extLst>
                <a:ext uri="{FF2B5EF4-FFF2-40B4-BE49-F238E27FC236}">
                  <a16:creationId xmlns:a16="http://schemas.microsoft.com/office/drawing/2014/main" id="{31CA3D43-3E72-4EBA-A2E3-6B8161E143CC}"/>
                </a:ext>
              </a:extLst>
            </p:cNvPr>
            <p:cNvSpPr>
              <a:spLocks noEditPoints="1"/>
            </p:cNvSpPr>
            <p:nvPr/>
          </p:nvSpPr>
          <p:spPr bwMode="auto">
            <a:xfrm>
              <a:off x="4397401" y="4268378"/>
              <a:ext cx="349218" cy="431275"/>
            </a:xfrm>
            <a:custGeom>
              <a:avLst/>
              <a:gdLst>
                <a:gd name="T0" fmla="*/ 0 w 85"/>
                <a:gd name="T1" fmla="*/ 29 h 105"/>
                <a:gd name="T2" fmla="*/ 50 w 85"/>
                <a:gd name="T3" fmla="*/ 0 h 105"/>
                <a:gd name="T4" fmla="*/ 70 w 85"/>
                <a:gd name="T5" fmla="*/ 35 h 105"/>
                <a:gd name="T6" fmla="*/ 56 w 85"/>
                <a:gd name="T7" fmla="*/ 42 h 105"/>
                <a:gd name="T8" fmla="*/ 69 w 85"/>
                <a:gd name="T9" fmla="*/ 64 h 105"/>
                <a:gd name="T10" fmla="*/ 67 w 85"/>
                <a:gd name="T11" fmla="*/ 68 h 105"/>
                <a:gd name="T12" fmla="*/ 72 w 85"/>
                <a:gd name="T13" fmla="*/ 69 h 105"/>
                <a:gd name="T14" fmla="*/ 70 w 85"/>
                <a:gd name="T15" fmla="*/ 73 h 105"/>
                <a:gd name="T16" fmla="*/ 72 w 85"/>
                <a:gd name="T17" fmla="*/ 77 h 105"/>
                <a:gd name="T18" fmla="*/ 77 w 85"/>
                <a:gd name="T19" fmla="*/ 77 h 105"/>
                <a:gd name="T20" fmla="*/ 81 w 85"/>
                <a:gd name="T21" fmla="*/ 85 h 105"/>
                <a:gd name="T22" fmla="*/ 80 w 85"/>
                <a:gd name="T23" fmla="*/ 89 h 105"/>
                <a:gd name="T24" fmla="*/ 85 w 85"/>
                <a:gd name="T25" fmla="*/ 91 h 105"/>
                <a:gd name="T26" fmla="*/ 79 w 85"/>
                <a:gd name="T27" fmla="*/ 98 h 105"/>
                <a:gd name="T28" fmla="*/ 69 w 85"/>
                <a:gd name="T29" fmla="*/ 81 h 105"/>
                <a:gd name="T30" fmla="*/ 65 w 85"/>
                <a:gd name="T31" fmla="*/ 83 h 105"/>
                <a:gd name="T32" fmla="*/ 76 w 85"/>
                <a:gd name="T33" fmla="*/ 102 h 105"/>
                <a:gd name="T34" fmla="*/ 73 w 85"/>
                <a:gd name="T35" fmla="*/ 105 h 105"/>
                <a:gd name="T36" fmla="*/ 71 w 85"/>
                <a:gd name="T37" fmla="*/ 105 h 105"/>
                <a:gd name="T38" fmla="*/ 46 w 85"/>
                <a:gd name="T39" fmla="*/ 63 h 105"/>
                <a:gd name="T40" fmla="*/ 45 w 85"/>
                <a:gd name="T41" fmla="*/ 64 h 105"/>
                <a:gd name="T42" fmla="*/ 68 w 85"/>
                <a:gd name="T43" fmla="*/ 105 h 105"/>
                <a:gd name="T44" fmla="*/ 63 w 85"/>
                <a:gd name="T45" fmla="*/ 104 h 105"/>
                <a:gd name="T46" fmla="*/ 34 w 85"/>
                <a:gd name="T47" fmla="*/ 55 h 105"/>
                <a:gd name="T48" fmla="*/ 20 w 85"/>
                <a:gd name="T49" fmla="*/ 63 h 105"/>
                <a:gd name="T50" fmla="*/ 0 w 85"/>
                <a:gd name="T51" fmla="*/ 29 h 105"/>
                <a:gd name="T52" fmla="*/ 14 w 85"/>
                <a:gd name="T53" fmla="*/ 28 h 105"/>
                <a:gd name="T54" fmla="*/ 22 w 85"/>
                <a:gd name="T55" fmla="*/ 42 h 105"/>
                <a:gd name="T56" fmla="*/ 49 w 85"/>
                <a:gd name="T57" fmla="*/ 26 h 105"/>
                <a:gd name="T58" fmla="*/ 42 w 85"/>
                <a:gd name="T59" fmla="*/ 12 h 105"/>
                <a:gd name="T60" fmla="*/ 14 w 85"/>
                <a:gd name="T61" fmla="*/ 2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5" h="105">
                  <a:moveTo>
                    <a:pt x="0" y="29"/>
                  </a:moveTo>
                  <a:cubicBezTo>
                    <a:pt x="13" y="12"/>
                    <a:pt x="30" y="3"/>
                    <a:pt x="50" y="0"/>
                  </a:cubicBezTo>
                  <a:cubicBezTo>
                    <a:pt x="56" y="11"/>
                    <a:pt x="63" y="23"/>
                    <a:pt x="70" y="35"/>
                  </a:cubicBezTo>
                  <a:cubicBezTo>
                    <a:pt x="56" y="42"/>
                    <a:pt x="56" y="42"/>
                    <a:pt x="56" y="42"/>
                  </a:cubicBezTo>
                  <a:cubicBezTo>
                    <a:pt x="69" y="64"/>
                    <a:pt x="69" y="64"/>
                    <a:pt x="69" y="64"/>
                  </a:cubicBezTo>
                  <a:cubicBezTo>
                    <a:pt x="67" y="68"/>
                    <a:pt x="67" y="68"/>
                    <a:pt x="67" y="68"/>
                  </a:cubicBezTo>
                  <a:cubicBezTo>
                    <a:pt x="72" y="69"/>
                    <a:pt x="72" y="69"/>
                    <a:pt x="72" y="69"/>
                  </a:cubicBezTo>
                  <a:cubicBezTo>
                    <a:pt x="70" y="73"/>
                    <a:pt x="70" y="73"/>
                    <a:pt x="70" y="73"/>
                  </a:cubicBezTo>
                  <a:cubicBezTo>
                    <a:pt x="72" y="77"/>
                    <a:pt x="72" y="77"/>
                    <a:pt x="72" y="77"/>
                  </a:cubicBezTo>
                  <a:cubicBezTo>
                    <a:pt x="77" y="77"/>
                    <a:pt x="77" y="77"/>
                    <a:pt x="77" y="77"/>
                  </a:cubicBezTo>
                  <a:cubicBezTo>
                    <a:pt x="81" y="85"/>
                    <a:pt x="81" y="85"/>
                    <a:pt x="81" y="85"/>
                  </a:cubicBezTo>
                  <a:cubicBezTo>
                    <a:pt x="80" y="89"/>
                    <a:pt x="80" y="89"/>
                    <a:pt x="80" y="89"/>
                  </a:cubicBezTo>
                  <a:cubicBezTo>
                    <a:pt x="85" y="91"/>
                    <a:pt x="85" y="91"/>
                    <a:pt x="85" y="91"/>
                  </a:cubicBezTo>
                  <a:cubicBezTo>
                    <a:pt x="79" y="98"/>
                    <a:pt x="79" y="98"/>
                    <a:pt x="79" y="98"/>
                  </a:cubicBezTo>
                  <a:cubicBezTo>
                    <a:pt x="69" y="81"/>
                    <a:pt x="69" y="81"/>
                    <a:pt x="69" y="81"/>
                  </a:cubicBezTo>
                  <a:cubicBezTo>
                    <a:pt x="65" y="83"/>
                    <a:pt x="65" y="83"/>
                    <a:pt x="65" y="83"/>
                  </a:cubicBezTo>
                  <a:cubicBezTo>
                    <a:pt x="76" y="102"/>
                    <a:pt x="76" y="102"/>
                    <a:pt x="76" y="102"/>
                  </a:cubicBezTo>
                  <a:cubicBezTo>
                    <a:pt x="73" y="105"/>
                    <a:pt x="73" y="105"/>
                    <a:pt x="73" y="105"/>
                  </a:cubicBezTo>
                  <a:cubicBezTo>
                    <a:pt x="71" y="105"/>
                    <a:pt x="71" y="105"/>
                    <a:pt x="71" y="105"/>
                  </a:cubicBezTo>
                  <a:cubicBezTo>
                    <a:pt x="46" y="63"/>
                    <a:pt x="46" y="63"/>
                    <a:pt x="46" y="63"/>
                  </a:cubicBezTo>
                  <a:cubicBezTo>
                    <a:pt x="45" y="64"/>
                    <a:pt x="45" y="64"/>
                    <a:pt x="45" y="64"/>
                  </a:cubicBezTo>
                  <a:cubicBezTo>
                    <a:pt x="68" y="105"/>
                    <a:pt x="68" y="105"/>
                    <a:pt x="68" y="105"/>
                  </a:cubicBezTo>
                  <a:cubicBezTo>
                    <a:pt x="63" y="104"/>
                    <a:pt x="63" y="104"/>
                    <a:pt x="63" y="104"/>
                  </a:cubicBezTo>
                  <a:cubicBezTo>
                    <a:pt x="34" y="55"/>
                    <a:pt x="34" y="55"/>
                    <a:pt x="34" y="55"/>
                  </a:cubicBezTo>
                  <a:cubicBezTo>
                    <a:pt x="20" y="63"/>
                    <a:pt x="20" y="63"/>
                    <a:pt x="20" y="63"/>
                  </a:cubicBezTo>
                  <a:cubicBezTo>
                    <a:pt x="13" y="52"/>
                    <a:pt x="7" y="40"/>
                    <a:pt x="0" y="29"/>
                  </a:cubicBezTo>
                  <a:close/>
                  <a:moveTo>
                    <a:pt x="14" y="28"/>
                  </a:moveTo>
                  <a:cubicBezTo>
                    <a:pt x="22" y="42"/>
                    <a:pt x="22" y="42"/>
                    <a:pt x="22" y="42"/>
                  </a:cubicBezTo>
                  <a:cubicBezTo>
                    <a:pt x="49" y="26"/>
                    <a:pt x="49" y="26"/>
                    <a:pt x="49" y="26"/>
                  </a:cubicBezTo>
                  <a:cubicBezTo>
                    <a:pt x="42" y="12"/>
                    <a:pt x="42" y="12"/>
                    <a:pt x="42" y="12"/>
                  </a:cubicBezTo>
                  <a:lnTo>
                    <a:pt x="14" y="28"/>
                  </a:lnTo>
                  <a:close/>
                </a:path>
              </a:pathLst>
            </a:custGeom>
            <a:solidFill>
              <a:schemeClr val="bg1"/>
            </a:solidFill>
            <a:ln>
              <a:noFill/>
            </a:ln>
          </p:spPr>
          <p:txBody>
            <a:bodyPr vert="horz" wrap="square" lIns="81497" tIns="40749" rIns="81497" bIns="4074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zh-CN" altLang="en-US" sz="1604"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1" name="Freeform 29">
              <a:extLst>
                <a:ext uri="{FF2B5EF4-FFF2-40B4-BE49-F238E27FC236}">
                  <a16:creationId xmlns:a16="http://schemas.microsoft.com/office/drawing/2014/main" id="{F90BB270-06BB-4D5A-A7A3-644A60FE7FB0}"/>
                </a:ext>
              </a:extLst>
            </p:cNvPr>
            <p:cNvSpPr>
              <a:spLocks noEditPoints="1"/>
            </p:cNvSpPr>
            <p:nvPr/>
          </p:nvSpPr>
          <p:spPr bwMode="auto">
            <a:xfrm>
              <a:off x="7474895" y="3083942"/>
              <a:ext cx="328227" cy="379752"/>
            </a:xfrm>
            <a:custGeom>
              <a:avLst/>
              <a:gdLst>
                <a:gd name="T0" fmla="*/ 62 w 80"/>
                <a:gd name="T1" fmla="*/ 22 h 92"/>
                <a:gd name="T2" fmla="*/ 37 w 80"/>
                <a:gd name="T3" fmla="*/ 43 h 92"/>
                <a:gd name="T4" fmla="*/ 37 w 80"/>
                <a:gd name="T5" fmla="*/ 33 h 92"/>
                <a:gd name="T6" fmla="*/ 5 w 80"/>
                <a:gd name="T7" fmla="*/ 58 h 92"/>
                <a:gd name="T8" fmla="*/ 0 w 80"/>
                <a:gd name="T9" fmla="*/ 58 h 92"/>
                <a:gd name="T10" fmla="*/ 37 w 80"/>
                <a:gd name="T11" fmla="*/ 10 h 92"/>
                <a:gd name="T12" fmla="*/ 37 w 80"/>
                <a:gd name="T13" fmla="*/ 0 h 92"/>
                <a:gd name="T14" fmla="*/ 62 w 80"/>
                <a:gd name="T15" fmla="*/ 22 h 92"/>
                <a:gd name="T16" fmla="*/ 44 w 80"/>
                <a:gd name="T17" fmla="*/ 59 h 92"/>
                <a:gd name="T18" fmla="*/ 44 w 80"/>
                <a:gd name="T19" fmla="*/ 49 h 92"/>
                <a:gd name="T20" fmla="*/ 16 w 80"/>
                <a:gd name="T21" fmla="*/ 71 h 92"/>
                <a:gd name="T22" fmla="*/ 44 w 80"/>
                <a:gd name="T23" fmla="*/ 92 h 92"/>
                <a:gd name="T24" fmla="*/ 44 w 80"/>
                <a:gd name="T25" fmla="*/ 82 h 92"/>
                <a:gd name="T26" fmla="*/ 80 w 80"/>
                <a:gd name="T27" fmla="*/ 37 h 92"/>
                <a:gd name="T28" fmla="*/ 75 w 80"/>
                <a:gd name="T29" fmla="*/ 37 h 92"/>
                <a:gd name="T30" fmla="*/ 44 w 80"/>
                <a:gd name="T31" fmla="*/ 5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0" h="92">
                  <a:moveTo>
                    <a:pt x="62" y="22"/>
                  </a:moveTo>
                  <a:cubicBezTo>
                    <a:pt x="37" y="43"/>
                    <a:pt x="37" y="43"/>
                    <a:pt x="37" y="43"/>
                  </a:cubicBezTo>
                  <a:cubicBezTo>
                    <a:pt x="37" y="33"/>
                    <a:pt x="37" y="33"/>
                    <a:pt x="37" y="33"/>
                  </a:cubicBezTo>
                  <a:cubicBezTo>
                    <a:pt x="22" y="36"/>
                    <a:pt x="10" y="44"/>
                    <a:pt x="5" y="58"/>
                  </a:cubicBezTo>
                  <a:cubicBezTo>
                    <a:pt x="0" y="58"/>
                    <a:pt x="0" y="58"/>
                    <a:pt x="0" y="58"/>
                  </a:cubicBezTo>
                  <a:cubicBezTo>
                    <a:pt x="2" y="34"/>
                    <a:pt x="14" y="16"/>
                    <a:pt x="37" y="10"/>
                  </a:cubicBezTo>
                  <a:cubicBezTo>
                    <a:pt x="37" y="0"/>
                    <a:pt x="37" y="0"/>
                    <a:pt x="37" y="0"/>
                  </a:cubicBezTo>
                  <a:cubicBezTo>
                    <a:pt x="62" y="22"/>
                    <a:pt x="62" y="22"/>
                    <a:pt x="62" y="22"/>
                  </a:cubicBezTo>
                  <a:close/>
                  <a:moveTo>
                    <a:pt x="44" y="59"/>
                  </a:moveTo>
                  <a:cubicBezTo>
                    <a:pt x="44" y="49"/>
                    <a:pt x="44" y="49"/>
                    <a:pt x="44" y="49"/>
                  </a:cubicBezTo>
                  <a:cubicBezTo>
                    <a:pt x="16" y="71"/>
                    <a:pt x="16" y="71"/>
                    <a:pt x="16" y="71"/>
                  </a:cubicBezTo>
                  <a:cubicBezTo>
                    <a:pt x="44" y="92"/>
                    <a:pt x="44" y="92"/>
                    <a:pt x="44" y="92"/>
                  </a:cubicBezTo>
                  <a:cubicBezTo>
                    <a:pt x="44" y="82"/>
                    <a:pt x="44" y="82"/>
                    <a:pt x="44" y="82"/>
                  </a:cubicBezTo>
                  <a:cubicBezTo>
                    <a:pt x="66" y="77"/>
                    <a:pt x="78" y="59"/>
                    <a:pt x="80" y="37"/>
                  </a:cubicBezTo>
                  <a:cubicBezTo>
                    <a:pt x="75" y="37"/>
                    <a:pt x="75" y="37"/>
                    <a:pt x="75" y="37"/>
                  </a:cubicBezTo>
                  <a:cubicBezTo>
                    <a:pt x="69" y="49"/>
                    <a:pt x="57" y="56"/>
                    <a:pt x="44" y="59"/>
                  </a:cubicBezTo>
                  <a:close/>
                </a:path>
              </a:pathLst>
            </a:custGeom>
            <a:solidFill>
              <a:schemeClr val="bg1"/>
            </a:solidFill>
            <a:ln>
              <a:noFill/>
            </a:ln>
          </p:spPr>
          <p:txBody>
            <a:bodyPr vert="horz" wrap="square" lIns="81497" tIns="40749" rIns="81497" bIns="4074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zh-CN" altLang="en-US" sz="1604"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2" name="Freeform 31">
              <a:extLst>
                <a:ext uri="{FF2B5EF4-FFF2-40B4-BE49-F238E27FC236}">
                  <a16:creationId xmlns:a16="http://schemas.microsoft.com/office/drawing/2014/main" id="{210654DE-16B2-4CE6-A044-F27BB68F56E0}"/>
                </a:ext>
              </a:extLst>
            </p:cNvPr>
            <p:cNvSpPr>
              <a:spLocks noEditPoints="1"/>
            </p:cNvSpPr>
            <p:nvPr/>
          </p:nvSpPr>
          <p:spPr bwMode="auto">
            <a:xfrm>
              <a:off x="5414134" y="4962724"/>
              <a:ext cx="395017" cy="406468"/>
            </a:xfrm>
            <a:custGeom>
              <a:avLst/>
              <a:gdLst>
                <a:gd name="T0" fmla="*/ 5 w 96"/>
                <a:gd name="T1" fmla="*/ 42 h 99"/>
                <a:gd name="T2" fmla="*/ 74 w 96"/>
                <a:gd name="T3" fmla="*/ 42 h 99"/>
                <a:gd name="T4" fmla="*/ 77 w 96"/>
                <a:gd name="T5" fmla="*/ 41 h 99"/>
                <a:gd name="T6" fmla="*/ 91 w 96"/>
                <a:gd name="T7" fmla="*/ 47 h 99"/>
                <a:gd name="T8" fmla="*/ 96 w 96"/>
                <a:gd name="T9" fmla="*/ 60 h 99"/>
                <a:gd name="T10" fmla="*/ 91 w 96"/>
                <a:gd name="T11" fmla="*/ 73 h 99"/>
                <a:gd name="T12" fmla="*/ 77 w 96"/>
                <a:gd name="T13" fmla="*/ 78 h 99"/>
                <a:gd name="T14" fmla="*/ 68 w 96"/>
                <a:gd name="T15" fmla="*/ 76 h 99"/>
                <a:gd name="T16" fmla="*/ 62 w 96"/>
                <a:gd name="T17" fmla="*/ 85 h 99"/>
                <a:gd name="T18" fmla="*/ 67 w 96"/>
                <a:gd name="T19" fmla="*/ 85 h 99"/>
                <a:gd name="T20" fmla="*/ 84 w 96"/>
                <a:gd name="T21" fmla="*/ 85 h 99"/>
                <a:gd name="T22" fmla="*/ 71 w 96"/>
                <a:gd name="T23" fmla="*/ 99 h 99"/>
                <a:gd name="T24" fmla="*/ 17 w 96"/>
                <a:gd name="T25" fmla="*/ 99 h 99"/>
                <a:gd name="T26" fmla="*/ 12 w 96"/>
                <a:gd name="T27" fmla="*/ 99 h 99"/>
                <a:gd name="T28" fmla="*/ 0 w 96"/>
                <a:gd name="T29" fmla="*/ 85 h 99"/>
                <a:gd name="T30" fmla="*/ 17 w 96"/>
                <a:gd name="T31" fmla="*/ 85 h 99"/>
                <a:gd name="T32" fmla="*/ 21 w 96"/>
                <a:gd name="T33" fmla="*/ 85 h 99"/>
                <a:gd name="T34" fmla="*/ 5 w 96"/>
                <a:gd name="T35" fmla="*/ 42 h 99"/>
                <a:gd name="T36" fmla="*/ 56 w 96"/>
                <a:gd name="T37" fmla="*/ 36 h 99"/>
                <a:gd name="T38" fmla="*/ 55 w 96"/>
                <a:gd name="T39" fmla="*/ 6 h 99"/>
                <a:gd name="T40" fmla="*/ 56 w 96"/>
                <a:gd name="T41" fmla="*/ 36 h 99"/>
                <a:gd name="T42" fmla="*/ 43 w 96"/>
                <a:gd name="T43" fmla="*/ 30 h 99"/>
                <a:gd name="T44" fmla="*/ 42 w 96"/>
                <a:gd name="T45" fmla="*/ 0 h 99"/>
                <a:gd name="T46" fmla="*/ 43 w 96"/>
                <a:gd name="T47" fmla="*/ 30 h 99"/>
                <a:gd name="T48" fmla="*/ 30 w 96"/>
                <a:gd name="T49" fmla="*/ 34 h 99"/>
                <a:gd name="T50" fmla="*/ 29 w 96"/>
                <a:gd name="T51" fmla="*/ 4 h 99"/>
                <a:gd name="T52" fmla="*/ 30 w 96"/>
                <a:gd name="T53" fmla="*/ 34 h 99"/>
                <a:gd name="T54" fmla="*/ 15 w 96"/>
                <a:gd name="T55" fmla="*/ 53 h 99"/>
                <a:gd name="T56" fmla="*/ 26 w 96"/>
                <a:gd name="T57" fmla="*/ 80 h 99"/>
                <a:gd name="T58" fmla="*/ 33 w 96"/>
                <a:gd name="T59" fmla="*/ 75 h 99"/>
                <a:gd name="T60" fmla="*/ 24 w 96"/>
                <a:gd name="T61" fmla="*/ 52 h 99"/>
                <a:gd name="T62" fmla="*/ 15 w 96"/>
                <a:gd name="T63" fmla="*/ 53 h 99"/>
                <a:gd name="T64" fmla="*/ 77 w 96"/>
                <a:gd name="T65" fmla="*/ 50 h 99"/>
                <a:gd name="T66" fmla="*/ 72 w 96"/>
                <a:gd name="T67" fmla="*/ 68 h 99"/>
                <a:gd name="T68" fmla="*/ 77 w 96"/>
                <a:gd name="T69" fmla="*/ 70 h 99"/>
                <a:gd name="T70" fmla="*/ 84 w 96"/>
                <a:gd name="T71" fmla="*/ 67 h 99"/>
                <a:gd name="T72" fmla="*/ 87 w 96"/>
                <a:gd name="T73" fmla="*/ 60 h 99"/>
                <a:gd name="T74" fmla="*/ 84 w 96"/>
                <a:gd name="T75" fmla="*/ 53 h 99"/>
                <a:gd name="T76" fmla="*/ 77 w 96"/>
                <a:gd name="T77" fmla="*/ 50 h 99"/>
                <a:gd name="T78" fmla="*/ 77 w 96"/>
                <a:gd name="T79" fmla="*/ 5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6" h="99">
                  <a:moveTo>
                    <a:pt x="5" y="42"/>
                  </a:moveTo>
                  <a:cubicBezTo>
                    <a:pt x="28" y="42"/>
                    <a:pt x="51" y="42"/>
                    <a:pt x="74" y="42"/>
                  </a:cubicBezTo>
                  <a:cubicBezTo>
                    <a:pt x="75" y="41"/>
                    <a:pt x="76" y="41"/>
                    <a:pt x="77" y="41"/>
                  </a:cubicBezTo>
                  <a:cubicBezTo>
                    <a:pt x="83" y="41"/>
                    <a:pt x="87" y="43"/>
                    <a:pt x="91" y="47"/>
                  </a:cubicBezTo>
                  <a:cubicBezTo>
                    <a:pt x="94" y="50"/>
                    <a:pt x="96" y="55"/>
                    <a:pt x="96" y="60"/>
                  </a:cubicBezTo>
                  <a:cubicBezTo>
                    <a:pt x="96" y="65"/>
                    <a:pt x="94" y="70"/>
                    <a:pt x="91" y="73"/>
                  </a:cubicBezTo>
                  <a:cubicBezTo>
                    <a:pt x="87" y="76"/>
                    <a:pt x="83" y="78"/>
                    <a:pt x="77" y="78"/>
                  </a:cubicBezTo>
                  <a:cubicBezTo>
                    <a:pt x="74" y="78"/>
                    <a:pt x="71" y="78"/>
                    <a:pt x="68" y="76"/>
                  </a:cubicBezTo>
                  <a:cubicBezTo>
                    <a:pt x="67" y="79"/>
                    <a:pt x="65" y="82"/>
                    <a:pt x="62" y="85"/>
                  </a:cubicBezTo>
                  <a:cubicBezTo>
                    <a:pt x="67" y="85"/>
                    <a:pt x="67" y="85"/>
                    <a:pt x="67" y="85"/>
                  </a:cubicBezTo>
                  <a:cubicBezTo>
                    <a:pt x="84" y="85"/>
                    <a:pt x="84" y="85"/>
                    <a:pt x="84" y="85"/>
                  </a:cubicBezTo>
                  <a:cubicBezTo>
                    <a:pt x="71" y="99"/>
                    <a:pt x="71" y="99"/>
                    <a:pt x="71" y="99"/>
                  </a:cubicBezTo>
                  <a:cubicBezTo>
                    <a:pt x="17" y="99"/>
                    <a:pt x="17" y="99"/>
                    <a:pt x="17" y="99"/>
                  </a:cubicBezTo>
                  <a:cubicBezTo>
                    <a:pt x="12" y="99"/>
                    <a:pt x="12" y="99"/>
                    <a:pt x="12" y="99"/>
                  </a:cubicBezTo>
                  <a:cubicBezTo>
                    <a:pt x="0" y="85"/>
                    <a:pt x="0" y="85"/>
                    <a:pt x="0" y="85"/>
                  </a:cubicBezTo>
                  <a:cubicBezTo>
                    <a:pt x="17" y="85"/>
                    <a:pt x="17" y="85"/>
                    <a:pt x="17" y="85"/>
                  </a:cubicBezTo>
                  <a:cubicBezTo>
                    <a:pt x="21" y="85"/>
                    <a:pt x="21" y="85"/>
                    <a:pt x="21" y="85"/>
                  </a:cubicBezTo>
                  <a:cubicBezTo>
                    <a:pt x="11" y="72"/>
                    <a:pt x="6" y="58"/>
                    <a:pt x="5" y="42"/>
                  </a:cubicBezTo>
                  <a:close/>
                  <a:moveTo>
                    <a:pt x="56" y="36"/>
                  </a:moveTo>
                  <a:cubicBezTo>
                    <a:pt x="42" y="15"/>
                    <a:pt x="59" y="19"/>
                    <a:pt x="55" y="6"/>
                  </a:cubicBezTo>
                  <a:cubicBezTo>
                    <a:pt x="64" y="18"/>
                    <a:pt x="50" y="19"/>
                    <a:pt x="56" y="36"/>
                  </a:cubicBezTo>
                  <a:close/>
                  <a:moveTo>
                    <a:pt x="43" y="30"/>
                  </a:moveTo>
                  <a:cubicBezTo>
                    <a:pt x="37" y="13"/>
                    <a:pt x="51" y="12"/>
                    <a:pt x="42" y="0"/>
                  </a:cubicBezTo>
                  <a:cubicBezTo>
                    <a:pt x="46" y="14"/>
                    <a:pt x="29" y="10"/>
                    <a:pt x="43" y="30"/>
                  </a:cubicBezTo>
                  <a:close/>
                  <a:moveTo>
                    <a:pt x="30" y="34"/>
                  </a:moveTo>
                  <a:cubicBezTo>
                    <a:pt x="16" y="14"/>
                    <a:pt x="33" y="18"/>
                    <a:pt x="29" y="4"/>
                  </a:cubicBezTo>
                  <a:cubicBezTo>
                    <a:pt x="38" y="17"/>
                    <a:pt x="24" y="17"/>
                    <a:pt x="30" y="34"/>
                  </a:cubicBezTo>
                  <a:close/>
                  <a:moveTo>
                    <a:pt x="15" y="53"/>
                  </a:moveTo>
                  <a:cubicBezTo>
                    <a:pt x="17" y="62"/>
                    <a:pt x="21" y="72"/>
                    <a:pt x="26" y="80"/>
                  </a:cubicBezTo>
                  <a:cubicBezTo>
                    <a:pt x="33" y="75"/>
                    <a:pt x="33" y="75"/>
                    <a:pt x="33" y="75"/>
                  </a:cubicBezTo>
                  <a:cubicBezTo>
                    <a:pt x="29" y="68"/>
                    <a:pt x="25" y="59"/>
                    <a:pt x="24" y="52"/>
                  </a:cubicBezTo>
                  <a:cubicBezTo>
                    <a:pt x="15" y="53"/>
                    <a:pt x="15" y="53"/>
                    <a:pt x="15" y="53"/>
                  </a:cubicBezTo>
                  <a:close/>
                  <a:moveTo>
                    <a:pt x="77" y="50"/>
                  </a:moveTo>
                  <a:cubicBezTo>
                    <a:pt x="76" y="56"/>
                    <a:pt x="74" y="62"/>
                    <a:pt x="72" y="68"/>
                  </a:cubicBezTo>
                  <a:cubicBezTo>
                    <a:pt x="74" y="69"/>
                    <a:pt x="75" y="70"/>
                    <a:pt x="77" y="70"/>
                  </a:cubicBezTo>
                  <a:cubicBezTo>
                    <a:pt x="80" y="70"/>
                    <a:pt x="83" y="69"/>
                    <a:pt x="84" y="67"/>
                  </a:cubicBezTo>
                  <a:cubicBezTo>
                    <a:pt x="86" y="65"/>
                    <a:pt x="87" y="63"/>
                    <a:pt x="87" y="60"/>
                  </a:cubicBezTo>
                  <a:cubicBezTo>
                    <a:pt x="87" y="57"/>
                    <a:pt x="86" y="55"/>
                    <a:pt x="84" y="53"/>
                  </a:cubicBezTo>
                  <a:cubicBezTo>
                    <a:pt x="83" y="51"/>
                    <a:pt x="80" y="50"/>
                    <a:pt x="77" y="50"/>
                  </a:cubicBezTo>
                  <a:cubicBezTo>
                    <a:pt x="77" y="50"/>
                    <a:pt x="77" y="50"/>
                    <a:pt x="77" y="50"/>
                  </a:cubicBezTo>
                  <a:close/>
                </a:path>
              </a:pathLst>
            </a:custGeom>
            <a:solidFill>
              <a:schemeClr val="bg1"/>
            </a:solidFill>
            <a:ln>
              <a:noFill/>
            </a:ln>
          </p:spPr>
          <p:txBody>
            <a:bodyPr vert="horz" wrap="square" lIns="81497" tIns="40749" rIns="81497" bIns="4074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zh-CN" altLang="en-US" sz="1604"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3" name="Freeform 32">
              <a:extLst>
                <a:ext uri="{FF2B5EF4-FFF2-40B4-BE49-F238E27FC236}">
                  <a16:creationId xmlns:a16="http://schemas.microsoft.com/office/drawing/2014/main" id="{C8D02A81-A8B9-4619-AFAB-AAC3E87E22AD}"/>
                </a:ext>
              </a:extLst>
            </p:cNvPr>
            <p:cNvSpPr>
              <a:spLocks noEditPoints="1"/>
            </p:cNvSpPr>
            <p:nvPr/>
          </p:nvSpPr>
          <p:spPr bwMode="auto">
            <a:xfrm>
              <a:off x="4616929" y="3218334"/>
              <a:ext cx="337768" cy="330136"/>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bg1"/>
            </a:solidFill>
            <a:ln>
              <a:noFill/>
            </a:ln>
          </p:spPr>
          <p:txBody>
            <a:bodyPr vert="horz" wrap="square" lIns="81497" tIns="40749" rIns="81497" bIns="4074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zh-CN" altLang="en-US" sz="1604"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4" name="Freeform 33">
              <a:extLst>
                <a:ext uri="{FF2B5EF4-FFF2-40B4-BE49-F238E27FC236}">
                  <a16:creationId xmlns:a16="http://schemas.microsoft.com/office/drawing/2014/main" id="{DF936F49-CDC8-4FEC-B5CD-64CB46776AF3}"/>
                </a:ext>
              </a:extLst>
            </p:cNvPr>
            <p:cNvSpPr>
              <a:spLocks noEditPoints="1"/>
            </p:cNvSpPr>
            <p:nvPr/>
          </p:nvSpPr>
          <p:spPr bwMode="auto">
            <a:xfrm>
              <a:off x="6473104" y="2343453"/>
              <a:ext cx="316777" cy="383568"/>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81497" tIns="40749" rIns="81497" bIns="4074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zh-CN" altLang="en-US" sz="1604"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5" name="Freeform 34">
              <a:extLst>
                <a:ext uri="{FF2B5EF4-FFF2-40B4-BE49-F238E27FC236}">
                  <a16:creationId xmlns:a16="http://schemas.microsoft.com/office/drawing/2014/main" id="{946EF79B-FC9D-40CF-8C4E-1E9A7324A3E0}"/>
                </a:ext>
              </a:extLst>
            </p:cNvPr>
            <p:cNvSpPr>
              <a:spLocks noEditPoints="1"/>
            </p:cNvSpPr>
            <p:nvPr/>
          </p:nvSpPr>
          <p:spPr bwMode="auto">
            <a:xfrm>
              <a:off x="6536081" y="5137371"/>
              <a:ext cx="448449" cy="362576"/>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bg1"/>
            </a:solidFill>
            <a:ln>
              <a:noFill/>
            </a:ln>
          </p:spPr>
          <p:txBody>
            <a:bodyPr vert="horz" wrap="square" lIns="81497" tIns="40749" rIns="81497" bIns="4074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zh-CN" altLang="en-US" sz="1604"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Tree>
    <p:extLst>
      <p:ext uri="{BB962C8B-B14F-4D97-AF65-F5344CB8AC3E}">
        <p14:creationId xmlns:p14="http://schemas.microsoft.com/office/powerpoint/2010/main" val="37172921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left)">
                                      <p:cBhvr>
                                        <p:cTn id="8" dur="500"/>
                                        <p:tgtEl>
                                          <p:spTgt spid="10"/>
                                        </p:tgtEl>
                                      </p:cBhvr>
                                    </p:animEffect>
                                  </p:childTnLst>
                                </p:cTn>
                              </p:par>
                              <p:par>
                                <p:cTn id="9" presetID="12" presetClass="entr" presetSubtype="8"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p:tgtEl>
                                          <p:spTgt spid="13"/>
                                        </p:tgtEl>
                                        <p:attrNameLst>
                                          <p:attrName>ppt_x</p:attrName>
                                        </p:attrNameLst>
                                      </p:cBhvr>
                                      <p:tavLst>
                                        <p:tav tm="0">
                                          <p:val>
                                            <p:strVal val="#ppt_x-#ppt_w*1.125000"/>
                                          </p:val>
                                        </p:tav>
                                        <p:tav tm="100000">
                                          <p:val>
                                            <p:strVal val="#ppt_x"/>
                                          </p:val>
                                        </p:tav>
                                      </p:tavLst>
                                    </p:anim>
                                    <p:animEffect transition="in" filter="wipe(right)">
                                      <p:cBhvr>
                                        <p:cTn id="12" dur="500"/>
                                        <p:tgtEl>
                                          <p:spTgt spid="13"/>
                                        </p:tgtEl>
                                      </p:cBhvr>
                                    </p:animEffect>
                                  </p:childTnLst>
                                </p:cTn>
                              </p:par>
                            </p:childTnLst>
                          </p:cTn>
                        </p:par>
                        <p:par>
                          <p:cTn id="13" fill="hold">
                            <p:stCondLst>
                              <p:cond delay="500"/>
                            </p:stCondLst>
                            <p:childTnLst>
                              <p:par>
                                <p:cTn id="14" presetID="12" presetClass="entr" presetSubtype="2"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p:tgtEl>
                                          <p:spTgt spid="16"/>
                                        </p:tgtEl>
                                        <p:attrNameLst>
                                          <p:attrName>ppt_x</p:attrName>
                                        </p:attrNameLst>
                                      </p:cBhvr>
                                      <p:tavLst>
                                        <p:tav tm="0">
                                          <p:val>
                                            <p:strVal val="#ppt_x+#ppt_w*1.125000"/>
                                          </p:val>
                                        </p:tav>
                                        <p:tav tm="100000">
                                          <p:val>
                                            <p:strVal val="#ppt_x"/>
                                          </p:val>
                                        </p:tav>
                                      </p:tavLst>
                                    </p:anim>
                                    <p:animEffect transition="in" filter="wipe(left)">
                                      <p:cBhvr>
                                        <p:cTn id="17" dur="500"/>
                                        <p:tgtEl>
                                          <p:spTgt spid="16"/>
                                        </p:tgtEl>
                                      </p:cBhvr>
                                    </p:animEffect>
                                  </p:childTnLst>
                                </p:cTn>
                              </p:par>
                            </p:childTnLst>
                          </p:cTn>
                        </p:par>
                        <p:par>
                          <p:cTn id="18" fill="hold">
                            <p:stCondLst>
                              <p:cond delay="1000"/>
                            </p:stCondLst>
                            <p:childTnLst>
                              <p:par>
                                <p:cTn id="19" presetID="12" presetClass="entr" presetSubtype="2"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p:tgtEl>
                                          <p:spTgt spid="22"/>
                                        </p:tgtEl>
                                        <p:attrNameLst>
                                          <p:attrName>ppt_x</p:attrName>
                                        </p:attrNameLst>
                                      </p:cBhvr>
                                      <p:tavLst>
                                        <p:tav tm="0">
                                          <p:val>
                                            <p:strVal val="#ppt_x+#ppt_w*1.125000"/>
                                          </p:val>
                                        </p:tav>
                                        <p:tav tm="100000">
                                          <p:val>
                                            <p:strVal val="#ppt_x"/>
                                          </p:val>
                                        </p:tav>
                                      </p:tavLst>
                                    </p:anim>
                                    <p:animEffect transition="in" filter="wipe(left)">
                                      <p:cBhvr>
                                        <p:cTn id="22" dur="500"/>
                                        <p:tgtEl>
                                          <p:spTgt spid="22"/>
                                        </p:tgtEl>
                                      </p:cBhvr>
                                    </p:animEffect>
                                  </p:childTnLst>
                                </p:cTn>
                              </p:par>
                              <p:par>
                                <p:cTn id="23" presetID="12" presetClass="entr" presetSubtype="8"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additive="base">
                                        <p:cTn id="25" dur="500"/>
                                        <p:tgtEl>
                                          <p:spTgt spid="31"/>
                                        </p:tgtEl>
                                        <p:attrNameLst>
                                          <p:attrName>ppt_x</p:attrName>
                                        </p:attrNameLst>
                                      </p:cBhvr>
                                      <p:tavLst>
                                        <p:tav tm="0">
                                          <p:val>
                                            <p:strVal val="#ppt_x-#ppt_w*1.125000"/>
                                          </p:val>
                                        </p:tav>
                                        <p:tav tm="100000">
                                          <p:val>
                                            <p:strVal val="#ppt_x"/>
                                          </p:val>
                                        </p:tav>
                                      </p:tavLst>
                                    </p:anim>
                                    <p:animEffect transition="in" filter="wipe(right)">
                                      <p:cBhvr>
                                        <p:cTn id="26" dur="500"/>
                                        <p:tgtEl>
                                          <p:spTgt spid="31"/>
                                        </p:tgtEl>
                                      </p:cBhvr>
                                    </p:animEffect>
                                  </p:childTnLst>
                                </p:cTn>
                              </p:par>
                              <p:par>
                                <p:cTn id="27" presetID="12" presetClass="entr" presetSubtype="8" fill="hold" nodeType="withEffect">
                                  <p:stCondLst>
                                    <p:cond delay="0"/>
                                  </p:stCondLst>
                                  <p:childTnLst>
                                    <p:set>
                                      <p:cBhvr>
                                        <p:cTn id="28" dur="1" fill="hold">
                                          <p:stCondLst>
                                            <p:cond delay="0"/>
                                          </p:stCondLst>
                                        </p:cTn>
                                        <p:tgtEl>
                                          <p:spTgt spid="35"/>
                                        </p:tgtEl>
                                        <p:attrNameLst>
                                          <p:attrName>style.visibility</p:attrName>
                                        </p:attrNameLst>
                                      </p:cBhvr>
                                      <p:to>
                                        <p:strVal val="visible"/>
                                      </p:to>
                                    </p:set>
                                    <p:anim calcmode="lin" valueType="num">
                                      <p:cBhvr additive="base">
                                        <p:cTn id="29" dur="500"/>
                                        <p:tgtEl>
                                          <p:spTgt spid="35"/>
                                        </p:tgtEl>
                                        <p:attrNameLst>
                                          <p:attrName>ppt_x</p:attrName>
                                        </p:attrNameLst>
                                      </p:cBhvr>
                                      <p:tavLst>
                                        <p:tav tm="0">
                                          <p:val>
                                            <p:strVal val="#ppt_x-#ppt_w*1.125000"/>
                                          </p:val>
                                        </p:tav>
                                        <p:tav tm="100000">
                                          <p:val>
                                            <p:strVal val="#ppt_x"/>
                                          </p:val>
                                        </p:tav>
                                      </p:tavLst>
                                    </p:anim>
                                    <p:animEffect transition="in" filter="wipe(right)">
                                      <p:cBhvr>
                                        <p:cTn id="30" dur="500"/>
                                        <p:tgtEl>
                                          <p:spTgt spid="35"/>
                                        </p:tgtEl>
                                      </p:cBhvr>
                                    </p:animEffect>
                                  </p:childTnLst>
                                </p:cTn>
                              </p:par>
                            </p:childTnLst>
                          </p:cTn>
                        </p:par>
                        <p:par>
                          <p:cTn id="31" fill="hold">
                            <p:stCondLst>
                              <p:cond delay="1500"/>
                            </p:stCondLst>
                            <p:childTnLst>
                              <p:par>
                                <p:cTn id="32" presetID="12" presetClass="entr" presetSubtype="2" fill="hold" nodeType="afterEffect">
                                  <p:stCondLst>
                                    <p:cond delay="0"/>
                                  </p:stCondLst>
                                  <p:childTnLst>
                                    <p:set>
                                      <p:cBhvr>
                                        <p:cTn id="33" dur="1" fill="hold">
                                          <p:stCondLst>
                                            <p:cond delay="0"/>
                                          </p:stCondLst>
                                        </p:cTn>
                                        <p:tgtEl>
                                          <p:spTgt spid="38"/>
                                        </p:tgtEl>
                                        <p:attrNameLst>
                                          <p:attrName>style.visibility</p:attrName>
                                        </p:attrNameLst>
                                      </p:cBhvr>
                                      <p:to>
                                        <p:strVal val="visible"/>
                                      </p:to>
                                    </p:set>
                                    <p:anim calcmode="lin" valueType="num">
                                      <p:cBhvr additive="base">
                                        <p:cTn id="34" dur="500"/>
                                        <p:tgtEl>
                                          <p:spTgt spid="38"/>
                                        </p:tgtEl>
                                        <p:attrNameLst>
                                          <p:attrName>ppt_x</p:attrName>
                                        </p:attrNameLst>
                                      </p:cBhvr>
                                      <p:tavLst>
                                        <p:tav tm="0">
                                          <p:val>
                                            <p:strVal val="#ppt_x+#ppt_w*1.125000"/>
                                          </p:val>
                                        </p:tav>
                                        <p:tav tm="100000">
                                          <p:val>
                                            <p:strVal val="#ppt_x"/>
                                          </p:val>
                                        </p:tav>
                                      </p:tavLst>
                                    </p:anim>
                                    <p:animEffect transition="in" filter="wipe(left)">
                                      <p:cBhvr>
                                        <p:cTn id="35" dur="500"/>
                                        <p:tgtEl>
                                          <p:spTgt spid="38"/>
                                        </p:tgtEl>
                                      </p:cBhvr>
                                    </p:animEffect>
                                  </p:childTnLst>
                                </p:cTn>
                              </p:par>
                              <p:par>
                                <p:cTn id="36" presetID="12" presetClass="entr" presetSubtype="8" fill="hold" nodeType="withEffect">
                                  <p:stCondLst>
                                    <p:cond delay="0"/>
                                  </p:stCondLst>
                                  <p:childTnLst>
                                    <p:set>
                                      <p:cBhvr>
                                        <p:cTn id="37" dur="1" fill="hold">
                                          <p:stCondLst>
                                            <p:cond delay="0"/>
                                          </p:stCondLst>
                                        </p:cTn>
                                        <p:tgtEl>
                                          <p:spTgt spid="41"/>
                                        </p:tgtEl>
                                        <p:attrNameLst>
                                          <p:attrName>style.visibility</p:attrName>
                                        </p:attrNameLst>
                                      </p:cBhvr>
                                      <p:to>
                                        <p:strVal val="visible"/>
                                      </p:to>
                                    </p:set>
                                    <p:anim calcmode="lin" valueType="num">
                                      <p:cBhvr additive="base">
                                        <p:cTn id="38" dur="500"/>
                                        <p:tgtEl>
                                          <p:spTgt spid="41"/>
                                        </p:tgtEl>
                                        <p:attrNameLst>
                                          <p:attrName>ppt_x</p:attrName>
                                        </p:attrNameLst>
                                      </p:cBhvr>
                                      <p:tavLst>
                                        <p:tav tm="0">
                                          <p:val>
                                            <p:strVal val="#ppt_x-#ppt_w*1.125000"/>
                                          </p:val>
                                        </p:tav>
                                        <p:tav tm="100000">
                                          <p:val>
                                            <p:strVal val="#ppt_x"/>
                                          </p:val>
                                        </p:tav>
                                      </p:tavLst>
                                    </p:anim>
                                    <p:animEffect transition="in" filter="wipe(right)">
                                      <p:cBhvr>
                                        <p:cTn id="39" dur="500"/>
                                        <p:tgtEl>
                                          <p:spTgt spid="41"/>
                                        </p:tgtEl>
                                      </p:cBhvr>
                                    </p:animEffect>
                                  </p:childTnLst>
                                </p:cTn>
                              </p:par>
                            </p:childTnLst>
                          </p:cTn>
                        </p:par>
                        <p:par>
                          <p:cTn id="40" fill="hold">
                            <p:stCondLst>
                              <p:cond delay="2000"/>
                            </p:stCondLst>
                            <p:childTnLst>
                              <p:par>
                                <p:cTn id="41" presetID="12" presetClass="entr" presetSubtype="2"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additive="base">
                                        <p:cTn id="43" dur="500"/>
                                        <p:tgtEl>
                                          <p:spTgt spid="44"/>
                                        </p:tgtEl>
                                        <p:attrNameLst>
                                          <p:attrName>ppt_x</p:attrName>
                                        </p:attrNameLst>
                                      </p:cBhvr>
                                      <p:tavLst>
                                        <p:tav tm="0">
                                          <p:val>
                                            <p:strVal val="#ppt_x+#ppt_w*1.125000"/>
                                          </p:val>
                                        </p:tav>
                                        <p:tav tm="100000">
                                          <p:val>
                                            <p:strVal val="#ppt_x"/>
                                          </p:val>
                                        </p:tav>
                                      </p:tavLst>
                                    </p:anim>
                                    <p:animEffect transition="in" filter="wipe(left)">
                                      <p:cBhvr>
                                        <p:cTn id="44" dur="500"/>
                                        <p:tgtEl>
                                          <p:spTgt spid="44"/>
                                        </p:tgtEl>
                                      </p:cBhvr>
                                    </p:animEffect>
                                  </p:childTnLst>
                                </p:cTn>
                              </p:par>
                            </p:childTnLst>
                          </p:cTn>
                        </p:par>
                        <p:par>
                          <p:cTn id="45" fill="hold">
                            <p:stCondLst>
                              <p:cond delay="2500"/>
                            </p:stCondLst>
                            <p:childTnLst>
                              <p:par>
                                <p:cTn id="46" presetID="1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 calcmode="lin" valueType="num">
                                      <p:cBhvr additive="base">
                                        <p:cTn id="48" dur="500"/>
                                        <p:tgtEl>
                                          <p:spTgt spid="47"/>
                                        </p:tgtEl>
                                        <p:attrNameLst>
                                          <p:attrName>ppt_x</p:attrName>
                                        </p:attrNameLst>
                                      </p:cBhvr>
                                      <p:tavLst>
                                        <p:tav tm="0">
                                          <p:val>
                                            <p:strVal val="#ppt_x+#ppt_w*1.125000"/>
                                          </p:val>
                                        </p:tav>
                                        <p:tav tm="100000">
                                          <p:val>
                                            <p:strVal val="#ppt_x"/>
                                          </p:val>
                                        </p:tav>
                                      </p:tavLst>
                                    </p:anim>
                                    <p:animEffect transition="in" filter="wipe(left)">
                                      <p:cBhvr>
                                        <p:cTn id="49" dur="500"/>
                                        <p:tgtEl>
                                          <p:spTgt spid="47"/>
                                        </p:tgtEl>
                                      </p:cBhvr>
                                    </p:animEffect>
                                  </p:childTnLst>
                                </p:cTn>
                              </p:par>
                              <p:par>
                                <p:cTn id="50" presetID="12" presetClass="entr" presetSubtype="8" fill="hold" nodeType="withEffect">
                                  <p:stCondLst>
                                    <p:cond delay="0"/>
                                  </p:stCondLst>
                                  <p:childTnLst>
                                    <p:set>
                                      <p:cBhvr>
                                        <p:cTn id="51" dur="1" fill="hold">
                                          <p:stCondLst>
                                            <p:cond delay="0"/>
                                          </p:stCondLst>
                                        </p:cTn>
                                        <p:tgtEl>
                                          <p:spTgt spid="50"/>
                                        </p:tgtEl>
                                        <p:attrNameLst>
                                          <p:attrName>style.visibility</p:attrName>
                                        </p:attrNameLst>
                                      </p:cBhvr>
                                      <p:to>
                                        <p:strVal val="visible"/>
                                      </p:to>
                                    </p:set>
                                    <p:anim calcmode="lin" valueType="num">
                                      <p:cBhvr additive="base">
                                        <p:cTn id="52" dur="500"/>
                                        <p:tgtEl>
                                          <p:spTgt spid="50"/>
                                        </p:tgtEl>
                                        <p:attrNameLst>
                                          <p:attrName>ppt_x</p:attrName>
                                        </p:attrNameLst>
                                      </p:cBhvr>
                                      <p:tavLst>
                                        <p:tav tm="0">
                                          <p:val>
                                            <p:strVal val="#ppt_x-#ppt_w*1.125000"/>
                                          </p:val>
                                        </p:tav>
                                        <p:tav tm="100000">
                                          <p:val>
                                            <p:strVal val="#ppt_x"/>
                                          </p:val>
                                        </p:tav>
                                      </p:tavLst>
                                    </p:anim>
                                    <p:animEffect transition="in" filter="wipe(right)">
                                      <p:cBhvr>
                                        <p:cTn id="53" dur="500"/>
                                        <p:tgtEl>
                                          <p:spTgt spid="50"/>
                                        </p:tgtEl>
                                      </p:cBhvr>
                                    </p:animEffect>
                                  </p:childTnLst>
                                </p:cTn>
                              </p:par>
                              <p:par>
                                <p:cTn id="54" presetID="12" presetClass="entr" presetSubtype="8" fill="hold" nodeType="with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500"/>
                                        <p:tgtEl>
                                          <p:spTgt spid="53"/>
                                        </p:tgtEl>
                                        <p:attrNameLst>
                                          <p:attrName>ppt_x</p:attrName>
                                        </p:attrNameLst>
                                      </p:cBhvr>
                                      <p:tavLst>
                                        <p:tav tm="0">
                                          <p:val>
                                            <p:strVal val="#ppt_x-#ppt_w*1.125000"/>
                                          </p:val>
                                        </p:tav>
                                        <p:tav tm="100000">
                                          <p:val>
                                            <p:strVal val="#ppt_x"/>
                                          </p:val>
                                        </p:tav>
                                      </p:tavLst>
                                    </p:anim>
                                    <p:animEffect transition="in" filter="wipe(right)">
                                      <p:cBhvr>
                                        <p:cTn id="57" dur="500"/>
                                        <p:tgtEl>
                                          <p:spTgt spid="53"/>
                                        </p:tgtEl>
                                      </p:cBhvr>
                                    </p:animEffect>
                                  </p:childTnLst>
                                </p:cTn>
                              </p:par>
                            </p:childTnLst>
                          </p:cTn>
                        </p:par>
                        <p:par>
                          <p:cTn id="58" fill="hold">
                            <p:stCondLst>
                              <p:cond delay="3000"/>
                            </p:stCondLst>
                            <p:childTnLst>
                              <p:par>
                                <p:cTn id="59" presetID="3" presetClass="entr" presetSubtype="10" fill="hold" nodeType="afterEffect">
                                  <p:stCondLst>
                                    <p:cond delay="0"/>
                                  </p:stCondLst>
                                  <p:childTnLst>
                                    <p:set>
                                      <p:cBhvr>
                                        <p:cTn id="60" dur="1" fill="hold">
                                          <p:stCondLst>
                                            <p:cond delay="0"/>
                                          </p:stCondLst>
                                        </p:cTn>
                                        <p:tgtEl>
                                          <p:spTgt spid="81"/>
                                        </p:tgtEl>
                                        <p:attrNameLst>
                                          <p:attrName>style.visibility</p:attrName>
                                        </p:attrNameLst>
                                      </p:cBhvr>
                                      <p:to>
                                        <p:strVal val="visible"/>
                                      </p:to>
                                    </p:set>
                                    <p:animEffect transition="in" filter="blinds(horizontal)">
                                      <p:cBhvr>
                                        <p:cTn id="61"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273709" y="2166396"/>
            <a:ext cx="3676500" cy="3676500"/>
            <a:chOff x="4031112" y="1829957"/>
            <a:chExt cx="4125053" cy="4125053"/>
          </a:xfrm>
        </p:grpSpPr>
        <p:sp>
          <p:nvSpPr>
            <p:cNvPr id="7" name="Freeform 5"/>
            <p:cNvSpPr>
              <a:spLocks/>
            </p:cNvSpPr>
            <p:nvPr/>
          </p:nvSpPr>
          <p:spPr bwMode="auto">
            <a:xfrm>
              <a:off x="4315598" y="2638497"/>
              <a:ext cx="1014419" cy="1253986"/>
            </a:xfrm>
            <a:custGeom>
              <a:avLst/>
              <a:gdLst>
                <a:gd name="T0" fmla="*/ 114 w 114"/>
                <a:gd name="T1" fmla="*/ 55 h 141"/>
                <a:gd name="T2" fmla="*/ 59 w 114"/>
                <a:gd name="T3" fmla="*/ 0 h 141"/>
                <a:gd name="T4" fmla="*/ 0 w 114"/>
                <a:gd name="T5" fmla="*/ 141 h 141"/>
                <a:gd name="T6" fmla="*/ 78 w 114"/>
                <a:gd name="T7" fmla="*/ 141 h 141"/>
                <a:gd name="T8" fmla="*/ 114 w 114"/>
                <a:gd name="T9" fmla="*/ 55 h 141"/>
              </a:gdLst>
              <a:ahLst/>
              <a:cxnLst>
                <a:cxn ang="0">
                  <a:pos x="T0" y="T1"/>
                </a:cxn>
                <a:cxn ang="0">
                  <a:pos x="T2" y="T3"/>
                </a:cxn>
                <a:cxn ang="0">
                  <a:pos x="T4" y="T5"/>
                </a:cxn>
                <a:cxn ang="0">
                  <a:pos x="T6" y="T7"/>
                </a:cxn>
                <a:cxn ang="0">
                  <a:pos x="T8" y="T9"/>
                </a:cxn>
              </a:cxnLst>
              <a:rect l="0" t="0" r="r" b="b"/>
              <a:pathLst>
                <a:path w="114" h="141">
                  <a:moveTo>
                    <a:pt x="114" y="55"/>
                  </a:moveTo>
                  <a:cubicBezTo>
                    <a:pt x="59" y="0"/>
                    <a:pt x="59" y="0"/>
                    <a:pt x="59" y="0"/>
                  </a:cubicBezTo>
                  <a:cubicBezTo>
                    <a:pt x="23" y="36"/>
                    <a:pt x="0" y="86"/>
                    <a:pt x="0" y="141"/>
                  </a:cubicBezTo>
                  <a:cubicBezTo>
                    <a:pt x="78" y="141"/>
                    <a:pt x="78" y="141"/>
                    <a:pt x="78" y="141"/>
                  </a:cubicBezTo>
                  <a:cubicBezTo>
                    <a:pt x="78" y="107"/>
                    <a:pt x="92" y="77"/>
                    <a:pt x="114" y="55"/>
                  </a:cubicBezTo>
                  <a:close/>
                </a:path>
              </a:pathLst>
            </a:custGeom>
            <a:solidFill>
              <a:schemeClr val="accent4"/>
            </a:solidFill>
            <a:ln>
              <a:noFill/>
            </a:ln>
          </p:spPr>
          <p:txBody>
            <a:bodyPr vert="horz" wrap="square" lIns="81497" tIns="40749" rIns="81497" bIns="40749" numCol="1" anchor="t" anchorCtr="0" compatLnSpc="1">
              <a:prstTxWarp prst="textNoShape">
                <a:avLst/>
              </a:prstTxWarp>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1522"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8" name="Freeform 6"/>
            <p:cNvSpPr>
              <a:spLocks/>
            </p:cNvSpPr>
            <p:nvPr/>
          </p:nvSpPr>
          <p:spPr bwMode="auto">
            <a:xfrm>
              <a:off x="4633774" y="1829957"/>
              <a:ext cx="1459864" cy="1171635"/>
            </a:xfrm>
            <a:custGeom>
              <a:avLst/>
              <a:gdLst>
                <a:gd name="T0" fmla="*/ 164 w 164"/>
                <a:gd name="T1" fmla="*/ 90 h 132"/>
                <a:gd name="T2" fmla="*/ 164 w 164"/>
                <a:gd name="T3" fmla="*/ 0 h 132"/>
                <a:gd name="T4" fmla="*/ 0 w 164"/>
                <a:gd name="T5" fmla="*/ 68 h 132"/>
                <a:gd name="T6" fmla="*/ 64 w 164"/>
                <a:gd name="T7" fmla="*/ 132 h 132"/>
                <a:gd name="T8" fmla="*/ 164 w 164"/>
                <a:gd name="T9" fmla="*/ 90 h 132"/>
              </a:gdLst>
              <a:ahLst/>
              <a:cxnLst>
                <a:cxn ang="0">
                  <a:pos x="T0" y="T1"/>
                </a:cxn>
                <a:cxn ang="0">
                  <a:pos x="T2" y="T3"/>
                </a:cxn>
                <a:cxn ang="0">
                  <a:pos x="T4" y="T5"/>
                </a:cxn>
                <a:cxn ang="0">
                  <a:pos x="T6" y="T7"/>
                </a:cxn>
                <a:cxn ang="0">
                  <a:pos x="T8" y="T9"/>
                </a:cxn>
              </a:cxnLst>
              <a:rect l="0" t="0" r="r" b="b"/>
              <a:pathLst>
                <a:path w="164" h="132">
                  <a:moveTo>
                    <a:pt x="164" y="90"/>
                  </a:moveTo>
                  <a:cubicBezTo>
                    <a:pt x="164" y="0"/>
                    <a:pt x="164" y="0"/>
                    <a:pt x="164" y="0"/>
                  </a:cubicBezTo>
                  <a:cubicBezTo>
                    <a:pt x="100" y="0"/>
                    <a:pt x="42" y="26"/>
                    <a:pt x="0" y="68"/>
                  </a:cubicBezTo>
                  <a:cubicBezTo>
                    <a:pt x="64" y="132"/>
                    <a:pt x="64" y="132"/>
                    <a:pt x="64" y="132"/>
                  </a:cubicBezTo>
                  <a:cubicBezTo>
                    <a:pt x="89" y="106"/>
                    <a:pt x="125" y="90"/>
                    <a:pt x="164" y="90"/>
                  </a:cubicBezTo>
                  <a:close/>
                </a:path>
              </a:pathLst>
            </a:custGeom>
            <a:solidFill>
              <a:schemeClr val="accent1"/>
            </a:solidFill>
            <a:ln>
              <a:noFill/>
            </a:ln>
          </p:spPr>
          <p:txBody>
            <a:bodyPr vert="horz" wrap="square" lIns="81497" tIns="40749" rIns="81497" bIns="40749" numCol="1" anchor="t" anchorCtr="0" compatLnSpc="1">
              <a:prstTxWarp prst="textNoShape">
                <a:avLst/>
              </a:prstTxWarp>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1522"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9" name="Freeform 7"/>
            <p:cNvSpPr>
              <a:spLocks/>
            </p:cNvSpPr>
            <p:nvPr/>
          </p:nvSpPr>
          <p:spPr bwMode="auto">
            <a:xfrm>
              <a:off x="6093638" y="2114443"/>
              <a:ext cx="1253986" cy="1014419"/>
            </a:xfrm>
            <a:custGeom>
              <a:avLst/>
              <a:gdLst>
                <a:gd name="T0" fmla="*/ 86 w 141"/>
                <a:gd name="T1" fmla="*/ 114 h 114"/>
                <a:gd name="T2" fmla="*/ 141 w 141"/>
                <a:gd name="T3" fmla="*/ 59 h 114"/>
                <a:gd name="T4" fmla="*/ 0 w 141"/>
                <a:gd name="T5" fmla="*/ 0 h 114"/>
                <a:gd name="T6" fmla="*/ 0 w 141"/>
                <a:gd name="T7" fmla="*/ 78 h 114"/>
                <a:gd name="T8" fmla="*/ 86 w 141"/>
                <a:gd name="T9" fmla="*/ 114 h 114"/>
              </a:gdLst>
              <a:ahLst/>
              <a:cxnLst>
                <a:cxn ang="0">
                  <a:pos x="T0" y="T1"/>
                </a:cxn>
                <a:cxn ang="0">
                  <a:pos x="T2" y="T3"/>
                </a:cxn>
                <a:cxn ang="0">
                  <a:pos x="T4" y="T5"/>
                </a:cxn>
                <a:cxn ang="0">
                  <a:pos x="T6" y="T7"/>
                </a:cxn>
                <a:cxn ang="0">
                  <a:pos x="T8" y="T9"/>
                </a:cxn>
              </a:cxnLst>
              <a:rect l="0" t="0" r="r" b="b"/>
              <a:pathLst>
                <a:path w="141" h="114">
                  <a:moveTo>
                    <a:pt x="86" y="114"/>
                  </a:moveTo>
                  <a:cubicBezTo>
                    <a:pt x="141" y="59"/>
                    <a:pt x="141" y="59"/>
                    <a:pt x="141" y="59"/>
                  </a:cubicBezTo>
                  <a:cubicBezTo>
                    <a:pt x="105" y="23"/>
                    <a:pt x="55" y="0"/>
                    <a:pt x="0" y="0"/>
                  </a:cubicBezTo>
                  <a:cubicBezTo>
                    <a:pt x="0" y="78"/>
                    <a:pt x="0" y="78"/>
                    <a:pt x="0" y="78"/>
                  </a:cubicBezTo>
                  <a:cubicBezTo>
                    <a:pt x="34" y="78"/>
                    <a:pt x="64" y="92"/>
                    <a:pt x="86" y="114"/>
                  </a:cubicBezTo>
                  <a:close/>
                </a:path>
              </a:pathLst>
            </a:custGeom>
            <a:solidFill>
              <a:schemeClr val="accent2"/>
            </a:solidFill>
            <a:ln>
              <a:noFill/>
            </a:ln>
          </p:spPr>
          <p:txBody>
            <a:bodyPr vert="horz" wrap="square" lIns="81497" tIns="40749" rIns="81497" bIns="40749" numCol="1" anchor="t" anchorCtr="0" compatLnSpc="1">
              <a:prstTxWarp prst="textNoShape">
                <a:avLst/>
              </a:prstTxWarp>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1522"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 name="Freeform 8"/>
            <p:cNvSpPr>
              <a:spLocks/>
            </p:cNvSpPr>
            <p:nvPr/>
          </p:nvSpPr>
          <p:spPr bwMode="auto">
            <a:xfrm>
              <a:off x="6984530" y="2432619"/>
              <a:ext cx="1171635" cy="1459864"/>
            </a:xfrm>
            <a:custGeom>
              <a:avLst/>
              <a:gdLst>
                <a:gd name="T0" fmla="*/ 42 w 132"/>
                <a:gd name="T1" fmla="*/ 164 h 164"/>
                <a:gd name="T2" fmla="*/ 132 w 132"/>
                <a:gd name="T3" fmla="*/ 164 h 164"/>
                <a:gd name="T4" fmla="*/ 64 w 132"/>
                <a:gd name="T5" fmla="*/ 0 h 164"/>
                <a:gd name="T6" fmla="*/ 0 w 132"/>
                <a:gd name="T7" fmla="*/ 64 h 164"/>
                <a:gd name="T8" fmla="*/ 42 w 132"/>
                <a:gd name="T9" fmla="*/ 164 h 164"/>
              </a:gdLst>
              <a:ahLst/>
              <a:cxnLst>
                <a:cxn ang="0">
                  <a:pos x="T0" y="T1"/>
                </a:cxn>
                <a:cxn ang="0">
                  <a:pos x="T2" y="T3"/>
                </a:cxn>
                <a:cxn ang="0">
                  <a:pos x="T4" y="T5"/>
                </a:cxn>
                <a:cxn ang="0">
                  <a:pos x="T6" y="T7"/>
                </a:cxn>
                <a:cxn ang="0">
                  <a:pos x="T8" y="T9"/>
                </a:cxn>
              </a:cxnLst>
              <a:rect l="0" t="0" r="r" b="b"/>
              <a:pathLst>
                <a:path w="132" h="164">
                  <a:moveTo>
                    <a:pt x="42" y="164"/>
                  </a:moveTo>
                  <a:cubicBezTo>
                    <a:pt x="132" y="164"/>
                    <a:pt x="132" y="164"/>
                    <a:pt x="132" y="164"/>
                  </a:cubicBezTo>
                  <a:cubicBezTo>
                    <a:pt x="132" y="100"/>
                    <a:pt x="106" y="42"/>
                    <a:pt x="64" y="0"/>
                  </a:cubicBezTo>
                  <a:cubicBezTo>
                    <a:pt x="0" y="64"/>
                    <a:pt x="0" y="64"/>
                    <a:pt x="0" y="64"/>
                  </a:cubicBezTo>
                  <a:cubicBezTo>
                    <a:pt x="26" y="89"/>
                    <a:pt x="42" y="125"/>
                    <a:pt x="42" y="164"/>
                  </a:cubicBezTo>
                  <a:close/>
                </a:path>
              </a:pathLst>
            </a:custGeom>
            <a:solidFill>
              <a:schemeClr val="accent3"/>
            </a:solidFill>
            <a:ln>
              <a:noFill/>
            </a:ln>
          </p:spPr>
          <p:txBody>
            <a:bodyPr vert="horz" wrap="square" lIns="81497" tIns="40749" rIns="81497" bIns="40749" numCol="1" anchor="t" anchorCtr="0" compatLnSpc="1">
              <a:prstTxWarp prst="textNoShape">
                <a:avLst/>
              </a:prstTxWarp>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1522"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1" name="Freeform 9"/>
            <p:cNvSpPr>
              <a:spLocks/>
            </p:cNvSpPr>
            <p:nvPr/>
          </p:nvSpPr>
          <p:spPr bwMode="auto">
            <a:xfrm>
              <a:off x="6857259" y="3892483"/>
              <a:ext cx="1014419" cy="1253986"/>
            </a:xfrm>
            <a:custGeom>
              <a:avLst/>
              <a:gdLst>
                <a:gd name="T0" fmla="*/ 36 w 114"/>
                <a:gd name="T1" fmla="*/ 0 h 141"/>
                <a:gd name="T2" fmla="*/ 0 w 114"/>
                <a:gd name="T3" fmla="*/ 86 h 141"/>
                <a:gd name="T4" fmla="*/ 55 w 114"/>
                <a:gd name="T5" fmla="*/ 141 h 141"/>
                <a:gd name="T6" fmla="*/ 114 w 114"/>
                <a:gd name="T7" fmla="*/ 0 h 141"/>
                <a:gd name="T8" fmla="*/ 36 w 114"/>
                <a:gd name="T9" fmla="*/ 0 h 141"/>
              </a:gdLst>
              <a:ahLst/>
              <a:cxnLst>
                <a:cxn ang="0">
                  <a:pos x="T0" y="T1"/>
                </a:cxn>
                <a:cxn ang="0">
                  <a:pos x="T2" y="T3"/>
                </a:cxn>
                <a:cxn ang="0">
                  <a:pos x="T4" y="T5"/>
                </a:cxn>
                <a:cxn ang="0">
                  <a:pos x="T6" y="T7"/>
                </a:cxn>
                <a:cxn ang="0">
                  <a:pos x="T8" y="T9"/>
                </a:cxn>
              </a:cxnLst>
              <a:rect l="0" t="0" r="r" b="b"/>
              <a:pathLst>
                <a:path w="114" h="141">
                  <a:moveTo>
                    <a:pt x="36" y="0"/>
                  </a:moveTo>
                  <a:cubicBezTo>
                    <a:pt x="36" y="34"/>
                    <a:pt x="22" y="64"/>
                    <a:pt x="0" y="86"/>
                  </a:cubicBezTo>
                  <a:cubicBezTo>
                    <a:pt x="55" y="141"/>
                    <a:pt x="55" y="141"/>
                    <a:pt x="55" y="141"/>
                  </a:cubicBezTo>
                  <a:cubicBezTo>
                    <a:pt x="91" y="105"/>
                    <a:pt x="114" y="55"/>
                    <a:pt x="114" y="0"/>
                  </a:cubicBezTo>
                  <a:lnTo>
                    <a:pt x="36" y="0"/>
                  </a:lnTo>
                  <a:close/>
                </a:path>
              </a:pathLst>
            </a:custGeom>
            <a:solidFill>
              <a:schemeClr val="accent4"/>
            </a:solidFill>
            <a:ln>
              <a:noFill/>
            </a:ln>
          </p:spPr>
          <p:txBody>
            <a:bodyPr vert="horz" wrap="square" lIns="81497" tIns="40749" rIns="81497" bIns="40749" numCol="1" anchor="t" anchorCtr="0" compatLnSpc="1">
              <a:prstTxWarp prst="textNoShape">
                <a:avLst/>
              </a:prstTxWarp>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1522"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2" name="Freeform 10"/>
            <p:cNvSpPr>
              <a:spLocks/>
            </p:cNvSpPr>
            <p:nvPr/>
          </p:nvSpPr>
          <p:spPr bwMode="auto">
            <a:xfrm>
              <a:off x="6093638" y="4783375"/>
              <a:ext cx="1459864" cy="1171635"/>
            </a:xfrm>
            <a:custGeom>
              <a:avLst/>
              <a:gdLst>
                <a:gd name="T0" fmla="*/ 0 w 164"/>
                <a:gd name="T1" fmla="*/ 42 h 132"/>
                <a:gd name="T2" fmla="*/ 0 w 164"/>
                <a:gd name="T3" fmla="*/ 132 h 132"/>
                <a:gd name="T4" fmla="*/ 164 w 164"/>
                <a:gd name="T5" fmla="*/ 64 h 132"/>
                <a:gd name="T6" fmla="*/ 100 w 164"/>
                <a:gd name="T7" fmla="*/ 0 h 132"/>
                <a:gd name="T8" fmla="*/ 0 w 164"/>
                <a:gd name="T9" fmla="*/ 42 h 132"/>
              </a:gdLst>
              <a:ahLst/>
              <a:cxnLst>
                <a:cxn ang="0">
                  <a:pos x="T0" y="T1"/>
                </a:cxn>
                <a:cxn ang="0">
                  <a:pos x="T2" y="T3"/>
                </a:cxn>
                <a:cxn ang="0">
                  <a:pos x="T4" y="T5"/>
                </a:cxn>
                <a:cxn ang="0">
                  <a:pos x="T6" y="T7"/>
                </a:cxn>
                <a:cxn ang="0">
                  <a:pos x="T8" y="T9"/>
                </a:cxn>
              </a:cxnLst>
              <a:rect l="0" t="0" r="r" b="b"/>
              <a:pathLst>
                <a:path w="164" h="132">
                  <a:moveTo>
                    <a:pt x="0" y="42"/>
                  </a:moveTo>
                  <a:cubicBezTo>
                    <a:pt x="0" y="132"/>
                    <a:pt x="0" y="132"/>
                    <a:pt x="0" y="132"/>
                  </a:cubicBezTo>
                  <a:cubicBezTo>
                    <a:pt x="64" y="132"/>
                    <a:pt x="122" y="106"/>
                    <a:pt x="164" y="64"/>
                  </a:cubicBezTo>
                  <a:cubicBezTo>
                    <a:pt x="100" y="0"/>
                    <a:pt x="100" y="0"/>
                    <a:pt x="100" y="0"/>
                  </a:cubicBezTo>
                  <a:cubicBezTo>
                    <a:pt x="75" y="26"/>
                    <a:pt x="39" y="42"/>
                    <a:pt x="0" y="42"/>
                  </a:cubicBezTo>
                  <a:close/>
                </a:path>
              </a:pathLst>
            </a:custGeom>
            <a:solidFill>
              <a:schemeClr val="accent5"/>
            </a:solidFill>
            <a:ln>
              <a:noFill/>
            </a:ln>
          </p:spPr>
          <p:txBody>
            <a:bodyPr vert="horz" wrap="square" lIns="81497" tIns="40749" rIns="81497" bIns="40749" numCol="1" anchor="t" anchorCtr="0" compatLnSpc="1">
              <a:prstTxWarp prst="textNoShape">
                <a:avLst/>
              </a:prstTxWarp>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1522"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3" name="Freeform 11"/>
            <p:cNvSpPr>
              <a:spLocks/>
            </p:cNvSpPr>
            <p:nvPr/>
          </p:nvSpPr>
          <p:spPr bwMode="auto">
            <a:xfrm>
              <a:off x="4031112" y="3892483"/>
              <a:ext cx="1171635" cy="1459864"/>
            </a:xfrm>
            <a:custGeom>
              <a:avLst/>
              <a:gdLst>
                <a:gd name="T0" fmla="*/ 90 w 132"/>
                <a:gd name="T1" fmla="*/ 0 h 164"/>
                <a:gd name="T2" fmla="*/ 0 w 132"/>
                <a:gd name="T3" fmla="*/ 0 h 164"/>
                <a:gd name="T4" fmla="*/ 68 w 132"/>
                <a:gd name="T5" fmla="*/ 164 h 164"/>
                <a:gd name="T6" fmla="*/ 132 w 132"/>
                <a:gd name="T7" fmla="*/ 100 h 164"/>
                <a:gd name="T8" fmla="*/ 90 w 132"/>
                <a:gd name="T9" fmla="*/ 0 h 164"/>
              </a:gdLst>
              <a:ahLst/>
              <a:cxnLst>
                <a:cxn ang="0">
                  <a:pos x="T0" y="T1"/>
                </a:cxn>
                <a:cxn ang="0">
                  <a:pos x="T2" y="T3"/>
                </a:cxn>
                <a:cxn ang="0">
                  <a:pos x="T4" y="T5"/>
                </a:cxn>
                <a:cxn ang="0">
                  <a:pos x="T6" y="T7"/>
                </a:cxn>
                <a:cxn ang="0">
                  <a:pos x="T8" y="T9"/>
                </a:cxn>
              </a:cxnLst>
              <a:rect l="0" t="0" r="r" b="b"/>
              <a:pathLst>
                <a:path w="132" h="164">
                  <a:moveTo>
                    <a:pt x="90" y="0"/>
                  </a:moveTo>
                  <a:cubicBezTo>
                    <a:pt x="0" y="0"/>
                    <a:pt x="0" y="0"/>
                    <a:pt x="0" y="0"/>
                  </a:cubicBezTo>
                  <a:cubicBezTo>
                    <a:pt x="0" y="64"/>
                    <a:pt x="26" y="122"/>
                    <a:pt x="68" y="164"/>
                  </a:cubicBezTo>
                  <a:cubicBezTo>
                    <a:pt x="132" y="100"/>
                    <a:pt x="132" y="100"/>
                    <a:pt x="132" y="100"/>
                  </a:cubicBezTo>
                  <a:cubicBezTo>
                    <a:pt x="106" y="75"/>
                    <a:pt x="90" y="39"/>
                    <a:pt x="90" y="0"/>
                  </a:cubicBezTo>
                  <a:close/>
                </a:path>
              </a:pathLst>
            </a:custGeom>
            <a:solidFill>
              <a:schemeClr val="accent2"/>
            </a:solidFill>
            <a:ln>
              <a:noFill/>
            </a:ln>
          </p:spPr>
          <p:txBody>
            <a:bodyPr vert="horz" wrap="square" lIns="81497" tIns="40749" rIns="81497" bIns="40749" numCol="1" anchor="t" anchorCtr="0" compatLnSpc="1">
              <a:prstTxWarp prst="textNoShape">
                <a:avLst/>
              </a:prstTxWarp>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1522"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4" name="Freeform 12"/>
            <p:cNvSpPr>
              <a:spLocks/>
            </p:cNvSpPr>
            <p:nvPr/>
          </p:nvSpPr>
          <p:spPr bwMode="auto">
            <a:xfrm>
              <a:off x="4839652" y="4656104"/>
              <a:ext cx="1253986" cy="1014419"/>
            </a:xfrm>
            <a:custGeom>
              <a:avLst/>
              <a:gdLst>
                <a:gd name="T0" fmla="*/ 55 w 141"/>
                <a:gd name="T1" fmla="*/ 0 h 114"/>
                <a:gd name="T2" fmla="*/ 0 w 141"/>
                <a:gd name="T3" fmla="*/ 55 h 114"/>
                <a:gd name="T4" fmla="*/ 141 w 141"/>
                <a:gd name="T5" fmla="*/ 114 h 114"/>
                <a:gd name="T6" fmla="*/ 141 w 141"/>
                <a:gd name="T7" fmla="*/ 36 h 114"/>
                <a:gd name="T8" fmla="*/ 55 w 141"/>
                <a:gd name="T9" fmla="*/ 0 h 114"/>
              </a:gdLst>
              <a:ahLst/>
              <a:cxnLst>
                <a:cxn ang="0">
                  <a:pos x="T0" y="T1"/>
                </a:cxn>
                <a:cxn ang="0">
                  <a:pos x="T2" y="T3"/>
                </a:cxn>
                <a:cxn ang="0">
                  <a:pos x="T4" y="T5"/>
                </a:cxn>
                <a:cxn ang="0">
                  <a:pos x="T6" y="T7"/>
                </a:cxn>
                <a:cxn ang="0">
                  <a:pos x="T8" y="T9"/>
                </a:cxn>
              </a:cxnLst>
              <a:rect l="0" t="0" r="r" b="b"/>
              <a:pathLst>
                <a:path w="141" h="114">
                  <a:moveTo>
                    <a:pt x="55" y="0"/>
                  </a:moveTo>
                  <a:cubicBezTo>
                    <a:pt x="0" y="55"/>
                    <a:pt x="0" y="55"/>
                    <a:pt x="0" y="55"/>
                  </a:cubicBezTo>
                  <a:cubicBezTo>
                    <a:pt x="36" y="91"/>
                    <a:pt x="86" y="114"/>
                    <a:pt x="141" y="114"/>
                  </a:cubicBezTo>
                  <a:cubicBezTo>
                    <a:pt x="141" y="36"/>
                    <a:pt x="141" y="36"/>
                    <a:pt x="141" y="36"/>
                  </a:cubicBezTo>
                  <a:cubicBezTo>
                    <a:pt x="107" y="36"/>
                    <a:pt x="77" y="22"/>
                    <a:pt x="55" y="0"/>
                  </a:cubicBezTo>
                  <a:close/>
                </a:path>
              </a:pathLst>
            </a:custGeom>
            <a:solidFill>
              <a:schemeClr val="accent6"/>
            </a:solidFill>
            <a:ln>
              <a:noFill/>
            </a:ln>
          </p:spPr>
          <p:txBody>
            <a:bodyPr vert="horz" wrap="square" lIns="81497" tIns="40749" rIns="81497" bIns="40749" numCol="1" anchor="t" anchorCtr="0" compatLnSpc="1">
              <a:prstTxWarp prst="textNoShape">
                <a:avLst/>
              </a:prstTxWarp>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1522"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5" name="Freeform 13"/>
            <p:cNvSpPr>
              <a:spLocks/>
            </p:cNvSpPr>
            <p:nvPr/>
          </p:nvSpPr>
          <p:spPr bwMode="auto">
            <a:xfrm>
              <a:off x="5008098" y="3128862"/>
              <a:ext cx="452932" cy="763621"/>
            </a:xfrm>
            <a:custGeom>
              <a:avLst/>
              <a:gdLst>
                <a:gd name="T0" fmla="*/ 51 w 51"/>
                <a:gd name="T1" fmla="*/ 15 h 86"/>
                <a:gd name="T2" fmla="*/ 36 w 51"/>
                <a:gd name="T3" fmla="*/ 0 h 86"/>
                <a:gd name="T4" fmla="*/ 0 w 51"/>
                <a:gd name="T5" fmla="*/ 86 h 86"/>
                <a:gd name="T6" fmla="*/ 22 w 51"/>
                <a:gd name="T7" fmla="*/ 86 h 86"/>
                <a:gd name="T8" fmla="*/ 51 w 51"/>
                <a:gd name="T9" fmla="*/ 15 h 86"/>
              </a:gdLst>
              <a:ahLst/>
              <a:cxnLst>
                <a:cxn ang="0">
                  <a:pos x="T0" y="T1"/>
                </a:cxn>
                <a:cxn ang="0">
                  <a:pos x="T2" y="T3"/>
                </a:cxn>
                <a:cxn ang="0">
                  <a:pos x="T4" y="T5"/>
                </a:cxn>
                <a:cxn ang="0">
                  <a:pos x="T6" y="T7"/>
                </a:cxn>
                <a:cxn ang="0">
                  <a:pos x="T8" y="T9"/>
                </a:cxn>
              </a:cxnLst>
              <a:rect l="0" t="0" r="r" b="b"/>
              <a:pathLst>
                <a:path w="51" h="86">
                  <a:moveTo>
                    <a:pt x="51" y="15"/>
                  </a:moveTo>
                  <a:cubicBezTo>
                    <a:pt x="36" y="0"/>
                    <a:pt x="36" y="0"/>
                    <a:pt x="36" y="0"/>
                  </a:cubicBezTo>
                  <a:cubicBezTo>
                    <a:pt x="14" y="22"/>
                    <a:pt x="0" y="52"/>
                    <a:pt x="0" y="86"/>
                  </a:cubicBezTo>
                  <a:cubicBezTo>
                    <a:pt x="22" y="86"/>
                    <a:pt x="22" y="86"/>
                    <a:pt x="22" y="86"/>
                  </a:cubicBezTo>
                  <a:cubicBezTo>
                    <a:pt x="22" y="58"/>
                    <a:pt x="33" y="33"/>
                    <a:pt x="51" y="15"/>
                  </a:cubicBezTo>
                  <a:close/>
                </a:path>
              </a:pathLst>
            </a:custGeom>
            <a:solidFill>
              <a:schemeClr val="accent4">
                <a:lumMod val="75000"/>
              </a:schemeClr>
            </a:solidFill>
            <a:ln>
              <a:noFill/>
            </a:ln>
          </p:spPr>
          <p:txBody>
            <a:bodyPr vert="horz" wrap="square" lIns="81497" tIns="40749" rIns="81497" bIns="40749" numCol="1" anchor="t" anchorCtr="0" compatLnSpc="1">
              <a:prstTxWarp prst="textNoShape">
                <a:avLst/>
              </a:prstTxWarp>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1522"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6" name="Freeform 14"/>
            <p:cNvSpPr>
              <a:spLocks/>
            </p:cNvSpPr>
            <p:nvPr/>
          </p:nvSpPr>
          <p:spPr bwMode="auto">
            <a:xfrm>
              <a:off x="6093638" y="2806943"/>
              <a:ext cx="763621" cy="452932"/>
            </a:xfrm>
            <a:custGeom>
              <a:avLst/>
              <a:gdLst>
                <a:gd name="T0" fmla="*/ 71 w 86"/>
                <a:gd name="T1" fmla="*/ 51 h 51"/>
                <a:gd name="T2" fmla="*/ 86 w 86"/>
                <a:gd name="T3" fmla="*/ 36 h 51"/>
                <a:gd name="T4" fmla="*/ 0 w 86"/>
                <a:gd name="T5" fmla="*/ 0 h 51"/>
                <a:gd name="T6" fmla="*/ 0 w 86"/>
                <a:gd name="T7" fmla="*/ 22 h 51"/>
                <a:gd name="T8" fmla="*/ 71 w 86"/>
                <a:gd name="T9" fmla="*/ 51 h 51"/>
              </a:gdLst>
              <a:ahLst/>
              <a:cxnLst>
                <a:cxn ang="0">
                  <a:pos x="T0" y="T1"/>
                </a:cxn>
                <a:cxn ang="0">
                  <a:pos x="T2" y="T3"/>
                </a:cxn>
                <a:cxn ang="0">
                  <a:pos x="T4" y="T5"/>
                </a:cxn>
                <a:cxn ang="0">
                  <a:pos x="T6" y="T7"/>
                </a:cxn>
                <a:cxn ang="0">
                  <a:pos x="T8" y="T9"/>
                </a:cxn>
              </a:cxnLst>
              <a:rect l="0" t="0" r="r" b="b"/>
              <a:pathLst>
                <a:path w="86" h="51">
                  <a:moveTo>
                    <a:pt x="71" y="51"/>
                  </a:moveTo>
                  <a:cubicBezTo>
                    <a:pt x="86" y="36"/>
                    <a:pt x="86" y="36"/>
                    <a:pt x="86" y="36"/>
                  </a:cubicBezTo>
                  <a:cubicBezTo>
                    <a:pt x="64" y="14"/>
                    <a:pt x="34" y="0"/>
                    <a:pt x="0" y="0"/>
                  </a:cubicBezTo>
                  <a:cubicBezTo>
                    <a:pt x="0" y="22"/>
                    <a:pt x="0" y="22"/>
                    <a:pt x="0" y="22"/>
                  </a:cubicBezTo>
                  <a:cubicBezTo>
                    <a:pt x="28" y="22"/>
                    <a:pt x="53" y="33"/>
                    <a:pt x="71" y="51"/>
                  </a:cubicBezTo>
                  <a:close/>
                </a:path>
              </a:pathLst>
            </a:custGeom>
            <a:solidFill>
              <a:schemeClr val="accent2">
                <a:lumMod val="75000"/>
              </a:schemeClr>
            </a:solidFill>
            <a:ln>
              <a:noFill/>
            </a:ln>
          </p:spPr>
          <p:txBody>
            <a:bodyPr vert="horz" wrap="square" lIns="81497" tIns="40749" rIns="81497" bIns="40749" numCol="1" anchor="t" anchorCtr="0" compatLnSpc="1">
              <a:prstTxWarp prst="textNoShape">
                <a:avLst/>
              </a:prstTxWarp>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1522"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7" name="Freeform 15"/>
            <p:cNvSpPr>
              <a:spLocks/>
            </p:cNvSpPr>
            <p:nvPr/>
          </p:nvSpPr>
          <p:spPr bwMode="auto">
            <a:xfrm>
              <a:off x="4828422" y="3892483"/>
              <a:ext cx="535284" cy="890892"/>
            </a:xfrm>
            <a:custGeom>
              <a:avLst/>
              <a:gdLst>
                <a:gd name="T0" fmla="*/ 26 w 60"/>
                <a:gd name="T1" fmla="*/ 0 h 100"/>
                <a:gd name="T2" fmla="*/ 0 w 60"/>
                <a:gd name="T3" fmla="*/ 0 h 100"/>
                <a:gd name="T4" fmla="*/ 42 w 60"/>
                <a:gd name="T5" fmla="*/ 100 h 100"/>
                <a:gd name="T6" fmla="*/ 60 w 60"/>
                <a:gd name="T7" fmla="*/ 82 h 100"/>
                <a:gd name="T8" fmla="*/ 26 w 60"/>
                <a:gd name="T9" fmla="*/ 0 h 100"/>
              </a:gdLst>
              <a:ahLst/>
              <a:cxnLst>
                <a:cxn ang="0">
                  <a:pos x="T0" y="T1"/>
                </a:cxn>
                <a:cxn ang="0">
                  <a:pos x="T2" y="T3"/>
                </a:cxn>
                <a:cxn ang="0">
                  <a:pos x="T4" y="T5"/>
                </a:cxn>
                <a:cxn ang="0">
                  <a:pos x="T6" y="T7"/>
                </a:cxn>
                <a:cxn ang="0">
                  <a:pos x="T8" y="T9"/>
                </a:cxn>
              </a:cxnLst>
              <a:rect l="0" t="0" r="r" b="b"/>
              <a:pathLst>
                <a:path w="60" h="100">
                  <a:moveTo>
                    <a:pt x="26" y="0"/>
                  </a:moveTo>
                  <a:cubicBezTo>
                    <a:pt x="0" y="0"/>
                    <a:pt x="0" y="0"/>
                    <a:pt x="0" y="0"/>
                  </a:cubicBezTo>
                  <a:cubicBezTo>
                    <a:pt x="0" y="39"/>
                    <a:pt x="16" y="75"/>
                    <a:pt x="42" y="100"/>
                  </a:cubicBezTo>
                  <a:cubicBezTo>
                    <a:pt x="60" y="82"/>
                    <a:pt x="60" y="82"/>
                    <a:pt x="60" y="82"/>
                  </a:cubicBezTo>
                  <a:cubicBezTo>
                    <a:pt x="39" y="61"/>
                    <a:pt x="26" y="32"/>
                    <a:pt x="26" y="0"/>
                  </a:cubicBezTo>
                  <a:close/>
                </a:path>
              </a:pathLst>
            </a:custGeom>
            <a:solidFill>
              <a:schemeClr val="accent2">
                <a:lumMod val="75000"/>
              </a:schemeClr>
            </a:solidFill>
            <a:ln>
              <a:noFill/>
            </a:ln>
          </p:spPr>
          <p:txBody>
            <a:bodyPr vert="horz" wrap="square" lIns="81497" tIns="40749" rIns="81497" bIns="40749" numCol="1" anchor="t" anchorCtr="0" compatLnSpc="1">
              <a:prstTxWarp prst="textNoShape">
                <a:avLst/>
              </a:prstTxWarp>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1522"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8" name="Freeform 16"/>
            <p:cNvSpPr>
              <a:spLocks/>
            </p:cNvSpPr>
            <p:nvPr/>
          </p:nvSpPr>
          <p:spPr bwMode="auto">
            <a:xfrm>
              <a:off x="5202746" y="2627267"/>
              <a:ext cx="890892" cy="535284"/>
            </a:xfrm>
            <a:custGeom>
              <a:avLst/>
              <a:gdLst>
                <a:gd name="T0" fmla="*/ 100 w 100"/>
                <a:gd name="T1" fmla="*/ 26 h 60"/>
                <a:gd name="T2" fmla="*/ 100 w 100"/>
                <a:gd name="T3" fmla="*/ 0 h 60"/>
                <a:gd name="T4" fmla="*/ 0 w 100"/>
                <a:gd name="T5" fmla="*/ 42 h 60"/>
                <a:gd name="T6" fmla="*/ 18 w 100"/>
                <a:gd name="T7" fmla="*/ 60 h 60"/>
                <a:gd name="T8" fmla="*/ 100 w 100"/>
                <a:gd name="T9" fmla="*/ 26 h 60"/>
              </a:gdLst>
              <a:ahLst/>
              <a:cxnLst>
                <a:cxn ang="0">
                  <a:pos x="T0" y="T1"/>
                </a:cxn>
                <a:cxn ang="0">
                  <a:pos x="T2" y="T3"/>
                </a:cxn>
                <a:cxn ang="0">
                  <a:pos x="T4" y="T5"/>
                </a:cxn>
                <a:cxn ang="0">
                  <a:pos x="T6" y="T7"/>
                </a:cxn>
                <a:cxn ang="0">
                  <a:pos x="T8" y="T9"/>
                </a:cxn>
              </a:cxnLst>
              <a:rect l="0" t="0" r="r" b="b"/>
              <a:pathLst>
                <a:path w="100" h="60">
                  <a:moveTo>
                    <a:pt x="100" y="26"/>
                  </a:moveTo>
                  <a:cubicBezTo>
                    <a:pt x="100" y="0"/>
                    <a:pt x="100" y="0"/>
                    <a:pt x="100" y="0"/>
                  </a:cubicBezTo>
                  <a:cubicBezTo>
                    <a:pt x="61" y="0"/>
                    <a:pt x="25" y="16"/>
                    <a:pt x="0" y="42"/>
                  </a:cubicBezTo>
                  <a:cubicBezTo>
                    <a:pt x="18" y="60"/>
                    <a:pt x="18" y="60"/>
                    <a:pt x="18" y="60"/>
                  </a:cubicBezTo>
                  <a:cubicBezTo>
                    <a:pt x="39" y="39"/>
                    <a:pt x="68" y="26"/>
                    <a:pt x="100" y="26"/>
                  </a:cubicBezTo>
                  <a:close/>
                </a:path>
              </a:pathLst>
            </a:custGeom>
            <a:solidFill>
              <a:schemeClr val="accent1">
                <a:lumMod val="75000"/>
              </a:schemeClr>
            </a:solidFill>
            <a:ln>
              <a:noFill/>
            </a:ln>
          </p:spPr>
          <p:txBody>
            <a:bodyPr vert="horz" wrap="square" lIns="81497" tIns="40749" rIns="81497" bIns="40749" numCol="1" anchor="t" anchorCtr="0" compatLnSpc="1">
              <a:prstTxWarp prst="textNoShape">
                <a:avLst/>
              </a:prstTxWarp>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1522"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9" name="Freeform 17"/>
            <p:cNvSpPr>
              <a:spLocks/>
            </p:cNvSpPr>
            <p:nvPr/>
          </p:nvSpPr>
          <p:spPr bwMode="auto">
            <a:xfrm>
              <a:off x="6726246" y="3892483"/>
              <a:ext cx="452932" cy="763621"/>
            </a:xfrm>
            <a:custGeom>
              <a:avLst/>
              <a:gdLst>
                <a:gd name="T0" fmla="*/ 0 w 51"/>
                <a:gd name="T1" fmla="*/ 71 h 86"/>
                <a:gd name="T2" fmla="*/ 15 w 51"/>
                <a:gd name="T3" fmla="*/ 86 h 86"/>
                <a:gd name="T4" fmla="*/ 51 w 51"/>
                <a:gd name="T5" fmla="*/ 0 h 86"/>
                <a:gd name="T6" fmla="*/ 29 w 51"/>
                <a:gd name="T7" fmla="*/ 0 h 86"/>
                <a:gd name="T8" fmla="*/ 0 w 51"/>
                <a:gd name="T9" fmla="*/ 71 h 86"/>
              </a:gdLst>
              <a:ahLst/>
              <a:cxnLst>
                <a:cxn ang="0">
                  <a:pos x="T0" y="T1"/>
                </a:cxn>
                <a:cxn ang="0">
                  <a:pos x="T2" y="T3"/>
                </a:cxn>
                <a:cxn ang="0">
                  <a:pos x="T4" y="T5"/>
                </a:cxn>
                <a:cxn ang="0">
                  <a:pos x="T6" y="T7"/>
                </a:cxn>
                <a:cxn ang="0">
                  <a:pos x="T8" y="T9"/>
                </a:cxn>
              </a:cxnLst>
              <a:rect l="0" t="0" r="r" b="b"/>
              <a:pathLst>
                <a:path w="51" h="86">
                  <a:moveTo>
                    <a:pt x="0" y="71"/>
                  </a:moveTo>
                  <a:cubicBezTo>
                    <a:pt x="15" y="86"/>
                    <a:pt x="15" y="86"/>
                    <a:pt x="15" y="86"/>
                  </a:cubicBezTo>
                  <a:cubicBezTo>
                    <a:pt x="37" y="64"/>
                    <a:pt x="51" y="34"/>
                    <a:pt x="51" y="0"/>
                  </a:cubicBezTo>
                  <a:cubicBezTo>
                    <a:pt x="29" y="0"/>
                    <a:pt x="29" y="0"/>
                    <a:pt x="29" y="0"/>
                  </a:cubicBezTo>
                  <a:cubicBezTo>
                    <a:pt x="29" y="28"/>
                    <a:pt x="18" y="53"/>
                    <a:pt x="0" y="71"/>
                  </a:cubicBezTo>
                  <a:close/>
                </a:path>
              </a:pathLst>
            </a:custGeom>
            <a:solidFill>
              <a:schemeClr val="accent4">
                <a:lumMod val="75000"/>
              </a:schemeClr>
            </a:solidFill>
            <a:ln>
              <a:noFill/>
            </a:ln>
          </p:spPr>
          <p:txBody>
            <a:bodyPr vert="horz" wrap="square" lIns="81497" tIns="40749" rIns="81497" bIns="40749" numCol="1" anchor="t" anchorCtr="0" compatLnSpc="1">
              <a:prstTxWarp prst="textNoShape">
                <a:avLst/>
              </a:prstTxWarp>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1522"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0" name="Freeform 18"/>
            <p:cNvSpPr>
              <a:spLocks/>
            </p:cNvSpPr>
            <p:nvPr/>
          </p:nvSpPr>
          <p:spPr bwMode="auto">
            <a:xfrm>
              <a:off x="5330017" y="4525091"/>
              <a:ext cx="763621" cy="452932"/>
            </a:xfrm>
            <a:custGeom>
              <a:avLst/>
              <a:gdLst>
                <a:gd name="T0" fmla="*/ 15 w 86"/>
                <a:gd name="T1" fmla="*/ 0 h 51"/>
                <a:gd name="T2" fmla="*/ 0 w 86"/>
                <a:gd name="T3" fmla="*/ 15 h 51"/>
                <a:gd name="T4" fmla="*/ 86 w 86"/>
                <a:gd name="T5" fmla="*/ 51 h 51"/>
                <a:gd name="T6" fmla="*/ 86 w 86"/>
                <a:gd name="T7" fmla="*/ 29 h 51"/>
                <a:gd name="T8" fmla="*/ 15 w 86"/>
                <a:gd name="T9" fmla="*/ 0 h 51"/>
              </a:gdLst>
              <a:ahLst/>
              <a:cxnLst>
                <a:cxn ang="0">
                  <a:pos x="T0" y="T1"/>
                </a:cxn>
                <a:cxn ang="0">
                  <a:pos x="T2" y="T3"/>
                </a:cxn>
                <a:cxn ang="0">
                  <a:pos x="T4" y="T5"/>
                </a:cxn>
                <a:cxn ang="0">
                  <a:pos x="T6" y="T7"/>
                </a:cxn>
                <a:cxn ang="0">
                  <a:pos x="T8" y="T9"/>
                </a:cxn>
              </a:cxnLst>
              <a:rect l="0" t="0" r="r" b="b"/>
              <a:pathLst>
                <a:path w="86" h="51">
                  <a:moveTo>
                    <a:pt x="15" y="0"/>
                  </a:moveTo>
                  <a:cubicBezTo>
                    <a:pt x="0" y="15"/>
                    <a:pt x="0" y="15"/>
                    <a:pt x="0" y="15"/>
                  </a:cubicBezTo>
                  <a:cubicBezTo>
                    <a:pt x="22" y="37"/>
                    <a:pt x="52" y="51"/>
                    <a:pt x="86" y="51"/>
                  </a:cubicBezTo>
                  <a:cubicBezTo>
                    <a:pt x="86" y="29"/>
                    <a:pt x="86" y="29"/>
                    <a:pt x="86" y="29"/>
                  </a:cubicBezTo>
                  <a:cubicBezTo>
                    <a:pt x="58" y="29"/>
                    <a:pt x="33" y="18"/>
                    <a:pt x="15" y="0"/>
                  </a:cubicBezTo>
                  <a:close/>
                </a:path>
              </a:pathLst>
            </a:custGeom>
            <a:solidFill>
              <a:schemeClr val="accent6">
                <a:lumMod val="75000"/>
              </a:schemeClr>
            </a:solidFill>
            <a:ln>
              <a:noFill/>
            </a:ln>
          </p:spPr>
          <p:txBody>
            <a:bodyPr vert="horz" wrap="square" lIns="81497" tIns="40749" rIns="81497" bIns="40749" numCol="1" anchor="t" anchorCtr="0" compatLnSpc="1">
              <a:prstTxWarp prst="textNoShape">
                <a:avLst/>
              </a:prstTxWarp>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1522"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1" name="Freeform 19"/>
            <p:cNvSpPr>
              <a:spLocks/>
            </p:cNvSpPr>
            <p:nvPr/>
          </p:nvSpPr>
          <p:spPr bwMode="auto">
            <a:xfrm>
              <a:off x="6823570" y="3001591"/>
              <a:ext cx="535284" cy="890892"/>
            </a:xfrm>
            <a:custGeom>
              <a:avLst/>
              <a:gdLst>
                <a:gd name="T0" fmla="*/ 0 w 60"/>
                <a:gd name="T1" fmla="*/ 18 h 100"/>
                <a:gd name="T2" fmla="*/ 34 w 60"/>
                <a:gd name="T3" fmla="*/ 100 h 100"/>
                <a:gd name="T4" fmla="*/ 60 w 60"/>
                <a:gd name="T5" fmla="*/ 100 h 100"/>
                <a:gd name="T6" fmla="*/ 18 w 60"/>
                <a:gd name="T7" fmla="*/ 0 h 100"/>
                <a:gd name="T8" fmla="*/ 0 w 60"/>
                <a:gd name="T9" fmla="*/ 18 h 100"/>
              </a:gdLst>
              <a:ahLst/>
              <a:cxnLst>
                <a:cxn ang="0">
                  <a:pos x="T0" y="T1"/>
                </a:cxn>
                <a:cxn ang="0">
                  <a:pos x="T2" y="T3"/>
                </a:cxn>
                <a:cxn ang="0">
                  <a:pos x="T4" y="T5"/>
                </a:cxn>
                <a:cxn ang="0">
                  <a:pos x="T6" y="T7"/>
                </a:cxn>
                <a:cxn ang="0">
                  <a:pos x="T8" y="T9"/>
                </a:cxn>
              </a:cxnLst>
              <a:rect l="0" t="0" r="r" b="b"/>
              <a:pathLst>
                <a:path w="60" h="100">
                  <a:moveTo>
                    <a:pt x="0" y="18"/>
                  </a:moveTo>
                  <a:cubicBezTo>
                    <a:pt x="21" y="39"/>
                    <a:pt x="34" y="68"/>
                    <a:pt x="34" y="100"/>
                  </a:cubicBezTo>
                  <a:cubicBezTo>
                    <a:pt x="60" y="100"/>
                    <a:pt x="60" y="100"/>
                    <a:pt x="60" y="100"/>
                  </a:cubicBezTo>
                  <a:cubicBezTo>
                    <a:pt x="60" y="61"/>
                    <a:pt x="44" y="25"/>
                    <a:pt x="18" y="0"/>
                  </a:cubicBezTo>
                  <a:lnTo>
                    <a:pt x="0" y="18"/>
                  </a:lnTo>
                  <a:close/>
                </a:path>
              </a:pathLst>
            </a:custGeom>
            <a:solidFill>
              <a:schemeClr val="accent3">
                <a:lumMod val="75000"/>
              </a:schemeClr>
            </a:solidFill>
            <a:ln>
              <a:noFill/>
            </a:ln>
          </p:spPr>
          <p:txBody>
            <a:bodyPr vert="horz" wrap="square" lIns="81497" tIns="40749" rIns="81497" bIns="40749" numCol="1" anchor="t" anchorCtr="0" compatLnSpc="1">
              <a:prstTxWarp prst="textNoShape">
                <a:avLst/>
              </a:prstTxWarp>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1522"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2" name="Freeform 20"/>
            <p:cNvSpPr>
              <a:spLocks/>
            </p:cNvSpPr>
            <p:nvPr/>
          </p:nvSpPr>
          <p:spPr bwMode="auto">
            <a:xfrm>
              <a:off x="6093638" y="4622415"/>
              <a:ext cx="890892" cy="535284"/>
            </a:xfrm>
            <a:custGeom>
              <a:avLst/>
              <a:gdLst>
                <a:gd name="T0" fmla="*/ 0 w 100"/>
                <a:gd name="T1" fmla="*/ 34 h 60"/>
                <a:gd name="T2" fmla="*/ 0 w 100"/>
                <a:gd name="T3" fmla="*/ 60 h 60"/>
                <a:gd name="T4" fmla="*/ 100 w 100"/>
                <a:gd name="T5" fmla="*/ 18 h 60"/>
                <a:gd name="T6" fmla="*/ 82 w 100"/>
                <a:gd name="T7" fmla="*/ 0 h 60"/>
                <a:gd name="T8" fmla="*/ 0 w 100"/>
                <a:gd name="T9" fmla="*/ 34 h 60"/>
              </a:gdLst>
              <a:ahLst/>
              <a:cxnLst>
                <a:cxn ang="0">
                  <a:pos x="T0" y="T1"/>
                </a:cxn>
                <a:cxn ang="0">
                  <a:pos x="T2" y="T3"/>
                </a:cxn>
                <a:cxn ang="0">
                  <a:pos x="T4" y="T5"/>
                </a:cxn>
                <a:cxn ang="0">
                  <a:pos x="T6" y="T7"/>
                </a:cxn>
                <a:cxn ang="0">
                  <a:pos x="T8" y="T9"/>
                </a:cxn>
              </a:cxnLst>
              <a:rect l="0" t="0" r="r" b="b"/>
              <a:pathLst>
                <a:path w="100" h="60">
                  <a:moveTo>
                    <a:pt x="0" y="34"/>
                  </a:moveTo>
                  <a:cubicBezTo>
                    <a:pt x="0" y="60"/>
                    <a:pt x="0" y="60"/>
                    <a:pt x="0" y="60"/>
                  </a:cubicBezTo>
                  <a:cubicBezTo>
                    <a:pt x="39" y="60"/>
                    <a:pt x="75" y="44"/>
                    <a:pt x="100" y="18"/>
                  </a:cubicBezTo>
                  <a:cubicBezTo>
                    <a:pt x="82" y="0"/>
                    <a:pt x="82" y="0"/>
                    <a:pt x="82" y="0"/>
                  </a:cubicBezTo>
                  <a:cubicBezTo>
                    <a:pt x="61" y="21"/>
                    <a:pt x="32" y="34"/>
                    <a:pt x="0" y="34"/>
                  </a:cubicBezTo>
                  <a:close/>
                </a:path>
              </a:pathLst>
            </a:custGeom>
            <a:solidFill>
              <a:schemeClr val="accent5">
                <a:lumMod val="75000"/>
              </a:schemeClr>
            </a:solidFill>
            <a:ln>
              <a:noFill/>
            </a:ln>
          </p:spPr>
          <p:txBody>
            <a:bodyPr vert="horz" wrap="square" lIns="81497" tIns="40749" rIns="81497" bIns="40749" numCol="1" anchor="t" anchorCtr="0" compatLnSpc="1">
              <a:prstTxWarp prst="textNoShape">
                <a:avLst/>
              </a:prstTxWarp>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1522"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7" name="Freeform 26"/>
            <p:cNvSpPr>
              <a:spLocks noEditPoints="1"/>
            </p:cNvSpPr>
            <p:nvPr/>
          </p:nvSpPr>
          <p:spPr bwMode="auto">
            <a:xfrm>
              <a:off x="5285097" y="2220100"/>
              <a:ext cx="345401" cy="301511"/>
            </a:xfrm>
            <a:custGeom>
              <a:avLst/>
              <a:gdLst>
                <a:gd name="T0" fmla="*/ 18 w 84"/>
                <a:gd name="T1" fmla="*/ 0 h 73"/>
                <a:gd name="T2" fmla="*/ 26 w 84"/>
                <a:gd name="T3" fmla="*/ 7 h 73"/>
                <a:gd name="T4" fmla="*/ 10 w 84"/>
                <a:gd name="T5" fmla="*/ 7 h 73"/>
                <a:gd name="T6" fmla="*/ 18 w 84"/>
                <a:gd name="T7" fmla="*/ 0 h 73"/>
                <a:gd name="T8" fmla="*/ 49 w 84"/>
                <a:gd name="T9" fmla="*/ 15 h 73"/>
                <a:gd name="T10" fmla="*/ 67 w 84"/>
                <a:gd name="T11" fmla="*/ 22 h 73"/>
                <a:gd name="T12" fmla="*/ 75 w 84"/>
                <a:gd name="T13" fmla="*/ 41 h 73"/>
                <a:gd name="T14" fmla="*/ 67 w 84"/>
                <a:gd name="T15" fmla="*/ 60 h 73"/>
                <a:gd name="T16" fmla="*/ 49 w 84"/>
                <a:gd name="T17" fmla="*/ 67 h 73"/>
                <a:gd name="T18" fmla="*/ 30 w 84"/>
                <a:gd name="T19" fmla="*/ 60 h 73"/>
                <a:gd name="T20" fmla="*/ 22 w 84"/>
                <a:gd name="T21" fmla="*/ 41 h 73"/>
                <a:gd name="T22" fmla="*/ 30 w 84"/>
                <a:gd name="T23" fmla="*/ 22 h 73"/>
                <a:gd name="T24" fmla="*/ 49 w 84"/>
                <a:gd name="T25" fmla="*/ 15 h 73"/>
                <a:gd name="T26" fmla="*/ 45 w 84"/>
                <a:gd name="T27" fmla="*/ 28 h 73"/>
                <a:gd name="T28" fmla="*/ 35 w 84"/>
                <a:gd name="T29" fmla="*/ 33 h 73"/>
                <a:gd name="T30" fmla="*/ 36 w 84"/>
                <a:gd name="T31" fmla="*/ 44 h 73"/>
                <a:gd name="T32" fmla="*/ 44 w 84"/>
                <a:gd name="T33" fmla="*/ 38 h 73"/>
                <a:gd name="T34" fmla="*/ 45 w 84"/>
                <a:gd name="T35" fmla="*/ 28 h 73"/>
                <a:gd name="T36" fmla="*/ 62 w 84"/>
                <a:gd name="T37" fmla="*/ 28 h 73"/>
                <a:gd name="T38" fmla="*/ 49 w 84"/>
                <a:gd name="T39" fmla="*/ 23 h 73"/>
                <a:gd name="T40" fmla="*/ 36 w 84"/>
                <a:gd name="T41" fmla="*/ 28 h 73"/>
                <a:gd name="T42" fmla="*/ 31 w 84"/>
                <a:gd name="T43" fmla="*/ 41 h 73"/>
                <a:gd name="T44" fmla="*/ 36 w 84"/>
                <a:gd name="T45" fmla="*/ 54 h 73"/>
                <a:gd name="T46" fmla="*/ 49 w 84"/>
                <a:gd name="T47" fmla="*/ 59 h 73"/>
                <a:gd name="T48" fmla="*/ 62 w 84"/>
                <a:gd name="T49" fmla="*/ 54 h 73"/>
                <a:gd name="T50" fmla="*/ 67 w 84"/>
                <a:gd name="T51" fmla="*/ 41 h 73"/>
                <a:gd name="T52" fmla="*/ 62 w 84"/>
                <a:gd name="T53" fmla="*/ 28 h 73"/>
                <a:gd name="T54" fmla="*/ 35 w 84"/>
                <a:gd name="T55" fmla="*/ 0 h 73"/>
                <a:gd name="T56" fmla="*/ 29 w 84"/>
                <a:gd name="T57" fmla="*/ 11 h 73"/>
                <a:gd name="T58" fmla="*/ 9 w 84"/>
                <a:gd name="T59" fmla="*/ 11 h 73"/>
                <a:gd name="T60" fmla="*/ 0 w 84"/>
                <a:gd name="T61" fmla="*/ 21 h 73"/>
                <a:gd name="T62" fmla="*/ 0 w 84"/>
                <a:gd name="T63" fmla="*/ 63 h 73"/>
                <a:gd name="T64" fmla="*/ 9 w 84"/>
                <a:gd name="T65" fmla="*/ 73 h 73"/>
                <a:gd name="T66" fmla="*/ 74 w 84"/>
                <a:gd name="T67" fmla="*/ 73 h 73"/>
                <a:gd name="T68" fmla="*/ 84 w 84"/>
                <a:gd name="T69" fmla="*/ 63 h 73"/>
                <a:gd name="T70" fmla="*/ 84 w 84"/>
                <a:gd name="T71" fmla="*/ 21 h 73"/>
                <a:gd name="T72" fmla="*/ 74 w 84"/>
                <a:gd name="T73" fmla="*/ 11 h 73"/>
                <a:gd name="T74" fmla="*/ 71 w 84"/>
                <a:gd name="T75" fmla="*/ 11 h 73"/>
                <a:gd name="T76" fmla="*/ 64 w 84"/>
                <a:gd name="T77" fmla="*/ 0 h 73"/>
                <a:gd name="T78" fmla="*/ 35 w 84"/>
                <a:gd name="T7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4" h="73">
                  <a:moveTo>
                    <a:pt x="18" y="0"/>
                  </a:moveTo>
                  <a:cubicBezTo>
                    <a:pt x="22" y="0"/>
                    <a:pt x="25" y="3"/>
                    <a:pt x="26" y="7"/>
                  </a:cubicBezTo>
                  <a:cubicBezTo>
                    <a:pt x="10" y="7"/>
                    <a:pt x="10" y="7"/>
                    <a:pt x="10" y="7"/>
                  </a:cubicBezTo>
                  <a:cubicBezTo>
                    <a:pt x="10" y="3"/>
                    <a:pt x="14" y="0"/>
                    <a:pt x="18" y="0"/>
                  </a:cubicBezTo>
                  <a:close/>
                  <a:moveTo>
                    <a:pt x="49" y="15"/>
                  </a:moveTo>
                  <a:cubicBezTo>
                    <a:pt x="56" y="15"/>
                    <a:pt x="63" y="18"/>
                    <a:pt x="67" y="22"/>
                  </a:cubicBezTo>
                  <a:cubicBezTo>
                    <a:pt x="72" y="27"/>
                    <a:pt x="75" y="34"/>
                    <a:pt x="75" y="41"/>
                  </a:cubicBezTo>
                  <a:cubicBezTo>
                    <a:pt x="75" y="48"/>
                    <a:pt x="72" y="55"/>
                    <a:pt x="67" y="60"/>
                  </a:cubicBezTo>
                  <a:cubicBezTo>
                    <a:pt x="63" y="64"/>
                    <a:pt x="56" y="67"/>
                    <a:pt x="49" y="67"/>
                  </a:cubicBezTo>
                  <a:cubicBezTo>
                    <a:pt x="41" y="67"/>
                    <a:pt x="35" y="64"/>
                    <a:pt x="30" y="60"/>
                  </a:cubicBezTo>
                  <a:cubicBezTo>
                    <a:pt x="25" y="55"/>
                    <a:pt x="22" y="48"/>
                    <a:pt x="22" y="41"/>
                  </a:cubicBezTo>
                  <a:cubicBezTo>
                    <a:pt x="22" y="34"/>
                    <a:pt x="25" y="27"/>
                    <a:pt x="30" y="22"/>
                  </a:cubicBezTo>
                  <a:cubicBezTo>
                    <a:pt x="35" y="18"/>
                    <a:pt x="41" y="15"/>
                    <a:pt x="49" y="15"/>
                  </a:cubicBezTo>
                  <a:close/>
                  <a:moveTo>
                    <a:pt x="45" y="28"/>
                  </a:moveTo>
                  <a:cubicBezTo>
                    <a:pt x="42" y="26"/>
                    <a:pt x="37" y="28"/>
                    <a:pt x="35" y="33"/>
                  </a:cubicBezTo>
                  <a:cubicBezTo>
                    <a:pt x="32" y="37"/>
                    <a:pt x="33" y="42"/>
                    <a:pt x="36" y="44"/>
                  </a:cubicBezTo>
                  <a:cubicBezTo>
                    <a:pt x="40" y="46"/>
                    <a:pt x="41" y="42"/>
                    <a:pt x="44" y="38"/>
                  </a:cubicBezTo>
                  <a:cubicBezTo>
                    <a:pt x="46" y="33"/>
                    <a:pt x="49" y="30"/>
                    <a:pt x="45" y="28"/>
                  </a:cubicBezTo>
                  <a:close/>
                  <a:moveTo>
                    <a:pt x="62" y="28"/>
                  </a:moveTo>
                  <a:cubicBezTo>
                    <a:pt x="58" y="25"/>
                    <a:pt x="54" y="23"/>
                    <a:pt x="49" y="23"/>
                  </a:cubicBezTo>
                  <a:cubicBezTo>
                    <a:pt x="44" y="23"/>
                    <a:pt x="39" y="25"/>
                    <a:pt x="36" y="28"/>
                  </a:cubicBezTo>
                  <a:cubicBezTo>
                    <a:pt x="33" y="31"/>
                    <a:pt x="31" y="36"/>
                    <a:pt x="31" y="41"/>
                  </a:cubicBezTo>
                  <a:cubicBezTo>
                    <a:pt x="31" y="46"/>
                    <a:pt x="33" y="50"/>
                    <a:pt x="36" y="54"/>
                  </a:cubicBezTo>
                  <a:cubicBezTo>
                    <a:pt x="39" y="57"/>
                    <a:pt x="44" y="59"/>
                    <a:pt x="49" y="59"/>
                  </a:cubicBezTo>
                  <a:cubicBezTo>
                    <a:pt x="54" y="59"/>
                    <a:pt x="58" y="57"/>
                    <a:pt x="62" y="54"/>
                  </a:cubicBezTo>
                  <a:cubicBezTo>
                    <a:pt x="65" y="50"/>
                    <a:pt x="67" y="46"/>
                    <a:pt x="67" y="41"/>
                  </a:cubicBezTo>
                  <a:cubicBezTo>
                    <a:pt x="67" y="36"/>
                    <a:pt x="65" y="31"/>
                    <a:pt x="62" y="28"/>
                  </a:cubicBezTo>
                  <a:close/>
                  <a:moveTo>
                    <a:pt x="35" y="0"/>
                  </a:moveTo>
                  <a:cubicBezTo>
                    <a:pt x="29" y="11"/>
                    <a:pt x="29" y="11"/>
                    <a:pt x="29" y="11"/>
                  </a:cubicBezTo>
                  <a:cubicBezTo>
                    <a:pt x="9" y="11"/>
                    <a:pt x="9" y="11"/>
                    <a:pt x="9" y="11"/>
                  </a:cubicBezTo>
                  <a:cubicBezTo>
                    <a:pt x="4" y="11"/>
                    <a:pt x="0" y="15"/>
                    <a:pt x="0" y="21"/>
                  </a:cubicBezTo>
                  <a:cubicBezTo>
                    <a:pt x="0" y="63"/>
                    <a:pt x="0" y="63"/>
                    <a:pt x="0" y="63"/>
                  </a:cubicBezTo>
                  <a:cubicBezTo>
                    <a:pt x="0" y="69"/>
                    <a:pt x="4" y="73"/>
                    <a:pt x="9" y="73"/>
                  </a:cubicBezTo>
                  <a:cubicBezTo>
                    <a:pt x="74" y="73"/>
                    <a:pt x="74" y="73"/>
                    <a:pt x="74" y="73"/>
                  </a:cubicBezTo>
                  <a:cubicBezTo>
                    <a:pt x="79" y="73"/>
                    <a:pt x="84" y="69"/>
                    <a:pt x="84" y="63"/>
                  </a:cubicBezTo>
                  <a:cubicBezTo>
                    <a:pt x="84" y="21"/>
                    <a:pt x="84" y="21"/>
                    <a:pt x="84" y="21"/>
                  </a:cubicBezTo>
                  <a:cubicBezTo>
                    <a:pt x="84" y="15"/>
                    <a:pt x="79" y="11"/>
                    <a:pt x="74" y="11"/>
                  </a:cubicBezTo>
                  <a:cubicBezTo>
                    <a:pt x="71" y="11"/>
                    <a:pt x="71" y="11"/>
                    <a:pt x="71" y="11"/>
                  </a:cubicBezTo>
                  <a:cubicBezTo>
                    <a:pt x="64" y="0"/>
                    <a:pt x="64" y="0"/>
                    <a:pt x="64" y="0"/>
                  </a:cubicBezTo>
                  <a:lnTo>
                    <a:pt x="35" y="0"/>
                  </a:lnTo>
                  <a:close/>
                </a:path>
              </a:pathLst>
            </a:custGeom>
            <a:solidFill>
              <a:schemeClr val="bg1"/>
            </a:solidFill>
            <a:ln>
              <a:noFill/>
            </a:ln>
          </p:spPr>
          <p:txBody>
            <a:bodyPr vert="horz" wrap="square" lIns="81497" tIns="40749" rIns="81497" bIns="4074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zh-CN" altLang="en-US" sz="1604"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8" name="Freeform 27"/>
            <p:cNvSpPr>
              <a:spLocks noEditPoints="1"/>
            </p:cNvSpPr>
            <p:nvPr/>
          </p:nvSpPr>
          <p:spPr bwMode="auto">
            <a:xfrm>
              <a:off x="7214347" y="4238847"/>
              <a:ext cx="374026" cy="383568"/>
            </a:xfrm>
            <a:custGeom>
              <a:avLst/>
              <a:gdLst>
                <a:gd name="T0" fmla="*/ 80 w 91"/>
                <a:gd name="T1" fmla="*/ 44 h 93"/>
                <a:gd name="T2" fmla="*/ 87 w 91"/>
                <a:gd name="T3" fmla="*/ 37 h 93"/>
                <a:gd name="T4" fmla="*/ 87 w 91"/>
                <a:gd name="T5" fmla="*/ 23 h 93"/>
                <a:gd name="T6" fmla="*/ 68 w 91"/>
                <a:gd name="T7" fmla="*/ 4 h 93"/>
                <a:gd name="T8" fmla="*/ 54 w 91"/>
                <a:gd name="T9" fmla="*/ 4 h 93"/>
                <a:gd name="T10" fmla="*/ 47 w 91"/>
                <a:gd name="T11" fmla="*/ 11 h 93"/>
                <a:gd name="T12" fmla="*/ 80 w 91"/>
                <a:gd name="T13" fmla="*/ 44 h 93"/>
                <a:gd name="T14" fmla="*/ 52 w 91"/>
                <a:gd name="T15" fmla="*/ 23 h 93"/>
                <a:gd name="T16" fmla="*/ 68 w 91"/>
                <a:gd name="T17" fmla="*/ 39 h 93"/>
                <a:gd name="T18" fmla="*/ 77 w 91"/>
                <a:gd name="T19" fmla="*/ 48 h 93"/>
                <a:gd name="T20" fmla="*/ 43 w 91"/>
                <a:gd name="T21" fmla="*/ 81 h 93"/>
                <a:gd name="T22" fmla="*/ 34 w 91"/>
                <a:gd name="T23" fmla="*/ 73 h 93"/>
                <a:gd name="T24" fmla="*/ 19 w 91"/>
                <a:gd name="T25" fmla="*/ 59 h 93"/>
                <a:gd name="T26" fmla="*/ 41 w 91"/>
                <a:gd name="T27" fmla="*/ 37 h 93"/>
                <a:gd name="T28" fmla="*/ 39 w 91"/>
                <a:gd name="T29" fmla="*/ 34 h 93"/>
                <a:gd name="T30" fmla="*/ 16 w 91"/>
                <a:gd name="T31" fmla="*/ 57 h 93"/>
                <a:gd name="T32" fmla="*/ 10 w 91"/>
                <a:gd name="T33" fmla="*/ 48 h 93"/>
                <a:gd name="T34" fmla="*/ 43 w 91"/>
                <a:gd name="T35" fmla="*/ 14 h 93"/>
                <a:gd name="T36" fmla="*/ 52 w 91"/>
                <a:gd name="T37" fmla="*/ 23 h 93"/>
                <a:gd name="T38" fmla="*/ 4 w 91"/>
                <a:gd name="T39" fmla="*/ 69 h 93"/>
                <a:gd name="T40" fmla="*/ 0 w 91"/>
                <a:gd name="T41" fmla="*/ 86 h 93"/>
                <a:gd name="T42" fmla="*/ 6 w 91"/>
                <a:gd name="T43" fmla="*/ 93 h 93"/>
                <a:gd name="T44" fmla="*/ 24 w 91"/>
                <a:gd name="T45" fmla="*/ 89 h 93"/>
                <a:gd name="T46" fmla="*/ 4 w 91"/>
                <a:gd name="T47" fmla="*/ 6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1" h="93">
                  <a:moveTo>
                    <a:pt x="80" y="44"/>
                  </a:moveTo>
                  <a:cubicBezTo>
                    <a:pt x="87" y="37"/>
                    <a:pt x="87" y="37"/>
                    <a:pt x="87" y="37"/>
                  </a:cubicBezTo>
                  <a:cubicBezTo>
                    <a:pt x="91" y="33"/>
                    <a:pt x="91" y="27"/>
                    <a:pt x="87" y="23"/>
                  </a:cubicBezTo>
                  <a:cubicBezTo>
                    <a:pt x="68" y="4"/>
                    <a:pt x="68" y="4"/>
                    <a:pt x="68" y="4"/>
                  </a:cubicBezTo>
                  <a:cubicBezTo>
                    <a:pt x="64" y="0"/>
                    <a:pt x="58" y="0"/>
                    <a:pt x="54" y="4"/>
                  </a:cubicBezTo>
                  <a:cubicBezTo>
                    <a:pt x="47" y="11"/>
                    <a:pt x="47" y="11"/>
                    <a:pt x="47" y="11"/>
                  </a:cubicBezTo>
                  <a:cubicBezTo>
                    <a:pt x="80" y="44"/>
                    <a:pt x="80" y="44"/>
                    <a:pt x="80" y="44"/>
                  </a:cubicBezTo>
                  <a:close/>
                  <a:moveTo>
                    <a:pt x="52" y="23"/>
                  </a:moveTo>
                  <a:cubicBezTo>
                    <a:pt x="68" y="39"/>
                    <a:pt x="68" y="39"/>
                    <a:pt x="68" y="39"/>
                  </a:cubicBezTo>
                  <a:cubicBezTo>
                    <a:pt x="77" y="48"/>
                    <a:pt x="77" y="48"/>
                    <a:pt x="77" y="48"/>
                  </a:cubicBezTo>
                  <a:cubicBezTo>
                    <a:pt x="43" y="81"/>
                    <a:pt x="43" y="81"/>
                    <a:pt x="43" y="81"/>
                  </a:cubicBezTo>
                  <a:cubicBezTo>
                    <a:pt x="35" y="83"/>
                    <a:pt x="33" y="79"/>
                    <a:pt x="34" y="73"/>
                  </a:cubicBezTo>
                  <a:cubicBezTo>
                    <a:pt x="26" y="72"/>
                    <a:pt x="20" y="68"/>
                    <a:pt x="19" y="59"/>
                  </a:cubicBezTo>
                  <a:cubicBezTo>
                    <a:pt x="41" y="37"/>
                    <a:pt x="41" y="37"/>
                    <a:pt x="41" y="37"/>
                  </a:cubicBezTo>
                  <a:cubicBezTo>
                    <a:pt x="39" y="34"/>
                    <a:pt x="39" y="34"/>
                    <a:pt x="39" y="34"/>
                  </a:cubicBezTo>
                  <a:cubicBezTo>
                    <a:pt x="16" y="57"/>
                    <a:pt x="16" y="57"/>
                    <a:pt x="16" y="57"/>
                  </a:cubicBezTo>
                  <a:cubicBezTo>
                    <a:pt x="10" y="58"/>
                    <a:pt x="9" y="54"/>
                    <a:pt x="10" y="48"/>
                  </a:cubicBezTo>
                  <a:cubicBezTo>
                    <a:pt x="21" y="37"/>
                    <a:pt x="32" y="26"/>
                    <a:pt x="43" y="14"/>
                  </a:cubicBezTo>
                  <a:cubicBezTo>
                    <a:pt x="52" y="23"/>
                    <a:pt x="52" y="23"/>
                    <a:pt x="52" y="23"/>
                  </a:cubicBezTo>
                  <a:close/>
                  <a:moveTo>
                    <a:pt x="4" y="69"/>
                  </a:moveTo>
                  <a:cubicBezTo>
                    <a:pt x="0" y="86"/>
                    <a:pt x="0" y="86"/>
                    <a:pt x="0" y="86"/>
                  </a:cubicBezTo>
                  <a:cubicBezTo>
                    <a:pt x="6" y="93"/>
                    <a:pt x="6" y="93"/>
                    <a:pt x="6" y="93"/>
                  </a:cubicBezTo>
                  <a:cubicBezTo>
                    <a:pt x="24" y="89"/>
                    <a:pt x="24" y="89"/>
                    <a:pt x="24" y="89"/>
                  </a:cubicBezTo>
                  <a:lnTo>
                    <a:pt x="4" y="69"/>
                  </a:lnTo>
                  <a:close/>
                </a:path>
              </a:pathLst>
            </a:custGeom>
            <a:solidFill>
              <a:schemeClr val="bg1"/>
            </a:solidFill>
            <a:ln>
              <a:noFill/>
            </a:ln>
          </p:spPr>
          <p:txBody>
            <a:bodyPr vert="horz" wrap="square" lIns="81497" tIns="40749" rIns="81497" bIns="4074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zh-CN" altLang="en-US" sz="1604"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9" name="Freeform 28"/>
            <p:cNvSpPr>
              <a:spLocks noEditPoints="1"/>
            </p:cNvSpPr>
            <p:nvPr/>
          </p:nvSpPr>
          <p:spPr bwMode="auto">
            <a:xfrm>
              <a:off x="4397401" y="4268378"/>
              <a:ext cx="349218" cy="431275"/>
            </a:xfrm>
            <a:custGeom>
              <a:avLst/>
              <a:gdLst>
                <a:gd name="T0" fmla="*/ 0 w 85"/>
                <a:gd name="T1" fmla="*/ 29 h 105"/>
                <a:gd name="T2" fmla="*/ 50 w 85"/>
                <a:gd name="T3" fmla="*/ 0 h 105"/>
                <a:gd name="T4" fmla="*/ 70 w 85"/>
                <a:gd name="T5" fmla="*/ 35 h 105"/>
                <a:gd name="T6" fmla="*/ 56 w 85"/>
                <a:gd name="T7" fmla="*/ 42 h 105"/>
                <a:gd name="T8" fmla="*/ 69 w 85"/>
                <a:gd name="T9" fmla="*/ 64 h 105"/>
                <a:gd name="T10" fmla="*/ 67 w 85"/>
                <a:gd name="T11" fmla="*/ 68 h 105"/>
                <a:gd name="T12" fmla="*/ 72 w 85"/>
                <a:gd name="T13" fmla="*/ 69 h 105"/>
                <a:gd name="T14" fmla="*/ 70 w 85"/>
                <a:gd name="T15" fmla="*/ 73 h 105"/>
                <a:gd name="T16" fmla="*/ 72 w 85"/>
                <a:gd name="T17" fmla="*/ 77 h 105"/>
                <a:gd name="T18" fmla="*/ 77 w 85"/>
                <a:gd name="T19" fmla="*/ 77 h 105"/>
                <a:gd name="T20" fmla="*/ 81 w 85"/>
                <a:gd name="T21" fmla="*/ 85 h 105"/>
                <a:gd name="T22" fmla="*/ 80 w 85"/>
                <a:gd name="T23" fmla="*/ 89 h 105"/>
                <a:gd name="T24" fmla="*/ 85 w 85"/>
                <a:gd name="T25" fmla="*/ 91 h 105"/>
                <a:gd name="T26" fmla="*/ 79 w 85"/>
                <a:gd name="T27" fmla="*/ 98 h 105"/>
                <a:gd name="T28" fmla="*/ 69 w 85"/>
                <a:gd name="T29" fmla="*/ 81 h 105"/>
                <a:gd name="T30" fmla="*/ 65 w 85"/>
                <a:gd name="T31" fmla="*/ 83 h 105"/>
                <a:gd name="T32" fmla="*/ 76 w 85"/>
                <a:gd name="T33" fmla="*/ 102 h 105"/>
                <a:gd name="T34" fmla="*/ 73 w 85"/>
                <a:gd name="T35" fmla="*/ 105 h 105"/>
                <a:gd name="T36" fmla="*/ 71 w 85"/>
                <a:gd name="T37" fmla="*/ 105 h 105"/>
                <a:gd name="T38" fmla="*/ 46 w 85"/>
                <a:gd name="T39" fmla="*/ 63 h 105"/>
                <a:gd name="T40" fmla="*/ 45 w 85"/>
                <a:gd name="T41" fmla="*/ 64 h 105"/>
                <a:gd name="T42" fmla="*/ 68 w 85"/>
                <a:gd name="T43" fmla="*/ 105 h 105"/>
                <a:gd name="T44" fmla="*/ 63 w 85"/>
                <a:gd name="T45" fmla="*/ 104 h 105"/>
                <a:gd name="T46" fmla="*/ 34 w 85"/>
                <a:gd name="T47" fmla="*/ 55 h 105"/>
                <a:gd name="T48" fmla="*/ 20 w 85"/>
                <a:gd name="T49" fmla="*/ 63 h 105"/>
                <a:gd name="T50" fmla="*/ 0 w 85"/>
                <a:gd name="T51" fmla="*/ 29 h 105"/>
                <a:gd name="T52" fmla="*/ 14 w 85"/>
                <a:gd name="T53" fmla="*/ 28 h 105"/>
                <a:gd name="T54" fmla="*/ 22 w 85"/>
                <a:gd name="T55" fmla="*/ 42 h 105"/>
                <a:gd name="T56" fmla="*/ 49 w 85"/>
                <a:gd name="T57" fmla="*/ 26 h 105"/>
                <a:gd name="T58" fmla="*/ 42 w 85"/>
                <a:gd name="T59" fmla="*/ 12 h 105"/>
                <a:gd name="T60" fmla="*/ 14 w 85"/>
                <a:gd name="T61" fmla="*/ 2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5" h="105">
                  <a:moveTo>
                    <a:pt x="0" y="29"/>
                  </a:moveTo>
                  <a:cubicBezTo>
                    <a:pt x="13" y="12"/>
                    <a:pt x="30" y="3"/>
                    <a:pt x="50" y="0"/>
                  </a:cubicBezTo>
                  <a:cubicBezTo>
                    <a:pt x="56" y="11"/>
                    <a:pt x="63" y="23"/>
                    <a:pt x="70" y="35"/>
                  </a:cubicBezTo>
                  <a:cubicBezTo>
                    <a:pt x="56" y="42"/>
                    <a:pt x="56" y="42"/>
                    <a:pt x="56" y="42"/>
                  </a:cubicBezTo>
                  <a:cubicBezTo>
                    <a:pt x="69" y="64"/>
                    <a:pt x="69" y="64"/>
                    <a:pt x="69" y="64"/>
                  </a:cubicBezTo>
                  <a:cubicBezTo>
                    <a:pt x="67" y="68"/>
                    <a:pt x="67" y="68"/>
                    <a:pt x="67" y="68"/>
                  </a:cubicBezTo>
                  <a:cubicBezTo>
                    <a:pt x="72" y="69"/>
                    <a:pt x="72" y="69"/>
                    <a:pt x="72" y="69"/>
                  </a:cubicBezTo>
                  <a:cubicBezTo>
                    <a:pt x="70" y="73"/>
                    <a:pt x="70" y="73"/>
                    <a:pt x="70" y="73"/>
                  </a:cubicBezTo>
                  <a:cubicBezTo>
                    <a:pt x="72" y="77"/>
                    <a:pt x="72" y="77"/>
                    <a:pt x="72" y="77"/>
                  </a:cubicBezTo>
                  <a:cubicBezTo>
                    <a:pt x="77" y="77"/>
                    <a:pt x="77" y="77"/>
                    <a:pt x="77" y="77"/>
                  </a:cubicBezTo>
                  <a:cubicBezTo>
                    <a:pt x="81" y="85"/>
                    <a:pt x="81" y="85"/>
                    <a:pt x="81" y="85"/>
                  </a:cubicBezTo>
                  <a:cubicBezTo>
                    <a:pt x="80" y="89"/>
                    <a:pt x="80" y="89"/>
                    <a:pt x="80" y="89"/>
                  </a:cubicBezTo>
                  <a:cubicBezTo>
                    <a:pt x="85" y="91"/>
                    <a:pt x="85" y="91"/>
                    <a:pt x="85" y="91"/>
                  </a:cubicBezTo>
                  <a:cubicBezTo>
                    <a:pt x="79" y="98"/>
                    <a:pt x="79" y="98"/>
                    <a:pt x="79" y="98"/>
                  </a:cubicBezTo>
                  <a:cubicBezTo>
                    <a:pt x="69" y="81"/>
                    <a:pt x="69" y="81"/>
                    <a:pt x="69" y="81"/>
                  </a:cubicBezTo>
                  <a:cubicBezTo>
                    <a:pt x="65" y="83"/>
                    <a:pt x="65" y="83"/>
                    <a:pt x="65" y="83"/>
                  </a:cubicBezTo>
                  <a:cubicBezTo>
                    <a:pt x="76" y="102"/>
                    <a:pt x="76" y="102"/>
                    <a:pt x="76" y="102"/>
                  </a:cubicBezTo>
                  <a:cubicBezTo>
                    <a:pt x="73" y="105"/>
                    <a:pt x="73" y="105"/>
                    <a:pt x="73" y="105"/>
                  </a:cubicBezTo>
                  <a:cubicBezTo>
                    <a:pt x="71" y="105"/>
                    <a:pt x="71" y="105"/>
                    <a:pt x="71" y="105"/>
                  </a:cubicBezTo>
                  <a:cubicBezTo>
                    <a:pt x="46" y="63"/>
                    <a:pt x="46" y="63"/>
                    <a:pt x="46" y="63"/>
                  </a:cubicBezTo>
                  <a:cubicBezTo>
                    <a:pt x="45" y="64"/>
                    <a:pt x="45" y="64"/>
                    <a:pt x="45" y="64"/>
                  </a:cubicBezTo>
                  <a:cubicBezTo>
                    <a:pt x="68" y="105"/>
                    <a:pt x="68" y="105"/>
                    <a:pt x="68" y="105"/>
                  </a:cubicBezTo>
                  <a:cubicBezTo>
                    <a:pt x="63" y="104"/>
                    <a:pt x="63" y="104"/>
                    <a:pt x="63" y="104"/>
                  </a:cubicBezTo>
                  <a:cubicBezTo>
                    <a:pt x="34" y="55"/>
                    <a:pt x="34" y="55"/>
                    <a:pt x="34" y="55"/>
                  </a:cubicBezTo>
                  <a:cubicBezTo>
                    <a:pt x="20" y="63"/>
                    <a:pt x="20" y="63"/>
                    <a:pt x="20" y="63"/>
                  </a:cubicBezTo>
                  <a:cubicBezTo>
                    <a:pt x="13" y="52"/>
                    <a:pt x="7" y="40"/>
                    <a:pt x="0" y="29"/>
                  </a:cubicBezTo>
                  <a:close/>
                  <a:moveTo>
                    <a:pt x="14" y="28"/>
                  </a:moveTo>
                  <a:cubicBezTo>
                    <a:pt x="22" y="42"/>
                    <a:pt x="22" y="42"/>
                    <a:pt x="22" y="42"/>
                  </a:cubicBezTo>
                  <a:cubicBezTo>
                    <a:pt x="49" y="26"/>
                    <a:pt x="49" y="26"/>
                    <a:pt x="49" y="26"/>
                  </a:cubicBezTo>
                  <a:cubicBezTo>
                    <a:pt x="42" y="12"/>
                    <a:pt x="42" y="12"/>
                    <a:pt x="42" y="12"/>
                  </a:cubicBezTo>
                  <a:lnTo>
                    <a:pt x="14" y="28"/>
                  </a:lnTo>
                  <a:close/>
                </a:path>
              </a:pathLst>
            </a:custGeom>
            <a:solidFill>
              <a:schemeClr val="bg1"/>
            </a:solidFill>
            <a:ln>
              <a:noFill/>
            </a:ln>
          </p:spPr>
          <p:txBody>
            <a:bodyPr vert="horz" wrap="square" lIns="81497" tIns="40749" rIns="81497" bIns="4074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zh-CN" altLang="en-US" sz="1604"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0" name="Freeform 29"/>
            <p:cNvSpPr>
              <a:spLocks noEditPoints="1"/>
            </p:cNvSpPr>
            <p:nvPr/>
          </p:nvSpPr>
          <p:spPr bwMode="auto">
            <a:xfrm>
              <a:off x="7474895" y="3083942"/>
              <a:ext cx="328227" cy="379752"/>
            </a:xfrm>
            <a:custGeom>
              <a:avLst/>
              <a:gdLst>
                <a:gd name="T0" fmla="*/ 62 w 80"/>
                <a:gd name="T1" fmla="*/ 22 h 92"/>
                <a:gd name="T2" fmla="*/ 37 w 80"/>
                <a:gd name="T3" fmla="*/ 43 h 92"/>
                <a:gd name="T4" fmla="*/ 37 w 80"/>
                <a:gd name="T5" fmla="*/ 33 h 92"/>
                <a:gd name="T6" fmla="*/ 5 w 80"/>
                <a:gd name="T7" fmla="*/ 58 h 92"/>
                <a:gd name="T8" fmla="*/ 0 w 80"/>
                <a:gd name="T9" fmla="*/ 58 h 92"/>
                <a:gd name="T10" fmla="*/ 37 w 80"/>
                <a:gd name="T11" fmla="*/ 10 h 92"/>
                <a:gd name="T12" fmla="*/ 37 w 80"/>
                <a:gd name="T13" fmla="*/ 0 h 92"/>
                <a:gd name="T14" fmla="*/ 62 w 80"/>
                <a:gd name="T15" fmla="*/ 22 h 92"/>
                <a:gd name="T16" fmla="*/ 44 w 80"/>
                <a:gd name="T17" fmla="*/ 59 h 92"/>
                <a:gd name="T18" fmla="*/ 44 w 80"/>
                <a:gd name="T19" fmla="*/ 49 h 92"/>
                <a:gd name="T20" fmla="*/ 16 w 80"/>
                <a:gd name="T21" fmla="*/ 71 h 92"/>
                <a:gd name="T22" fmla="*/ 44 w 80"/>
                <a:gd name="T23" fmla="*/ 92 h 92"/>
                <a:gd name="T24" fmla="*/ 44 w 80"/>
                <a:gd name="T25" fmla="*/ 82 h 92"/>
                <a:gd name="T26" fmla="*/ 80 w 80"/>
                <a:gd name="T27" fmla="*/ 37 h 92"/>
                <a:gd name="T28" fmla="*/ 75 w 80"/>
                <a:gd name="T29" fmla="*/ 37 h 92"/>
                <a:gd name="T30" fmla="*/ 44 w 80"/>
                <a:gd name="T31" fmla="*/ 5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0" h="92">
                  <a:moveTo>
                    <a:pt x="62" y="22"/>
                  </a:moveTo>
                  <a:cubicBezTo>
                    <a:pt x="37" y="43"/>
                    <a:pt x="37" y="43"/>
                    <a:pt x="37" y="43"/>
                  </a:cubicBezTo>
                  <a:cubicBezTo>
                    <a:pt x="37" y="33"/>
                    <a:pt x="37" y="33"/>
                    <a:pt x="37" y="33"/>
                  </a:cubicBezTo>
                  <a:cubicBezTo>
                    <a:pt x="22" y="36"/>
                    <a:pt x="10" y="44"/>
                    <a:pt x="5" y="58"/>
                  </a:cubicBezTo>
                  <a:cubicBezTo>
                    <a:pt x="0" y="58"/>
                    <a:pt x="0" y="58"/>
                    <a:pt x="0" y="58"/>
                  </a:cubicBezTo>
                  <a:cubicBezTo>
                    <a:pt x="2" y="34"/>
                    <a:pt x="14" y="16"/>
                    <a:pt x="37" y="10"/>
                  </a:cubicBezTo>
                  <a:cubicBezTo>
                    <a:pt x="37" y="0"/>
                    <a:pt x="37" y="0"/>
                    <a:pt x="37" y="0"/>
                  </a:cubicBezTo>
                  <a:cubicBezTo>
                    <a:pt x="62" y="22"/>
                    <a:pt x="62" y="22"/>
                    <a:pt x="62" y="22"/>
                  </a:cubicBezTo>
                  <a:close/>
                  <a:moveTo>
                    <a:pt x="44" y="59"/>
                  </a:moveTo>
                  <a:cubicBezTo>
                    <a:pt x="44" y="49"/>
                    <a:pt x="44" y="49"/>
                    <a:pt x="44" y="49"/>
                  </a:cubicBezTo>
                  <a:cubicBezTo>
                    <a:pt x="16" y="71"/>
                    <a:pt x="16" y="71"/>
                    <a:pt x="16" y="71"/>
                  </a:cubicBezTo>
                  <a:cubicBezTo>
                    <a:pt x="44" y="92"/>
                    <a:pt x="44" y="92"/>
                    <a:pt x="44" y="92"/>
                  </a:cubicBezTo>
                  <a:cubicBezTo>
                    <a:pt x="44" y="82"/>
                    <a:pt x="44" y="82"/>
                    <a:pt x="44" y="82"/>
                  </a:cubicBezTo>
                  <a:cubicBezTo>
                    <a:pt x="66" y="77"/>
                    <a:pt x="78" y="59"/>
                    <a:pt x="80" y="37"/>
                  </a:cubicBezTo>
                  <a:cubicBezTo>
                    <a:pt x="75" y="37"/>
                    <a:pt x="75" y="37"/>
                    <a:pt x="75" y="37"/>
                  </a:cubicBezTo>
                  <a:cubicBezTo>
                    <a:pt x="69" y="49"/>
                    <a:pt x="57" y="56"/>
                    <a:pt x="44" y="59"/>
                  </a:cubicBezTo>
                  <a:close/>
                </a:path>
              </a:pathLst>
            </a:custGeom>
            <a:solidFill>
              <a:schemeClr val="bg1"/>
            </a:solidFill>
            <a:ln>
              <a:noFill/>
            </a:ln>
          </p:spPr>
          <p:txBody>
            <a:bodyPr vert="horz" wrap="square" lIns="81497" tIns="40749" rIns="81497" bIns="4074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zh-CN" altLang="en-US" sz="1604"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2" name="Freeform 31"/>
            <p:cNvSpPr>
              <a:spLocks noEditPoints="1"/>
            </p:cNvSpPr>
            <p:nvPr/>
          </p:nvSpPr>
          <p:spPr bwMode="auto">
            <a:xfrm>
              <a:off x="5414134" y="4962724"/>
              <a:ext cx="395017" cy="406468"/>
            </a:xfrm>
            <a:custGeom>
              <a:avLst/>
              <a:gdLst>
                <a:gd name="T0" fmla="*/ 5 w 96"/>
                <a:gd name="T1" fmla="*/ 42 h 99"/>
                <a:gd name="T2" fmla="*/ 74 w 96"/>
                <a:gd name="T3" fmla="*/ 42 h 99"/>
                <a:gd name="T4" fmla="*/ 77 w 96"/>
                <a:gd name="T5" fmla="*/ 41 h 99"/>
                <a:gd name="T6" fmla="*/ 91 w 96"/>
                <a:gd name="T7" fmla="*/ 47 h 99"/>
                <a:gd name="T8" fmla="*/ 96 w 96"/>
                <a:gd name="T9" fmla="*/ 60 h 99"/>
                <a:gd name="T10" fmla="*/ 91 w 96"/>
                <a:gd name="T11" fmla="*/ 73 h 99"/>
                <a:gd name="T12" fmla="*/ 77 w 96"/>
                <a:gd name="T13" fmla="*/ 78 h 99"/>
                <a:gd name="T14" fmla="*/ 68 w 96"/>
                <a:gd name="T15" fmla="*/ 76 h 99"/>
                <a:gd name="T16" fmla="*/ 62 w 96"/>
                <a:gd name="T17" fmla="*/ 85 h 99"/>
                <a:gd name="T18" fmla="*/ 67 w 96"/>
                <a:gd name="T19" fmla="*/ 85 h 99"/>
                <a:gd name="T20" fmla="*/ 84 w 96"/>
                <a:gd name="T21" fmla="*/ 85 h 99"/>
                <a:gd name="T22" fmla="*/ 71 w 96"/>
                <a:gd name="T23" fmla="*/ 99 h 99"/>
                <a:gd name="T24" fmla="*/ 17 w 96"/>
                <a:gd name="T25" fmla="*/ 99 h 99"/>
                <a:gd name="T26" fmla="*/ 12 w 96"/>
                <a:gd name="T27" fmla="*/ 99 h 99"/>
                <a:gd name="T28" fmla="*/ 0 w 96"/>
                <a:gd name="T29" fmla="*/ 85 h 99"/>
                <a:gd name="T30" fmla="*/ 17 w 96"/>
                <a:gd name="T31" fmla="*/ 85 h 99"/>
                <a:gd name="T32" fmla="*/ 21 w 96"/>
                <a:gd name="T33" fmla="*/ 85 h 99"/>
                <a:gd name="T34" fmla="*/ 5 w 96"/>
                <a:gd name="T35" fmla="*/ 42 h 99"/>
                <a:gd name="T36" fmla="*/ 56 w 96"/>
                <a:gd name="T37" fmla="*/ 36 h 99"/>
                <a:gd name="T38" fmla="*/ 55 w 96"/>
                <a:gd name="T39" fmla="*/ 6 h 99"/>
                <a:gd name="T40" fmla="*/ 56 w 96"/>
                <a:gd name="T41" fmla="*/ 36 h 99"/>
                <a:gd name="T42" fmla="*/ 43 w 96"/>
                <a:gd name="T43" fmla="*/ 30 h 99"/>
                <a:gd name="T44" fmla="*/ 42 w 96"/>
                <a:gd name="T45" fmla="*/ 0 h 99"/>
                <a:gd name="T46" fmla="*/ 43 w 96"/>
                <a:gd name="T47" fmla="*/ 30 h 99"/>
                <a:gd name="T48" fmla="*/ 30 w 96"/>
                <a:gd name="T49" fmla="*/ 34 h 99"/>
                <a:gd name="T50" fmla="*/ 29 w 96"/>
                <a:gd name="T51" fmla="*/ 4 h 99"/>
                <a:gd name="T52" fmla="*/ 30 w 96"/>
                <a:gd name="T53" fmla="*/ 34 h 99"/>
                <a:gd name="T54" fmla="*/ 15 w 96"/>
                <a:gd name="T55" fmla="*/ 53 h 99"/>
                <a:gd name="T56" fmla="*/ 26 w 96"/>
                <a:gd name="T57" fmla="*/ 80 h 99"/>
                <a:gd name="T58" fmla="*/ 33 w 96"/>
                <a:gd name="T59" fmla="*/ 75 h 99"/>
                <a:gd name="T60" fmla="*/ 24 w 96"/>
                <a:gd name="T61" fmla="*/ 52 h 99"/>
                <a:gd name="T62" fmla="*/ 15 w 96"/>
                <a:gd name="T63" fmla="*/ 53 h 99"/>
                <a:gd name="T64" fmla="*/ 77 w 96"/>
                <a:gd name="T65" fmla="*/ 50 h 99"/>
                <a:gd name="T66" fmla="*/ 72 w 96"/>
                <a:gd name="T67" fmla="*/ 68 h 99"/>
                <a:gd name="T68" fmla="*/ 77 w 96"/>
                <a:gd name="T69" fmla="*/ 70 h 99"/>
                <a:gd name="T70" fmla="*/ 84 w 96"/>
                <a:gd name="T71" fmla="*/ 67 h 99"/>
                <a:gd name="T72" fmla="*/ 87 w 96"/>
                <a:gd name="T73" fmla="*/ 60 h 99"/>
                <a:gd name="T74" fmla="*/ 84 w 96"/>
                <a:gd name="T75" fmla="*/ 53 h 99"/>
                <a:gd name="T76" fmla="*/ 77 w 96"/>
                <a:gd name="T77" fmla="*/ 50 h 99"/>
                <a:gd name="T78" fmla="*/ 77 w 96"/>
                <a:gd name="T79" fmla="*/ 5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6" h="99">
                  <a:moveTo>
                    <a:pt x="5" y="42"/>
                  </a:moveTo>
                  <a:cubicBezTo>
                    <a:pt x="28" y="42"/>
                    <a:pt x="51" y="42"/>
                    <a:pt x="74" y="42"/>
                  </a:cubicBezTo>
                  <a:cubicBezTo>
                    <a:pt x="75" y="41"/>
                    <a:pt x="76" y="41"/>
                    <a:pt x="77" y="41"/>
                  </a:cubicBezTo>
                  <a:cubicBezTo>
                    <a:pt x="83" y="41"/>
                    <a:pt x="87" y="43"/>
                    <a:pt x="91" y="47"/>
                  </a:cubicBezTo>
                  <a:cubicBezTo>
                    <a:pt x="94" y="50"/>
                    <a:pt x="96" y="55"/>
                    <a:pt x="96" y="60"/>
                  </a:cubicBezTo>
                  <a:cubicBezTo>
                    <a:pt x="96" y="65"/>
                    <a:pt x="94" y="70"/>
                    <a:pt x="91" y="73"/>
                  </a:cubicBezTo>
                  <a:cubicBezTo>
                    <a:pt x="87" y="76"/>
                    <a:pt x="83" y="78"/>
                    <a:pt x="77" y="78"/>
                  </a:cubicBezTo>
                  <a:cubicBezTo>
                    <a:pt x="74" y="78"/>
                    <a:pt x="71" y="78"/>
                    <a:pt x="68" y="76"/>
                  </a:cubicBezTo>
                  <a:cubicBezTo>
                    <a:pt x="67" y="79"/>
                    <a:pt x="65" y="82"/>
                    <a:pt x="62" y="85"/>
                  </a:cubicBezTo>
                  <a:cubicBezTo>
                    <a:pt x="67" y="85"/>
                    <a:pt x="67" y="85"/>
                    <a:pt x="67" y="85"/>
                  </a:cubicBezTo>
                  <a:cubicBezTo>
                    <a:pt x="84" y="85"/>
                    <a:pt x="84" y="85"/>
                    <a:pt x="84" y="85"/>
                  </a:cubicBezTo>
                  <a:cubicBezTo>
                    <a:pt x="71" y="99"/>
                    <a:pt x="71" y="99"/>
                    <a:pt x="71" y="99"/>
                  </a:cubicBezTo>
                  <a:cubicBezTo>
                    <a:pt x="17" y="99"/>
                    <a:pt x="17" y="99"/>
                    <a:pt x="17" y="99"/>
                  </a:cubicBezTo>
                  <a:cubicBezTo>
                    <a:pt x="12" y="99"/>
                    <a:pt x="12" y="99"/>
                    <a:pt x="12" y="99"/>
                  </a:cubicBezTo>
                  <a:cubicBezTo>
                    <a:pt x="0" y="85"/>
                    <a:pt x="0" y="85"/>
                    <a:pt x="0" y="85"/>
                  </a:cubicBezTo>
                  <a:cubicBezTo>
                    <a:pt x="17" y="85"/>
                    <a:pt x="17" y="85"/>
                    <a:pt x="17" y="85"/>
                  </a:cubicBezTo>
                  <a:cubicBezTo>
                    <a:pt x="21" y="85"/>
                    <a:pt x="21" y="85"/>
                    <a:pt x="21" y="85"/>
                  </a:cubicBezTo>
                  <a:cubicBezTo>
                    <a:pt x="11" y="72"/>
                    <a:pt x="6" y="58"/>
                    <a:pt x="5" y="42"/>
                  </a:cubicBezTo>
                  <a:close/>
                  <a:moveTo>
                    <a:pt x="56" y="36"/>
                  </a:moveTo>
                  <a:cubicBezTo>
                    <a:pt x="42" y="15"/>
                    <a:pt x="59" y="19"/>
                    <a:pt x="55" y="6"/>
                  </a:cubicBezTo>
                  <a:cubicBezTo>
                    <a:pt x="64" y="18"/>
                    <a:pt x="50" y="19"/>
                    <a:pt x="56" y="36"/>
                  </a:cubicBezTo>
                  <a:close/>
                  <a:moveTo>
                    <a:pt x="43" y="30"/>
                  </a:moveTo>
                  <a:cubicBezTo>
                    <a:pt x="37" y="13"/>
                    <a:pt x="51" y="12"/>
                    <a:pt x="42" y="0"/>
                  </a:cubicBezTo>
                  <a:cubicBezTo>
                    <a:pt x="46" y="14"/>
                    <a:pt x="29" y="10"/>
                    <a:pt x="43" y="30"/>
                  </a:cubicBezTo>
                  <a:close/>
                  <a:moveTo>
                    <a:pt x="30" y="34"/>
                  </a:moveTo>
                  <a:cubicBezTo>
                    <a:pt x="16" y="14"/>
                    <a:pt x="33" y="18"/>
                    <a:pt x="29" y="4"/>
                  </a:cubicBezTo>
                  <a:cubicBezTo>
                    <a:pt x="38" y="17"/>
                    <a:pt x="24" y="17"/>
                    <a:pt x="30" y="34"/>
                  </a:cubicBezTo>
                  <a:close/>
                  <a:moveTo>
                    <a:pt x="15" y="53"/>
                  </a:moveTo>
                  <a:cubicBezTo>
                    <a:pt x="17" y="62"/>
                    <a:pt x="21" y="72"/>
                    <a:pt x="26" y="80"/>
                  </a:cubicBezTo>
                  <a:cubicBezTo>
                    <a:pt x="33" y="75"/>
                    <a:pt x="33" y="75"/>
                    <a:pt x="33" y="75"/>
                  </a:cubicBezTo>
                  <a:cubicBezTo>
                    <a:pt x="29" y="68"/>
                    <a:pt x="25" y="59"/>
                    <a:pt x="24" y="52"/>
                  </a:cubicBezTo>
                  <a:cubicBezTo>
                    <a:pt x="15" y="53"/>
                    <a:pt x="15" y="53"/>
                    <a:pt x="15" y="53"/>
                  </a:cubicBezTo>
                  <a:close/>
                  <a:moveTo>
                    <a:pt x="77" y="50"/>
                  </a:moveTo>
                  <a:cubicBezTo>
                    <a:pt x="76" y="56"/>
                    <a:pt x="74" y="62"/>
                    <a:pt x="72" y="68"/>
                  </a:cubicBezTo>
                  <a:cubicBezTo>
                    <a:pt x="74" y="69"/>
                    <a:pt x="75" y="70"/>
                    <a:pt x="77" y="70"/>
                  </a:cubicBezTo>
                  <a:cubicBezTo>
                    <a:pt x="80" y="70"/>
                    <a:pt x="83" y="69"/>
                    <a:pt x="84" y="67"/>
                  </a:cubicBezTo>
                  <a:cubicBezTo>
                    <a:pt x="86" y="65"/>
                    <a:pt x="87" y="63"/>
                    <a:pt x="87" y="60"/>
                  </a:cubicBezTo>
                  <a:cubicBezTo>
                    <a:pt x="87" y="57"/>
                    <a:pt x="86" y="55"/>
                    <a:pt x="84" y="53"/>
                  </a:cubicBezTo>
                  <a:cubicBezTo>
                    <a:pt x="83" y="51"/>
                    <a:pt x="80" y="50"/>
                    <a:pt x="77" y="50"/>
                  </a:cubicBezTo>
                  <a:cubicBezTo>
                    <a:pt x="77" y="50"/>
                    <a:pt x="77" y="50"/>
                    <a:pt x="77" y="50"/>
                  </a:cubicBezTo>
                  <a:close/>
                </a:path>
              </a:pathLst>
            </a:custGeom>
            <a:solidFill>
              <a:schemeClr val="bg1"/>
            </a:solidFill>
            <a:ln>
              <a:noFill/>
            </a:ln>
          </p:spPr>
          <p:txBody>
            <a:bodyPr vert="horz" wrap="square" lIns="81497" tIns="40749" rIns="81497" bIns="4074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zh-CN" altLang="en-US" sz="1604"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3" name="Freeform 32"/>
            <p:cNvSpPr>
              <a:spLocks noEditPoints="1"/>
            </p:cNvSpPr>
            <p:nvPr/>
          </p:nvSpPr>
          <p:spPr bwMode="auto">
            <a:xfrm>
              <a:off x="4616929" y="3218334"/>
              <a:ext cx="337768" cy="330136"/>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bg1"/>
            </a:solidFill>
            <a:ln>
              <a:noFill/>
            </a:ln>
          </p:spPr>
          <p:txBody>
            <a:bodyPr vert="horz" wrap="square" lIns="81497" tIns="40749" rIns="81497" bIns="4074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zh-CN" altLang="en-US" sz="1604"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4" name="Freeform 33"/>
            <p:cNvSpPr>
              <a:spLocks noEditPoints="1"/>
            </p:cNvSpPr>
            <p:nvPr/>
          </p:nvSpPr>
          <p:spPr bwMode="auto">
            <a:xfrm>
              <a:off x="6473104" y="2343453"/>
              <a:ext cx="316777" cy="383568"/>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81497" tIns="40749" rIns="81497" bIns="4074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zh-CN" altLang="en-US" sz="1604"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5" name="Freeform 34"/>
            <p:cNvSpPr>
              <a:spLocks noEditPoints="1"/>
            </p:cNvSpPr>
            <p:nvPr/>
          </p:nvSpPr>
          <p:spPr bwMode="auto">
            <a:xfrm>
              <a:off x="6536081" y="5137371"/>
              <a:ext cx="448449" cy="362576"/>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bg1"/>
            </a:solidFill>
            <a:ln>
              <a:noFill/>
            </a:ln>
          </p:spPr>
          <p:txBody>
            <a:bodyPr vert="horz" wrap="square" lIns="81497" tIns="40749" rIns="81497" bIns="4074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zh-CN" altLang="en-US" sz="1604"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36" name="Group 35"/>
          <p:cNvGrpSpPr/>
          <p:nvPr/>
        </p:nvGrpSpPr>
        <p:grpSpPr>
          <a:xfrm flipH="1">
            <a:off x="1054482" y="2383821"/>
            <a:ext cx="247456" cy="246719"/>
            <a:chOff x="2138511" y="2464802"/>
            <a:chExt cx="354012" cy="352956"/>
          </a:xfrm>
          <a:solidFill>
            <a:schemeClr val="accent1"/>
          </a:solidFill>
        </p:grpSpPr>
        <p:sp>
          <p:nvSpPr>
            <p:cNvPr id="37" name="Oval 36"/>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1497" tIns="40749" rIns="81497" bIns="40749" numCol="1" anchor="t" anchorCtr="0" compatLnSpc="1">
              <a:prstTxWarp prst="textNoShape">
                <a:avLst/>
              </a:prstTxWarp>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id-ID" sz="1522"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8" name="Freeform 37"/>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1497" tIns="40749" rIns="81497" bIns="40749" numCol="1" anchor="t" anchorCtr="0" compatLnSpc="1">
              <a:prstTxWarp prst="textNoShape">
                <a:avLst/>
              </a:prstTxWarp>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id-ID" sz="1522"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39" name="Group 38"/>
          <p:cNvGrpSpPr/>
          <p:nvPr/>
        </p:nvGrpSpPr>
        <p:grpSpPr>
          <a:xfrm>
            <a:off x="1358698" y="2292834"/>
            <a:ext cx="2414664" cy="831346"/>
            <a:chOff x="8508023" y="2061983"/>
            <a:chExt cx="1920590" cy="932774"/>
          </a:xfrm>
        </p:grpSpPr>
        <p:sp>
          <p:nvSpPr>
            <p:cNvPr id="40" name="TextBox 39"/>
            <p:cNvSpPr txBox="1"/>
            <p:nvPr/>
          </p:nvSpPr>
          <p:spPr>
            <a:xfrm>
              <a:off x="8508024" y="2061983"/>
              <a:ext cx="873380" cy="323240"/>
            </a:xfrm>
            <a:prstGeom prst="rect">
              <a:avLst/>
            </a:prstGeom>
            <a:noFill/>
          </p:spPr>
          <p:txBody>
            <a:bodyPr wrap="none" lIns="0" tIns="0" rIns="0" bIns="0"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1707" b="1"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管理层承诺</a:t>
              </a:r>
              <a:endParaRPr kumimoji="0" lang="en-GB" sz="1707" b="1"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1" name="Rectangle 40"/>
            <p:cNvSpPr/>
            <p:nvPr/>
          </p:nvSpPr>
          <p:spPr>
            <a:xfrm>
              <a:off x="8508023" y="2365039"/>
              <a:ext cx="1920590" cy="629718"/>
            </a:xfrm>
            <a:prstGeom prst="rect">
              <a:avLst/>
            </a:prstGeom>
          </p:spPr>
          <p:txBody>
            <a:bodyPr wrap="square" lIns="0" tIns="0" rIns="0" bIns="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zh-CN" altLang="en-US" sz="1043"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企业应确保其管理层积极参与合规机制的建设工作，提供必要的资源以建立、实施和维护其合规机制</a:t>
              </a:r>
              <a:endParaRPr kumimoji="0" lang="en-GB" sz="1043"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44" name="Group 43"/>
          <p:cNvGrpSpPr/>
          <p:nvPr/>
        </p:nvGrpSpPr>
        <p:grpSpPr>
          <a:xfrm flipH="1">
            <a:off x="1053167" y="3670678"/>
            <a:ext cx="247456" cy="246719"/>
            <a:chOff x="2138511" y="2464802"/>
            <a:chExt cx="354012" cy="352956"/>
          </a:xfrm>
          <a:solidFill>
            <a:schemeClr val="accent3"/>
          </a:solidFill>
        </p:grpSpPr>
        <p:sp>
          <p:nvSpPr>
            <p:cNvPr id="48" name="Oval 47"/>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1497" tIns="40749" rIns="81497" bIns="40749" numCol="1" anchor="t" anchorCtr="0" compatLnSpc="1">
              <a:prstTxWarp prst="textNoShape">
                <a:avLst/>
              </a:prstTxWarp>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id-ID" sz="1522"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9" name="Freeform 48"/>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1497" tIns="40749" rIns="81497" bIns="40749" numCol="1" anchor="t" anchorCtr="0" compatLnSpc="1">
              <a:prstTxWarp prst="textNoShape">
                <a:avLst/>
              </a:prstTxWarp>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id-ID" sz="1522"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45" name="Group 44"/>
          <p:cNvGrpSpPr/>
          <p:nvPr/>
        </p:nvGrpSpPr>
        <p:grpSpPr>
          <a:xfrm>
            <a:off x="1357382" y="3579695"/>
            <a:ext cx="2415980" cy="831346"/>
            <a:chOff x="8508023" y="2061983"/>
            <a:chExt cx="1920590" cy="932772"/>
          </a:xfrm>
        </p:grpSpPr>
        <p:sp>
          <p:nvSpPr>
            <p:cNvPr id="46" name="TextBox 45"/>
            <p:cNvSpPr txBox="1"/>
            <p:nvPr/>
          </p:nvSpPr>
          <p:spPr>
            <a:xfrm>
              <a:off x="8508024" y="2061983"/>
              <a:ext cx="1396645" cy="323240"/>
            </a:xfrm>
            <a:prstGeom prst="rect">
              <a:avLst/>
            </a:prstGeom>
            <a:noFill/>
          </p:spPr>
          <p:txBody>
            <a:bodyPr wrap="none" lIns="0" tIns="0" rIns="0" bIns="0"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1707" b="1"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全面审查出口风险</a:t>
              </a:r>
              <a:endParaRPr kumimoji="0" lang="en-GB" sz="1707" b="1"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7" name="Rectangle 46"/>
            <p:cNvSpPr/>
            <p:nvPr/>
          </p:nvSpPr>
          <p:spPr>
            <a:xfrm>
              <a:off x="8508023" y="2365038"/>
              <a:ext cx="1920590" cy="629717"/>
            </a:xfrm>
            <a:prstGeom prst="rect">
              <a:avLst/>
            </a:prstGeom>
          </p:spPr>
          <p:txBody>
            <a:bodyPr wrap="square" lIns="0" tIns="0" rIns="0" bIns="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zh-CN" altLang="en-US" sz="1043"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对交易流程各环节审核和评估，确定责任人，评估违规风险点，设立暂停或终止交易机制，及后续决策机制</a:t>
              </a:r>
              <a:endParaRPr kumimoji="0" lang="en-GB" sz="1043"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58" name="Group 57"/>
          <p:cNvGrpSpPr/>
          <p:nvPr/>
        </p:nvGrpSpPr>
        <p:grpSpPr>
          <a:xfrm flipH="1">
            <a:off x="1053167" y="4957535"/>
            <a:ext cx="247456" cy="246719"/>
            <a:chOff x="2138511" y="2464802"/>
            <a:chExt cx="354012" cy="352956"/>
          </a:xfrm>
          <a:solidFill>
            <a:schemeClr val="accent5"/>
          </a:solidFill>
        </p:grpSpPr>
        <p:sp>
          <p:nvSpPr>
            <p:cNvPr id="62" name="Oval 61"/>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1497" tIns="40749" rIns="81497" bIns="40749" numCol="1" anchor="t" anchorCtr="0" compatLnSpc="1">
              <a:prstTxWarp prst="textNoShape">
                <a:avLst/>
              </a:prstTxWarp>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id-ID" sz="1522"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3" name="Freeform 62"/>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1497" tIns="40749" rIns="81497" bIns="40749" numCol="1" anchor="t" anchorCtr="0" compatLnSpc="1">
              <a:prstTxWarp prst="textNoShape">
                <a:avLst/>
              </a:prstTxWarp>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id-ID" sz="1522"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59" name="Group 58"/>
          <p:cNvGrpSpPr/>
          <p:nvPr/>
        </p:nvGrpSpPr>
        <p:grpSpPr>
          <a:xfrm>
            <a:off x="1357381" y="4866550"/>
            <a:ext cx="2415730" cy="1023964"/>
            <a:chOff x="8508023" y="2061983"/>
            <a:chExt cx="2004307" cy="1148890"/>
          </a:xfrm>
        </p:grpSpPr>
        <p:sp>
          <p:nvSpPr>
            <p:cNvPr id="60" name="TextBox 59"/>
            <p:cNvSpPr txBox="1"/>
            <p:nvPr/>
          </p:nvSpPr>
          <p:spPr>
            <a:xfrm>
              <a:off x="8508026" y="2061983"/>
              <a:ext cx="2004304" cy="323240"/>
            </a:xfrm>
            <a:prstGeom prst="rect">
              <a:avLst/>
            </a:prstGeom>
            <a:noFill/>
          </p:spPr>
          <p:txBody>
            <a:bodyPr wrap="none" lIns="0" tIns="0" rIns="0" bIns="0"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1707" b="1"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了解最终用途和最终用户</a:t>
              </a:r>
              <a:endParaRPr kumimoji="0" lang="en-GB" sz="1707" b="1"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1" name="Rectangle 60"/>
            <p:cNvSpPr/>
            <p:nvPr/>
          </p:nvSpPr>
          <p:spPr>
            <a:xfrm>
              <a:off x="8508023" y="2365039"/>
              <a:ext cx="1997476" cy="845834"/>
            </a:xfrm>
            <a:prstGeom prst="rect">
              <a:avLst/>
            </a:prstGeom>
          </p:spPr>
          <p:txBody>
            <a:bodyPr wrap="square" lIns="0" tIns="0" rIns="0" bIns="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zh-CN" altLang="en-US" sz="1043"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拒绝出口可能被用于发展或制造</a:t>
              </a:r>
              <a:r>
                <a:rPr kumimoji="0" lang="en-US" altLang="zh-CN" sz="1043"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WMDs</a:t>
              </a:r>
              <a:r>
                <a:rPr kumimoji="0" lang="zh-CN" altLang="en-US" sz="1043"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、运载工具或未经授权的常规军事装备；危及目的地和平与稳定；或可落入恐怖组织的物项</a:t>
              </a:r>
              <a:endParaRPr kumimoji="0" lang="en-GB" sz="1043"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65" name="Group 64"/>
          <p:cNvGrpSpPr/>
          <p:nvPr/>
        </p:nvGrpSpPr>
        <p:grpSpPr>
          <a:xfrm flipH="1">
            <a:off x="8443968" y="2383821"/>
            <a:ext cx="247456" cy="246719"/>
            <a:chOff x="2138511" y="2464802"/>
            <a:chExt cx="354012" cy="352956"/>
          </a:xfrm>
          <a:solidFill>
            <a:schemeClr val="accent2"/>
          </a:solidFill>
        </p:grpSpPr>
        <p:sp>
          <p:nvSpPr>
            <p:cNvPr id="69" name="Oval 68"/>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1497" tIns="40749" rIns="81497" bIns="40749" numCol="1" anchor="t" anchorCtr="0" compatLnSpc="1">
              <a:prstTxWarp prst="textNoShape">
                <a:avLst/>
              </a:prstTxWarp>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id-ID" sz="1522"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70" name="Freeform 69"/>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1497" tIns="40749" rIns="81497" bIns="40749" numCol="1" anchor="t" anchorCtr="0" compatLnSpc="1">
              <a:prstTxWarp prst="textNoShape">
                <a:avLst/>
              </a:prstTxWarp>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id-ID" sz="1522"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66" name="Group 65"/>
          <p:cNvGrpSpPr/>
          <p:nvPr/>
        </p:nvGrpSpPr>
        <p:grpSpPr>
          <a:xfrm>
            <a:off x="8748182" y="2292835"/>
            <a:ext cx="2604934" cy="638729"/>
            <a:chOff x="8508022" y="2061983"/>
            <a:chExt cx="2144314" cy="716656"/>
          </a:xfrm>
        </p:grpSpPr>
        <p:sp>
          <p:nvSpPr>
            <p:cNvPr id="67" name="TextBox 66"/>
            <p:cNvSpPr txBox="1"/>
            <p:nvPr/>
          </p:nvSpPr>
          <p:spPr>
            <a:xfrm>
              <a:off x="8508024" y="2061983"/>
              <a:ext cx="1446227" cy="323240"/>
            </a:xfrm>
            <a:prstGeom prst="rect">
              <a:avLst/>
            </a:prstGeom>
            <a:noFill/>
          </p:spPr>
          <p:txBody>
            <a:bodyPr wrap="none" lIns="0" tIns="0" rIns="0" bIns="0"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1707" b="1"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加强内部流程监控</a:t>
              </a:r>
              <a:endParaRPr kumimoji="0" lang="en-GB" sz="1707" b="1"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8" name="Rectangle 67"/>
            <p:cNvSpPr/>
            <p:nvPr/>
          </p:nvSpPr>
          <p:spPr>
            <a:xfrm>
              <a:off x="8508022" y="2365038"/>
              <a:ext cx="2144314" cy="413601"/>
            </a:xfrm>
            <a:prstGeom prst="rect">
              <a:avLst/>
            </a:prstGeom>
          </p:spPr>
          <p:txBody>
            <a:bodyPr wrap="square" lIns="0" tIns="0" rIns="0" bIns="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zh-CN" altLang="en-US" sz="1043"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本着“视同”出口管制的原则，认真进行内部监控和规范</a:t>
              </a:r>
              <a:endParaRPr kumimoji="0" lang="en-GB" sz="1043"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72" name="Group 71"/>
          <p:cNvGrpSpPr/>
          <p:nvPr/>
        </p:nvGrpSpPr>
        <p:grpSpPr>
          <a:xfrm flipH="1">
            <a:off x="8442652" y="3670678"/>
            <a:ext cx="247456" cy="246719"/>
            <a:chOff x="2138511" y="2464802"/>
            <a:chExt cx="354012" cy="352956"/>
          </a:xfrm>
          <a:solidFill>
            <a:schemeClr val="accent4"/>
          </a:solidFill>
        </p:grpSpPr>
        <p:sp>
          <p:nvSpPr>
            <p:cNvPr id="76" name="Oval 75"/>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1497" tIns="40749" rIns="81497" bIns="40749" numCol="1" anchor="t" anchorCtr="0" compatLnSpc="1">
              <a:prstTxWarp prst="textNoShape">
                <a:avLst/>
              </a:prstTxWarp>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id-ID" sz="1522"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77" name="Freeform 76"/>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1497" tIns="40749" rIns="81497" bIns="40749" numCol="1" anchor="t" anchorCtr="0" compatLnSpc="1">
              <a:prstTxWarp prst="textNoShape">
                <a:avLst/>
              </a:prstTxWarp>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id-ID" sz="1522"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73" name="Group 72"/>
          <p:cNvGrpSpPr/>
          <p:nvPr/>
        </p:nvGrpSpPr>
        <p:grpSpPr>
          <a:xfrm>
            <a:off x="8746866" y="3579692"/>
            <a:ext cx="2604934" cy="638730"/>
            <a:chOff x="8508021" y="2061983"/>
            <a:chExt cx="2144314" cy="716657"/>
          </a:xfrm>
        </p:grpSpPr>
        <p:sp>
          <p:nvSpPr>
            <p:cNvPr id="74" name="TextBox 73"/>
            <p:cNvSpPr txBox="1"/>
            <p:nvPr/>
          </p:nvSpPr>
          <p:spPr>
            <a:xfrm>
              <a:off x="8508024" y="2061983"/>
              <a:ext cx="1627006" cy="323240"/>
            </a:xfrm>
            <a:prstGeom prst="rect">
              <a:avLst/>
            </a:prstGeom>
            <a:noFill/>
          </p:spPr>
          <p:txBody>
            <a:bodyPr wrap="none" lIns="0" tIns="0" rIns="0" bIns="0"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1707" b="1"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外部合作中介的核实</a:t>
              </a:r>
              <a:endParaRPr kumimoji="0" lang="en-GB" sz="1707" b="1"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75" name="Rectangle 74"/>
            <p:cNvSpPr/>
            <p:nvPr/>
          </p:nvSpPr>
          <p:spPr>
            <a:xfrm>
              <a:off x="8508021" y="2365039"/>
              <a:ext cx="2144314" cy="413601"/>
            </a:xfrm>
            <a:prstGeom prst="rect">
              <a:avLst/>
            </a:prstGeom>
          </p:spPr>
          <p:txBody>
            <a:bodyPr wrap="square" lIns="0" tIns="0" rIns="0" bIns="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zh-CN" altLang="en-US" sz="1043"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对业务运作过程中可能使用的中介，如报关行或货运代理人等进行核实</a:t>
              </a:r>
              <a:endParaRPr kumimoji="0" lang="en-GB" sz="1043"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79" name="Group 78"/>
          <p:cNvGrpSpPr/>
          <p:nvPr/>
        </p:nvGrpSpPr>
        <p:grpSpPr>
          <a:xfrm flipH="1">
            <a:off x="8442652" y="4957535"/>
            <a:ext cx="247456" cy="246719"/>
            <a:chOff x="2138511" y="2464802"/>
            <a:chExt cx="354012" cy="352956"/>
          </a:xfrm>
          <a:solidFill>
            <a:schemeClr val="accent6"/>
          </a:solidFill>
        </p:grpSpPr>
        <p:sp>
          <p:nvSpPr>
            <p:cNvPr id="83" name="Oval 82"/>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1497" tIns="40749" rIns="81497" bIns="40749" numCol="1" anchor="t" anchorCtr="0" compatLnSpc="1">
              <a:prstTxWarp prst="textNoShape">
                <a:avLst/>
              </a:prstTxWarp>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id-ID" sz="1522"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84" name="Freeform 83"/>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1497" tIns="40749" rIns="81497" bIns="40749" numCol="1" anchor="t" anchorCtr="0" compatLnSpc="1">
              <a:prstTxWarp prst="textNoShape">
                <a:avLst/>
              </a:prstTxWarp>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id-ID" sz="1522"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80" name="Group 79"/>
          <p:cNvGrpSpPr/>
          <p:nvPr/>
        </p:nvGrpSpPr>
        <p:grpSpPr>
          <a:xfrm>
            <a:off x="8746868" y="4866553"/>
            <a:ext cx="2606250" cy="831346"/>
            <a:chOff x="8508022" y="2061983"/>
            <a:chExt cx="2145397" cy="932772"/>
          </a:xfrm>
        </p:grpSpPr>
        <p:sp>
          <p:nvSpPr>
            <p:cNvPr id="81" name="TextBox 80"/>
            <p:cNvSpPr txBox="1"/>
            <p:nvPr/>
          </p:nvSpPr>
          <p:spPr>
            <a:xfrm>
              <a:off x="8508024" y="2061983"/>
              <a:ext cx="1988563" cy="323240"/>
            </a:xfrm>
            <a:prstGeom prst="rect">
              <a:avLst/>
            </a:prstGeom>
            <a:noFill/>
          </p:spPr>
          <p:txBody>
            <a:bodyPr wrap="none" lIns="0" tIns="0" rIns="0" bIns="0"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1707" b="1"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获取专家咨询和科学分类</a:t>
              </a:r>
              <a:endParaRPr kumimoji="0" lang="en-GB" sz="1707" b="1"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82" name="Rectangle 81"/>
            <p:cNvSpPr/>
            <p:nvPr/>
          </p:nvSpPr>
          <p:spPr>
            <a:xfrm>
              <a:off x="8508022" y="2365038"/>
              <a:ext cx="2145397" cy="629717"/>
            </a:xfrm>
            <a:prstGeom prst="rect">
              <a:avLst/>
            </a:prstGeom>
          </p:spPr>
          <p:txBody>
            <a:bodyPr wrap="square" lIns="0" tIns="0" rIns="0" bIns="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zh-CN" altLang="en-US" sz="1043"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按照国际、国家标准区别产品编码、产品最终用途；与中国政府相关主管部门、非政府组织以及出口管制专家保持密切联系</a:t>
              </a:r>
              <a:endParaRPr kumimoji="0" lang="en-GB" sz="1043"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71" name="页脚占位符 3">
            <a:extLst>
              <a:ext uri="{FF2B5EF4-FFF2-40B4-BE49-F238E27FC236}">
                <a16:creationId xmlns:a16="http://schemas.microsoft.com/office/drawing/2014/main" id="{C32F2CD8-C75C-4DBB-9711-ABE82F29D607}"/>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zh-CN"/>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tint val="75000"/>
                </a:prstClr>
              </a:solidFill>
              <a:effectLst/>
              <a:uLnTx/>
              <a:uFillTx/>
              <a:latin typeface="Arial"/>
              <a:ea typeface="微软雅黑"/>
              <a:cs typeface="+mn-cs"/>
            </a:endParaRPr>
          </a:p>
        </p:txBody>
      </p:sp>
      <p:sp>
        <p:nvSpPr>
          <p:cNvPr id="3" name="灯片编号占位符 2">
            <a:extLst>
              <a:ext uri="{FF2B5EF4-FFF2-40B4-BE49-F238E27FC236}">
                <a16:creationId xmlns:a16="http://schemas.microsoft.com/office/drawing/2014/main" id="{E9881D8D-8D06-4729-B7BB-C252AE96AFD5}"/>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4AC5126-18D1-4E75-B7A8-6AB63669E97A}" type="slidenum">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85" name="灯片编号占位符 3">
            <a:extLst>
              <a:ext uri="{FF2B5EF4-FFF2-40B4-BE49-F238E27FC236}">
                <a16:creationId xmlns:a16="http://schemas.microsoft.com/office/drawing/2014/main" id="{150E0203-735A-44A0-8912-BB5993A77A7C}"/>
              </a:ext>
            </a:extLst>
          </p:cNvPr>
          <p:cNvSpPr txBox="1">
            <a:spLocks/>
          </p:cNvSpPr>
          <p:nvPr/>
        </p:nvSpPr>
        <p:spPr>
          <a:xfrm>
            <a:off x="0" y="0"/>
            <a:ext cx="0" cy="0"/>
          </a:xfr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A60E0E0D-F2C9-49D4-B8B0-C4B3CC0FB418}" type="slidenum">
              <a:rPr kumimoji="0" lang="zh-CN" altLang="en-US" sz="1800" b="0" i="0" u="none" strike="noStrike" kern="1200" cap="none" spc="0" normalizeH="0" baseline="0" noProof="0" smtClean="0">
                <a:ln>
                  <a:noFill/>
                </a:ln>
                <a:solidFill>
                  <a:prstClr val="black"/>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zh-CN" altLang="en-US"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89" name="矩形 88">
            <a:extLst>
              <a:ext uri="{FF2B5EF4-FFF2-40B4-BE49-F238E27FC236}">
                <a16:creationId xmlns:a16="http://schemas.microsoft.com/office/drawing/2014/main" id="{F6CADDE4-7B1A-484C-9D2D-3C662B4CDABB}"/>
              </a:ext>
            </a:extLst>
          </p:cNvPr>
          <p:cNvSpPr/>
          <p:nvPr/>
        </p:nvSpPr>
        <p:spPr>
          <a:xfrm>
            <a:off x="1230306" y="1303408"/>
            <a:ext cx="3393878" cy="555665"/>
          </a:xfrm>
          <a:prstGeom prst="rect">
            <a:avLst/>
          </a:prstGeom>
        </p:spPr>
        <p:txBody>
          <a:bodyPr wrap="none">
            <a:spAutoFit/>
          </a:bodyPr>
          <a:lstStyle/>
          <a:p>
            <a:pPr marL="0" marR="0" lvl="0" indent="0" algn="l" defTabSz="914277" rtl="0" eaLnBrk="1" fontAlgn="auto" latinLnBrk="0" hangingPunct="1">
              <a:lnSpc>
                <a:spcPct val="150000"/>
              </a:lnSpc>
              <a:spcBef>
                <a:spcPts val="0"/>
              </a:spcBef>
              <a:spcAft>
                <a:spcPts val="0"/>
              </a:spcAft>
              <a:buClr>
                <a:srgbClr val="FF9933"/>
              </a:buClr>
              <a:buSzPct val="200000"/>
              <a:buFontTx/>
              <a:buNone/>
              <a:tabLst/>
              <a:defRPr/>
            </a:pPr>
            <a:r>
              <a:rPr kumimoji="0" lang="zh-CN" altLang="en-US" sz="2275" b="1" i="0" u="none" strike="noStrike" kern="1200" cap="none" spc="0" normalizeH="0" baseline="0" noProof="0" dirty="0">
                <a:ln w="0"/>
                <a:solidFill>
                  <a:srgbClr val="EE7700"/>
                </a:solidFill>
                <a:effectLst>
                  <a:outerShdw blurRad="38100" dist="25400" dir="5400000" algn="ctr" rotWithShape="0">
                    <a:srgbClr val="6E747A">
                      <a:alpha val="43000"/>
                    </a:srgbClr>
                  </a:outerShdw>
                </a:effectLst>
                <a:uLnTx/>
                <a:uFillTx/>
                <a:latin typeface="Microsoft YaHei" panose="020B0503020204020204" pitchFamily="34" charset="-122"/>
                <a:ea typeface="Microsoft YaHei" panose="020B0503020204020204" pitchFamily="34" charset="-122"/>
                <a:cs typeface="+mn-cs"/>
              </a:rPr>
              <a:t>合规体系建设：十二原则</a:t>
            </a:r>
            <a:endParaRPr kumimoji="0" lang="en-US" altLang="zh-CN" sz="2275" b="1" i="0" u="none" strike="noStrike" kern="1200" cap="none" spc="0" normalizeH="0" baseline="0" noProof="0" dirty="0">
              <a:ln w="0"/>
              <a:solidFill>
                <a:srgbClr val="EE7700"/>
              </a:solidFill>
              <a:effectLst>
                <a:outerShdw blurRad="38100" dist="25400" dir="5400000" algn="ctr" rotWithShape="0">
                  <a:srgbClr val="6E747A">
                    <a:alpha val="43000"/>
                  </a:srgbClr>
                </a:outerShdw>
              </a:effectLst>
              <a:uLnTx/>
              <a:uFillTx/>
              <a:latin typeface="Microsoft YaHei" panose="020B0503020204020204" pitchFamily="34" charset="-122"/>
              <a:ea typeface="Microsoft YaHei" panose="020B0503020204020204" pitchFamily="34" charset="-122"/>
              <a:cs typeface="+mn-cs"/>
            </a:endParaRPr>
          </a:p>
        </p:txBody>
      </p:sp>
      <p:sp>
        <p:nvSpPr>
          <p:cNvPr id="90" name="TextBox 11">
            <a:extLst>
              <a:ext uri="{FF2B5EF4-FFF2-40B4-BE49-F238E27FC236}">
                <a16:creationId xmlns:a16="http://schemas.microsoft.com/office/drawing/2014/main" id="{968DE770-46F9-48D4-9113-26DEBFECE223}"/>
              </a:ext>
            </a:extLst>
          </p:cNvPr>
          <p:cNvSpPr txBox="1"/>
          <p:nvPr/>
        </p:nvSpPr>
        <p:spPr>
          <a:xfrm>
            <a:off x="1348433" y="591888"/>
            <a:ext cx="7834236" cy="430887"/>
          </a:xfrm>
          <a:prstGeom prst="rect">
            <a:avLst/>
          </a:prstGeom>
          <a:noFill/>
        </p:spPr>
        <p:txBody>
          <a:bodyPr wrap="square" lIns="0" tIns="0" rIns="0" bIns="0"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prstClr val="black">
                    <a:lumMod val="65000"/>
                    <a:lumOff val="35000"/>
                  </a:prstClr>
                </a:solidFill>
                <a:effectLst/>
                <a:uLnTx/>
                <a:uFillTx/>
                <a:latin typeface="Arial"/>
                <a:ea typeface="微软雅黑"/>
                <a:cs typeface="+mn-cs"/>
              </a:rPr>
              <a:t>合规体系建设</a:t>
            </a:r>
            <a:endParaRPr kumimoji="0" lang="en-US" altLang="zh-CN" sz="2800" b="1" i="0" u="none" strike="noStrike" kern="1200" cap="none" spc="0" normalizeH="0" baseline="0" noProof="0" dirty="0">
              <a:ln>
                <a:noFill/>
              </a:ln>
              <a:solidFill>
                <a:prstClr val="black">
                  <a:lumMod val="65000"/>
                  <a:lumOff val="35000"/>
                </a:prstClr>
              </a:solidFill>
              <a:effectLst/>
              <a:uLnTx/>
              <a:uFillTx/>
              <a:latin typeface="Arial"/>
              <a:ea typeface="微软雅黑"/>
              <a:cs typeface="+mn-cs"/>
            </a:endParaRPr>
          </a:p>
        </p:txBody>
      </p:sp>
      <p:pic>
        <p:nvPicPr>
          <p:cNvPr id="91" name="图片 90" descr="D:\=Business Support=\VI系统\logo\中英文全称横版Logo.png">
            <a:extLst>
              <a:ext uri="{FF2B5EF4-FFF2-40B4-BE49-F238E27FC236}">
                <a16:creationId xmlns:a16="http://schemas.microsoft.com/office/drawing/2014/main" id="{3F068095-430D-4F91-BE08-DA5A656913C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79396" y="565131"/>
            <a:ext cx="2426122" cy="374250"/>
          </a:xfrm>
          <a:prstGeom prst="rect">
            <a:avLst/>
          </a:prstGeom>
          <a:noFill/>
          <a:ln>
            <a:noFill/>
          </a:ln>
        </p:spPr>
      </p:pic>
      <p:sp>
        <p:nvSpPr>
          <p:cNvPr id="92" name="TextBox 7">
            <a:extLst>
              <a:ext uri="{FF2B5EF4-FFF2-40B4-BE49-F238E27FC236}">
                <a16:creationId xmlns:a16="http://schemas.microsoft.com/office/drawing/2014/main" id="{517BD092-684B-42C4-886A-A3D7823634E6}"/>
              </a:ext>
            </a:extLst>
          </p:cNvPr>
          <p:cNvSpPr txBox="1"/>
          <p:nvPr/>
        </p:nvSpPr>
        <p:spPr>
          <a:xfrm flipV="1">
            <a:off x="505567" y="1055253"/>
            <a:ext cx="10931676" cy="36000"/>
          </a:xfrm>
          <a:prstGeom prst="rect">
            <a:avLst/>
          </a:prstGeom>
          <a:solidFill>
            <a:schemeClr val="accent1">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07" b="0" i="0" u="none" strike="noStrike" kern="1200" cap="none" spc="0" normalizeH="0" baseline="0" noProof="0" dirty="0">
              <a:ln>
                <a:noFill/>
              </a:ln>
              <a:solidFill>
                <a:prstClr val="black"/>
              </a:solidFill>
              <a:effectLst/>
              <a:uLnTx/>
              <a:uFillTx/>
              <a:latin typeface="Arial"/>
              <a:ea typeface="微软雅黑"/>
              <a:cs typeface="+mn-cs"/>
            </a:endParaRPr>
          </a:p>
        </p:txBody>
      </p:sp>
      <p:pic>
        <p:nvPicPr>
          <p:cNvPr id="93" name="图片 92">
            <a:extLst>
              <a:ext uri="{FF2B5EF4-FFF2-40B4-BE49-F238E27FC236}">
                <a16:creationId xmlns:a16="http://schemas.microsoft.com/office/drawing/2014/main" id="{2637F41A-1930-40FB-8469-DCF02BF6422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1434" b="2440"/>
          <a:stretch/>
        </p:blipFill>
        <p:spPr>
          <a:xfrm rot="5400000">
            <a:off x="350737" y="-350737"/>
            <a:ext cx="1660727" cy="2362201"/>
          </a:xfrm>
          <a:prstGeom prst="rect">
            <a:avLst/>
          </a:prstGeom>
        </p:spPr>
      </p:pic>
      <p:sp>
        <p:nvSpPr>
          <p:cNvPr id="94" name="KSO_Shape">
            <a:extLst>
              <a:ext uri="{FF2B5EF4-FFF2-40B4-BE49-F238E27FC236}">
                <a16:creationId xmlns:a16="http://schemas.microsoft.com/office/drawing/2014/main" id="{AC18C4FD-4C93-4C0E-8180-B31F9F48DC5B}"/>
              </a:ext>
            </a:extLst>
          </p:cNvPr>
          <p:cNvSpPr/>
          <p:nvPr/>
        </p:nvSpPr>
        <p:spPr>
          <a:xfrm>
            <a:off x="855554" y="1460842"/>
            <a:ext cx="309397" cy="332653"/>
          </a:xfrm>
          <a:prstGeom prst="homePlate">
            <a:avLst>
              <a:gd name="adj" fmla="val 32249"/>
            </a:avLst>
          </a:prstGeom>
          <a:ln/>
        </p:spPr>
        <p:style>
          <a:lnRef idx="0">
            <a:schemeClr val="accent5"/>
          </a:lnRef>
          <a:fillRef idx="3">
            <a:schemeClr val="accent5"/>
          </a:fillRef>
          <a:effectRef idx="3">
            <a:schemeClr val="accent5"/>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Tree>
    <p:extLst>
      <p:ext uri="{BB962C8B-B14F-4D97-AF65-F5344CB8AC3E}">
        <p14:creationId xmlns:p14="http://schemas.microsoft.com/office/powerpoint/2010/main" val="40683285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wipe(left)">
                                      <p:cBhvr>
                                        <p:cTn id="7" dur="500"/>
                                        <p:tgtEl>
                                          <p:spTgt spid="8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4"/>
                                        </p:tgtEl>
                                        <p:attrNameLst>
                                          <p:attrName>style.visibility</p:attrName>
                                        </p:attrNameLst>
                                      </p:cBhvr>
                                      <p:to>
                                        <p:strVal val="visible"/>
                                      </p:to>
                                    </p:set>
                                    <p:animEffect transition="in" filter="wipe(left)">
                                      <p:cBhvr>
                                        <p:cTn id="10" dur="500"/>
                                        <p:tgtEl>
                                          <p:spTgt spid="94"/>
                                        </p:tgtEl>
                                      </p:cBhvr>
                                    </p:animEffect>
                                  </p:childTnLst>
                                </p:cTn>
                              </p:par>
                            </p:childTnLst>
                          </p:cTn>
                        </p:par>
                        <p:par>
                          <p:cTn id="11" fill="hold">
                            <p:stCondLst>
                              <p:cond delay="500"/>
                            </p:stCondLst>
                            <p:childTnLst>
                              <p:par>
                                <p:cTn id="12" presetID="3" presetClass="entr" presetSubtype="1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linds(horizontal)">
                                      <p:cBhvr>
                                        <p:cTn id="14" dur="500"/>
                                        <p:tgtEl>
                                          <p:spTgt spid="5"/>
                                        </p:tgtEl>
                                      </p:cBhvr>
                                    </p:animEffect>
                                  </p:childTnLst>
                                </p:cTn>
                              </p:par>
                            </p:childTnLst>
                          </p:cTn>
                        </p:par>
                        <p:par>
                          <p:cTn id="15" fill="hold">
                            <p:stCondLst>
                              <p:cond delay="1000"/>
                            </p:stCondLst>
                            <p:childTnLst>
                              <p:par>
                                <p:cTn id="16" presetID="12" presetClass="entr" presetSubtype="2" fill="hold" nodeType="after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additive="base">
                                        <p:cTn id="18" dur="500"/>
                                        <p:tgtEl>
                                          <p:spTgt spid="36"/>
                                        </p:tgtEl>
                                        <p:attrNameLst>
                                          <p:attrName>ppt_x</p:attrName>
                                        </p:attrNameLst>
                                      </p:cBhvr>
                                      <p:tavLst>
                                        <p:tav tm="0">
                                          <p:val>
                                            <p:strVal val="#ppt_x+#ppt_w*1.125000"/>
                                          </p:val>
                                        </p:tav>
                                        <p:tav tm="100000">
                                          <p:val>
                                            <p:strVal val="#ppt_x"/>
                                          </p:val>
                                        </p:tav>
                                      </p:tavLst>
                                    </p:anim>
                                    <p:animEffect transition="in" filter="wipe(left)">
                                      <p:cBhvr>
                                        <p:cTn id="19" dur="500"/>
                                        <p:tgtEl>
                                          <p:spTgt spid="36"/>
                                        </p:tgtEl>
                                      </p:cBhvr>
                                    </p:animEffect>
                                  </p:childTnLst>
                                </p:cTn>
                              </p:par>
                              <p:par>
                                <p:cTn id="20" presetID="12" presetClass="entr" presetSubtype="8"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additive="base">
                                        <p:cTn id="22" dur="500"/>
                                        <p:tgtEl>
                                          <p:spTgt spid="39"/>
                                        </p:tgtEl>
                                        <p:attrNameLst>
                                          <p:attrName>ppt_x</p:attrName>
                                        </p:attrNameLst>
                                      </p:cBhvr>
                                      <p:tavLst>
                                        <p:tav tm="0">
                                          <p:val>
                                            <p:strVal val="#ppt_x-#ppt_w*1.125000"/>
                                          </p:val>
                                        </p:tav>
                                        <p:tav tm="100000">
                                          <p:val>
                                            <p:strVal val="#ppt_x"/>
                                          </p:val>
                                        </p:tav>
                                      </p:tavLst>
                                    </p:anim>
                                    <p:animEffect transition="in" filter="wipe(right)">
                                      <p:cBhvr>
                                        <p:cTn id="23" dur="500"/>
                                        <p:tgtEl>
                                          <p:spTgt spid="39"/>
                                        </p:tgtEl>
                                      </p:cBhvr>
                                    </p:animEffect>
                                  </p:childTnLst>
                                </p:cTn>
                              </p:par>
                            </p:childTnLst>
                          </p:cTn>
                        </p:par>
                        <p:par>
                          <p:cTn id="24" fill="hold">
                            <p:stCondLst>
                              <p:cond delay="1500"/>
                            </p:stCondLst>
                            <p:childTnLst>
                              <p:par>
                                <p:cTn id="25" presetID="12" presetClass="entr" presetSubtype="2" fill="hold" nodeType="afterEffect">
                                  <p:stCondLst>
                                    <p:cond delay="0"/>
                                  </p:stCondLst>
                                  <p:childTnLst>
                                    <p:set>
                                      <p:cBhvr>
                                        <p:cTn id="26" dur="1" fill="hold">
                                          <p:stCondLst>
                                            <p:cond delay="0"/>
                                          </p:stCondLst>
                                        </p:cTn>
                                        <p:tgtEl>
                                          <p:spTgt spid="44"/>
                                        </p:tgtEl>
                                        <p:attrNameLst>
                                          <p:attrName>style.visibility</p:attrName>
                                        </p:attrNameLst>
                                      </p:cBhvr>
                                      <p:to>
                                        <p:strVal val="visible"/>
                                      </p:to>
                                    </p:set>
                                    <p:anim calcmode="lin" valueType="num">
                                      <p:cBhvr additive="base">
                                        <p:cTn id="27" dur="500"/>
                                        <p:tgtEl>
                                          <p:spTgt spid="44"/>
                                        </p:tgtEl>
                                        <p:attrNameLst>
                                          <p:attrName>ppt_x</p:attrName>
                                        </p:attrNameLst>
                                      </p:cBhvr>
                                      <p:tavLst>
                                        <p:tav tm="0">
                                          <p:val>
                                            <p:strVal val="#ppt_x+#ppt_w*1.125000"/>
                                          </p:val>
                                        </p:tav>
                                        <p:tav tm="100000">
                                          <p:val>
                                            <p:strVal val="#ppt_x"/>
                                          </p:val>
                                        </p:tav>
                                      </p:tavLst>
                                    </p:anim>
                                    <p:animEffect transition="in" filter="wipe(left)">
                                      <p:cBhvr>
                                        <p:cTn id="28" dur="500"/>
                                        <p:tgtEl>
                                          <p:spTgt spid="44"/>
                                        </p:tgtEl>
                                      </p:cBhvr>
                                    </p:animEffect>
                                  </p:childTnLst>
                                </p:cTn>
                              </p:par>
                              <p:par>
                                <p:cTn id="29" presetID="12" presetClass="entr" presetSubtype="8"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additive="base">
                                        <p:cTn id="31" dur="500"/>
                                        <p:tgtEl>
                                          <p:spTgt spid="45"/>
                                        </p:tgtEl>
                                        <p:attrNameLst>
                                          <p:attrName>ppt_x</p:attrName>
                                        </p:attrNameLst>
                                      </p:cBhvr>
                                      <p:tavLst>
                                        <p:tav tm="0">
                                          <p:val>
                                            <p:strVal val="#ppt_x-#ppt_w*1.125000"/>
                                          </p:val>
                                        </p:tav>
                                        <p:tav tm="100000">
                                          <p:val>
                                            <p:strVal val="#ppt_x"/>
                                          </p:val>
                                        </p:tav>
                                      </p:tavLst>
                                    </p:anim>
                                    <p:animEffect transition="in" filter="wipe(right)">
                                      <p:cBhvr>
                                        <p:cTn id="32" dur="500"/>
                                        <p:tgtEl>
                                          <p:spTgt spid="45"/>
                                        </p:tgtEl>
                                      </p:cBhvr>
                                    </p:animEffect>
                                  </p:childTnLst>
                                </p:cTn>
                              </p:par>
                            </p:childTnLst>
                          </p:cTn>
                        </p:par>
                        <p:par>
                          <p:cTn id="33" fill="hold">
                            <p:stCondLst>
                              <p:cond delay="2000"/>
                            </p:stCondLst>
                            <p:childTnLst>
                              <p:par>
                                <p:cTn id="34" presetID="12" presetClass="entr" presetSubtype="2" fill="hold"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500"/>
                                        <p:tgtEl>
                                          <p:spTgt spid="58"/>
                                        </p:tgtEl>
                                        <p:attrNameLst>
                                          <p:attrName>ppt_x</p:attrName>
                                        </p:attrNameLst>
                                      </p:cBhvr>
                                      <p:tavLst>
                                        <p:tav tm="0">
                                          <p:val>
                                            <p:strVal val="#ppt_x+#ppt_w*1.125000"/>
                                          </p:val>
                                        </p:tav>
                                        <p:tav tm="100000">
                                          <p:val>
                                            <p:strVal val="#ppt_x"/>
                                          </p:val>
                                        </p:tav>
                                      </p:tavLst>
                                    </p:anim>
                                    <p:animEffect transition="in" filter="wipe(left)">
                                      <p:cBhvr>
                                        <p:cTn id="37" dur="500"/>
                                        <p:tgtEl>
                                          <p:spTgt spid="58"/>
                                        </p:tgtEl>
                                      </p:cBhvr>
                                    </p:animEffect>
                                  </p:childTnLst>
                                </p:cTn>
                              </p:par>
                              <p:par>
                                <p:cTn id="38" presetID="12" presetClass="entr" presetSubtype="8" fill="hold" nodeType="withEffect">
                                  <p:stCondLst>
                                    <p:cond delay="0"/>
                                  </p:stCondLst>
                                  <p:childTnLst>
                                    <p:set>
                                      <p:cBhvr>
                                        <p:cTn id="39" dur="1" fill="hold">
                                          <p:stCondLst>
                                            <p:cond delay="0"/>
                                          </p:stCondLst>
                                        </p:cTn>
                                        <p:tgtEl>
                                          <p:spTgt spid="59"/>
                                        </p:tgtEl>
                                        <p:attrNameLst>
                                          <p:attrName>style.visibility</p:attrName>
                                        </p:attrNameLst>
                                      </p:cBhvr>
                                      <p:to>
                                        <p:strVal val="visible"/>
                                      </p:to>
                                    </p:set>
                                    <p:anim calcmode="lin" valueType="num">
                                      <p:cBhvr additive="base">
                                        <p:cTn id="40" dur="500"/>
                                        <p:tgtEl>
                                          <p:spTgt spid="59"/>
                                        </p:tgtEl>
                                        <p:attrNameLst>
                                          <p:attrName>ppt_x</p:attrName>
                                        </p:attrNameLst>
                                      </p:cBhvr>
                                      <p:tavLst>
                                        <p:tav tm="0">
                                          <p:val>
                                            <p:strVal val="#ppt_x-#ppt_w*1.125000"/>
                                          </p:val>
                                        </p:tav>
                                        <p:tav tm="100000">
                                          <p:val>
                                            <p:strVal val="#ppt_x"/>
                                          </p:val>
                                        </p:tav>
                                      </p:tavLst>
                                    </p:anim>
                                    <p:animEffect transition="in" filter="wipe(right)">
                                      <p:cBhvr>
                                        <p:cTn id="41" dur="500"/>
                                        <p:tgtEl>
                                          <p:spTgt spid="59"/>
                                        </p:tgtEl>
                                      </p:cBhvr>
                                    </p:animEffect>
                                  </p:childTnLst>
                                </p:cTn>
                              </p:par>
                            </p:childTnLst>
                          </p:cTn>
                        </p:par>
                        <p:par>
                          <p:cTn id="42" fill="hold">
                            <p:stCondLst>
                              <p:cond delay="2500"/>
                            </p:stCondLst>
                            <p:childTnLst>
                              <p:par>
                                <p:cTn id="43" presetID="12" presetClass="entr" presetSubtype="2"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additive="base">
                                        <p:cTn id="45" dur="500"/>
                                        <p:tgtEl>
                                          <p:spTgt spid="65"/>
                                        </p:tgtEl>
                                        <p:attrNameLst>
                                          <p:attrName>ppt_x</p:attrName>
                                        </p:attrNameLst>
                                      </p:cBhvr>
                                      <p:tavLst>
                                        <p:tav tm="0">
                                          <p:val>
                                            <p:strVal val="#ppt_x+#ppt_w*1.125000"/>
                                          </p:val>
                                        </p:tav>
                                        <p:tav tm="100000">
                                          <p:val>
                                            <p:strVal val="#ppt_x"/>
                                          </p:val>
                                        </p:tav>
                                      </p:tavLst>
                                    </p:anim>
                                    <p:animEffect transition="in" filter="wipe(left)">
                                      <p:cBhvr>
                                        <p:cTn id="46" dur="500"/>
                                        <p:tgtEl>
                                          <p:spTgt spid="65"/>
                                        </p:tgtEl>
                                      </p:cBhvr>
                                    </p:animEffect>
                                  </p:childTnLst>
                                </p:cTn>
                              </p:par>
                              <p:par>
                                <p:cTn id="47" presetID="12" presetClass="entr" presetSubtype="8" fill="hold" nodeType="with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additive="base">
                                        <p:cTn id="49" dur="500"/>
                                        <p:tgtEl>
                                          <p:spTgt spid="66"/>
                                        </p:tgtEl>
                                        <p:attrNameLst>
                                          <p:attrName>ppt_x</p:attrName>
                                        </p:attrNameLst>
                                      </p:cBhvr>
                                      <p:tavLst>
                                        <p:tav tm="0">
                                          <p:val>
                                            <p:strVal val="#ppt_x-#ppt_w*1.125000"/>
                                          </p:val>
                                        </p:tav>
                                        <p:tav tm="100000">
                                          <p:val>
                                            <p:strVal val="#ppt_x"/>
                                          </p:val>
                                        </p:tav>
                                      </p:tavLst>
                                    </p:anim>
                                    <p:animEffect transition="in" filter="wipe(right)">
                                      <p:cBhvr>
                                        <p:cTn id="50" dur="500"/>
                                        <p:tgtEl>
                                          <p:spTgt spid="66"/>
                                        </p:tgtEl>
                                      </p:cBhvr>
                                    </p:animEffect>
                                  </p:childTnLst>
                                </p:cTn>
                              </p:par>
                            </p:childTnLst>
                          </p:cTn>
                        </p:par>
                        <p:par>
                          <p:cTn id="51" fill="hold">
                            <p:stCondLst>
                              <p:cond delay="3000"/>
                            </p:stCondLst>
                            <p:childTnLst>
                              <p:par>
                                <p:cTn id="52" presetID="12" presetClass="entr" presetSubtype="2" fill="hold" nodeType="afterEffect">
                                  <p:stCondLst>
                                    <p:cond delay="0"/>
                                  </p:stCondLst>
                                  <p:childTnLst>
                                    <p:set>
                                      <p:cBhvr>
                                        <p:cTn id="53" dur="1" fill="hold">
                                          <p:stCondLst>
                                            <p:cond delay="0"/>
                                          </p:stCondLst>
                                        </p:cTn>
                                        <p:tgtEl>
                                          <p:spTgt spid="72"/>
                                        </p:tgtEl>
                                        <p:attrNameLst>
                                          <p:attrName>style.visibility</p:attrName>
                                        </p:attrNameLst>
                                      </p:cBhvr>
                                      <p:to>
                                        <p:strVal val="visible"/>
                                      </p:to>
                                    </p:set>
                                    <p:anim calcmode="lin" valueType="num">
                                      <p:cBhvr additive="base">
                                        <p:cTn id="54" dur="500"/>
                                        <p:tgtEl>
                                          <p:spTgt spid="72"/>
                                        </p:tgtEl>
                                        <p:attrNameLst>
                                          <p:attrName>ppt_x</p:attrName>
                                        </p:attrNameLst>
                                      </p:cBhvr>
                                      <p:tavLst>
                                        <p:tav tm="0">
                                          <p:val>
                                            <p:strVal val="#ppt_x+#ppt_w*1.125000"/>
                                          </p:val>
                                        </p:tav>
                                        <p:tav tm="100000">
                                          <p:val>
                                            <p:strVal val="#ppt_x"/>
                                          </p:val>
                                        </p:tav>
                                      </p:tavLst>
                                    </p:anim>
                                    <p:animEffect transition="in" filter="wipe(left)">
                                      <p:cBhvr>
                                        <p:cTn id="55" dur="500"/>
                                        <p:tgtEl>
                                          <p:spTgt spid="72"/>
                                        </p:tgtEl>
                                      </p:cBhvr>
                                    </p:animEffect>
                                  </p:childTnLst>
                                </p:cTn>
                              </p:par>
                              <p:par>
                                <p:cTn id="56" presetID="12" presetClass="entr" presetSubtype="8" fill="hold" nodeType="withEffect">
                                  <p:stCondLst>
                                    <p:cond delay="0"/>
                                  </p:stCondLst>
                                  <p:childTnLst>
                                    <p:set>
                                      <p:cBhvr>
                                        <p:cTn id="57" dur="1" fill="hold">
                                          <p:stCondLst>
                                            <p:cond delay="0"/>
                                          </p:stCondLst>
                                        </p:cTn>
                                        <p:tgtEl>
                                          <p:spTgt spid="73"/>
                                        </p:tgtEl>
                                        <p:attrNameLst>
                                          <p:attrName>style.visibility</p:attrName>
                                        </p:attrNameLst>
                                      </p:cBhvr>
                                      <p:to>
                                        <p:strVal val="visible"/>
                                      </p:to>
                                    </p:set>
                                    <p:anim calcmode="lin" valueType="num">
                                      <p:cBhvr additive="base">
                                        <p:cTn id="58" dur="500"/>
                                        <p:tgtEl>
                                          <p:spTgt spid="73"/>
                                        </p:tgtEl>
                                        <p:attrNameLst>
                                          <p:attrName>ppt_x</p:attrName>
                                        </p:attrNameLst>
                                      </p:cBhvr>
                                      <p:tavLst>
                                        <p:tav tm="0">
                                          <p:val>
                                            <p:strVal val="#ppt_x-#ppt_w*1.125000"/>
                                          </p:val>
                                        </p:tav>
                                        <p:tav tm="100000">
                                          <p:val>
                                            <p:strVal val="#ppt_x"/>
                                          </p:val>
                                        </p:tav>
                                      </p:tavLst>
                                    </p:anim>
                                    <p:animEffect transition="in" filter="wipe(right)">
                                      <p:cBhvr>
                                        <p:cTn id="59" dur="500"/>
                                        <p:tgtEl>
                                          <p:spTgt spid="73"/>
                                        </p:tgtEl>
                                      </p:cBhvr>
                                    </p:animEffect>
                                  </p:childTnLst>
                                </p:cTn>
                              </p:par>
                            </p:childTnLst>
                          </p:cTn>
                        </p:par>
                        <p:par>
                          <p:cTn id="60" fill="hold">
                            <p:stCondLst>
                              <p:cond delay="3500"/>
                            </p:stCondLst>
                            <p:childTnLst>
                              <p:par>
                                <p:cTn id="61" presetID="12" presetClass="entr" presetSubtype="2"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additive="base">
                                        <p:cTn id="63" dur="500"/>
                                        <p:tgtEl>
                                          <p:spTgt spid="79"/>
                                        </p:tgtEl>
                                        <p:attrNameLst>
                                          <p:attrName>ppt_x</p:attrName>
                                        </p:attrNameLst>
                                      </p:cBhvr>
                                      <p:tavLst>
                                        <p:tav tm="0">
                                          <p:val>
                                            <p:strVal val="#ppt_x+#ppt_w*1.125000"/>
                                          </p:val>
                                        </p:tav>
                                        <p:tav tm="100000">
                                          <p:val>
                                            <p:strVal val="#ppt_x"/>
                                          </p:val>
                                        </p:tav>
                                      </p:tavLst>
                                    </p:anim>
                                    <p:animEffect transition="in" filter="wipe(left)">
                                      <p:cBhvr>
                                        <p:cTn id="64" dur="500"/>
                                        <p:tgtEl>
                                          <p:spTgt spid="79"/>
                                        </p:tgtEl>
                                      </p:cBhvr>
                                    </p:animEffect>
                                  </p:childTnLst>
                                </p:cTn>
                              </p:par>
                              <p:par>
                                <p:cTn id="65" presetID="12" presetClass="entr" presetSubtype="8" fill="hold" nodeType="withEffect">
                                  <p:stCondLst>
                                    <p:cond delay="0"/>
                                  </p:stCondLst>
                                  <p:childTnLst>
                                    <p:set>
                                      <p:cBhvr>
                                        <p:cTn id="66" dur="1" fill="hold">
                                          <p:stCondLst>
                                            <p:cond delay="0"/>
                                          </p:stCondLst>
                                        </p:cTn>
                                        <p:tgtEl>
                                          <p:spTgt spid="80"/>
                                        </p:tgtEl>
                                        <p:attrNameLst>
                                          <p:attrName>style.visibility</p:attrName>
                                        </p:attrNameLst>
                                      </p:cBhvr>
                                      <p:to>
                                        <p:strVal val="visible"/>
                                      </p:to>
                                    </p:set>
                                    <p:anim calcmode="lin" valueType="num">
                                      <p:cBhvr additive="base">
                                        <p:cTn id="67" dur="500"/>
                                        <p:tgtEl>
                                          <p:spTgt spid="80"/>
                                        </p:tgtEl>
                                        <p:attrNameLst>
                                          <p:attrName>ppt_x</p:attrName>
                                        </p:attrNameLst>
                                      </p:cBhvr>
                                      <p:tavLst>
                                        <p:tav tm="0">
                                          <p:val>
                                            <p:strVal val="#ppt_x-#ppt_w*1.125000"/>
                                          </p:val>
                                        </p:tav>
                                        <p:tav tm="100000">
                                          <p:val>
                                            <p:strVal val="#ppt_x"/>
                                          </p:val>
                                        </p:tav>
                                      </p:tavLst>
                                    </p:anim>
                                    <p:animEffect transition="in" filter="wipe(right)">
                                      <p:cBhvr>
                                        <p:cTn id="68"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9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273709" y="2166396"/>
            <a:ext cx="3676500" cy="3676500"/>
            <a:chOff x="4031112" y="1829957"/>
            <a:chExt cx="4125053" cy="4125053"/>
          </a:xfrm>
        </p:grpSpPr>
        <p:sp>
          <p:nvSpPr>
            <p:cNvPr id="7" name="Freeform 5"/>
            <p:cNvSpPr>
              <a:spLocks/>
            </p:cNvSpPr>
            <p:nvPr/>
          </p:nvSpPr>
          <p:spPr bwMode="auto">
            <a:xfrm>
              <a:off x="4315598" y="2638497"/>
              <a:ext cx="1014419" cy="1253986"/>
            </a:xfrm>
            <a:custGeom>
              <a:avLst/>
              <a:gdLst>
                <a:gd name="T0" fmla="*/ 114 w 114"/>
                <a:gd name="T1" fmla="*/ 55 h 141"/>
                <a:gd name="T2" fmla="*/ 59 w 114"/>
                <a:gd name="T3" fmla="*/ 0 h 141"/>
                <a:gd name="T4" fmla="*/ 0 w 114"/>
                <a:gd name="T5" fmla="*/ 141 h 141"/>
                <a:gd name="T6" fmla="*/ 78 w 114"/>
                <a:gd name="T7" fmla="*/ 141 h 141"/>
                <a:gd name="T8" fmla="*/ 114 w 114"/>
                <a:gd name="T9" fmla="*/ 55 h 141"/>
              </a:gdLst>
              <a:ahLst/>
              <a:cxnLst>
                <a:cxn ang="0">
                  <a:pos x="T0" y="T1"/>
                </a:cxn>
                <a:cxn ang="0">
                  <a:pos x="T2" y="T3"/>
                </a:cxn>
                <a:cxn ang="0">
                  <a:pos x="T4" y="T5"/>
                </a:cxn>
                <a:cxn ang="0">
                  <a:pos x="T6" y="T7"/>
                </a:cxn>
                <a:cxn ang="0">
                  <a:pos x="T8" y="T9"/>
                </a:cxn>
              </a:cxnLst>
              <a:rect l="0" t="0" r="r" b="b"/>
              <a:pathLst>
                <a:path w="114" h="141">
                  <a:moveTo>
                    <a:pt x="114" y="55"/>
                  </a:moveTo>
                  <a:cubicBezTo>
                    <a:pt x="59" y="0"/>
                    <a:pt x="59" y="0"/>
                    <a:pt x="59" y="0"/>
                  </a:cubicBezTo>
                  <a:cubicBezTo>
                    <a:pt x="23" y="36"/>
                    <a:pt x="0" y="86"/>
                    <a:pt x="0" y="141"/>
                  </a:cubicBezTo>
                  <a:cubicBezTo>
                    <a:pt x="78" y="141"/>
                    <a:pt x="78" y="141"/>
                    <a:pt x="78" y="141"/>
                  </a:cubicBezTo>
                  <a:cubicBezTo>
                    <a:pt x="78" y="107"/>
                    <a:pt x="92" y="77"/>
                    <a:pt x="114" y="55"/>
                  </a:cubicBezTo>
                  <a:close/>
                </a:path>
              </a:pathLst>
            </a:custGeom>
            <a:solidFill>
              <a:schemeClr val="accent4"/>
            </a:solidFill>
            <a:ln>
              <a:noFill/>
            </a:ln>
          </p:spPr>
          <p:txBody>
            <a:bodyPr vert="horz" wrap="square" lIns="81497" tIns="40749" rIns="81497" bIns="40749" numCol="1" anchor="t" anchorCtr="0" compatLnSpc="1">
              <a:prstTxWarp prst="textNoShape">
                <a:avLst/>
              </a:prstTxWarp>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1522"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8" name="Freeform 6"/>
            <p:cNvSpPr>
              <a:spLocks/>
            </p:cNvSpPr>
            <p:nvPr/>
          </p:nvSpPr>
          <p:spPr bwMode="auto">
            <a:xfrm>
              <a:off x="4633774" y="1829957"/>
              <a:ext cx="1459864" cy="1171635"/>
            </a:xfrm>
            <a:custGeom>
              <a:avLst/>
              <a:gdLst>
                <a:gd name="T0" fmla="*/ 164 w 164"/>
                <a:gd name="T1" fmla="*/ 90 h 132"/>
                <a:gd name="T2" fmla="*/ 164 w 164"/>
                <a:gd name="T3" fmla="*/ 0 h 132"/>
                <a:gd name="T4" fmla="*/ 0 w 164"/>
                <a:gd name="T5" fmla="*/ 68 h 132"/>
                <a:gd name="T6" fmla="*/ 64 w 164"/>
                <a:gd name="T7" fmla="*/ 132 h 132"/>
                <a:gd name="T8" fmla="*/ 164 w 164"/>
                <a:gd name="T9" fmla="*/ 90 h 132"/>
              </a:gdLst>
              <a:ahLst/>
              <a:cxnLst>
                <a:cxn ang="0">
                  <a:pos x="T0" y="T1"/>
                </a:cxn>
                <a:cxn ang="0">
                  <a:pos x="T2" y="T3"/>
                </a:cxn>
                <a:cxn ang="0">
                  <a:pos x="T4" y="T5"/>
                </a:cxn>
                <a:cxn ang="0">
                  <a:pos x="T6" y="T7"/>
                </a:cxn>
                <a:cxn ang="0">
                  <a:pos x="T8" y="T9"/>
                </a:cxn>
              </a:cxnLst>
              <a:rect l="0" t="0" r="r" b="b"/>
              <a:pathLst>
                <a:path w="164" h="132">
                  <a:moveTo>
                    <a:pt x="164" y="90"/>
                  </a:moveTo>
                  <a:cubicBezTo>
                    <a:pt x="164" y="0"/>
                    <a:pt x="164" y="0"/>
                    <a:pt x="164" y="0"/>
                  </a:cubicBezTo>
                  <a:cubicBezTo>
                    <a:pt x="100" y="0"/>
                    <a:pt x="42" y="26"/>
                    <a:pt x="0" y="68"/>
                  </a:cubicBezTo>
                  <a:cubicBezTo>
                    <a:pt x="64" y="132"/>
                    <a:pt x="64" y="132"/>
                    <a:pt x="64" y="132"/>
                  </a:cubicBezTo>
                  <a:cubicBezTo>
                    <a:pt x="89" y="106"/>
                    <a:pt x="125" y="90"/>
                    <a:pt x="164" y="90"/>
                  </a:cubicBezTo>
                  <a:close/>
                </a:path>
              </a:pathLst>
            </a:custGeom>
            <a:solidFill>
              <a:schemeClr val="accent1"/>
            </a:solidFill>
            <a:ln>
              <a:noFill/>
            </a:ln>
          </p:spPr>
          <p:txBody>
            <a:bodyPr vert="horz" wrap="square" lIns="81497" tIns="40749" rIns="81497" bIns="40749" numCol="1" anchor="t" anchorCtr="0" compatLnSpc="1">
              <a:prstTxWarp prst="textNoShape">
                <a:avLst/>
              </a:prstTxWarp>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1522"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9" name="Freeform 7"/>
            <p:cNvSpPr>
              <a:spLocks/>
            </p:cNvSpPr>
            <p:nvPr/>
          </p:nvSpPr>
          <p:spPr bwMode="auto">
            <a:xfrm>
              <a:off x="6093638" y="2114443"/>
              <a:ext cx="1253986" cy="1014419"/>
            </a:xfrm>
            <a:custGeom>
              <a:avLst/>
              <a:gdLst>
                <a:gd name="T0" fmla="*/ 86 w 141"/>
                <a:gd name="T1" fmla="*/ 114 h 114"/>
                <a:gd name="T2" fmla="*/ 141 w 141"/>
                <a:gd name="T3" fmla="*/ 59 h 114"/>
                <a:gd name="T4" fmla="*/ 0 w 141"/>
                <a:gd name="T5" fmla="*/ 0 h 114"/>
                <a:gd name="T6" fmla="*/ 0 w 141"/>
                <a:gd name="T7" fmla="*/ 78 h 114"/>
                <a:gd name="T8" fmla="*/ 86 w 141"/>
                <a:gd name="T9" fmla="*/ 114 h 114"/>
              </a:gdLst>
              <a:ahLst/>
              <a:cxnLst>
                <a:cxn ang="0">
                  <a:pos x="T0" y="T1"/>
                </a:cxn>
                <a:cxn ang="0">
                  <a:pos x="T2" y="T3"/>
                </a:cxn>
                <a:cxn ang="0">
                  <a:pos x="T4" y="T5"/>
                </a:cxn>
                <a:cxn ang="0">
                  <a:pos x="T6" y="T7"/>
                </a:cxn>
                <a:cxn ang="0">
                  <a:pos x="T8" y="T9"/>
                </a:cxn>
              </a:cxnLst>
              <a:rect l="0" t="0" r="r" b="b"/>
              <a:pathLst>
                <a:path w="141" h="114">
                  <a:moveTo>
                    <a:pt x="86" y="114"/>
                  </a:moveTo>
                  <a:cubicBezTo>
                    <a:pt x="141" y="59"/>
                    <a:pt x="141" y="59"/>
                    <a:pt x="141" y="59"/>
                  </a:cubicBezTo>
                  <a:cubicBezTo>
                    <a:pt x="105" y="23"/>
                    <a:pt x="55" y="0"/>
                    <a:pt x="0" y="0"/>
                  </a:cubicBezTo>
                  <a:cubicBezTo>
                    <a:pt x="0" y="78"/>
                    <a:pt x="0" y="78"/>
                    <a:pt x="0" y="78"/>
                  </a:cubicBezTo>
                  <a:cubicBezTo>
                    <a:pt x="34" y="78"/>
                    <a:pt x="64" y="92"/>
                    <a:pt x="86" y="114"/>
                  </a:cubicBezTo>
                  <a:close/>
                </a:path>
              </a:pathLst>
            </a:custGeom>
            <a:solidFill>
              <a:schemeClr val="accent2"/>
            </a:solidFill>
            <a:ln>
              <a:noFill/>
            </a:ln>
          </p:spPr>
          <p:txBody>
            <a:bodyPr vert="horz" wrap="square" lIns="81497" tIns="40749" rIns="81497" bIns="40749" numCol="1" anchor="t" anchorCtr="0" compatLnSpc="1">
              <a:prstTxWarp prst="textNoShape">
                <a:avLst/>
              </a:prstTxWarp>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1522"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 name="Freeform 8"/>
            <p:cNvSpPr>
              <a:spLocks/>
            </p:cNvSpPr>
            <p:nvPr/>
          </p:nvSpPr>
          <p:spPr bwMode="auto">
            <a:xfrm>
              <a:off x="6984530" y="2432619"/>
              <a:ext cx="1171635" cy="1459864"/>
            </a:xfrm>
            <a:custGeom>
              <a:avLst/>
              <a:gdLst>
                <a:gd name="T0" fmla="*/ 42 w 132"/>
                <a:gd name="T1" fmla="*/ 164 h 164"/>
                <a:gd name="T2" fmla="*/ 132 w 132"/>
                <a:gd name="T3" fmla="*/ 164 h 164"/>
                <a:gd name="T4" fmla="*/ 64 w 132"/>
                <a:gd name="T5" fmla="*/ 0 h 164"/>
                <a:gd name="T6" fmla="*/ 0 w 132"/>
                <a:gd name="T7" fmla="*/ 64 h 164"/>
                <a:gd name="T8" fmla="*/ 42 w 132"/>
                <a:gd name="T9" fmla="*/ 164 h 164"/>
              </a:gdLst>
              <a:ahLst/>
              <a:cxnLst>
                <a:cxn ang="0">
                  <a:pos x="T0" y="T1"/>
                </a:cxn>
                <a:cxn ang="0">
                  <a:pos x="T2" y="T3"/>
                </a:cxn>
                <a:cxn ang="0">
                  <a:pos x="T4" y="T5"/>
                </a:cxn>
                <a:cxn ang="0">
                  <a:pos x="T6" y="T7"/>
                </a:cxn>
                <a:cxn ang="0">
                  <a:pos x="T8" y="T9"/>
                </a:cxn>
              </a:cxnLst>
              <a:rect l="0" t="0" r="r" b="b"/>
              <a:pathLst>
                <a:path w="132" h="164">
                  <a:moveTo>
                    <a:pt x="42" y="164"/>
                  </a:moveTo>
                  <a:cubicBezTo>
                    <a:pt x="132" y="164"/>
                    <a:pt x="132" y="164"/>
                    <a:pt x="132" y="164"/>
                  </a:cubicBezTo>
                  <a:cubicBezTo>
                    <a:pt x="132" y="100"/>
                    <a:pt x="106" y="42"/>
                    <a:pt x="64" y="0"/>
                  </a:cubicBezTo>
                  <a:cubicBezTo>
                    <a:pt x="0" y="64"/>
                    <a:pt x="0" y="64"/>
                    <a:pt x="0" y="64"/>
                  </a:cubicBezTo>
                  <a:cubicBezTo>
                    <a:pt x="26" y="89"/>
                    <a:pt x="42" y="125"/>
                    <a:pt x="42" y="164"/>
                  </a:cubicBezTo>
                  <a:close/>
                </a:path>
              </a:pathLst>
            </a:custGeom>
            <a:solidFill>
              <a:schemeClr val="accent3"/>
            </a:solidFill>
            <a:ln>
              <a:noFill/>
            </a:ln>
          </p:spPr>
          <p:txBody>
            <a:bodyPr vert="horz" wrap="square" lIns="81497" tIns="40749" rIns="81497" bIns="40749" numCol="1" anchor="t" anchorCtr="0" compatLnSpc="1">
              <a:prstTxWarp prst="textNoShape">
                <a:avLst/>
              </a:prstTxWarp>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1522"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1" name="Freeform 9"/>
            <p:cNvSpPr>
              <a:spLocks/>
            </p:cNvSpPr>
            <p:nvPr/>
          </p:nvSpPr>
          <p:spPr bwMode="auto">
            <a:xfrm>
              <a:off x="6857259" y="3892483"/>
              <a:ext cx="1014419" cy="1253986"/>
            </a:xfrm>
            <a:custGeom>
              <a:avLst/>
              <a:gdLst>
                <a:gd name="T0" fmla="*/ 36 w 114"/>
                <a:gd name="T1" fmla="*/ 0 h 141"/>
                <a:gd name="T2" fmla="*/ 0 w 114"/>
                <a:gd name="T3" fmla="*/ 86 h 141"/>
                <a:gd name="T4" fmla="*/ 55 w 114"/>
                <a:gd name="T5" fmla="*/ 141 h 141"/>
                <a:gd name="T6" fmla="*/ 114 w 114"/>
                <a:gd name="T7" fmla="*/ 0 h 141"/>
                <a:gd name="T8" fmla="*/ 36 w 114"/>
                <a:gd name="T9" fmla="*/ 0 h 141"/>
              </a:gdLst>
              <a:ahLst/>
              <a:cxnLst>
                <a:cxn ang="0">
                  <a:pos x="T0" y="T1"/>
                </a:cxn>
                <a:cxn ang="0">
                  <a:pos x="T2" y="T3"/>
                </a:cxn>
                <a:cxn ang="0">
                  <a:pos x="T4" y="T5"/>
                </a:cxn>
                <a:cxn ang="0">
                  <a:pos x="T6" y="T7"/>
                </a:cxn>
                <a:cxn ang="0">
                  <a:pos x="T8" y="T9"/>
                </a:cxn>
              </a:cxnLst>
              <a:rect l="0" t="0" r="r" b="b"/>
              <a:pathLst>
                <a:path w="114" h="141">
                  <a:moveTo>
                    <a:pt x="36" y="0"/>
                  </a:moveTo>
                  <a:cubicBezTo>
                    <a:pt x="36" y="34"/>
                    <a:pt x="22" y="64"/>
                    <a:pt x="0" y="86"/>
                  </a:cubicBezTo>
                  <a:cubicBezTo>
                    <a:pt x="55" y="141"/>
                    <a:pt x="55" y="141"/>
                    <a:pt x="55" y="141"/>
                  </a:cubicBezTo>
                  <a:cubicBezTo>
                    <a:pt x="91" y="105"/>
                    <a:pt x="114" y="55"/>
                    <a:pt x="114" y="0"/>
                  </a:cubicBezTo>
                  <a:lnTo>
                    <a:pt x="36" y="0"/>
                  </a:lnTo>
                  <a:close/>
                </a:path>
              </a:pathLst>
            </a:custGeom>
            <a:solidFill>
              <a:schemeClr val="accent4"/>
            </a:solidFill>
            <a:ln>
              <a:noFill/>
            </a:ln>
          </p:spPr>
          <p:txBody>
            <a:bodyPr vert="horz" wrap="square" lIns="81497" tIns="40749" rIns="81497" bIns="40749" numCol="1" anchor="t" anchorCtr="0" compatLnSpc="1">
              <a:prstTxWarp prst="textNoShape">
                <a:avLst/>
              </a:prstTxWarp>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1522"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2" name="Freeform 10"/>
            <p:cNvSpPr>
              <a:spLocks/>
            </p:cNvSpPr>
            <p:nvPr/>
          </p:nvSpPr>
          <p:spPr bwMode="auto">
            <a:xfrm>
              <a:off x="6093638" y="4783375"/>
              <a:ext cx="1459864" cy="1171635"/>
            </a:xfrm>
            <a:custGeom>
              <a:avLst/>
              <a:gdLst>
                <a:gd name="T0" fmla="*/ 0 w 164"/>
                <a:gd name="T1" fmla="*/ 42 h 132"/>
                <a:gd name="T2" fmla="*/ 0 w 164"/>
                <a:gd name="T3" fmla="*/ 132 h 132"/>
                <a:gd name="T4" fmla="*/ 164 w 164"/>
                <a:gd name="T5" fmla="*/ 64 h 132"/>
                <a:gd name="T6" fmla="*/ 100 w 164"/>
                <a:gd name="T7" fmla="*/ 0 h 132"/>
                <a:gd name="T8" fmla="*/ 0 w 164"/>
                <a:gd name="T9" fmla="*/ 42 h 132"/>
              </a:gdLst>
              <a:ahLst/>
              <a:cxnLst>
                <a:cxn ang="0">
                  <a:pos x="T0" y="T1"/>
                </a:cxn>
                <a:cxn ang="0">
                  <a:pos x="T2" y="T3"/>
                </a:cxn>
                <a:cxn ang="0">
                  <a:pos x="T4" y="T5"/>
                </a:cxn>
                <a:cxn ang="0">
                  <a:pos x="T6" y="T7"/>
                </a:cxn>
                <a:cxn ang="0">
                  <a:pos x="T8" y="T9"/>
                </a:cxn>
              </a:cxnLst>
              <a:rect l="0" t="0" r="r" b="b"/>
              <a:pathLst>
                <a:path w="164" h="132">
                  <a:moveTo>
                    <a:pt x="0" y="42"/>
                  </a:moveTo>
                  <a:cubicBezTo>
                    <a:pt x="0" y="132"/>
                    <a:pt x="0" y="132"/>
                    <a:pt x="0" y="132"/>
                  </a:cubicBezTo>
                  <a:cubicBezTo>
                    <a:pt x="64" y="132"/>
                    <a:pt x="122" y="106"/>
                    <a:pt x="164" y="64"/>
                  </a:cubicBezTo>
                  <a:cubicBezTo>
                    <a:pt x="100" y="0"/>
                    <a:pt x="100" y="0"/>
                    <a:pt x="100" y="0"/>
                  </a:cubicBezTo>
                  <a:cubicBezTo>
                    <a:pt x="75" y="26"/>
                    <a:pt x="39" y="42"/>
                    <a:pt x="0" y="42"/>
                  </a:cubicBezTo>
                  <a:close/>
                </a:path>
              </a:pathLst>
            </a:custGeom>
            <a:solidFill>
              <a:schemeClr val="accent5"/>
            </a:solidFill>
            <a:ln>
              <a:noFill/>
            </a:ln>
          </p:spPr>
          <p:txBody>
            <a:bodyPr vert="horz" wrap="square" lIns="81497" tIns="40749" rIns="81497" bIns="40749" numCol="1" anchor="t" anchorCtr="0" compatLnSpc="1">
              <a:prstTxWarp prst="textNoShape">
                <a:avLst/>
              </a:prstTxWarp>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1522"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3" name="Freeform 11"/>
            <p:cNvSpPr>
              <a:spLocks/>
            </p:cNvSpPr>
            <p:nvPr/>
          </p:nvSpPr>
          <p:spPr bwMode="auto">
            <a:xfrm>
              <a:off x="4031112" y="3892483"/>
              <a:ext cx="1171635" cy="1459864"/>
            </a:xfrm>
            <a:custGeom>
              <a:avLst/>
              <a:gdLst>
                <a:gd name="T0" fmla="*/ 90 w 132"/>
                <a:gd name="T1" fmla="*/ 0 h 164"/>
                <a:gd name="T2" fmla="*/ 0 w 132"/>
                <a:gd name="T3" fmla="*/ 0 h 164"/>
                <a:gd name="T4" fmla="*/ 68 w 132"/>
                <a:gd name="T5" fmla="*/ 164 h 164"/>
                <a:gd name="T6" fmla="*/ 132 w 132"/>
                <a:gd name="T7" fmla="*/ 100 h 164"/>
                <a:gd name="T8" fmla="*/ 90 w 132"/>
                <a:gd name="T9" fmla="*/ 0 h 164"/>
              </a:gdLst>
              <a:ahLst/>
              <a:cxnLst>
                <a:cxn ang="0">
                  <a:pos x="T0" y="T1"/>
                </a:cxn>
                <a:cxn ang="0">
                  <a:pos x="T2" y="T3"/>
                </a:cxn>
                <a:cxn ang="0">
                  <a:pos x="T4" y="T5"/>
                </a:cxn>
                <a:cxn ang="0">
                  <a:pos x="T6" y="T7"/>
                </a:cxn>
                <a:cxn ang="0">
                  <a:pos x="T8" y="T9"/>
                </a:cxn>
              </a:cxnLst>
              <a:rect l="0" t="0" r="r" b="b"/>
              <a:pathLst>
                <a:path w="132" h="164">
                  <a:moveTo>
                    <a:pt x="90" y="0"/>
                  </a:moveTo>
                  <a:cubicBezTo>
                    <a:pt x="0" y="0"/>
                    <a:pt x="0" y="0"/>
                    <a:pt x="0" y="0"/>
                  </a:cubicBezTo>
                  <a:cubicBezTo>
                    <a:pt x="0" y="64"/>
                    <a:pt x="26" y="122"/>
                    <a:pt x="68" y="164"/>
                  </a:cubicBezTo>
                  <a:cubicBezTo>
                    <a:pt x="132" y="100"/>
                    <a:pt x="132" y="100"/>
                    <a:pt x="132" y="100"/>
                  </a:cubicBezTo>
                  <a:cubicBezTo>
                    <a:pt x="106" y="75"/>
                    <a:pt x="90" y="39"/>
                    <a:pt x="90" y="0"/>
                  </a:cubicBezTo>
                  <a:close/>
                </a:path>
              </a:pathLst>
            </a:custGeom>
            <a:solidFill>
              <a:schemeClr val="accent2"/>
            </a:solidFill>
            <a:ln>
              <a:noFill/>
            </a:ln>
          </p:spPr>
          <p:txBody>
            <a:bodyPr vert="horz" wrap="square" lIns="81497" tIns="40749" rIns="81497" bIns="40749" numCol="1" anchor="t" anchorCtr="0" compatLnSpc="1">
              <a:prstTxWarp prst="textNoShape">
                <a:avLst/>
              </a:prstTxWarp>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1522"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4" name="Freeform 12"/>
            <p:cNvSpPr>
              <a:spLocks/>
            </p:cNvSpPr>
            <p:nvPr/>
          </p:nvSpPr>
          <p:spPr bwMode="auto">
            <a:xfrm>
              <a:off x="4839652" y="4656104"/>
              <a:ext cx="1253986" cy="1014419"/>
            </a:xfrm>
            <a:custGeom>
              <a:avLst/>
              <a:gdLst>
                <a:gd name="T0" fmla="*/ 55 w 141"/>
                <a:gd name="T1" fmla="*/ 0 h 114"/>
                <a:gd name="T2" fmla="*/ 0 w 141"/>
                <a:gd name="T3" fmla="*/ 55 h 114"/>
                <a:gd name="T4" fmla="*/ 141 w 141"/>
                <a:gd name="T5" fmla="*/ 114 h 114"/>
                <a:gd name="T6" fmla="*/ 141 w 141"/>
                <a:gd name="T7" fmla="*/ 36 h 114"/>
                <a:gd name="T8" fmla="*/ 55 w 141"/>
                <a:gd name="T9" fmla="*/ 0 h 114"/>
              </a:gdLst>
              <a:ahLst/>
              <a:cxnLst>
                <a:cxn ang="0">
                  <a:pos x="T0" y="T1"/>
                </a:cxn>
                <a:cxn ang="0">
                  <a:pos x="T2" y="T3"/>
                </a:cxn>
                <a:cxn ang="0">
                  <a:pos x="T4" y="T5"/>
                </a:cxn>
                <a:cxn ang="0">
                  <a:pos x="T6" y="T7"/>
                </a:cxn>
                <a:cxn ang="0">
                  <a:pos x="T8" y="T9"/>
                </a:cxn>
              </a:cxnLst>
              <a:rect l="0" t="0" r="r" b="b"/>
              <a:pathLst>
                <a:path w="141" h="114">
                  <a:moveTo>
                    <a:pt x="55" y="0"/>
                  </a:moveTo>
                  <a:cubicBezTo>
                    <a:pt x="0" y="55"/>
                    <a:pt x="0" y="55"/>
                    <a:pt x="0" y="55"/>
                  </a:cubicBezTo>
                  <a:cubicBezTo>
                    <a:pt x="36" y="91"/>
                    <a:pt x="86" y="114"/>
                    <a:pt x="141" y="114"/>
                  </a:cubicBezTo>
                  <a:cubicBezTo>
                    <a:pt x="141" y="36"/>
                    <a:pt x="141" y="36"/>
                    <a:pt x="141" y="36"/>
                  </a:cubicBezTo>
                  <a:cubicBezTo>
                    <a:pt x="107" y="36"/>
                    <a:pt x="77" y="22"/>
                    <a:pt x="55" y="0"/>
                  </a:cubicBezTo>
                  <a:close/>
                </a:path>
              </a:pathLst>
            </a:custGeom>
            <a:solidFill>
              <a:schemeClr val="accent6"/>
            </a:solidFill>
            <a:ln>
              <a:noFill/>
            </a:ln>
          </p:spPr>
          <p:txBody>
            <a:bodyPr vert="horz" wrap="square" lIns="81497" tIns="40749" rIns="81497" bIns="40749" numCol="1" anchor="t" anchorCtr="0" compatLnSpc="1">
              <a:prstTxWarp prst="textNoShape">
                <a:avLst/>
              </a:prstTxWarp>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1522"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5" name="Freeform 13"/>
            <p:cNvSpPr>
              <a:spLocks/>
            </p:cNvSpPr>
            <p:nvPr/>
          </p:nvSpPr>
          <p:spPr bwMode="auto">
            <a:xfrm>
              <a:off x="5008098" y="3128862"/>
              <a:ext cx="452932" cy="763621"/>
            </a:xfrm>
            <a:custGeom>
              <a:avLst/>
              <a:gdLst>
                <a:gd name="T0" fmla="*/ 51 w 51"/>
                <a:gd name="T1" fmla="*/ 15 h 86"/>
                <a:gd name="T2" fmla="*/ 36 w 51"/>
                <a:gd name="T3" fmla="*/ 0 h 86"/>
                <a:gd name="T4" fmla="*/ 0 w 51"/>
                <a:gd name="T5" fmla="*/ 86 h 86"/>
                <a:gd name="T6" fmla="*/ 22 w 51"/>
                <a:gd name="T7" fmla="*/ 86 h 86"/>
                <a:gd name="T8" fmla="*/ 51 w 51"/>
                <a:gd name="T9" fmla="*/ 15 h 86"/>
              </a:gdLst>
              <a:ahLst/>
              <a:cxnLst>
                <a:cxn ang="0">
                  <a:pos x="T0" y="T1"/>
                </a:cxn>
                <a:cxn ang="0">
                  <a:pos x="T2" y="T3"/>
                </a:cxn>
                <a:cxn ang="0">
                  <a:pos x="T4" y="T5"/>
                </a:cxn>
                <a:cxn ang="0">
                  <a:pos x="T6" y="T7"/>
                </a:cxn>
                <a:cxn ang="0">
                  <a:pos x="T8" y="T9"/>
                </a:cxn>
              </a:cxnLst>
              <a:rect l="0" t="0" r="r" b="b"/>
              <a:pathLst>
                <a:path w="51" h="86">
                  <a:moveTo>
                    <a:pt x="51" y="15"/>
                  </a:moveTo>
                  <a:cubicBezTo>
                    <a:pt x="36" y="0"/>
                    <a:pt x="36" y="0"/>
                    <a:pt x="36" y="0"/>
                  </a:cubicBezTo>
                  <a:cubicBezTo>
                    <a:pt x="14" y="22"/>
                    <a:pt x="0" y="52"/>
                    <a:pt x="0" y="86"/>
                  </a:cubicBezTo>
                  <a:cubicBezTo>
                    <a:pt x="22" y="86"/>
                    <a:pt x="22" y="86"/>
                    <a:pt x="22" y="86"/>
                  </a:cubicBezTo>
                  <a:cubicBezTo>
                    <a:pt x="22" y="58"/>
                    <a:pt x="33" y="33"/>
                    <a:pt x="51" y="15"/>
                  </a:cubicBezTo>
                  <a:close/>
                </a:path>
              </a:pathLst>
            </a:custGeom>
            <a:solidFill>
              <a:schemeClr val="accent4">
                <a:lumMod val="75000"/>
              </a:schemeClr>
            </a:solidFill>
            <a:ln>
              <a:noFill/>
            </a:ln>
          </p:spPr>
          <p:txBody>
            <a:bodyPr vert="horz" wrap="square" lIns="81497" tIns="40749" rIns="81497" bIns="40749" numCol="1" anchor="t" anchorCtr="0" compatLnSpc="1">
              <a:prstTxWarp prst="textNoShape">
                <a:avLst/>
              </a:prstTxWarp>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1522"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6" name="Freeform 14"/>
            <p:cNvSpPr>
              <a:spLocks/>
            </p:cNvSpPr>
            <p:nvPr/>
          </p:nvSpPr>
          <p:spPr bwMode="auto">
            <a:xfrm>
              <a:off x="6093638" y="2806943"/>
              <a:ext cx="763621" cy="452932"/>
            </a:xfrm>
            <a:custGeom>
              <a:avLst/>
              <a:gdLst>
                <a:gd name="T0" fmla="*/ 71 w 86"/>
                <a:gd name="T1" fmla="*/ 51 h 51"/>
                <a:gd name="T2" fmla="*/ 86 w 86"/>
                <a:gd name="T3" fmla="*/ 36 h 51"/>
                <a:gd name="T4" fmla="*/ 0 w 86"/>
                <a:gd name="T5" fmla="*/ 0 h 51"/>
                <a:gd name="T6" fmla="*/ 0 w 86"/>
                <a:gd name="T7" fmla="*/ 22 h 51"/>
                <a:gd name="T8" fmla="*/ 71 w 86"/>
                <a:gd name="T9" fmla="*/ 51 h 51"/>
              </a:gdLst>
              <a:ahLst/>
              <a:cxnLst>
                <a:cxn ang="0">
                  <a:pos x="T0" y="T1"/>
                </a:cxn>
                <a:cxn ang="0">
                  <a:pos x="T2" y="T3"/>
                </a:cxn>
                <a:cxn ang="0">
                  <a:pos x="T4" y="T5"/>
                </a:cxn>
                <a:cxn ang="0">
                  <a:pos x="T6" y="T7"/>
                </a:cxn>
                <a:cxn ang="0">
                  <a:pos x="T8" y="T9"/>
                </a:cxn>
              </a:cxnLst>
              <a:rect l="0" t="0" r="r" b="b"/>
              <a:pathLst>
                <a:path w="86" h="51">
                  <a:moveTo>
                    <a:pt x="71" y="51"/>
                  </a:moveTo>
                  <a:cubicBezTo>
                    <a:pt x="86" y="36"/>
                    <a:pt x="86" y="36"/>
                    <a:pt x="86" y="36"/>
                  </a:cubicBezTo>
                  <a:cubicBezTo>
                    <a:pt x="64" y="14"/>
                    <a:pt x="34" y="0"/>
                    <a:pt x="0" y="0"/>
                  </a:cubicBezTo>
                  <a:cubicBezTo>
                    <a:pt x="0" y="22"/>
                    <a:pt x="0" y="22"/>
                    <a:pt x="0" y="22"/>
                  </a:cubicBezTo>
                  <a:cubicBezTo>
                    <a:pt x="28" y="22"/>
                    <a:pt x="53" y="33"/>
                    <a:pt x="71" y="51"/>
                  </a:cubicBezTo>
                  <a:close/>
                </a:path>
              </a:pathLst>
            </a:custGeom>
            <a:solidFill>
              <a:schemeClr val="accent2">
                <a:lumMod val="75000"/>
              </a:schemeClr>
            </a:solidFill>
            <a:ln>
              <a:noFill/>
            </a:ln>
          </p:spPr>
          <p:txBody>
            <a:bodyPr vert="horz" wrap="square" lIns="81497" tIns="40749" rIns="81497" bIns="40749" numCol="1" anchor="t" anchorCtr="0" compatLnSpc="1">
              <a:prstTxWarp prst="textNoShape">
                <a:avLst/>
              </a:prstTxWarp>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1522"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7" name="Freeform 15"/>
            <p:cNvSpPr>
              <a:spLocks/>
            </p:cNvSpPr>
            <p:nvPr/>
          </p:nvSpPr>
          <p:spPr bwMode="auto">
            <a:xfrm>
              <a:off x="4828422" y="3892483"/>
              <a:ext cx="535284" cy="890892"/>
            </a:xfrm>
            <a:custGeom>
              <a:avLst/>
              <a:gdLst>
                <a:gd name="T0" fmla="*/ 26 w 60"/>
                <a:gd name="T1" fmla="*/ 0 h 100"/>
                <a:gd name="T2" fmla="*/ 0 w 60"/>
                <a:gd name="T3" fmla="*/ 0 h 100"/>
                <a:gd name="T4" fmla="*/ 42 w 60"/>
                <a:gd name="T5" fmla="*/ 100 h 100"/>
                <a:gd name="T6" fmla="*/ 60 w 60"/>
                <a:gd name="T7" fmla="*/ 82 h 100"/>
                <a:gd name="T8" fmla="*/ 26 w 60"/>
                <a:gd name="T9" fmla="*/ 0 h 100"/>
              </a:gdLst>
              <a:ahLst/>
              <a:cxnLst>
                <a:cxn ang="0">
                  <a:pos x="T0" y="T1"/>
                </a:cxn>
                <a:cxn ang="0">
                  <a:pos x="T2" y="T3"/>
                </a:cxn>
                <a:cxn ang="0">
                  <a:pos x="T4" y="T5"/>
                </a:cxn>
                <a:cxn ang="0">
                  <a:pos x="T6" y="T7"/>
                </a:cxn>
                <a:cxn ang="0">
                  <a:pos x="T8" y="T9"/>
                </a:cxn>
              </a:cxnLst>
              <a:rect l="0" t="0" r="r" b="b"/>
              <a:pathLst>
                <a:path w="60" h="100">
                  <a:moveTo>
                    <a:pt x="26" y="0"/>
                  </a:moveTo>
                  <a:cubicBezTo>
                    <a:pt x="0" y="0"/>
                    <a:pt x="0" y="0"/>
                    <a:pt x="0" y="0"/>
                  </a:cubicBezTo>
                  <a:cubicBezTo>
                    <a:pt x="0" y="39"/>
                    <a:pt x="16" y="75"/>
                    <a:pt x="42" y="100"/>
                  </a:cubicBezTo>
                  <a:cubicBezTo>
                    <a:pt x="60" y="82"/>
                    <a:pt x="60" y="82"/>
                    <a:pt x="60" y="82"/>
                  </a:cubicBezTo>
                  <a:cubicBezTo>
                    <a:pt x="39" y="61"/>
                    <a:pt x="26" y="32"/>
                    <a:pt x="26" y="0"/>
                  </a:cubicBezTo>
                  <a:close/>
                </a:path>
              </a:pathLst>
            </a:custGeom>
            <a:solidFill>
              <a:schemeClr val="accent2">
                <a:lumMod val="75000"/>
              </a:schemeClr>
            </a:solidFill>
            <a:ln>
              <a:noFill/>
            </a:ln>
          </p:spPr>
          <p:txBody>
            <a:bodyPr vert="horz" wrap="square" lIns="81497" tIns="40749" rIns="81497" bIns="40749" numCol="1" anchor="t" anchorCtr="0" compatLnSpc="1">
              <a:prstTxWarp prst="textNoShape">
                <a:avLst/>
              </a:prstTxWarp>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1522"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8" name="Freeform 16"/>
            <p:cNvSpPr>
              <a:spLocks/>
            </p:cNvSpPr>
            <p:nvPr/>
          </p:nvSpPr>
          <p:spPr bwMode="auto">
            <a:xfrm>
              <a:off x="5202746" y="2627267"/>
              <a:ext cx="890892" cy="535284"/>
            </a:xfrm>
            <a:custGeom>
              <a:avLst/>
              <a:gdLst>
                <a:gd name="T0" fmla="*/ 100 w 100"/>
                <a:gd name="T1" fmla="*/ 26 h 60"/>
                <a:gd name="T2" fmla="*/ 100 w 100"/>
                <a:gd name="T3" fmla="*/ 0 h 60"/>
                <a:gd name="T4" fmla="*/ 0 w 100"/>
                <a:gd name="T5" fmla="*/ 42 h 60"/>
                <a:gd name="T6" fmla="*/ 18 w 100"/>
                <a:gd name="T7" fmla="*/ 60 h 60"/>
                <a:gd name="T8" fmla="*/ 100 w 100"/>
                <a:gd name="T9" fmla="*/ 26 h 60"/>
              </a:gdLst>
              <a:ahLst/>
              <a:cxnLst>
                <a:cxn ang="0">
                  <a:pos x="T0" y="T1"/>
                </a:cxn>
                <a:cxn ang="0">
                  <a:pos x="T2" y="T3"/>
                </a:cxn>
                <a:cxn ang="0">
                  <a:pos x="T4" y="T5"/>
                </a:cxn>
                <a:cxn ang="0">
                  <a:pos x="T6" y="T7"/>
                </a:cxn>
                <a:cxn ang="0">
                  <a:pos x="T8" y="T9"/>
                </a:cxn>
              </a:cxnLst>
              <a:rect l="0" t="0" r="r" b="b"/>
              <a:pathLst>
                <a:path w="100" h="60">
                  <a:moveTo>
                    <a:pt x="100" y="26"/>
                  </a:moveTo>
                  <a:cubicBezTo>
                    <a:pt x="100" y="0"/>
                    <a:pt x="100" y="0"/>
                    <a:pt x="100" y="0"/>
                  </a:cubicBezTo>
                  <a:cubicBezTo>
                    <a:pt x="61" y="0"/>
                    <a:pt x="25" y="16"/>
                    <a:pt x="0" y="42"/>
                  </a:cubicBezTo>
                  <a:cubicBezTo>
                    <a:pt x="18" y="60"/>
                    <a:pt x="18" y="60"/>
                    <a:pt x="18" y="60"/>
                  </a:cubicBezTo>
                  <a:cubicBezTo>
                    <a:pt x="39" y="39"/>
                    <a:pt x="68" y="26"/>
                    <a:pt x="100" y="26"/>
                  </a:cubicBezTo>
                  <a:close/>
                </a:path>
              </a:pathLst>
            </a:custGeom>
            <a:solidFill>
              <a:schemeClr val="accent1">
                <a:lumMod val="75000"/>
              </a:schemeClr>
            </a:solidFill>
            <a:ln>
              <a:noFill/>
            </a:ln>
          </p:spPr>
          <p:txBody>
            <a:bodyPr vert="horz" wrap="square" lIns="81497" tIns="40749" rIns="81497" bIns="40749" numCol="1" anchor="t" anchorCtr="0" compatLnSpc="1">
              <a:prstTxWarp prst="textNoShape">
                <a:avLst/>
              </a:prstTxWarp>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1522"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9" name="Freeform 17"/>
            <p:cNvSpPr>
              <a:spLocks/>
            </p:cNvSpPr>
            <p:nvPr/>
          </p:nvSpPr>
          <p:spPr bwMode="auto">
            <a:xfrm>
              <a:off x="6726246" y="3892483"/>
              <a:ext cx="452932" cy="763621"/>
            </a:xfrm>
            <a:custGeom>
              <a:avLst/>
              <a:gdLst>
                <a:gd name="T0" fmla="*/ 0 w 51"/>
                <a:gd name="T1" fmla="*/ 71 h 86"/>
                <a:gd name="T2" fmla="*/ 15 w 51"/>
                <a:gd name="T3" fmla="*/ 86 h 86"/>
                <a:gd name="T4" fmla="*/ 51 w 51"/>
                <a:gd name="T5" fmla="*/ 0 h 86"/>
                <a:gd name="T6" fmla="*/ 29 w 51"/>
                <a:gd name="T7" fmla="*/ 0 h 86"/>
                <a:gd name="T8" fmla="*/ 0 w 51"/>
                <a:gd name="T9" fmla="*/ 71 h 86"/>
              </a:gdLst>
              <a:ahLst/>
              <a:cxnLst>
                <a:cxn ang="0">
                  <a:pos x="T0" y="T1"/>
                </a:cxn>
                <a:cxn ang="0">
                  <a:pos x="T2" y="T3"/>
                </a:cxn>
                <a:cxn ang="0">
                  <a:pos x="T4" y="T5"/>
                </a:cxn>
                <a:cxn ang="0">
                  <a:pos x="T6" y="T7"/>
                </a:cxn>
                <a:cxn ang="0">
                  <a:pos x="T8" y="T9"/>
                </a:cxn>
              </a:cxnLst>
              <a:rect l="0" t="0" r="r" b="b"/>
              <a:pathLst>
                <a:path w="51" h="86">
                  <a:moveTo>
                    <a:pt x="0" y="71"/>
                  </a:moveTo>
                  <a:cubicBezTo>
                    <a:pt x="15" y="86"/>
                    <a:pt x="15" y="86"/>
                    <a:pt x="15" y="86"/>
                  </a:cubicBezTo>
                  <a:cubicBezTo>
                    <a:pt x="37" y="64"/>
                    <a:pt x="51" y="34"/>
                    <a:pt x="51" y="0"/>
                  </a:cubicBezTo>
                  <a:cubicBezTo>
                    <a:pt x="29" y="0"/>
                    <a:pt x="29" y="0"/>
                    <a:pt x="29" y="0"/>
                  </a:cubicBezTo>
                  <a:cubicBezTo>
                    <a:pt x="29" y="28"/>
                    <a:pt x="18" y="53"/>
                    <a:pt x="0" y="71"/>
                  </a:cubicBezTo>
                  <a:close/>
                </a:path>
              </a:pathLst>
            </a:custGeom>
            <a:solidFill>
              <a:schemeClr val="accent4">
                <a:lumMod val="75000"/>
              </a:schemeClr>
            </a:solidFill>
            <a:ln>
              <a:noFill/>
            </a:ln>
          </p:spPr>
          <p:txBody>
            <a:bodyPr vert="horz" wrap="square" lIns="81497" tIns="40749" rIns="81497" bIns="40749" numCol="1" anchor="t" anchorCtr="0" compatLnSpc="1">
              <a:prstTxWarp prst="textNoShape">
                <a:avLst/>
              </a:prstTxWarp>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1522"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0" name="Freeform 18"/>
            <p:cNvSpPr>
              <a:spLocks/>
            </p:cNvSpPr>
            <p:nvPr/>
          </p:nvSpPr>
          <p:spPr bwMode="auto">
            <a:xfrm>
              <a:off x="5330017" y="4525091"/>
              <a:ext cx="763621" cy="452932"/>
            </a:xfrm>
            <a:custGeom>
              <a:avLst/>
              <a:gdLst>
                <a:gd name="T0" fmla="*/ 15 w 86"/>
                <a:gd name="T1" fmla="*/ 0 h 51"/>
                <a:gd name="T2" fmla="*/ 0 w 86"/>
                <a:gd name="T3" fmla="*/ 15 h 51"/>
                <a:gd name="T4" fmla="*/ 86 w 86"/>
                <a:gd name="T5" fmla="*/ 51 h 51"/>
                <a:gd name="T6" fmla="*/ 86 w 86"/>
                <a:gd name="T7" fmla="*/ 29 h 51"/>
                <a:gd name="T8" fmla="*/ 15 w 86"/>
                <a:gd name="T9" fmla="*/ 0 h 51"/>
              </a:gdLst>
              <a:ahLst/>
              <a:cxnLst>
                <a:cxn ang="0">
                  <a:pos x="T0" y="T1"/>
                </a:cxn>
                <a:cxn ang="0">
                  <a:pos x="T2" y="T3"/>
                </a:cxn>
                <a:cxn ang="0">
                  <a:pos x="T4" y="T5"/>
                </a:cxn>
                <a:cxn ang="0">
                  <a:pos x="T6" y="T7"/>
                </a:cxn>
                <a:cxn ang="0">
                  <a:pos x="T8" y="T9"/>
                </a:cxn>
              </a:cxnLst>
              <a:rect l="0" t="0" r="r" b="b"/>
              <a:pathLst>
                <a:path w="86" h="51">
                  <a:moveTo>
                    <a:pt x="15" y="0"/>
                  </a:moveTo>
                  <a:cubicBezTo>
                    <a:pt x="0" y="15"/>
                    <a:pt x="0" y="15"/>
                    <a:pt x="0" y="15"/>
                  </a:cubicBezTo>
                  <a:cubicBezTo>
                    <a:pt x="22" y="37"/>
                    <a:pt x="52" y="51"/>
                    <a:pt x="86" y="51"/>
                  </a:cubicBezTo>
                  <a:cubicBezTo>
                    <a:pt x="86" y="29"/>
                    <a:pt x="86" y="29"/>
                    <a:pt x="86" y="29"/>
                  </a:cubicBezTo>
                  <a:cubicBezTo>
                    <a:pt x="58" y="29"/>
                    <a:pt x="33" y="18"/>
                    <a:pt x="15" y="0"/>
                  </a:cubicBezTo>
                  <a:close/>
                </a:path>
              </a:pathLst>
            </a:custGeom>
            <a:solidFill>
              <a:schemeClr val="accent6">
                <a:lumMod val="75000"/>
              </a:schemeClr>
            </a:solidFill>
            <a:ln>
              <a:noFill/>
            </a:ln>
          </p:spPr>
          <p:txBody>
            <a:bodyPr vert="horz" wrap="square" lIns="81497" tIns="40749" rIns="81497" bIns="40749" numCol="1" anchor="t" anchorCtr="0" compatLnSpc="1">
              <a:prstTxWarp prst="textNoShape">
                <a:avLst/>
              </a:prstTxWarp>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1522"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1" name="Freeform 19"/>
            <p:cNvSpPr>
              <a:spLocks/>
            </p:cNvSpPr>
            <p:nvPr/>
          </p:nvSpPr>
          <p:spPr bwMode="auto">
            <a:xfrm>
              <a:off x="6823570" y="3001591"/>
              <a:ext cx="535284" cy="890892"/>
            </a:xfrm>
            <a:custGeom>
              <a:avLst/>
              <a:gdLst>
                <a:gd name="T0" fmla="*/ 0 w 60"/>
                <a:gd name="T1" fmla="*/ 18 h 100"/>
                <a:gd name="T2" fmla="*/ 34 w 60"/>
                <a:gd name="T3" fmla="*/ 100 h 100"/>
                <a:gd name="T4" fmla="*/ 60 w 60"/>
                <a:gd name="T5" fmla="*/ 100 h 100"/>
                <a:gd name="T6" fmla="*/ 18 w 60"/>
                <a:gd name="T7" fmla="*/ 0 h 100"/>
                <a:gd name="T8" fmla="*/ 0 w 60"/>
                <a:gd name="T9" fmla="*/ 18 h 100"/>
              </a:gdLst>
              <a:ahLst/>
              <a:cxnLst>
                <a:cxn ang="0">
                  <a:pos x="T0" y="T1"/>
                </a:cxn>
                <a:cxn ang="0">
                  <a:pos x="T2" y="T3"/>
                </a:cxn>
                <a:cxn ang="0">
                  <a:pos x="T4" y="T5"/>
                </a:cxn>
                <a:cxn ang="0">
                  <a:pos x="T6" y="T7"/>
                </a:cxn>
                <a:cxn ang="0">
                  <a:pos x="T8" y="T9"/>
                </a:cxn>
              </a:cxnLst>
              <a:rect l="0" t="0" r="r" b="b"/>
              <a:pathLst>
                <a:path w="60" h="100">
                  <a:moveTo>
                    <a:pt x="0" y="18"/>
                  </a:moveTo>
                  <a:cubicBezTo>
                    <a:pt x="21" y="39"/>
                    <a:pt x="34" y="68"/>
                    <a:pt x="34" y="100"/>
                  </a:cubicBezTo>
                  <a:cubicBezTo>
                    <a:pt x="60" y="100"/>
                    <a:pt x="60" y="100"/>
                    <a:pt x="60" y="100"/>
                  </a:cubicBezTo>
                  <a:cubicBezTo>
                    <a:pt x="60" y="61"/>
                    <a:pt x="44" y="25"/>
                    <a:pt x="18" y="0"/>
                  </a:cubicBezTo>
                  <a:lnTo>
                    <a:pt x="0" y="18"/>
                  </a:lnTo>
                  <a:close/>
                </a:path>
              </a:pathLst>
            </a:custGeom>
            <a:solidFill>
              <a:schemeClr val="accent3">
                <a:lumMod val="75000"/>
              </a:schemeClr>
            </a:solidFill>
            <a:ln>
              <a:noFill/>
            </a:ln>
          </p:spPr>
          <p:txBody>
            <a:bodyPr vert="horz" wrap="square" lIns="81497" tIns="40749" rIns="81497" bIns="40749" numCol="1" anchor="t" anchorCtr="0" compatLnSpc="1">
              <a:prstTxWarp prst="textNoShape">
                <a:avLst/>
              </a:prstTxWarp>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1522"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2" name="Freeform 20"/>
            <p:cNvSpPr>
              <a:spLocks/>
            </p:cNvSpPr>
            <p:nvPr/>
          </p:nvSpPr>
          <p:spPr bwMode="auto">
            <a:xfrm>
              <a:off x="6093638" y="4622415"/>
              <a:ext cx="890892" cy="535284"/>
            </a:xfrm>
            <a:custGeom>
              <a:avLst/>
              <a:gdLst>
                <a:gd name="T0" fmla="*/ 0 w 100"/>
                <a:gd name="T1" fmla="*/ 34 h 60"/>
                <a:gd name="T2" fmla="*/ 0 w 100"/>
                <a:gd name="T3" fmla="*/ 60 h 60"/>
                <a:gd name="T4" fmla="*/ 100 w 100"/>
                <a:gd name="T5" fmla="*/ 18 h 60"/>
                <a:gd name="T6" fmla="*/ 82 w 100"/>
                <a:gd name="T7" fmla="*/ 0 h 60"/>
                <a:gd name="T8" fmla="*/ 0 w 100"/>
                <a:gd name="T9" fmla="*/ 34 h 60"/>
              </a:gdLst>
              <a:ahLst/>
              <a:cxnLst>
                <a:cxn ang="0">
                  <a:pos x="T0" y="T1"/>
                </a:cxn>
                <a:cxn ang="0">
                  <a:pos x="T2" y="T3"/>
                </a:cxn>
                <a:cxn ang="0">
                  <a:pos x="T4" y="T5"/>
                </a:cxn>
                <a:cxn ang="0">
                  <a:pos x="T6" y="T7"/>
                </a:cxn>
                <a:cxn ang="0">
                  <a:pos x="T8" y="T9"/>
                </a:cxn>
              </a:cxnLst>
              <a:rect l="0" t="0" r="r" b="b"/>
              <a:pathLst>
                <a:path w="100" h="60">
                  <a:moveTo>
                    <a:pt x="0" y="34"/>
                  </a:moveTo>
                  <a:cubicBezTo>
                    <a:pt x="0" y="60"/>
                    <a:pt x="0" y="60"/>
                    <a:pt x="0" y="60"/>
                  </a:cubicBezTo>
                  <a:cubicBezTo>
                    <a:pt x="39" y="60"/>
                    <a:pt x="75" y="44"/>
                    <a:pt x="100" y="18"/>
                  </a:cubicBezTo>
                  <a:cubicBezTo>
                    <a:pt x="82" y="0"/>
                    <a:pt x="82" y="0"/>
                    <a:pt x="82" y="0"/>
                  </a:cubicBezTo>
                  <a:cubicBezTo>
                    <a:pt x="61" y="21"/>
                    <a:pt x="32" y="34"/>
                    <a:pt x="0" y="34"/>
                  </a:cubicBezTo>
                  <a:close/>
                </a:path>
              </a:pathLst>
            </a:custGeom>
            <a:solidFill>
              <a:schemeClr val="accent5">
                <a:lumMod val="75000"/>
              </a:schemeClr>
            </a:solidFill>
            <a:ln>
              <a:noFill/>
            </a:ln>
          </p:spPr>
          <p:txBody>
            <a:bodyPr vert="horz" wrap="square" lIns="81497" tIns="40749" rIns="81497" bIns="40749" numCol="1" anchor="t" anchorCtr="0" compatLnSpc="1">
              <a:prstTxWarp prst="textNoShape">
                <a:avLst/>
              </a:prstTxWarp>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1522"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7" name="Freeform 26"/>
            <p:cNvSpPr>
              <a:spLocks noEditPoints="1"/>
            </p:cNvSpPr>
            <p:nvPr/>
          </p:nvSpPr>
          <p:spPr bwMode="auto">
            <a:xfrm>
              <a:off x="5285097" y="2220100"/>
              <a:ext cx="345401" cy="301511"/>
            </a:xfrm>
            <a:custGeom>
              <a:avLst/>
              <a:gdLst>
                <a:gd name="T0" fmla="*/ 18 w 84"/>
                <a:gd name="T1" fmla="*/ 0 h 73"/>
                <a:gd name="T2" fmla="*/ 26 w 84"/>
                <a:gd name="T3" fmla="*/ 7 h 73"/>
                <a:gd name="T4" fmla="*/ 10 w 84"/>
                <a:gd name="T5" fmla="*/ 7 h 73"/>
                <a:gd name="T6" fmla="*/ 18 w 84"/>
                <a:gd name="T7" fmla="*/ 0 h 73"/>
                <a:gd name="T8" fmla="*/ 49 w 84"/>
                <a:gd name="T9" fmla="*/ 15 h 73"/>
                <a:gd name="T10" fmla="*/ 67 w 84"/>
                <a:gd name="T11" fmla="*/ 22 h 73"/>
                <a:gd name="T12" fmla="*/ 75 w 84"/>
                <a:gd name="T13" fmla="*/ 41 h 73"/>
                <a:gd name="T14" fmla="*/ 67 w 84"/>
                <a:gd name="T15" fmla="*/ 60 h 73"/>
                <a:gd name="T16" fmla="*/ 49 w 84"/>
                <a:gd name="T17" fmla="*/ 67 h 73"/>
                <a:gd name="T18" fmla="*/ 30 w 84"/>
                <a:gd name="T19" fmla="*/ 60 h 73"/>
                <a:gd name="T20" fmla="*/ 22 w 84"/>
                <a:gd name="T21" fmla="*/ 41 h 73"/>
                <a:gd name="T22" fmla="*/ 30 w 84"/>
                <a:gd name="T23" fmla="*/ 22 h 73"/>
                <a:gd name="T24" fmla="*/ 49 w 84"/>
                <a:gd name="T25" fmla="*/ 15 h 73"/>
                <a:gd name="T26" fmla="*/ 45 w 84"/>
                <a:gd name="T27" fmla="*/ 28 h 73"/>
                <a:gd name="T28" fmla="*/ 35 w 84"/>
                <a:gd name="T29" fmla="*/ 33 h 73"/>
                <a:gd name="T30" fmla="*/ 36 w 84"/>
                <a:gd name="T31" fmla="*/ 44 h 73"/>
                <a:gd name="T32" fmla="*/ 44 w 84"/>
                <a:gd name="T33" fmla="*/ 38 h 73"/>
                <a:gd name="T34" fmla="*/ 45 w 84"/>
                <a:gd name="T35" fmla="*/ 28 h 73"/>
                <a:gd name="T36" fmla="*/ 62 w 84"/>
                <a:gd name="T37" fmla="*/ 28 h 73"/>
                <a:gd name="T38" fmla="*/ 49 w 84"/>
                <a:gd name="T39" fmla="*/ 23 h 73"/>
                <a:gd name="T40" fmla="*/ 36 w 84"/>
                <a:gd name="T41" fmla="*/ 28 h 73"/>
                <a:gd name="T42" fmla="*/ 31 w 84"/>
                <a:gd name="T43" fmla="*/ 41 h 73"/>
                <a:gd name="T44" fmla="*/ 36 w 84"/>
                <a:gd name="T45" fmla="*/ 54 h 73"/>
                <a:gd name="T46" fmla="*/ 49 w 84"/>
                <a:gd name="T47" fmla="*/ 59 h 73"/>
                <a:gd name="T48" fmla="*/ 62 w 84"/>
                <a:gd name="T49" fmla="*/ 54 h 73"/>
                <a:gd name="T50" fmla="*/ 67 w 84"/>
                <a:gd name="T51" fmla="*/ 41 h 73"/>
                <a:gd name="T52" fmla="*/ 62 w 84"/>
                <a:gd name="T53" fmla="*/ 28 h 73"/>
                <a:gd name="T54" fmla="*/ 35 w 84"/>
                <a:gd name="T55" fmla="*/ 0 h 73"/>
                <a:gd name="T56" fmla="*/ 29 w 84"/>
                <a:gd name="T57" fmla="*/ 11 h 73"/>
                <a:gd name="T58" fmla="*/ 9 w 84"/>
                <a:gd name="T59" fmla="*/ 11 h 73"/>
                <a:gd name="T60" fmla="*/ 0 w 84"/>
                <a:gd name="T61" fmla="*/ 21 h 73"/>
                <a:gd name="T62" fmla="*/ 0 w 84"/>
                <a:gd name="T63" fmla="*/ 63 h 73"/>
                <a:gd name="T64" fmla="*/ 9 w 84"/>
                <a:gd name="T65" fmla="*/ 73 h 73"/>
                <a:gd name="T66" fmla="*/ 74 w 84"/>
                <a:gd name="T67" fmla="*/ 73 h 73"/>
                <a:gd name="T68" fmla="*/ 84 w 84"/>
                <a:gd name="T69" fmla="*/ 63 h 73"/>
                <a:gd name="T70" fmla="*/ 84 w 84"/>
                <a:gd name="T71" fmla="*/ 21 h 73"/>
                <a:gd name="T72" fmla="*/ 74 w 84"/>
                <a:gd name="T73" fmla="*/ 11 h 73"/>
                <a:gd name="T74" fmla="*/ 71 w 84"/>
                <a:gd name="T75" fmla="*/ 11 h 73"/>
                <a:gd name="T76" fmla="*/ 64 w 84"/>
                <a:gd name="T77" fmla="*/ 0 h 73"/>
                <a:gd name="T78" fmla="*/ 35 w 84"/>
                <a:gd name="T7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4" h="73">
                  <a:moveTo>
                    <a:pt x="18" y="0"/>
                  </a:moveTo>
                  <a:cubicBezTo>
                    <a:pt x="22" y="0"/>
                    <a:pt x="25" y="3"/>
                    <a:pt x="26" y="7"/>
                  </a:cubicBezTo>
                  <a:cubicBezTo>
                    <a:pt x="10" y="7"/>
                    <a:pt x="10" y="7"/>
                    <a:pt x="10" y="7"/>
                  </a:cubicBezTo>
                  <a:cubicBezTo>
                    <a:pt x="10" y="3"/>
                    <a:pt x="14" y="0"/>
                    <a:pt x="18" y="0"/>
                  </a:cubicBezTo>
                  <a:close/>
                  <a:moveTo>
                    <a:pt x="49" y="15"/>
                  </a:moveTo>
                  <a:cubicBezTo>
                    <a:pt x="56" y="15"/>
                    <a:pt x="63" y="18"/>
                    <a:pt x="67" y="22"/>
                  </a:cubicBezTo>
                  <a:cubicBezTo>
                    <a:pt x="72" y="27"/>
                    <a:pt x="75" y="34"/>
                    <a:pt x="75" y="41"/>
                  </a:cubicBezTo>
                  <a:cubicBezTo>
                    <a:pt x="75" y="48"/>
                    <a:pt x="72" y="55"/>
                    <a:pt x="67" y="60"/>
                  </a:cubicBezTo>
                  <a:cubicBezTo>
                    <a:pt x="63" y="64"/>
                    <a:pt x="56" y="67"/>
                    <a:pt x="49" y="67"/>
                  </a:cubicBezTo>
                  <a:cubicBezTo>
                    <a:pt x="41" y="67"/>
                    <a:pt x="35" y="64"/>
                    <a:pt x="30" y="60"/>
                  </a:cubicBezTo>
                  <a:cubicBezTo>
                    <a:pt x="25" y="55"/>
                    <a:pt x="22" y="48"/>
                    <a:pt x="22" y="41"/>
                  </a:cubicBezTo>
                  <a:cubicBezTo>
                    <a:pt x="22" y="34"/>
                    <a:pt x="25" y="27"/>
                    <a:pt x="30" y="22"/>
                  </a:cubicBezTo>
                  <a:cubicBezTo>
                    <a:pt x="35" y="18"/>
                    <a:pt x="41" y="15"/>
                    <a:pt x="49" y="15"/>
                  </a:cubicBezTo>
                  <a:close/>
                  <a:moveTo>
                    <a:pt x="45" y="28"/>
                  </a:moveTo>
                  <a:cubicBezTo>
                    <a:pt x="42" y="26"/>
                    <a:pt x="37" y="28"/>
                    <a:pt x="35" y="33"/>
                  </a:cubicBezTo>
                  <a:cubicBezTo>
                    <a:pt x="32" y="37"/>
                    <a:pt x="33" y="42"/>
                    <a:pt x="36" y="44"/>
                  </a:cubicBezTo>
                  <a:cubicBezTo>
                    <a:pt x="40" y="46"/>
                    <a:pt x="41" y="42"/>
                    <a:pt x="44" y="38"/>
                  </a:cubicBezTo>
                  <a:cubicBezTo>
                    <a:pt x="46" y="33"/>
                    <a:pt x="49" y="30"/>
                    <a:pt x="45" y="28"/>
                  </a:cubicBezTo>
                  <a:close/>
                  <a:moveTo>
                    <a:pt x="62" y="28"/>
                  </a:moveTo>
                  <a:cubicBezTo>
                    <a:pt x="58" y="25"/>
                    <a:pt x="54" y="23"/>
                    <a:pt x="49" y="23"/>
                  </a:cubicBezTo>
                  <a:cubicBezTo>
                    <a:pt x="44" y="23"/>
                    <a:pt x="39" y="25"/>
                    <a:pt x="36" y="28"/>
                  </a:cubicBezTo>
                  <a:cubicBezTo>
                    <a:pt x="33" y="31"/>
                    <a:pt x="31" y="36"/>
                    <a:pt x="31" y="41"/>
                  </a:cubicBezTo>
                  <a:cubicBezTo>
                    <a:pt x="31" y="46"/>
                    <a:pt x="33" y="50"/>
                    <a:pt x="36" y="54"/>
                  </a:cubicBezTo>
                  <a:cubicBezTo>
                    <a:pt x="39" y="57"/>
                    <a:pt x="44" y="59"/>
                    <a:pt x="49" y="59"/>
                  </a:cubicBezTo>
                  <a:cubicBezTo>
                    <a:pt x="54" y="59"/>
                    <a:pt x="58" y="57"/>
                    <a:pt x="62" y="54"/>
                  </a:cubicBezTo>
                  <a:cubicBezTo>
                    <a:pt x="65" y="50"/>
                    <a:pt x="67" y="46"/>
                    <a:pt x="67" y="41"/>
                  </a:cubicBezTo>
                  <a:cubicBezTo>
                    <a:pt x="67" y="36"/>
                    <a:pt x="65" y="31"/>
                    <a:pt x="62" y="28"/>
                  </a:cubicBezTo>
                  <a:close/>
                  <a:moveTo>
                    <a:pt x="35" y="0"/>
                  </a:moveTo>
                  <a:cubicBezTo>
                    <a:pt x="29" y="11"/>
                    <a:pt x="29" y="11"/>
                    <a:pt x="29" y="11"/>
                  </a:cubicBezTo>
                  <a:cubicBezTo>
                    <a:pt x="9" y="11"/>
                    <a:pt x="9" y="11"/>
                    <a:pt x="9" y="11"/>
                  </a:cubicBezTo>
                  <a:cubicBezTo>
                    <a:pt x="4" y="11"/>
                    <a:pt x="0" y="15"/>
                    <a:pt x="0" y="21"/>
                  </a:cubicBezTo>
                  <a:cubicBezTo>
                    <a:pt x="0" y="63"/>
                    <a:pt x="0" y="63"/>
                    <a:pt x="0" y="63"/>
                  </a:cubicBezTo>
                  <a:cubicBezTo>
                    <a:pt x="0" y="69"/>
                    <a:pt x="4" y="73"/>
                    <a:pt x="9" y="73"/>
                  </a:cubicBezTo>
                  <a:cubicBezTo>
                    <a:pt x="74" y="73"/>
                    <a:pt x="74" y="73"/>
                    <a:pt x="74" y="73"/>
                  </a:cubicBezTo>
                  <a:cubicBezTo>
                    <a:pt x="79" y="73"/>
                    <a:pt x="84" y="69"/>
                    <a:pt x="84" y="63"/>
                  </a:cubicBezTo>
                  <a:cubicBezTo>
                    <a:pt x="84" y="21"/>
                    <a:pt x="84" y="21"/>
                    <a:pt x="84" y="21"/>
                  </a:cubicBezTo>
                  <a:cubicBezTo>
                    <a:pt x="84" y="15"/>
                    <a:pt x="79" y="11"/>
                    <a:pt x="74" y="11"/>
                  </a:cubicBezTo>
                  <a:cubicBezTo>
                    <a:pt x="71" y="11"/>
                    <a:pt x="71" y="11"/>
                    <a:pt x="71" y="11"/>
                  </a:cubicBezTo>
                  <a:cubicBezTo>
                    <a:pt x="64" y="0"/>
                    <a:pt x="64" y="0"/>
                    <a:pt x="64" y="0"/>
                  </a:cubicBezTo>
                  <a:lnTo>
                    <a:pt x="35" y="0"/>
                  </a:lnTo>
                  <a:close/>
                </a:path>
              </a:pathLst>
            </a:custGeom>
            <a:solidFill>
              <a:schemeClr val="bg1"/>
            </a:solidFill>
            <a:ln>
              <a:noFill/>
            </a:ln>
          </p:spPr>
          <p:txBody>
            <a:bodyPr vert="horz" wrap="square" lIns="81497" tIns="40749" rIns="81497" bIns="4074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zh-CN" altLang="en-US" sz="1604"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8" name="Freeform 27"/>
            <p:cNvSpPr>
              <a:spLocks noEditPoints="1"/>
            </p:cNvSpPr>
            <p:nvPr/>
          </p:nvSpPr>
          <p:spPr bwMode="auto">
            <a:xfrm>
              <a:off x="7214347" y="4238847"/>
              <a:ext cx="374026" cy="383568"/>
            </a:xfrm>
            <a:custGeom>
              <a:avLst/>
              <a:gdLst>
                <a:gd name="T0" fmla="*/ 80 w 91"/>
                <a:gd name="T1" fmla="*/ 44 h 93"/>
                <a:gd name="T2" fmla="*/ 87 w 91"/>
                <a:gd name="T3" fmla="*/ 37 h 93"/>
                <a:gd name="T4" fmla="*/ 87 w 91"/>
                <a:gd name="T5" fmla="*/ 23 h 93"/>
                <a:gd name="T6" fmla="*/ 68 w 91"/>
                <a:gd name="T7" fmla="*/ 4 h 93"/>
                <a:gd name="T8" fmla="*/ 54 w 91"/>
                <a:gd name="T9" fmla="*/ 4 h 93"/>
                <a:gd name="T10" fmla="*/ 47 w 91"/>
                <a:gd name="T11" fmla="*/ 11 h 93"/>
                <a:gd name="T12" fmla="*/ 80 w 91"/>
                <a:gd name="T13" fmla="*/ 44 h 93"/>
                <a:gd name="T14" fmla="*/ 52 w 91"/>
                <a:gd name="T15" fmla="*/ 23 h 93"/>
                <a:gd name="T16" fmla="*/ 68 w 91"/>
                <a:gd name="T17" fmla="*/ 39 h 93"/>
                <a:gd name="T18" fmla="*/ 77 w 91"/>
                <a:gd name="T19" fmla="*/ 48 h 93"/>
                <a:gd name="T20" fmla="*/ 43 w 91"/>
                <a:gd name="T21" fmla="*/ 81 h 93"/>
                <a:gd name="T22" fmla="*/ 34 w 91"/>
                <a:gd name="T23" fmla="*/ 73 h 93"/>
                <a:gd name="T24" fmla="*/ 19 w 91"/>
                <a:gd name="T25" fmla="*/ 59 h 93"/>
                <a:gd name="T26" fmla="*/ 41 w 91"/>
                <a:gd name="T27" fmla="*/ 37 h 93"/>
                <a:gd name="T28" fmla="*/ 39 w 91"/>
                <a:gd name="T29" fmla="*/ 34 h 93"/>
                <a:gd name="T30" fmla="*/ 16 w 91"/>
                <a:gd name="T31" fmla="*/ 57 h 93"/>
                <a:gd name="T32" fmla="*/ 10 w 91"/>
                <a:gd name="T33" fmla="*/ 48 h 93"/>
                <a:gd name="T34" fmla="*/ 43 w 91"/>
                <a:gd name="T35" fmla="*/ 14 h 93"/>
                <a:gd name="T36" fmla="*/ 52 w 91"/>
                <a:gd name="T37" fmla="*/ 23 h 93"/>
                <a:gd name="T38" fmla="*/ 4 w 91"/>
                <a:gd name="T39" fmla="*/ 69 h 93"/>
                <a:gd name="T40" fmla="*/ 0 w 91"/>
                <a:gd name="T41" fmla="*/ 86 h 93"/>
                <a:gd name="T42" fmla="*/ 6 w 91"/>
                <a:gd name="T43" fmla="*/ 93 h 93"/>
                <a:gd name="T44" fmla="*/ 24 w 91"/>
                <a:gd name="T45" fmla="*/ 89 h 93"/>
                <a:gd name="T46" fmla="*/ 4 w 91"/>
                <a:gd name="T47" fmla="*/ 6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1" h="93">
                  <a:moveTo>
                    <a:pt x="80" y="44"/>
                  </a:moveTo>
                  <a:cubicBezTo>
                    <a:pt x="87" y="37"/>
                    <a:pt x="87" y="37"/>
                    <a:pt x="87" y="37"/>
                  </a:cubicBezTo>
                  <a:cubicBezTo>
                    <a:pt x="91" y="33"/>
                    <a:pt x="91" y="27"/>
                    <a:pt x="87" y="23"/>
                  </a:cubicBezTo>
                  <a:cubicBezTo>
                    <a:pt x="68" y="4"/>
                    <a:pt x="68" y="4"/>
                    <a:pt x="68" y="4"/>
                  </a:cubicBezTo>
                  <a:cubicBezTo>
                    <a:pt x="64" y="0"/>
                    <a:pt x="58" y="0"/>
                    <a:pt x="54" y="4"/>
                  </a:cubicBezTo>
                  <a:cubicBezTo>
                    <a:pt x="47" y="11"/>
                    <a:pt x="47" y="11"/>
                    <a:pt x="47" y="11"/>
                  </a:cubicBezTo>
                  <a:cubicBezTo>
                    <a:pt x="80" y="44"/>
                    <a:pt x="80" y="44"/>
                    <a:pt x="80" y="44"/>
                  </a:cubicBezTo>
                  <a:close/>
                  <a:moveTo>
                    <a:pt x="52" y="23"/>
                  </a:moveTo>
                  <a:cubicBezTo>
                    <a:pt x="68" y="39"/>
                    <a:pt x="68" y="39"/>
                    <a:pt x="68" y="39"/>
                  </a:cubicBezTo>
                  <a:cubicBezTo>
                    <a:pt x="77" y="48"/>
                    <a:pt x="77" y="48"/>
                    <a:pt x="77" y="48"/>
                  </a:cubicBezTo>
                  <a:cubicBezTo>
                    <a:pt x="43" y="81"/>
                    <a:pt x="43" y="81"/>
                    <a:pt x="43" y="81"/>
                  </a:cubicBezTo>
                  <a:cubicBezTo>
                    <a:pt x="35" y="83"/>
                    <a:pt x="33" y="79"/>
                    <a:pt x="34" y="73"/>
                  </a:cubicBezTo>
                  <a:cubicBezTo>
                    <a:pt x="26" y="72"/>
                    <a:pt x="20" y="68"/>
                    <a:pt x="19" y="59"/>
                  </a:cubicBezTo>
                  <a:cubicBezTo>
                    <a:pt x="41" y="37"/>
                    <a:pt x="41" y="37"/>
                    <a:pt x="41" y="37"/>
                  </a:cubicBezTo>
                  <a:cubicBezTo>
                    <a:pt x="39" y="34"/>
                    <a:pt x="39" y="34"/>
                    <a:pt x="39" y="34"/>
                  </a:cubicBezTo>
                  <a:cubicBezTo>
                    <a:pt x="16" y="57"/>
                    <a:pt x="16" y="57"/>
                    <a:pt x="16" y="57"/>
                  </a:cubicBezTo>
                  <a:cubicBezTo>
                    <a:pt x="10" y="58"/>
                    <a:pt x="9" y="54"/>
                    <a:pt x="10" y="48"/>
                  </a:cubicBezTo>
                  <a:cubicBezTo>
                    <a:pt x="21" y="37"/>
                    <a:pt x="32" y="26"/>
                    <a:pt x="43" y="14"/>
                  </a:cubicBezTo>
                  <a:cubicBezTo>
                    <a:pt x="52" y="23"/>
                    <a:pt x="52" y="23"/>
                    <a:pt x="52" y="23"/>
                  </a:cubicBezTo>
                  <a:close/>
                  <a:moveTo>
                    <a:pt x="4" y="69"/>
                  </a:moveTo>
                  <a:cubicBezTo>
                    <a:pt x="0" y="86"/>
                    <a:pt x="0" y="86"/>
                    <a:pt x="0" y="86"/>
                  </a:cubicBezTo>
                  <a:cubicBezTo>
                    <a:pt x="6" y="93"/>
                    <a:pt x="6" y="93"/>
                    <a:pt x="6" y="93"/>
                  </a:cubicBezTo>
                  <a:cubicBezTo>
                    <a:pt x="24" y="89"/>
                    <a:pt x="24" y="89"/>
                    <a:pt x="24" y="89"/>
                  </a:cubicBezTo>
                  <a:lnTo>
                    <a:pt x="4" y="69"/>
                  </a:lnTo>
                  <a:close/>
                </a:path>
              </a:pathLst>
            </a:custGeom>
            <a:solidFill>
              <a:schemeClr val="bg1"/>
            </a:solidFill>
            <a:ln>
              <a:noFill/>
            </a:ln>
          </p:spPr>
          <p:txBody>
            <a:bodyPr vert="horz" wrap="square" lIns="81497" tIns="40749" rIns="81497" bIns="4074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zh-CN" altLang="en-US" sz="1604"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9" name="Freeform 28"/>
            <p:cNvSpPr>
              <a:spLocks noEditPoints="1"/>
            </p:cNvSpPr>
            <p:nvPr/>
          </p:nvSpPr>
          <p:spPr bwMode="auto">
            <a:xfrm>
              <a:off x="4397401" y="4268378"/>
              <a:ext cx="349218" cy="431275"/>
            </a:xfrm>
            <a:custGeom>
              <a:avLst/>
              <a:gdLst>
                <a:gd name="T0" fmla="*/ 0 w 85"/>
                <a:gd name="T1" fmla="*/ 29 h 105"/>
                <a:gd name="T2" fmla="*/ 50 w 85"/>
                <a:gd name="T3" fmla="*/ 0 h 105"/>
                <a:gd name="T4" fmla="*/ 70 w 85"/>
                <a:gd name="T5" fmla="*/ 35 h 105"/>
                <a:gd name="T6" fmla="*/ 56 w 85"/>
                <a:gd name="T7" fmla="*/ 42 h 105"/>
                <a:gd name="T8" fmla="*/ 69 w 85"/>
                <a:gd name="T9" fmla="*/ 64 h 105"/>
                <a:gd name="T10" fmla="*/ 67 w 85"/>
                <a:gd name="T11" fmla="*/ 68 h 105"/>
                <a:gd name="T12" fmla="*/ 72 w 85"/>
                <a:gd name="T13" fmla="*/ 69 h 105"/>
                <a:gd name="T14" fmla="*/ 70 w 85"/>
                <a:gd name="T15" fmla="*/ 73 h 105"/>
                <a:gd name="T16" fmla="*/ 72 w 85"/>
                <a:gd name="T17" fmla="*/ 77 h 105"/>
                <a:gd name="T18" fmla="*/ 77 w 85"/>
                <a:gd name="T19" fmla="*/ 77 h 105"/>
                <a:gd name="T20" fmla="*/ 81 w 85"/>
                <a:gd name="T21" fmla="*/ 85 h 105"/>
                <a:gd name="T22" fmla="*/ 80 w 85"/>
                <a:gd name="T23" fmla="*/ 89 h 105"/>
                <a:gd name="T24" fmla="*/ 85 w 85"/>
                <a:gd name="T25" fmla="*/ 91 h 105"/>
                <a:gd name="T26" fmla="*/ 79 w 85"/>
                <a:gd name="T27" fmla="*/ 98 h 105"/>
                <a:gd name="T28" fmla="*/ 69 w 85"/>
                <a:gd name="T29" fmla="*/ 81 h 105"/>
                <a:gd name="T30" fmla="*/ 65 w 85"/>
                <a:gd name="T31" fmla="*/ 83 h 105"/>
                <a:gd name="T32" fmla="*/ 76 w 85"/>
                <a:gd name="T33" fmla="*/ 102 h 105"/>
                <a:gd name="T34" fmla="*/ 73 w 85"/>
                <a:gd name="T35" fmla="*/ 105 h 105"/>
                <a:gd name="T36" fmla="*/ 71 w 85"/>
                <a:gd name="T37" fmla="*/ 105 h 105"/>
                <a:gd name="T38" fmla="*/ 46 w 85"/>
                <a:gd name="T39" fmla="*/ 63 h 105"/>
                <a:gd name="T40" fmla="*/ 45 w 85"/>
                <a:gd name="T41" fmla="*/ 64 h 105"/>
                <a:gd name="T42" fmla="*/ 68 w 85"/>
                <a:gd name="T43" fmla="*/ 105 h 105"/>
                <a:gd name="T44" fmla="*/ 63 w 85"/>
                <a:gd name="T45" fmla="*/ 104 h 105"/>
                <a:gd name="T46" fmla="*/ 34 w 85"/>
                <a:gd name="T47" fmla="*/ 55 h 105"/>
                <a:gd name="T48" fmla="*/ 20 w 85"/>
                <a:gd name="T49" fmla="*/ 63 h 105"/>
                <a:gd name="T50" fmla="*/ 0 w 85"/>
                <a:gd name="T51" fmla="*/ 29 h 105"/>
                <a:gd name="T52" fmla="*/ 14 w 85"/>
                <a:gd name="T53" fmla="*/ 28 h 105"/>
                <a:gd name="T54" fmla="*/ 22 w 85"/>
                <a:gd name="T55" fmla="*/ 42 h 105"/>
                <a:gd name="T56" fmla="*/ 49 w 85"/>
                <a:gd name="T57" fmla="*/ 26 h 105"/>
                <a:gd name="T58" fmla="*/ 42 w 85"/>
                <a:gd name="T59" fmla="*/ 12 h 105"/>
                <a:gd name="T60" fmla="*/ 14 w 85"/>
                <a:gd name="T61" fmla="*/ 2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5" h="105">
                  <a:moveTo>
                    <a:pt x="0" y="29"/>
                  </a:moveTo>
                  <a:cubicBezTo>
                    <a:pt x="13" y="12"/>
                    <a:pt x="30" y="3"/>
                    <a:pt x="50" y="0"/>
                  </a:cubicBezTo>
                  <a:cubicBezTo>
                    <a:pt x="56" y="11"/>
                    <a:pt x="63" y="23"/>
                    <a:pt x="70" y="35"/>
                  </a:cubicBezTo>
                  <a:cubicBezTo>
                    <a:pt x="56" y="42"/>
                    <a:pt x="56" y="42"/>
                    <a:pt x="56" y="42"/>
                  </a:cubicBezTo>
                  <a:cubicBezTo>
                    <a:pt x="69" y="64"/>
                    <a:pt x="69" y="64"/>
                    <a:pt x="69" y="64"/>
                  </a:cubicBezTo>
                  <a:cubicBezTo>
                    <a:pt x="67" y="68"/>
                    <a:pt x="67" y="68"/>
                    <a:pt x="67" y="68"/>
                  </a:cubicBezTo>
                  <a:cubicBezTo>
                    <a:pt x="72" y="69"/>
                    <a:pt x="72" y="69"/>
                    <a:pt x="72" y="69"/>
                  </a:cubicBezTo>
                  <a:cubicBezTo>
                    <a:pt x="70" y="73"/>
                    <a:pt x="70" y="73"/>
                    <a:pt x="70" y="73"/>
                  </a:cubicBezTo>
                  <a:cubicBezTo>
                    <a:pt x="72" y="77"/>
                    <a:pt x="72" y="77"/>
                    <a:pt x="72" y="77"/>
                  </a:cubicBezTo>
                  <a:cubicBezTo>
                    <a:pt x="77" y="77"/>
                    <a:pt x="77" y="77"/>
                    <a:pt x="77" y="77"/>
                  </a:cubicBezTo>
                  <a:cubicBezTo>
                    <a:pt x="81" y="85"/>
                    <a:pt x="81" y="85"/>
                    <a:pt x="81" y="85"/>
                  </a:cubicBezTo>
                  <a:cubicBezTo>
                    <a:pt x="80" y="89"/>
                    <a:pt x="80" y="89"/>
                    <a:pt x="80" y="89"/>
                  </a:cubicBezTo>
                  <a:cubicBezTo>
                    <a:pt x="85" y="91"/>
                    <a:pt x="85" y="91"/>
                    <a:pt x="85" y="91"/>
                  </a:cubicBezTo>
                  <a:cubicBezTo>
                    <a:pt x="79" y="98"/>
                    <a:pt x="79" y="98"/>
                    <a:pt x="79" y="98"/>
                  </a:cubicBezTo>
                  <a:cubicBezTo>
                    <a:pt x="69" y="81"/>
                    <a:pt x="69" y="81"/>
                    <a:pt x="69" y="81"/>
                  </a:cubicBezTo>
                  <a:cubicBezTo>
                    <a:pt x="65" y="83"/>
                    <a:pt x="65" y="83"/>
                    <a:pt x="65" y="83"/>
                  </a:cubicBezTo>
                  <a:cubicBezTo>
                    <a:pt x="76" y="102"/>
                    <a:pt x="76" y="102"/>
                    <a:pt x="76" y="102"/>
                  </a:cubicBezTo>
                  <a:cubicBezTo>
                    <a:pt x="73" y="105"/>
                    <a:pt x="73" y="105"/>
                    <a:pt x="73" y="105"/>
                  </a:cubicBezTo>
                  <a:cubicBezTo>
                    <a:pt x="71" y="105"/>
                    <a:pt x="71" y="105"/>
                    <a:pt x="71" y="105"/>
                  </a:cubicBezTo>
                  <a:cubicBezTo>
                    <a:pt x="46" y="63"/>
                    <a:pt x="46" y="63"/>
                    <a:pt x="46" y="63"/>
                  </a:cubicBezTo>
                  <a:cubicBezTo>
                    <a:pt x="45" y="64"/>
                    <a:pt x="45" y="64"/>
                    <a:pt x="45" y="64"/>
                  </a:cubicBezTo>
                  <a:cubicBezTo>
                    <a:pt x="68" y="105"/>
                    <a:pt x="68" y="105"/>
                    <a:pt x="68" y="105"/>
                  </a:cubicBezTo>
                  <a:cubicBezTo>
                    <a:pt x="63" y="104"/>
                    <a:pt x="63" y="104"/>
                    <a:pt x="63" y="104"/>
                  </a:cubicBezTo>
                  <a:cubicBezTo>
                    <a:pt x="34" y="55"/>
                    <a:pt x="34" y="55"/>
                    <a:pt x="34" y="55"/>
                  </a:cubicBezTo>
                  <a:cubicBezTo>
                    <a:pt x="20" y="63"/>
                    <a:pt x="20" y="63"/>
                    <a:pt x="20" y="63"/>
                  </a:cubicBezTo>
                  <a:cubicBezTo>
                    <a:pt x="13" y="52"/>
                    <a:pt x="7" y="40"/>
                    <a:pt x="0" y="29"/>
                  </a:cubicBezTo>
                  <a:close/>
                  <a:moveTo>
                    <a:pt x="14" y="28"/>
                  </a:moveTo>
                  <a:cubicBezTo>
                    <a:pt x="22" y="42"/>
                    <a:pt x="22" y="42"/>
                    <a:pt x="22" y="42"/>
                  </a:cubicBezTo>
                  <a:cubicBezTo>
                    <a:pt x="49" y="26"/>
                    <a:pt x="49" y="26"/>
                    <a:pt x="49" y="26"/>
                  </a:cubicBezTo>
                  <a:cubicBezTo>
                    <a:pt x="42" y="12"/>
                    <a:pt x="42" y="12"/>
                    <a:pt x="42" y="12"/>
                  </a:cubicBezTo>
                  <a:lnTo>
                    <a:pt x="14" y="28"/>
                  </a:lnTo>
                  <a:close/>
                </a:path>
              </a:pathLst>
            </a:custGeom>
            <a:solidFill>
              <a:schemeClr val="bg1"/>
            </a:solidFill>
            <a:ln>
              <a:noFill/>
            </a:ln>
          </p:spPr>
          <p:txBody>
            <a:bodyPr vert="horz" wrap="square" lIns="81497" tIns="40749" rIns="81497" bIns="4074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zh-CN" altLang="en-US" sz="1604"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0" name="Freeform 29"/>
            <p:cNvSpPr>
              <a:spLocks noEditPoints="1"/>
            </p:cNvSpPr>
            <p:nvPr/>
          </p:nvSpPr>
          <p:spPr bwMode="auto">
            <a:xfrm>
              <a:off x="7474895" y="3083942"/>
              <a:ext cx="328227" cy="379752"/>
            </a:xfrm>
            <a:custGeom>
              <a:avLst/>
              <a:gdLst>
                <a:gd name="T0" fmla="*/ 62 w 80"/>
                <a:gd name="T1" fmla="*/ 22 h 92"/>
                <a:gd name="T2" fmla="*/ 37 w 80"/>
                <a:gd name="T3" fmla="*/ 43 h 92"/>
                <a:gd name="T4" fmla="*/ 37 w 80"/>
                <a:gd name="T5" fmla="*/ 33 h 92"/>
                <a:gd name="T6" fmla="*/ 5 w 80"/>
                <a:gd name="T7" fmla="*/ 58 h 92"/>
                <a:gd name="T8" fmla="*/ 0 w 80"/>
                <a:gd name="T9" fmla="*/ 58 h 92"/>
                <a:gd name="T10" fmla="*/ 37 w 80"/>
                <a:gd name="T11" fmla="*/ 10 h 92"/>
                <a:gd name="T12" fmla="*/ 37 w 80"/>
                <a:gd name="T13" fmla="*/ 0 h 92"/>
                <a:gd name="T14" fmla="*/ 62 w 80"/>
                <a:gd name="T15" fmla="*/ 22 h 92"/>
                <a:gd name="T16" fmla="*/ 44 w 80"/>
                <a:gd name="T17" fmla="*/ 59 h 92"/>
                <a:gd name="T18" fmla="*/ 44 w 80"/>
                <a:gd name="T19" fmla="*/ 49 h 92"/>
                <a:gd name="T20" fmla="*/ 16 w 80"/>
                <a:gd name="T21" fmla="*/ 71 h 92"/>
                <a:gd name="T22" fmla="*/ 44 w 80"/>
                <a:gd name="T23" fmla="*/ 92 h 92"/>
                <a:gd name="T24" fmla="*/ 44 w 80"/>
                <a:gd name="T25" fmla="*/ 82 h 92"/>
                <a:gd name="T26" fmla="*/ 80 w 80"/>
                <a:gd name="T27" fmla="*/ 37 h 92"/>
                <a:gd name="T28" fmla="*/ 75 w 80"/>
                <a:gd name="T29" fmla="*/ 37 h 92"/>
                <a:gd name="T30" fmla="*/ 44 w 80"/>
                <a:gd name="T31" fmla="*/ 5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0" h="92">
                  <a:moveTo>
                    <a:pt x="62" y="22"/>
                  </a:moveTo>
                  <a:cubicBezTo>
                    <a:pt x="37" y="43"/>
                    <a:pt x="37" y="43"/>
                    <a:pt x="37" y="43"/>
                  </a:cubicBezTo>
                  <a:cubicBezTo>
                    <a:pt x="37" y="33"/>
                    <a:pt x="37" y="33"/>
                    <a:pt x="37" y="33"/>
                  </a:cubicBezTo>
                  <a:cubicBezTo>
                    <a:pt x="22" y="36"/>
                    <a:pt x="10" y="44"/>
                    <a:pt x="5" y="58"/>
                  </a:cubicBezTo>
                  <a:cubicBezTo>
                    <a:pt x="0" y="58"/>
                    <a:pt x="0" y="58"/>
                    <a:pt x="0" y="58"/>
                  </a:cubicBezTo>
                  <a:cubicBezTo>
                    <a:pt x="2" y="34"/>
                    <a:pt x="14" y="16"/>
                    <a:pt x="37" y="10"/>
                  </a:cubicBezTo>
                  <a:cubicBezTo>
                    <a:pt x="37" y="0"/>
                    <a:pt x="37" y="0"/>
                    <a:pt x="37" y="0"/>
                  </a:cubicBezTo>
                  <a:cubicBezTo>
                    <a:pt x="62" y="22"/>
                    <a:pt x="62" y="22"/>
                    <a:pt x="62" y="22"/>
                  </a:cubicBezTo>
                  <a:close/>
                  <a:moveTo>
                    <a:pt x="44" y="59"/>
                  </a:moveTo>
                  <a:cubicBezTo>
                    <a:pt x="44" y="49"/>
                    <a:pt x="44" y="49"/>
                    <a:pt x="44" y="49"/>
                  </a:cubicBezTo>
                  <a:cubicBezTo>
                    <a:pt x="16" y="71"/>
                    <a:pt x="16" y="71"/>
                    <a:pt x="16" y="71"/>
                  </a:cubicBezTo>
                  <a:cubicBezTo>
                    <a:pt x="44" y="92"/>
                    <a:pt x="44" y="92"/>
                    <a:pt x="44" y="92"/>
                  </a:cubicBezTo>
                  <a:cubicBezTo>
                    <a:pt x="44" y="82"/>
                    <a:pt x="44" y="82"/>
                    <a:pt x="44" y="82"/>
                  </a:cubicBezTo>
                  <a:cubicBezTo>
                    <a:pt x="66" y="77"/>
                    <a:pt x="78" y="59"/>
                    <a:pt x="80" y="37"/>
                  </a:cubicBezTo>
                  <a:cubicBezTo>
                    <a:pt x="75" y="37"/>
                    <a:pt x="75" y="37"/>
                    <a:pt x="75" y="37"/>
                  </a:cubicBezTo>
                  <a:cubicBezTo>
                    <a:pt x="69" y="49"/>
                    <a:pt x="57" y="56"/>
                    <a:pt x="44" y="59"/>
                  </a:cubicBezTo>
                  <a:close/>
                </a:path>
              </a:pathLst>
            </a:custGeom>
            <a:solidFill>
              <a:schemeClr val="bg1"/>
            </a:solidFill>
            <a:ln>
              <a:noFill/>
            </a:ln>
          </p:spPr>
          <p:txBody>
            <a:bodyPr vert="horz" wrap="square" lIns="81497" tIns="40749" rIns="81497" bIns="4074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zh-CN" altLang="en-US" sz="1604"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2" name="Freeform 31"/>
            <p:cNvSpPr>
              <a:spLocks noEditPoints="1"/>
            </p:cNvSpPr>
            <p:nvPr/>
          </p:nvSpPr>
          <p:spPr bwMode="auto">
            <a:xfrm>
              <a:off x="5414134" y="4962724"/>
              <a:ext cx="395017" cy="406468"/>
            </a:xfrm>
            <a:custGeom>
              <a:avLst/>
              <a:gdLst>
                <a:gd name="T0" fmla="*/ 5 w 96"/>
                <a:gd name="T1" fmla="*/ 42 h 99"/>
                <a:gd name="T2" fmla="*/ 74 w 96"/>
                <a:gd name="T3" fmla="*/ 42 h 99"/>
                <a:gd name="T4" fmla="*/ 77 w 96"/>
                <a:gd name="T5" fmla="*/ 41 h 99"/>
                <a:gd name="T6" fmla="*/ 91 w 96"/>
                <a:gd name="T7" fmla="*/ 47 h 99"/>
                <a:gd name="T8" fmla="*/ 96 w 96"/>
                <a:gd name="T9" fmla="*/ 60 h 99"/>
                <a:gd name="T10" fmla="*/ 91 w 96"/>
                <a:gd name="T11" fmla="*/ 73 h 99"/>
                <a:gd name="T12" fmla="*/ 77 w 96"/>
                <a:gd name="T13" fmla="*/ 78 h 99"/>
                <a:gd name="T14" fmla="*/ 68 w 96"/>
                <a:gd name="T15" fmla="*/ 76 h 99"/>
                <a:gd name="T16" fmla="*/ 62 w 96"/>
                <a:gd name="T17" fmla="*/ 85 h 99"/>
                <a:gd name="T18" fmla="*/ 67 w 96"/>
                <a:gd name="T19" fmla="*/ 85 h 99"/>
                <a:gd name="T20" fmla="*/ 84 w 96"/>
                <a:gd name="T21" fmla="*/ 85 h 99"/>
                <a:gd name="T22" fmla="*/ 71 w 96"/>
                <a:gd name="T23" fmla="*/ 99 h 99"/>
                <a:gd name="T24" fmla="*/ 17 w 96"/>
                <a:gd name="T25" fmla="*/ 99 h 99"/>
                <a:gd name="T26" fmla="*/ 12 w 96"/>
                <a:gd name="T27" fmla="*/ 99 h 99"/>
                <a:gd name="T28" fmla="*/ 0 w 96"/>
                <a:gd name="T29" fmla="*/ 85 h 99"/>
                <a:gd name="T30" fmla="*/ 17 w 96"/>
                <a:gd name="T31" fmla="*/ 85 h 99"/>
                <a:gd name="T32" fmla="*/ 21 w 96"/>
                <a:gd name="T33" fmla="*/ 85 h 99"/>
                <a:gd name="T34" fmla="*/ 5 w 96"/>
                <a:gd name="T35" fmla="*/ 42 h 99"/>
                <a:gd name="T36" fmla="*/ 56 w 96"/>
                <a:gd name="T37" fmla="*/ 36 h 99"/>
                <a:gd name="T38" fmla="*/ 55 w 96"/>
                <a:gd name="T39" fmla="*/ 6 h 99"/>
                <a:gd name="T40" fmla="*/ 56 w 96"/>
                <a:gd name="T41" fmla="*/ 36 h 99"/>
                <a:gd name="T42" fmla="*/ 43 w 96"/>
                <a:gd name="T43" fmla="*/ 30 h 99"/>
                <a:gd name="T44" fmla="*/ 42 w 96"/>
                <a:gd name="T45" fmla="*/ 0 h 99"/>
                <a:gd name="T46" fmla="*/ 43 w 96"/>
                <a:gd name="T47" fmla="*/ 30 h 99"/>
                <a:gd name="T48" fmla="*/ 30 w 96"/>
                <a:gd name="T49" fmla="*/ 34 h 99"/>
                <a:gd name="T50" fmla="*/ 29 w 96"/>
                <a:gd name="T51" fmla="*/ 4 h 99"/>
                <a:gd name="T52" fmla="*/ 30 w 96"/>
                <a:gd name="T53" fmla="*/ 34 h 99"/>
                <a:gd name="T54" fmla="*/ 15 w 96"/>
                <a:gd name="T55" fmla="*/ 53 h 99"/>
                <a:gd name="T56" fmla="*/ 26 w 96"/>
                <a:gd name="T57" fmla="*/ 80 h 99"/>
                <a:gd name="T58" fmla="*/ 33 w 96"/>
                <a:gd name="T59" fmla="*/ 75 h 99"/>
                <a:gd name="T60" fmla="*/ 24 w 96"/>
                <a:gd name="T61" fmla="*/ 52 h 99"/>
                <a:gd name="T62" fmla="*/ 15 w 96"/>
                <a:gd name="T63" fmla="*/ 53 h 99"/>
                <a:gd name="T64" fmla="*/ 77 w 96"/>
                <a:gd name="T65" fmla="*/ 50 h 99"/>
                <a:gd name="T66" fmla="*/ 72 w 96"/>
                <a:gd name="T67" fmla="*/ 68 h 99"/>
                <a:gd name="T68" fmla="*/ 77 w 96"/>
                <a:gd name="T69" fmla="*/ 70 h 99"/>
                <a:gd name="T70" fmla="*/ 84 w 96"/>
                <a:gd name="T71" fmla="*/ 67 h 99"/>
                <a:gd name="T72" fmla="*/ 87 w 96"/>
                <a:gd name="T73" fmla="*/ 60 h 99"/>
                <a:gd name="T74" fmla="*/ 84 w 96"/>
                <a:gd name="T75" fmla="*/ 53 h 99"/>
                <a:gd name="T76" fmla="*/ 77 w 96"/>
                <a:gd name="T77" fmla="*/ 50 h 99"/>
                <a:gd name="T78" fmla="*/ 77 w 96"/>
                <a:gd name="T79" fmla="*/ 5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6" h="99">
                  <a:moveTo>
                    <a:pt x="5" y="42"/>
                  </a:moveTo>
                  <a:cubicBezTo>
                    <a:pt x="28" y="42"/>
                    <a:pt x="51" y="42"/>
                    <a:pt x="74" y="42"/>
                  </a:cubicBezTo>
                  <a:cubicBezTo>
                    <a:pt x="75" y="41"/>
                    <a:pt x="76" y="41"/>
                    <a:pt x="77" y="41"/>
                  </a:cubicBezTo>
                  <a:cubicBezTo>
                    <a:pt x="83" y="41"/>
                    <a:pt x="87" y="43"/>
                    <a:pt x="91" y="47"/>
                  </a:cubicBezTo>
                  <a:cubicBezTo>
                    <a:pt x="94" y="50"/>
                    <a:pt x="96" y="55"/>
                    <a:pt x="96" y="60"/>
                  </a:cubicBezTo>
                  <a:cubicBezTo>
                    <a:pt x="96" y="65"/>
                    <a:pt x="94" y="70"/>
                    <a:pt x="91" y="73"/>
                  </a:cubicBezTo>
                  <a:cubicBezTo>
                    <a:pt x="87" y="76"/>
                    <a:pt x="83" y="78"/>
                    <a:pt x="77" y="78"/>
                  </a:cubicBezTo>
                  <a:cubicBezTo>
                    <a:pt x="74" y="78"/>
                    <a:pt x="71" y="78"/>
                    <a:pt x="68" y="76"/>
                  </a:cubicBezTo>
                  <a:cubicBezTo>
                    <a:pt x="67" y="79"/>
                    <a:pt x="65" y="82"/>
                    <a:pt x="62" y="85"/>
                  </a:cubicBezTo>
                  <a:cubicBezTo>
                    <a:pt x="67" y="85"/>
                    <a:pt x="67" y="85"/>
                    <a:pt x="67" y="85"/>
                  </a:cubicBezTo>
                  <a:cubicBezTo>
                    <a:pt x="84" y="85"/>
                    <a:pt x="84" y="85"/>
                    <a:pt x="84" y="85"/>
                  </a:cubicBezTo>
                  <a:cubicBezTo>
                    <a:pt x="71" y="99"/>
                    <a:pt x="71" y="99"/>
                    <a:pt x="71" y="99"/>
                  </a:cubicBezTo>
                  <a:cubicBezTo>
                    <a:pt x="17" y="99"/>
                    <a:pt x="17" y="99"/>
                    <a:pt x="17" y="99"/>
                  </a:cubicBezTo>
                  <a:cubicBezTo>
                    <a:pt x="12" y="99"/>
                    <a:pt x="12" y="99"/>
                    <a:pt x="12" y="99"/>
                  </a:cubicBezTo>
                  <a:cubicBezTo>
                    <a:pt x="0" y="85"/>
                    <a:pt x="0" y="85"/>
                    <a:pt x="0" y="85"/>
                  </a:cubicBezTo>
                  <a:cubicBezTo>
                    <a:pt x="17" y="85"/>
                    <a:pt x="17" y="85"/>
                    <a:pt x="17" y="85"/>
                  </a:cubicBezTo>
                  <a:cubicBezTo>
                    <a:pt x="21" y="85"/>
                    <a:pt x="21" y="85"/>
                    <a:pt x="21" y="85"/>
                  </a:cubicBezTo>
                  <a:cubicBezTo>
                    <a:pt x="11" y="72"/>
                    <a:pt x="6" y="58"/>
                    <a:pt x="5" y="42"/>
                  </a:cubicBezTo>
                  <a:close/>
                  <a:moveTo>
                    <a:pt x="56" y="36"/>
                  </a:moveTo>
                  <a:cubicBezTo>
                    <a:pt x="42" y="15"/>
                    <a:pt x="59" y="19"/>
                    <a:pt x="55" y="6"/>
                  </a:cubicBezTo>
                  <a:cubicBezTo>
                    <a:pt x="64" y="18"/>
                    <a:pt x="50" y="19"/>
                    <a:pt x="56" y="36"/>
                  </a:cubicBezTo>
                  <a:close/>
                  <a:moveTo>
                    <a:pt x="43" y="30"/>
                  </a:moveTo>
                  <a:cubicBezTo>
                    <a:pt x="37" y="13"/>
                    <a:pt x="51" y="12"/>
                    <a:pt x="42" y="0"/>
                  </a:cubicBezTo>
                  <a:cubicBezTo>
                    <a:pt x="46" y="14"/>
                    <a:pt x="29" y="10"/>
                    <a:pt x="43" y="30"/>
                  </a:cubicBezTo>
                  <a:close/>
                  <a:moveTo>
                    <a:pt x="30" y="34"/>
                  </a:moveTo>
                  <a:cubicBezTo>
                    <a:pt x="16" y="14"/>
                    <a:pt x="33" y="18"/>
                    <a:pt x="29" y="4"/>
                  </a:cubicBezTo>
                  <a:cubicBezTo>
                    <a:pt x="38" y="17"/>
                    <a:pt x="24" y="17"/>
                    <a:pt x="30" y="34"/>
                  </a:cubicBezTo>
                  <a:close/>
                  <a:moveTo>
                    <a:pt x="15" y="53"/>
                  </a:moveTo>
                  <a:cubicBezTo>
                    <a:pt x="17" y="62"/>
                    <a:pt x="21" y="72"/>
                    <a:pt x="26" y="80"/>
                  </a:cubicBezTo>
                  <a:cubicBezTo>
                    <a:pt x="33" y="75"/>
                    <a:pt x="33" y="75"/>
                    <a:pt x="33" y="75"/>
                  </a:cubicBezTo>
                  <a:cubicBezTo>
                    <a:pt x="29" y="68"/>
                    <a:pt x="25" y="59"/>
                    <a:pt x="24" y="52"/>
                  </a:cubicBezTo>
                  <a:cubicBezTo>
                    <a:pt x="15" y="53"/>
                    <a:pt x="15" y="53"/>
                    <a:pt x="15" y="53"/>
                  </a:cubicBezTo>
                  <a:close/>
                  <a:moveTo>
                    <a:pt x="77" y="50"/>
                  </a:moveTo>
                  <a:cubicBezTo>
                    <a:pt x="76" y="56"/>
                    <a:pt x="74" y="62"/>
                    <a:pt x="72" y="68"/>
                  </a:cubicBezTo>
                  <a:cubicBezTo>
                    <a:pt x="74" y="69"/>
                    <a:pt x="75" y="70"/>
                    <a:pt x="77" y="70"/>
                  </a:cubicBezTo>
                  <a:cubicBezTo>
                    <a:pt x="80" y="70"/>
                    <a:pt x="83" y="69"/>
                    <a:pt x="84" y="67"/>
                  </a:cubicBezTo>
                  <a:cubicBezTo>
                    <a:pt x="86" y="65"/>
                    <a:pt x="87" y="63"/>
                    <a:pt x="87" y="60"/>
                  </a:cubicBezTo>
                  <a:cubicBezTo>
                    <a:pt x="87" y="57"/>
                    <a:pt x="86" y="55"/>
                    <a:pt x="84" y="53"/>
                  </a:cubicBezTo>
                  <a:cubicBezTo>
                    <a:pt x="83" y="51"/>
                    <a:pt x="80" y="50"/>
                    <a:pt x="77" y="50"/>
                  </a:cubicBezTo>
                  <a:cubicBezTo>
                    <a:pt x="77" y="50"/>
                    <a:pt x="77" y="50"/>
                    <a:pt x="77" y="50"/>
                  </a:cubicBezTo>
                  <a:close/>
                </a:path>
              </a:pathLst>
            </a:custGeom>
            <a:solidFill>
              <a:schemeClr val="bg1"/>
            </a:solidFill>
            <a:ln>
              <a:noFill/>
            </a:ln>
          </p:spPr>
          <p:txBody>
            <a:bodyPr vert="horz" wrap="square" lIns="81497" tIns="40749" rIns="81497" bIns="4074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zh-CN" altLang="en-US" sz="1604"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3" name="Freeform 32"/>
            <p:cNvSpPr>
              <a:spLocks noEditPoints="1"/>
            </p:cNvSpPr>
            <p:nvPr/>
          </p:nvSpPr>
          <p:spPr bwMode="auto">
            <a:xfrm>
              <a:off x="4616929" y="3218334"/>
              <a:ext cx="337768" cy="330136"/>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bg1"/>
            </a:solidFill>
            <a:ln>
              <a:noFill/>
            </a:ln>
          </p:spPr>
          <p:txBody>
            <a:bodyPr vert="horz" wrap="square" lIns="81497" tIns="40749" rIns="81497" bIns="4074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zh-CN" altLang="en-US" sz="1604"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4" name="Freeform 33"/>
            <p:cNvSpPr>
              <a:spLocks noEditPoints="1"/>
            </p:cNvSpPr>
            <p:nvPr/>
          </p:nvSpPr>
          <p:spPr bwMode="auto">
            <a:xfrm>
              <a:off x="6473104" y="2343453"/>
              <a:ext cx="316777" cy="383568"/>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81497" tIns="40749" rIns="81497" bIns="4074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zh-CN" altLang="en-US" sz="1604"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5" name="Freeform 34"/>
            <p:cNvSpPr>
              <a:spLocks noEditPoints="1"/>
            </p:cNvSpPr>
            <p:nvPr/>
          </p:nvSpPr>
          <p:spPr bwMode="auto">
            <a:xfrm>
              <a:off x="6536081" y="5137371"/>
              <a:ext cx="448449" cy="362576"/>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bg1"/>
            </a:solidFill>
            <a:ln>
              <a:noFill/>
            </a:ln>
          </p:spPr>
          <p:txBody>
            <a:bodyPr vert="horz" wrap="square" lIns="81497" tIns="40749" rIns="81497" bIns="4074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zh-CN" altLang="en-US" sz="1604"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36" name="Group 35"/>
          <p:cNvGrpSpPr/>
          <p:nvPr/>
        </p:nvGrpSpPr>
        <p:grpSpPr>
          <a:xfrm flipH="1">
            <a:off x="1054482" y="2383821"/>
            <a:ext cx="247456" cy="246719"/>
            <a:chOff x="2138511" y="2464802"/>
            <a:chExt cx="354012" cy="352956"/>
          </a:xfrm>
          <a:solidFill>
            <a:schemeClr val="accent1"/>
          </a:solidFill>
        </p:grpSpPr>
        <p:sp>
          <p:nvSpPr>
            <p:cNvPr id="37" name="Oval 36"/>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1497" tIns="40749" rIns="81497" bIns="40749" numCol="1" anchor="t" anchorCtr="0" compatLnSpc="1">
              <a:prstTxWarp prst="textNoShape">
                <a:avLst/>
              </a:prstTxWarp>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id-ID" sz="1522"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8" name="Freeform 37"/>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1497" tIns="40749" rIns="81497" bIns="40749" numCol="1" anchor="t" anchorCtr="0" compatLnSpc="1">
              <a:prstTxWarp prst="textNoShape">
                <a:avLst/>
              </a:prstTxWarp>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id-ID" sz="1522"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39" name="Group 38"/>
          <p:cNvGrpSpPr/>
          <p:nvPr/>
        </p:nvGrpSpPr>
        <p:grpSpPr>
          <a:xfrm>
            <a:off x="1358699" y="2292833"/>
            <a:ext cx="2314829" cy="1023963"/>
            <a:chOff x="8508023" y="2061983"/>
            <a:chExt cx="1920590" cy="1148890"/>
          </a:xfrm>
        </p:grpSpPr>
        <p:sp>
          <p:nvSpPr>
            <p:cNvPr id="40" name="TextBox 39"/>
            <p:cNvSpPr txBox="1"/>
            <p:nvPr/>
          </p:nvSpPr>
          <p:spPr>
            <a:xfrm>
              <a:off x="8508024" y="2061983"/>
              <a:ext cx="1457675" cy="323240"/>
            </a:xfrm>
            <a:prstGeom prst="rect">
              <a:avLst/>
            </a:prstGeom>
            <a:noFill/>
          </p:spPr>
          <p:txBody>
            <a:bodyPr wrap="none" lIns="0" tIns="0" rIns="0" bIns="0"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1707" b="1"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建立书面合规制度</a:t>
              </a:r>
              <a:endParaRPr kumimoji="0" lang="en-GB" sz="1707" b="1"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1" name="Rectangle 40"/>
            <p:cNvSpPr/>
            <p:nvPr/>
          </p:nvSpPr>
          <p:spPr>
            <a:xfrm>
              <a:off x="8508023" y="2365038"/>
              <a:ext cx="1920590" cy="845835"/>
            </a:xfrm>
            <a:prstGeom prst="rect">
              <a:avLst/>
            </a:prstGeom>
          </p:spPr>
          <p:txBody>
            <a:bodyPr wrap="square" lIns="0" tIns="0" rIns="0" bIns="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zh-CN" altLang="en-US" sz="1043"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合规政策、程序等以书面形式发布，并应尽量做到详尽，使员工可以更深层次地了解合规要求，并基于相应的书面手册安排自己的出口工作</a:t>
              </a:r>
              <a:endParaRPr kumimoji="0" lang="en-GB" sz="1043"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44" name="Group 43"/>
          <p:cNvGrpSpPr/>
          <p:nvPr/>
        </p:nvGrpSpPr>
        <p:grpSpPr>
          <a:xfrm flipH="1">
            <a:off x="1053167" y="3670678"/>
            <a:ext cx="247456" cy="246719"/>
            <a:chOff x="2138511" y="2464802"/>
            <a:chExt cx="354012" cy="352956"/>
          </a:xfrm>
          <a:solidFill>
            <a:schemeClr val="accent3"/>
          </a:solidFill>
        </p:grpSpPr>
        <p:sp>
          <p:nvSpPr>
            <p:cNvPr id="48" name="Oval 47"/>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1497" tIns="40749" rIns="81497" bIns="40749" numCol="1" anchor="t" anchorCtr="0" compatLnSpc="1">
              <a:prstTxWarp prst="textNoShape">
                <a:avLst/>
              </a:prstTxWarp>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id-ID" sz="1522"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9" name="Freeform 48"/>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1497" tIns="40749" rIns="81497" bIns="40749" numCol="1" anchor="t" anchorCtr="0" compatLnSpc="1">
              <a:prstTxWarp prst="textNoShape">
                <a:avLst/>
              </a:prstTxWarp>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id-ID" sz="1522"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45" name="Group 44"/>
          <p:cNvGrpSpPr/>
          <p:nvPr/>
        </p:nvGrpSpPr>
        <p:grpSpPr>
          <a:xfrm>
            <a:off x="1357383" y="3579694"/>
            <a:ext cx="2314829" cy="831348"/>
            <a:chOff x="8508023" y="2061983"/>
            <a:chExt cx="1920590" cy="932775"/>
          </a:xfrm>
        </p:grpSpPr>
        <p:sp>
          <p:nvSpPr>
            <p:cNvPr id="46" name="TextBox 45"/>
            <p:cNvSpPr txBox="1"/>
            <p:nvPr/>
          </p:nvSpPr>
          <p:spPr>
            <a:xfrm>
              <a:off x="8508024" y="2061983"/>
              <a:ext cx="1822093" cy="323240"/>
            </a:xfrm>
            <a:prstGeom prst="rect">
              <a:avLst/>
            </a:prstGeom>
            <a:noFill/>
          </p:spPr>
          <p:txBody>
            <a:bodyPr wrap="none" lIns="0" tIns="0" rIns="0" bIns="0"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1707" b="1"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合规组织架构合理有效</a:t>
              </a:r>
              <a:endParaRPr kumimoji="0" lang="en-GB" sz="1707" b="1"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7" name="Rectangle 46"/>
            <p:cNvSpPr/>
            <p:nvPr/>
          </p:nvSpPr>
          <p:spPr>
            <a:xfrm>
              <a:off x="8508023" y="2365040"/>
              <a:ext cx="1920590" cy="629718"/>
            </a:xfrm>
            <a:prstGeom prst="rect">
              <a:avLst/>
            </a:prstGeom>
          </p:spPr>
          <p:txBody>
            <a:bodyPr wrap="square" lIns="0" tIns="0" rIns="0" bIns="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zh-CN" altLang="en-US" sz="1043"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可设立贸易合规委员会和贸易合规办公室，均由法务主管领导。贸易合规委员会有权否决存在问题的交易</a:t>
              </a:r>
              <a:endParaRPr kumimoji="0" lang="en-GB" sz="1043"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58" name="Group 57"/>
          <p:cNvGrpSpPr/>
          <p:nvPr/>
        </p:nvGrpSpPr>
        <p:grpSpPr>
          <a:xfrm flipH="1">
            <a:off x="1053167" y="4957535"/>
            <a:ext cx="247456" cy="246719"/>
            <a:chOff x="2138511" y="2464802"/>
            <a:chExt cx="354012" cy="352956"/>
          </a:xfrm>
          <a:solidFill>
            <a:schemeClr val="accent5"/>
          </a:solidFill>
        </p:grpSpPr>
        <p:sp>
          <p:nvSpPr>
            <p:cNvPr id="62" name="Oval 61"/>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1497" tIns="40749" rIns="81497" bIns="40749" numCol="1" anchor="t" anchorCtr="0" compatLnSpc="1">
              <a:prstTxWarp prst="textNoShape">
                <a:avLst/>
              </a:prstTxWarp>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id-ID" sz="1522"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3" name="Freeform 62"/>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1497" tIns="40749" rIns="81497" bIns="40749" numCol="1" anchor="t" anchorCtr="0" compatLnSpc="1">
              <a:prstTxWarp prst="textNoShape">
                <a:avLst/>
              </a:prstTxWarp>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id-ID" sz="1522"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59" name="Group 58"/>
          <p:cNvGrpSpPr/>
          <p:nvPr/>
        </p:nvGrpSpPr>
        <p:grpSpPr>
          <a:xfrm>
            <a:off x="1357383" y="4866549"/>
            <a:ext cx="2314829" cy="831346"/>
            <a:chOff x="8508023" y="2061983"/>
            <a:chExt cx="1920590" cy="932773"/>
          </a:xfrm>
        </p:grpSpPr>
        <p:sp>
          <p:nvSpPr>
            <p:cNvPr id="60" name="TextBox 59"/>
            <p:cNvSpPr txBox="1"/>
            <p:nvPr/>
          </p:nvSpPr>
          <p:spPr>
            <a:xfrm>
              <a:off x="8508026" y="2061983"/>
              <a:ext cx="1093256" cy="323240"/>
            </a:xfrm>
            <a:prstGeom prst="rect">
              <a:avLst/>
            </a:prstGeom>
            <a:noFill/>
          </p:spPr>
          <p:txBody>
            <a:bodyPr wrap="none" lIns="0" tIns="0" rIns="0" bIns="0"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1707" b="1"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出口合规培训</a:t>
              </a:r>
              <a:endParaRPr kumimoji="0" lang="en-GB" sz="1707" b="1"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1" name="Rectangle 60"/>
            <p:cNvSpPr/>
            <p:nvPr/>
          </p:nvSpPr>
          <p:spPr>
            <a:xfrm>
              <a:off x="8508023" y="2365038"/>
              <a:ext cx="1920590" cy="629718"/>
            </a:xfrm>
            <a:prstGeom prst="rect">
              <a:avLst/>
            </a:prstGeom>
          </p:spPr>
          <p:txBody>
            <a:bodyPr wrap="square" lIns="0" tIns="0" rIns="0" bIns="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zh-CN" altLang="en-US" sz="1043"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建立培训机制。通过定期培训，向员工提示出口管制法规的变化，降低其疏忽违反出口管理法律的风险</a:t>
              </a:r>
              <a:r>
                <a:rPr kumimoji="0" lang="en-US" altLang="zh-CN" sz="1043"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a:t>
              </a:r>
              <a:endParaRPr kumimoji="0" lang="en-GB" sz="1043"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65" name="Group 64"/>
          <p:cNvGrpSpPr/>
          <p:nvPr/>
        </p:nvGrpSpPr>
        <p:grpSpPr>
          <a:xfrm flipH="1">
            <a:off x="8443968" y="2383821"/>
            <a:ext cx="247456" cy="246719"/>
            <a:chOff x="2138511" y="2464802"/>
            <a:chExt cx="354012" cy="352956"/>
          </a:xfrm>
          <a:solidFill>
            <a:schemeClr val="accent2"/>
          </a:solidFill>
        </p:grpSpPr>
        <p:sp>
          <p:nvSpPr>
            <p:cNvPr id="69" name="Oval 68"/>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1497" tIns="40749" rIns="81497" bIns="40749" numCol="1" anchor="t" anchorCtr="0" compatLnSpc="1">
              <a:prstTxWarp prst="textNoShape">
                <a:avLst/>
              </a:prstTxWarp>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id-ID" sz="1522"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70" name="Freeform 69"/>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1497" tIns="40749" rIns="81497" bIns="40749" numCol="1" anchor="t" anchorCtr="0" compatLnSpc="1">
              <a:prstTxWarp prst="textNoShape">
                <a:avLst/>
              </a:prstTxWarp>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id-ID" sz="1522"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66" name="Group 65"/>
          <p:cNvGrpSpPr/>
          <p:nvPr/>
        </p:nvGrpSpPr>
        <p:grpSpPr>
          <a:xfrm>
            <a:off x="8748184" y="2292834"/>
            <a:ext cx="2333152" cy="831346"/>
            <a:chOff x="8508023" y="2061983"/>
            <a:chExt cx="1920590" cy="932774"/>
          </a:xfrm>
        </p:grpSpPr>
        <p:sp>
          <p:nvSpPr>
            <p:cNvPr id="67" name="TextBox 66"/>
            <p:cNvSpPr txBox="1"/>
            <p:nvPr/>
          </p:nvSpPr>
          <p:spPr>
            <a:xfrm>
              <a:off x="8508024" y="2061983"/>
              <a:ext cx="1265449" cy="323240"/>
            </a:xfrm>
            <a:prstGeom prst="rect">
              <a:avLst/>
            </a:prstGeom>
            <a:noFill/>
          </p:spPr>
          <p:txBody>
            <a:bodyPr wrap="none" lIns="0" tIns="0" rIns="0" bIns="0"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1707" b="1"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存档和内部审计</a:t>
              </a:r>
              <a:endParaRPr kumimoji="0" lang="en-GB" sz="1707" b="1"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8" name="Rectangle 67"/>
            <p:cNvSpPr/>
            <p:nvPr/>
          </p:nvSpPr>
          <p:spPr>
            <a:xfrm>
              <a:off x="8508023" y="2365039"/>
              <a:ext cx="1920590" cy="629718"/>
            </a:xfrm>
            <a:prstGeom prst="rect">
              <a:avLst/>
            </a:prstGeom>
          </p:spPr>
          <p:txBody>
            <a:bodyPr wrap="square" lIns="0" tIns="0" rIns="0" bIns="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zh-CN" altLang="en-US" sz="1043"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制订合规管理制度，建立审查标准流程，保存相关文档，进行法规制度宣传和培训，加强内部审计，落实各部门责任</a:t>
              </a:r>
              <a:endParaRPr kumimoji="0" lang="en-GB" sz="1043"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72" name="Group 71"/>
          <p:cNvGrpSpPr/>
          <p:nvPr/>
        </p:nvGrpSpPr>
        <p:grpSpPr>
          <a:xfrm flipH="1">
            <a:off x="8442652" y="3670678"/>
            <a:ext cx="247456" cy="246719"/>
            <a:chOff x="2138511" y="2464802"/>
            <a:chExt cx="354012" cy="352956"/>
          </a:xfrm>
          <a:solidFill>
            <a:schemeClr val="accent4"/>
          </a:solidFill>
        </p:grpSpPr>
        <p:sp>
          <p:nvSpPr>
            <p:cNvPr id="76" name="Oval 75"/>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1497" tIns="40749" rIns="81497" bIns="40749" numCol="1" anchor="t" anchorCtr="0" compatLnSpc="1">
              <a:prstTxWarp prst="textNoShape">
                <a:avLst/>
              </a:prstTxWarp>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id-ID" sz="1522"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77" name="Freeform 76"/>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1497" tIns="40749" rIns="81497" bIns="40749" numCol="1" anchor="t" anchorCtr="0" compatLnSpc="1">
              <a:prstTxWarp prst="textNoShape">
                <a:avLst/>
              </a:prstTxWarp>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id-ID" sz="1522"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73" name="Group 72"/>
          <p:cNvGrpSpPr/>
          <p:nvPr/>
        </p:nvGrpSpPr>
        <p:grpSpPr>
          <a:xfrm>
            <a:off x="8746869" y="3579693"/>
            <a:ext cx="2333152" cy="831346"/>
            <a:chOff x="8508023" y="2061983"/>
            <a:chExt cx="1920590" cy="932773"/>
          </a:xfrm>
        </p:grpSpPr>
        <p:sp>
          <p:nvSpPr>
            <p:cNvPr id="74" name="TextBox 73"/>
            <p:cNvSpPr txBox="1"/>
            <p:nvPr/>
          </p:nvSpPr>
          <p:spPr>
            <a:xfrm>
              <a:off x="8508024" y="2061983"/>
              <a:ext cx="1807784" cy="323240"/>
            </a:xfrm>
            <a:prstGeom prst="rect">
              <a:avLst/>
            </a:prstGeom>
            <a:noFill/>
          </p:spPr>
          <p:txBody>
            <a:bodyPr wrap="none" lIns="0" tIns="0" rIns="0" bIns="0"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1707" b="1"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合规的自动化系统管理</a:t>
              </a:r>
              <a:endParaRPr kumimoji="0" lang="en-GB" sz="1707" b="1"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75" name="Rectangle 74"/>
            <p:cNvSpPr/>
            <p:nvPr/>
          </p:nvSpPr>
          <p:spPr>
            <a:xfrm>
              <a:off x="8508023" y="2365038"/>
              <a:ext cx="1920590" cy="629718"/>
            </a:xfrm>
            <a:prstGeom prst="rect">
              <a:avLst/>
            </a:prstGeom>
          </p:spPr>
          <p:txBody>
            <a:bodyPr wrap="square" lIns="0" tIns="0" rIns="0" bIns="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zh-CN" altLang="en-US" sz="1043"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在现有信息管理系统的基础上，按国际惯例建立敏感产品和客户的数据库，数字化辅助管理公司出口管制的日常工作</a:t>
              </a:r>
              <a:endParaRPr kumimoji="0" lang="en-GB" sz="1043"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79" name="Group 78"/>
          <p:cNvGrpSpPr/>
          <p:nvPr/>
        </p:nvGrpSpPr>
        <p:grpSpPr>
          <a:xfrm flipH="1">
            <a:off x="8442652" y="4957535"/>
            <a:ext cx="247456" cy="246719"/>
            <a:chOff x="2138511" y="2464802"/>
            <a:chExt cx="354012" cy="352956"/>
          </a:xfrm>
          <a:solidFill>
            <a:schemeClr val="accent6"/>
          </a:solidFill>
        </p:grpSpPr>
        <p:sp>
          <p:nvSpPr>
            <p:cNvPr id="83" name="Oval 82"/>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1497" tIns="40749" rIns="81497" bIns="40749" numCol="1" anchor="t" anchorCtr="0" compatLnSpc="1">
              <a:prstTxWarp prst="textNoShape">
                <a:avLst/>
              </a:prstTxWarp>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id-ID" sz="1522"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84" name="Freeform 83"/>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1497" tIns="40749" rIns="81497" bIns="40749" numCol="1" anchor="t" anchorCtr="0" compatLnSpc="1">
              <a:prstTxWarp prst="textNoShape">
                <a:avLst/>
              </a:prstTxWarp>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id-ID" sz="1522"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80" name="Group 79"/>
          <p:cNvGrpSpPr/>
          <p:nvPr/>
        </p:nvGrpSpPr>
        <p:grpSpPr>
          <a:xfrm>
            <a:off x="8746869" y="4866549"/>
            <a:ext cx="2333152" cy="1023963"/>
            <a:chOff x="8508023" y="2061983"/>
            <a:chExt cx="1920590" cy="1148889"/>
          </a:xfrm>
        </p:grpSpPr>
        <p:sp>
          <p:nvSpPr>
            <p:cNvPr id="81" name="TextBox 80"/>
            <p:cNvSpPr txBox="1"/>
            <p:nvPr/>
          </p:nvSpPr>
          <p:spPr>
            <a:xfrm>
              <a:off x="8508024" y="2061983"/>
              <a:ext cx="1265449" cy="323240"/>
            </a:xfrm>
            <a:prstGeom prst="rect">
              <a:avLst/>
            </a:prstGeom>
            <a:noFill/>
          </p:spPr>
          <p:txBody>
            <a:bodyPr wrap="none" lIns="0" tIns="0" rIns="0" bIns="0"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1707" b="1"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内部调查和奖惩</a:t>
              </a:r>
              <a:endParaRPr kumimoji="0" lang="en-GB" sz="1707" b="1" i="0" u="none" strike="noStrike" kern="1200" cap="none" spc="0" normalizeH="0" baseline="0" noProof="0" dirty="0">
                <a:ln>
                  <a:noFill/>
                </a:ln>
                <a:solidFill>
                  <a:prstClr val="white">
                    <a:lumMod val="6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82" name="Rectangle 81"/>
            <p:cNvSpPr/>
            <p:nvPr/>
          </p:nvSpPr>
          <p:spPr>
            <a:xfrm>
              <a:off x="8508023" y="2365038"/>
              <a:ext cx="1920590" cy="845834"/>
            </a:xfrm>
            <a:prstGeom prst="rect">
              <a:avLst/>
            </a:prstGeom>
          </p:spPr>
          <p:txBody>
            <a:bodyPr wrap="square" lIns="0" tIns="0" rIns="0" bIns="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zh-CN" altLang="en-US" sz="1043"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设立奖惩制度，对积极参与合规管理工作的员工给予奖励，通报、严厉处罚违反合规管理政策的员工。违反国家法律法规的，依法承担法律责任</a:t>
              </a:r>
              <a:endParaRPr kumimoji="0" lang="en-GB" sz="1043"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71" name="页脚占位符 3">
            <a:extLst>
              <a:ext uri="{FF2B5EF4-FFF2-40B4-BE49-F238E27FC236}">
                <a16:creationId xmlns:a16="http://schemas.microsoft.com/office/drawing/2014/main" id="{AECFA332-D400-4F58-96C9-DD519D78B24F}"/>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zh-CN"/>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tint val="75000"/>
                </a:prstClr>
              </a:solidFill>
              <a:effectLst/>
              <a:uLnTx/>
              <a:uFillTx/>
              <a:latin typeface="Arial"/>
              <a:ea typeface="微软雅黑"/>
              <a:cs typeface="+mn-cs"/>
            </a:endParaRPr>
          </a:p>
        </p:txBody>
      </p:sp>
      <p:sp>
        <p:nvSpPr>
          <p:cNvPr id="3" name="灯片编号占位符 2">
            <a:extLst>
              <a:ext uri="{FF2B5EF4-FFF2-40B4-BE49-F238E27FC236}">
                <a16:creationId xmlns:a16="http://schemas.microsoft.com/office/drawing/2014/main" id="{2A13082F-0217-42E9-A7DB-D71AF3D295F4}"/>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4AC5126-18D1-4E75-B7A8-6AB63669E97A}" type="slidenum">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85" name="矩形 84">
            <a:extLst>
              <a:ext uri="{FF2B5EF4-FFF2-40B4-BE49-F238E27FC236}">
                <a16:creationId xmlns:a16="http://schemas.microsoft.com/office/drawing/2014/main" id="{F75C24FA-0D73-44B4-9DF3-56E9D610B43F}"/>
              </a:ext>
            </a:extLst>
          </p:cNvPr>
          <p:cNvSpPr/>
          <p:nvPr/>
        </p:nvSpPr>
        <p:spPr>
          <a:xfrm>
            <a:off x="1230306" y="1303408"/>
            <a:ext cx="4269117" cy="555665"/>
          </a:xfrm>
          <a:prstGeom prst="rect">
            <a:avLst/>
          </a:prstGeom>
        </p:spPr>
        <p:txBody>
          <a:bodyPr wrap="none">
            <a:spAutoFit/>
          </a:bodyPr>
          <a:lstStyle/>
          <a:p>
            <a:pPr marL="0" marR="0" lvl="0" indent="0" algn="l" defTabSz="914277" rtl="0" eaLnBrk="1" fontAlgn="auto" latinLnBrk="0" hangingPunct="1">
              <a:lnSpc>
                <a:spcPct val="150000"/>
              </a:lnSpc>
              <a:spcBef>
                <a:spcPts val="0"/>
              </a:spcBef>
              <a:spcAft>
                <a:spcPts val="0"/>
              </a:spcAft>
              <a:buClr>
                <a:srgbClr val="FF9933"/>
              </a:buClr>
              <a:buSzPct val="200000"/>
              <a:buFontTx/>
              <a:buNone/>
              <a:tabLst/>
              <a:defRPr/>
            </a:pPr>
            <a:r>
              <a:rPr kumimoji="0" lang="zh-CN" altLang="en-US" sz="2275" b="1" i="0" u="none" strike="noStrike" kern="1200" cap="none" spc="0" normalizeH="0" baseline="0" noProof="0" dirty="0">
                <a:ln w="0"/>
                <a:solidFill>
                  <a:srgbClr val="EE7700"/>
                </a:solidFill>
                <a:effectLst>
                  <a:outerShdw blurRad="38100" dist="25400" dir="5400000" algn="ctr" rotWithShape="0">
                    <a:srgbClr val="6E747A">
                      <a:alpha val="43000"/>
                    </a:srgbClr>
                  </a:outerShdw>
                </a:effectLst>
                <a:uLnTx/>
                <a:uFillTx/>
                <a:latin typeface="Microsoft YaHei" panose="020B0503020204020204" pitchFamily="34" charset="-122"/>
                <a:ea typeface="Microsoft YaHei" panose="020B0503020204020204" pitchFamily="34" charset="-122"/>
                <a:cs typeface="+mn-cs"/>
              </a:rPr>
              <a:t>合规体系建设：十二原则（续）</a:t>
            </a:r>
            <a:endParaRPr kumimoji="0" lang="en-US" altLang="zh-CN" sz="2275" b="1" i="0" u="none" strike="noStrike" kern="1200" cap="none" spc="0" normalizeH="0" baseline="0" noProof="0" dirty="0">
              <a:ln w="0"/>
              <a:solidFill>
                <a:srgbClr val="EE7700"/>
              </a:solidFill>
              <a:effectLst>
                <a:outerShdw blurRad="38100" dist="25400" dir="5400000" algn="ctr" rotWithShape="0">
                  <a:srgbClr val="6E747A">
                    <a:alpha val="43000"/>
                  </a:srgbClr>
                </a:outerShdw>
              </a:effectLst>
              <a:uLnTx/>
              <a:uFillTx/>
              <a:latin typeface="Microsoft YaHei" panose="020B0503020204020204" pitchFamily="34" charset="-122"/>
              <a:ea typeface="Microsoft YaHei" panose="020B0503020204020204" pitchFamily="34" charset="-122"/>
              <a:cs typeface="+mn-cs"/>
            </a:endParaRPr>
          </a:p>
        </p:txBody>
      </p:sp>
      <p:sp>
        <p:nvSpPr>
          <p:cNvPr id="89" name="TextBox 11">
            <a:extLst>
              <a:ext uri="{FF2B5EF4-FFF2-40B4-BE49-F238E27FC236}">
                <a16:creationId xmlns:a16="http://schemas.microsoft.com/office/drawing/2014/main" id="{1F4F68CB-D076-4A52-932B-4D983EFACC0D}"/>
              </a:ext>
            </a:extLst>
          </p:cNvPr>
          <p:cNvSpPr txBox="1"/>
          <p:nvPr/>
        </p:nvSpPr>
        <p:spPr>
          <a:xfrm>
            <a:off x="1357383" y="594339"/>
            <a:ext cx="7834236" cy="430887"/>
          </a:xfrm>
          <a:prstGeom prst="rect">
            <a:avLst/>
          </a:prstGeom>
          <a:noFill/>
        </p:spPr>
        <p:txBody>
          <a:bodyPr wrap="square" lIns="0" tIns="0" rIns="0" bIns="0"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prstClr val="black">
                    <a:lumMod val="65000"/>
                    <a:lumOff val="35000"/>
                  </a:prstClr>
                </a:solidFill>
                <a:effectLst/>
                <a:uLnTx/>
                <a:uFillTx/>
                <a:latin typeface="Arial"/>
                <a:ea typeface="微软雅黑"/>
                <a:cs typeface="+mn-cs"/>
              </a:rPr>
              <a:t>合规体系建设</a:t>
            </a:r>
            <a:endParaRPr kumimoji="0" lang="en-US" altLang="zh-CN" sz="2800" b="1" i="0" u="none" strike="noStrike" kern="1200" cap="none" spc="0" normalizeH="0" baseline="0" noProof="0" dirty="0">
              <a:ln>
                <a:noFill/>
              </a:ln>
              <a:solidFill>
                <a:prstClr val="black">
                  <a:lumMod val="65000"/>
                  <a:lumOff val="35000"/>
                </a:prstClr>
              </a:solidFill>
              <a:effectLst/>
              <a:uLnTx/>
              <a:uFillTx/>
              <a:latin typeface="Arial"/>
              <a:ea typeface="微软雅黑"/>
              <a:cs typeface="+mn-cs"/>
            </a:endParaRPr>
          </a:p>
        </p:txBody>
      </p:sp>
      <p:pic>
        <p:nvPicPr>
          <p:cNvPr id="90" name="图片 89" descr="D:\=Business Support=\VI系统\logo\中英文全称横版Logo.png">
            <a:extLst>
              <a:ext uri="{FF2B5EF4-FFF2-40B4-BE49-F238E27FC236}">
                <a16:creationId xmlns:a16="http://schemas.microsoft.com/office/drawing/2014/main" id="{AEAD4667-69E3-44E3-A6EA-488A593C524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79396" y="565131"/>
            <a:ext cx="2426122" cy="374250"/>
          </a:xfrm>
          <a:prstGeom prst="rect">
            <a:avLst/>
          </a:prstGeom>
          <a:noFill/>
          <a:ln>
            <a:noFill/>
          </a:ln>
        </p:spPr>
      </p:pic>
      <p:sp>
        <p:nvSpPr>
          <p:cNvPr id="91" name="TextBox 7">
            <a:extLst>
              <a:ext uri="{FF2B5EF4-FFF2-40B4-BE49-F238E27FC236}">
                <a16:creationId xmlns:a16="http://schemas.microsoft.com/office/drawing/2014/main" id="{68F2317F-4F52-497F-98D9-36E786FB36E1}"/>
              </a:ext>
            </a:extLst>
          </p:cNvPr>
          <p:cNvSpPr txBox="1"/>
          <p:nvPr/>
        </p:nvSpPr>
        <p:spPr>
          <a:xfrm flipV="1">
            <a:off x="505567" y="1055253"/>
            <a:ext cx="10931676" cy="36000"/>
          </a:xfrm>
          <a:prstGeom prst="rect">
            <a:avLst/>
          </a:prstGeom>
          <a:solidFill>
            <a:schemeClr val="accent1">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07" b="0" i="0" u="none" strike="noStrike" kern="1200" cap="none" spc="0" normalizeH="0" baseline="0" noProof="0" dirty="0">
              <a:ln>
                <a:noFill/>
              </a:ln>
              <a:solidFill>
                <a:prstClr val="black"/>
              </a:solidFill>
              <a:effectLst/>
              <a:uLnTx/>
              <a:uFillTx/>
              <a:latin typeface="Arial"/>
              <a:ea typeface="微软雅黑"/>
              <a:cs typeface="+mn-cs"/>
            </a:endParaRPr>
          </a:p>
        </p:txBody>
      </p:sp>
      <p:pic>
        <p:nvPicPr>
          <p:cNvPr id="92" name="图片 91">
            <a:extLst>
              <a:ext uri="{FF2B5EF4-FFF2-40B4-BE49-F238E27FC236}">
                <a16:creationId xmlns:a16="http://schemas.microsoft.com/office/drawing/2014/main" id="{88E9841F-BC09-4E2B-B928-85022B8A63E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1434" b="2440"/>
          <a:stretch/>
        </p:blipFill>
        <p:spPr>
          <a:xfrm rot="5400000">
            <a:off x="350737" y="-350737"/>
            <a:ext cx="1660727" cy="2362201"/>
          </a:xfrm>
          <a:prstGeom prst="rect">
            <a:avLst/>
          </a:prstGeom>
        </p:spPr>
      </p:pic>
      <p:sp>
        <p:nvSpPr>
          <p:cNvPr id="93" name="KSO_Shape">
            <a:extLst>
              <a:ext uri="{FF2B5EF4-FFF2-40B4-BE49-F238E27FC236}">
                <a16:creationId xmlns:a16="http://schemas.microsoft.com/office/drawing/2014/main" id="{91D1DF6B-901B-4BCF-ACDE-059BC9DABD81}"/>
              </a:ext>
            </a:extLst>
          </p:cNvPr>
          <p:cNvSpPr/>
          <p:nvPr/>
        </p:nvSpPr>
        <p:spPr>
          <a:xfrm>
            <a:off x="855554" y="1460842"/>
            <a:ext cx="309397" cy="332653"/>
          </a:xfrm>
          <a:prstGeom prst="homePlate">
            <a:avLst>
              <a:gd name="adj" fmla="val 32249"/>
            </a:avLst>
          </a:prstGeom>
          <a:ln/>
        </p:spPr>
        <p:style>
          <a:lnRef idx="0">
            <a:schemeClr val="accent5"/>
          </a:lnRef>
          <a:fillRef idx="3">
            <a:schemeClr val="accent5"/>
          </a:fillRef>
          <a:effectRef idx="3">
            <a:schemeClr val="accent5"/>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Tree>
    <p:extLst>
      <p:ext uri="{BB962C8B-B14F-4D97-AF65-F5344CB8AC3E}">
        <p14:creationId xmlns:p14="http://schemas.microsoft.com/office/powerpoint/2010/main" val="9658605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3"/>
                                        </p:tgtEl>
                                        <p:attrNameLst>
                                          <p:attrName>style.visibility</p:attrName>
                                        </p:attrNameLst>
                                      </p:cBhvr>
                                      <p:to>
                                        <p:strVal val="visible"/>
                                      </p:to>
                                    </p:set>
                                    <p:animEffect transition="in" filter="wipe(left)">
                                      <p:cBhvr>
                                        <p:cTn id="10" dur="500"/>
                                        <p:tgtEl>
                                          <p:spTgt spid="93"/>
                                        </p:tgtEl>
                                      </p:cBhvr>
                                    </p:animEffect>
                                  </p:childTnLst>
                                </p:cTn>
                              </p:par>
                            </p:childTnLst>
                          </p:cTn>
                        </p:par>
                        <p:par>
                          <p:cTn id="11" fill="hold">
                            <p:stCondLst>
                              <p:cond delay="500"/>
                            </p:stCondLst>
                            <p:childTnLst>
                              <p:par>
                                <p:cTn id="12" presetID="3" presetClass="entr" presetSubtype="1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linds(horizontal)">
                                      <p:cBhvr>
                                        <p:cTn id="14" dur="500"/>
                                        <p:tgtEl>
                                          <p:spTgt spid="5"/>
                                        </p:tgtEl>
                                      </p:cBhvr>
                                    </p:animEffect>
                                  </p:childTnLst>
                                </p:cTn>
                              </p:par>
                            </p:childTnLst>
                          </p:cTn>
                        </p:par>
                        <p:par>
                          <p:cTn id="15" fill="hold">
                            <p:stCondLst>
                              <p:cond delay="1000"/>
                            </p:stCondLst>
                            <p:childTnLst>
                              <p:par>
                                <p:cTn id="16" presetID="12" presetClass="entr" presetSubtype="2" fill="hold" nodeType="after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additive="base">
                                        <p:cTn id="18" dur="500"/>
                                        <p:tgtEl>
                                          <p:spTgt spid="36"/>
                                        </p:tgtEl>
                                        <p:attrNameLst>
                                          <p:attrName>ppt_x</p:attrName>
                                        </p:attrNameLst>
                                      </p:cBhvr>
                                      <p:tavLst>
                                        <p:tav tm="0">
                                          <p:val>
                                            <p:strVal val="#ppt_x+#ppt_w*1.125000"/>
                                          </p:val>
                                        </p:tav>
                                        <p:tav tm="100000">
                                          <p:val>
                                            <p:strVal val="#ppt_x"/>
                                          </p:val>
                                        </p:tav>
                                      </p:tavLst>
                                    </p:anim>
                                    <p:animEffect transition="in" filter="wipe(left)">
                                      <p:cBhvr>
                                        <p:cTn id="19" dur="500"/>
                                        <p:tgtEl>
                                          <p:spTgt spid="36"/>
                                        </p:tgtEl>
                                      </p:cBhvr>
                                    </p:animEffect>
                                  </p:childTnLst>
                                </p:cTn>
                              </p:par>
                              <p:par>
                                <p:cTn id="20" presetID="12" presetClass="entr" presetSubtype="8"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additive="base">
                                        <p:cTn id="22" dur="500"/>
                                        <p:tgtEl>
                                          <p:spTgt spid="39"/>
                                        </p:tgtEl>
                                        <p:attrNameLst>
                                          <p:attrName>ppt_x</p:attrName>
                                        </p:attrNameLst>
                                      </p:cBhvr>
                                      <p:tavLst>
                                        <p:tav tm="0">
                                          <p:val>
                                            <p:strVal val="#ppt_x-#ppt_w*1.125000"/>
                                          </p:val>
                                        </p:tav>
                                        <p:tav tm="100000">
                                          <p:val>
                                            <p:strVal val="#ppt_x"/>
                                          </p:val>
                                        </p:tav>
                                      </p:tavLst>
                                    </p:anim>
                                    <p:animEffect transition="in" filter="wipe(right)">
                                      <p:cBhvr>
                                        <p:cTn id="23" dur="500"/>
                                        <p:tgtEl>
                                          <p:spTgt spid="39"/>
                                        </p:tgtEl>
                                      </p:cBhvr>
                                    </p:animEffect>
                                  </p:childTnLst>
                                </p:cTn>
                              </p:par>
                            </p:childTnLst>
                          </p:cTn>
                        </p:par>
                        <p:par>
                          <p:cTn id="24" fill="hold">
                            <p:stCondLst>
                              <p:cond delay="1500"/>
                            </p:stCondLst>
                            <p:childTnLst>
                              <p:par>
                                <p:cTn id="25" presetID="12" presetClass="entr" presetSubtype="2" fill="hold" nodeType="afterEffect">
                                  <p:stCondLst>
                                    <p:cond delay="0"/>
                                  </p:stCondLst>
                                  <p:childTnLst>
                                    <p:set>
                                      <p:cBhvr>
                                        <p:cTn id="26" dur="1" fill="hold">
                                          <p:stCondLst>
                                            <p:cond delay="0"/>
                                          </p:stCondLst>
                                        </p:cTn>
                                        <p:tgtEl>
                                          <p:spTgt spid="44"/>
                                        </p:tgtEl>
                                        <p:attrNameLst>
                                          <p:attrName>style.visibility</p:attrName>
                                        </p:attrNameLst>
                                      </p:cBhvr>
                                      <p:to>
                                        <p:strVal val="visible"/>
                                      </p:to>
                                    </p:set>
                                    <p:anim calcmode="lin" valueType="num">
                                      <p:cBhvr additive="base">
                                        <p:cTn id="27" dur="500"/>
                                        <p:tgtEl>
                                          <p:spTgt spid="44"/>
                                        </p:tgtEl>
                                        <p:attrNameLst>
                                          <p:attrName>ppt_x</p:attrName>
                                        </p:attrNameLst>
                                      </p:cBhvr>
                                      <p:tavLst>
                                        <p:tav tm="0">
                                          <p:val>
                                            <p:strVal val="#ppt_x+#ppt_w*1.125000"/>
                                          </p:val>
                                        </p:tav>
                                        <p:tav tm="100000">
                                          <p:val>
                                            <p:strVal val="#ppt_x"/>
                                          </p:val>
                                        </p:tav>
                                      </p:tavLst>
                                    </p:anim>
                                    <p:animEffect transition="in" filter="wipe(left)">
                                      <p:cBhvr>
                                        <p:cTn id="28" dur="500"/>
                                        <p:tgtEl>
                                          <p:spTgt spid="44"/>
                                        </p:tgtEl>
                                      </p:cBhvr>
                                    </p:animEffect>
                                  </p:childTnLst>
                                </p:cTn>
                              </p:par>
                              <p:par>
                                <p:cTn id="29" presetID="12" presetClass="entr" presetSubtype="8"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additive="base">
                                        <p:cTn id="31" dur="500"/>
                                        <p:tgtEl>
                                          <p:spTgt spid="45"/>
                                        </p:tgtEl>
                                        <p:attrNameLst>
                                          <p:attrName>ppt_x</p:attrName>
                                        </p:attrNameLst>
                                      </p:cBhvr>
                                      <p:tavLst>
                                        <p:tav tm="0">
                                          <p:val>
                                            <p:strVal val="#ppt_x-#ppt_w*1.125000"/>
                                          </p:val>
                                        </p:tav>
                                        <p:tav tm="100000">
                                          <p:val>
                                            <p:strVal val="#ppt_x"/>
                                          </p:val>
                                        </p:tav>
                                      </p:tavLst>
                                    </p:anim>
                                    <p:animEffect transition="in" filter="wipe(right)">
                                      <p:cBhvr>
                                        <p:cTn id="32" dur="500"/>
                                        <p:tgtEl>
                                          <p:spTgt spid="45"/>
                                        </p:tgtEl>
                                      </p:cBhvr>
                                    </p:animEffect>
                                  </p:childTnLst>
                                </p:cTn>
                              </p:par>
                            </p:childTnLst>
                          </p:cTn>
                        </p:par>
                        <p:par>
                          <p:cTn id="33" fill="hold">
                            <p:stCondLst>
                              <p:cond delay="2000"/>
                            </p:stCondLst>
                            <p:childTnLst>
                              <p:par>
                                <p:cTn id="34" presetID="12" presetClass="entr" presetSubtype="2" fill="hold"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500"/>
                                        <p:tgtEl>
                                          <p:spTgt spid="58"/>
                                        </p:tgtEl>
                                        <p:attrNameLst>
                                          <p:attrName>ppt_x</p:attrName>
                                        </p:attrNameLst>
                                      </p:cBhvr>
                                      <p:tavLst>
                                        <p:tav tm="0">
                                          <p:val>
                                            <p:strVal val="#ppt_x+#ppt_w*1.125000"/>
                                          </p:val>
                                        </p:tav>
                                        <p:tav tm="100000">
                                          <p:val>
                                            <p:strVal val="#ppt_x"/>
                                          </p:val>
                                        </p:tav>
                                      </p:tavLst>
                                    </p:anim>
                                    <p:animEffect transition="in" filter="wipe(left)">
                                      <p:cBhvr>
                                        <p:cTn id="37" dur="500"/>
                                        <p:tgtEl>
                                          <p:spTgt spid="58"/>
                                        </p:tgtEl>
                                      </p:cBhvr>
                                    </p:animEffect>
                                  </p:childTnLst>
                                </p:cTn>
                              </p:par>
                              <p:par>
                                <p:cTn id="38" presetID="12" presetClass="entr" presetSubtype="8" fill="hold" nodeType="withEffect">
                                  <p:stCondLst>
                                    <p:cond delay="0"/>
                                  </p:stCondLst>
                                  <p:childTnLst>
                                    <p:set>
                                      <p:cBhvr>
                                        <p:cTn id="39" dur="1" fill="hold">
                                          <p:stCondLst>
                                            <p:cond delay="0"/>
                                          </p:stCondLst>
                                        </p:cTn>
                                        <p:tgtEl>
                                          <p:spTgt spid="59"/>
                                        </p:tgtEl>
                                        <p:attrNameLst>
                                          <p:attrName>style.visibility</p:attrName>
                                        </p:attrNameLst>
                                      </p:cBhvr>
                                      <p:to>
                                        <p:strVal val="visible"/>
                                      </p:to>
                                    </p:set>
                                    <p:anim calcmode="lin" valueType="num">
                                      <p:cBhvr additive="base">
                                        <p:cTn id="40" dur="500"/>
                                        <p:tgtEl>
                                          <p:spTgt spid="59"/>
                                        </p:tgtEl>
                                        <p:attrNameLst>
                                          <p:attrName>ppt_x</p:attrName>
                                        </p:attrNameLst>
                                      </p:cBhvr>
                                      <p:tavLst>
                                        <p:tav tm="0">
                                          <p:val>
                                            <p:strVal val="#ppt_x-#ppt_w*1.125000"/>
                                          </p:val>
                                        </p:tav>
                                        <p:tav tm="100000">
                                          <p:val>
                                            <p:strVal val="#ppt_x"/>
                                          </p:val>
                                        </p:tav>
                                      </p:tavLst>
                                    </p:anim>
                                    <p:animEffect transition="in" filter="wipe(right)">
                                      <p:cBhvr>
                                        <p:cTn id="41" dur="500"/>
                                        <p:tgtEl>
                                          <p:spTgt spid="59"/>
                                        </p:tgtEl>
                                      </p:cBhvr>
                                    </p:animEffect>
                                  </p:childTnLst>
                                </p:cTn>
                              </p:par>
                            </p:childTnLst>
                          </p:cTn>
                        </p:par>
                        <p:par>
                          <p:cTn id="42" fill="hold">
                            <p:stCondLst>
                              <p:cond delay="2500"/>
                            </p:stCondLst>
                            <p:childTnLst>
                              <p:par>
                                <p:cTn id="43" presetID="12" presetClass="entr" presetSubtype="2"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additive="base">
                                        <p:cTn id="45" dur="500"/>
                                        <p:tgtEl>
                                          <p:spTgt spid="65"/>
                                        </p:tgtEl>
                                        <p:attrNameLst>
                                          <p:attrName>ppt_x</p:attrName>
                                        </p:attrNameLst>
                                      </p:cBhvr>
                                      <p:tavLst>
                                        <p:tav tm="0">
                                          <p:val>
                                            <p:strVal val="#ppt_x+#ppt_w*1.125000"/>
                                          </p:val>
                                        </p:tav>
                                        <p:tav tm="100000">
                                          <p:val>
                                            <p:strVal val="#ppt_x"/>
                                          </p:val>
                                        </p:tav>
                                      </p:tavLst>
                                    </p:anim>
                                    <p:animEffect transition="in" filter="wipe(left)">
                                      <p:cBhvr>
                                        <p:cTn id="46" dur="500"/>
                                        <p:tgtEl>
                                          <p:spTgt spid="65"/>
                                        </p:tgtEl>
                                      </p:cBhvr>
                                    </p:animEffect>
                                  </p:childTnLst>
                                </p:cTn>
                              </p:par>
                              <p:par>
                                <p:cTn id="47" presetID="12" presetClass="entr" presetSubtype="8" fill="hold" nodeType="with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additive="base">
                                        <p:cTn id="49" dur="500"/>
                                        <p:tgtEl>
                                          <p:spTgt spid="66"/>
                                        </p:tgtEl>
                                        <p:attrNameLst>
                                          <p:attrName>ppt_x</p:attrName>
                                        </p:attrNameLst>
                                      </p:cBhvr>
                                      <p:tavLst>
                                        <p:tav tm="0">
                                          <p:val>
                                            <p:strVal val="#ppt_x-#ppt_w*1.125000"/>
                                          </p:val>
                                        </p:tav>
                                        <p:tav tm="100000">
                                          <p:val>
                                            <p:strVal val="#ppt_x"/>
                                          </p:val>
                                        </p:tav>
                                      </p:tavLst>
                                    </p:anim>
                                    <p:animEffect transition="in" filter="wipe(right)">
                                      <p:cBhvr>
                                        <p:cTn id="50" dur="500"/>
                                        <p:tgtEl>
                                          <p:spTgt spid="66"/>
                                        </p:tgtEl>
                                      </p:cBhvr>
                                    </p:animEffect>
                                  </p:childTnLst>
                                </p:cTn>
                              </p:par>
                            </p:childTnLst>
                          </p:cTn>
                        </p:par>
                        <p:par>
                          <p:cTn id="51" fill="hold">
                            <p:stCondLst>
                              <p:cond delay="3000"/>
                            </p:stCondLst>
                            <p:childTnLst>
                              <p:par>
                                <p:cTn id="52" presetID="12" presetClass="entr" presetSubtype="2" fill="hold" nodeType="afterEffect">
                                  <p:stCondLst>
                                    <p:cond delay="0"/>
                                  </p:stCondLst>
                                  <p:childTnLst>
                                    <p:set>
                                      <p:cBhvr>
                                        <p:cTn id="53" dur="1" fill="hold">
                                          <p:stCondLst>
                                            <p:cond delay="0"/>
                                          </p:stCondLst>
                                        </p:cTn>
                                        <p:tgtEl>
                                          <p:spTgt spid="72"/>
                                        </p:tgtEl>
                                        <p:attrNameLst>
                                          <p:attrName>style.visibility</p:attrName>
                                        </p:attrNameLst>
                                      </p:cBhvr>
                                      <p:to>
                                        <p:strVal val="visible"/>
                                      </p:to>
                                    </p:set>
                                    <p:anim calcmode="lin" valueType="num">
                                      <p:cBhvr additive="base">
                                        <p:cTn id="54" dur="500"/>
                                        <p:tgtEl>
                                          <p:spTgt spid="72"/>
                                        </p:tgtEl>
                                        <p:attrNameLst>
                                          <p:attrName>ppt_x</p:attrName>
                                        </p:attrNameLst>
                                      </p:cBhvr>
                                      <p:tavLst>
                                        <p:tav tm="0">
                                          <p:val>
                                            <p:strVal val="#ppt_x+#ppt_w*1.125000"/>
                                          </p:val>
                                        </p:tav>
                                        <p:tav tm="100000">
                                          <p:val>
                                            <p:strVal val="#ppt_x"/>
                                          </p:val>
                                        </p:tav>
                                      </p:tavLst>
                                    </p:anim>
                                    <p:animEffect transition="in" filter="wipe(left)">
                                      <p:cBhvr>
                                        <p:cTn id="55" dur="500"/>
                                        <p:tgtEl>
                                          <p:spTgt spid="72"/>
                                        </p:tgtEl>
                                      </p:cBhvr>
                                    </p:animEffect>
                                  </p:childTnLst>
                                </p:cTn>
                              </p:par>
                              <p:par>
                                <p:cTn id="56" presetID="12" presetClass="entr" presetSubtype="8" fill="hold" nodeType="withEffect">
                                  <p:stCondLst>
                                    <p:cond delay="0"/>
                                  </p:stCondLst>
                                  <p:childTnLst>
                                    <p:set>
                                      <p:cBhvr>
                                        <p:cTn id="57" dur="1" fill="hold">
                                          <p:stCondLst>
                                            <p:cond delay="0"/>
                                          </p:stCondLst>
                                        </p:cTn>
                                        <p:tgtEl>
                                          <p:spTgt spid="73"/>
                                        </p:tgtEl>
                                        <p:attrNameLst>
                                          <p:attrName>style.visibility</p:attrName>
                                        </p:attrNameLst>
                                      </p:cBhvr>
                                      <p:to>
                                        <p:strVal val="visible"/>
                                      </p:to>
                                    </p:set>
                                    <p:anim calcmode="lin" valueType="num">
                                      <p:cBhvr additive="base">
                                        <p:cTn id="58" dur="500"/>
                                        <p:tgtEl>
                                          <p:spTgt spid="73"/>
                                        </p:tgtEl>
                                        <p:attrNameLst>
                                          <p:attrName>ppt_x</p:attrName>
                                        </p:attrNameLst>
                                      </p:cBhvr>
                                      <p:tavLst>
                                        <p:tav tm="0">
                                          <p:val>
                                            <p:strVal val="#ppt_x-#ppt_w*1.125000"/>
                                          </p:val>
                                        </p:tav>
                                        <p:tav tm="100000">
                                          <p:val>
                                            <p:strVal val="#ppt_x"/>
                                          </p:val>
                                        </p:tav>
                                      </p:tavLst>
                                    </p:anim>
                                    <p:animEffect transition="in" filter="wipe(right)">
                                      <p:cBhvr>
                                        <p:cTn id="59" dur="500"/>
                                        <p:tgtEl>
                                          <p:spTgt spid="73"/>
                                        </p:tgtEl>
                                      </p:cBhvr>
                                    </p:animEffect>
                                  </p:childTnLst>
                                </p:cTn>
                              </p:par>
                            </p:childTnLst>
                          </p:cTn>
                        </p:par>
                        <p:par>
                          <p:cTn id="60" fill="hold">
                            <p:stCondLst>
                              <p:cond delay="3500"/>
                            </p:stCondLst>
                            <p:childTnLst>
                              <p:par>
                                <p:cTn id="61" presetID="12" presetClass="entr" presetSubtype="2"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additive="base">
                                        <p:cTn id="63" dur="500"/>
                                        <p:tgtEl>
                                          <p:spTgt spid="79"/>
                                        </p:tgtEl>
                                        <p:attrNameLst>
                                          <p:attrName>ppt_x</p:attrName>
                                        </p:attrNameLst>
                                      </p:cBhvr>
                                      <p:tavLst>
                                        <p:tav tm="0">
                                          <p:val>
                                            <p:strVal val="#ppt_x+#ppt_w*1.125000"/>
                                          </p:val>
                                        </p:tav>
                                        <p:tav tm="100000">
                                          <p:val>
                                            <p:strVal val="#ppt_x"/>
                                          </p:val>
                                        </p:tav>
                                      </p:tavLst>
                                    </p:anim>
                                    <p:animEffect transition="in" filter="wipe(left)">
                                      <p:cBhvr>
                                        <p:cTn id="64" dur="500"/>
                                        <p:tgtEl>
                                          <p:spTgt spid="79"/>
                                        </p:tgtEl>
                                      </p:cBhvr>
                                    </p:animEffect>
                                  </p:childTnLst>
                                </p:cTn>
                              </p:par>
                              <p:par>
                                <p:cTn id="65" presetID="12" presetClass="entr" presetSubtype="8" fill="hold" nodeType="withEffect">
                                  <p:stCondLst>
                                    <p:cond delay="0"/>
                                  </p:stCondLst>
                                  <p:childTnLst>
                                    <p:set>
                                      <p:cBhvr>
                                        <p:cTn id="66" dur="1" fill="hold">
                                          <p:stCondLst>
                                            <p:cond delay="0"/>
                                          </p:stCondLst>
                                        </p:cTn>
                                        <p:tgtEl>
                                          <p:spTgt spid="80"/>
                                        </p:tgtEl>
                                        <p:attrNameLst>
                                          <p:attrName>style.visibility</p:attrName>
                                        </p:attrNameLst>
                                      </p:cBhvr>
                                      <p:to>
                                        <p:strVal val="visible"/>
                                      </p:to>
                                    </p:set>
                                    <p:anim calcmode="lin" valueType="num">
                                      <p:cBhvr additive="base">
                                        <p:cTn id="67" dur="500"/>
                                        <p:tgtEl>
                                          <p:spTgt spid="80"/>
                                        </p:tgtEl>
                                        <p:attrNameLst>
                                          <p:attrName>ppt_x</p:attrName>
                                        </p:attrNameLst>
                                      </p:cBhvr>
                                      <p:tavLst>
                                        <p:tav tm="0">
                                          <p:val>
                                            <p:strVal val="#ppt_x-#ppt_w*1.125000"/>
                                          </p:val>
                                        </p:tav>
                                        <p:tav tm="100000">
                                          <p:val>
                                            <p:strVal val="#ppt_x"/>
                                          </p:val>
                                        </p:tav>
                                      </p:tavLst>
                                    </p:anim>
                                    <p:animEffect transition="in" filter="wipe(right)">
                                      <p:cBhvr>
                                        <p:cTn id="68"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9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p:cNvPicPr>
            <a:picLocks noChangeAspect="1"/>
          </p:cNvPicPr>
          <p:nvPr/>
        </p:nvPicPr>
        <p:blipFill rotWithShape="1">
          <a:blip r:embed="rId3" cstate="screen">
            <a:extLst>
              <a:ext uri="{28A0092B-C50C-407E-A947-70E740481C1C}">
                <a14:useLocalDpi xmlns:a14="http://schemas.microsoft.com/office/drawing/2010/main"/>
              </a:ext>
            </a:extLst>
          </a:blip>
          <a:srcRect l="839"/>
          <a:stretch/>
        </p:blipFill>
        <p:spPr>
          <a:xfrm>
            <a:off x="0" y="0"/>
            <a:ext cx="6749048" cy="6525781"/>
          </a:xfrm>
          <a:prstGeom prst="rect">
            <a:avLst/>
          </a:prstGeom>
        </p:spPr>
      </p:pic>
      <p:grpSp>
        <p:nvGrpSpPr>
          <p:cNvPr id="10" name="组合 9"/>
          <p:cNvGrpSpPr/>
          <p:nvPr/>
        </p:nvGrpSpPr>
        <p:grpSpPr>
          <a:xfrm>
            <a:off x="8071431" y="2728656"/>
            <a:ext cx="1750400" cy="533400"/>
            <a:chOff x="6238875" y="2670175"/>
            <a:chExt cx="1750400" cy="533400"/>
          </a:xfrm>
        </p:grpSpPr>
        <p:sp>
          <p:nvSpPr>
            <p:cNvPr id="15" name="文本框 14"/>
            <p:cNvSpPr txBox="1"/>
            <p:nvPr/>
          </p:nvSpPr>
          <p:spPr>
            <a:xfrm>
              <a:off x="6772275" y="2736820"/>
              <a:ext cx="1217000" cy="400110"/>
            </a:xfrm>
            <a:prstGeom prst="rect">
              <a:avLst/>
            </a:prstGeom>
            <a:noFill/>
          </p:spPr>
          <p:txBody>
            <a:bodyPr wrap="none" rtlCol="0">
              <a:spAutoFit/>
              <a:scene3d>
                <a:camera prst="orthographicFront"/>
                <a:lightRig rig="threePt" dir="t"/>
              </a:scene3d>
              <a:sp3d contourW="12700"/>
            </a:bodyPr>
            <a:lstStyle/>
            <a:p>
              <a:pPr lvl="0">
                <a:defRPr/>
              </a:pPr>
              <a:r>
                <a:rPr lang="zh-CN" altLang="en-US" sz="2000" b="1" dirty="0">
                  <a:solidFill>
                    <a:prstClr val="black">
                      <a:lumMod val="65000"/>
                      <a:lumOff val="35000"/>
                    </a:prstClr>
                  </a:solidFill>
                  <a:latin typeface="SimHei" panose="02010609060101010101" pitchFamily="49" charset="-122"/>
                  <a:ea typeface="SimHei" panose="02010609060101010101" pitchFamily="49" charset="-122"/>
                </a:rPr>
                <a:t>合规风险</a:t>
              </a:r>
            </a:p>
          </p:txBody>
        </p:sp>
        <p:grpSp>
          <p:nvGrpSpPr>
            <p:cNvPr id="12" name="组合 11"/>
            <p:cNvGrpSpPr/>
            <p:nvPr/>
          </p:nvGrpSpPr>
          <p:grpSpPr>
            <a:xfrm>
              <a:off x="6238875" y="2670175"/>
              <a:ext cx="542926" cy="533400"/>
              <a:chOff x="6238875" y="2670175"/>
              <a:chExt cx="542926" cy="533400"/>
            </a:xfrm>
          </p:grpSpPr>
          <p:sp>
            <p:nvSpPr>
              <p:cNvPr id="13" name="菱形 12"/>
              <p:cNvSpPr/>
              <p:nvPr/>
            </p:nvSpPr>
            <p:spPr>
              <a:xfrm>
                <a:off x="6238875" y="2670175"/>
                <a:ext cx="533400" cy="533400"/>
              </a:xfrm>
              <a:prstGeom prst="diamond">
                <a:avLst/>
              </a:prstGeom>
              <a:solidFill>
                <a:schemeClr val="accent2"/>
              </a:solidFill>
              <a:ln>
                <a:noFill/>
              </a:ln>
              <a:effectLst>
                <a:outerShdw blurRad="774700" dist="850900" dir="2700000" algn="t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SimHei" panose="02010609060101010101" pitchFamily="49" charset="-122"/>
                  <a:ea typeface="SimHei" panose="02010609060101010101" pitchFamily="49" charset="-122"/>
                </a:endParaRPr>
              </a:p>
            </p:txBody>
          </p:sp>
          <p:sp>
            <p:nvSpPr>
              <p:cNvPr id="14" name="文本框 13"/>
              <p:cNvSpPr txBox="1"/>
              <p:nvPr/>
            </p:nvSpPr>
            <p:spPr>
              <a:xfrm>
                <a:off x="6306946" y="2750349"/>
                <a:ext cx="474855" cy="349583"/>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14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rPr>
                  <a:t>I.</a:t>
                </a:r>
              </a:p>
            </p:txBody>
          </p:sp>
        </p:grpSp>
      </p:grpSp>
      <p:grpSp>
        <p:nvGrpSpPr>
          <p:cNvPr id="17" name="组合 16"/>
          <p:cNvGrpSpPr/>
          <p:nvPr/>
        </p:nvGrpSpPr>
        <p:grpSpPr>
          <a:xfrm>
            <a:off x="8041970" y="4018864"/>
            <a:ext cx="1779861" cy="577822"/>
            <a:chOff x="6238875" y="3635375"/>
            <a:chExt cx="1686700" cy="533400"/>
          </a:xfrm>
        </p:grpSpPr>
        <p:sp>
          <p:nvSpPr>
            <p:cNvPr id="22" name="文本框 21"/>
            <p:cNvSpPr txBox="1"/>
            <p:nvPr/>
          </p:nvSpPr>
          <p:spPr>
            <a:xfrm>
              <a:off x="6772275" y="3737961"/>
              <a:ext cx="1153300" cy="369350"/>
            </a:xfrm>
            <a:prstGeom prst="rect">
              <a:avLst/>
            </a:prstGeom>
            <a:noFill/>
          </p:spPr>
          <p:txBody>
            <a:bodyPr wrap="none" rtlCol="0">
              <a:spAutoFit/>
              <a:scene3d>
                <a:camera prst="orthographicFront"/>
                <a:lightRig rig="threePt" dir="t"/>
              </a:scene3d>
              <a:sp3d contourW="12700"/>
            </a:bodyPr>
            <a:lstStyle/>
            <a:p>
              <a:pPr lvl="0">
                <a:defRPr/>
              </a:pPr>
              <a:r>
                <a:rPr lang="zh-CN" altLang="en-US" sz="2000" b="1" dirty="0">
                  <a:solidFill>
                    <a:prstClr val="black">
                      <a:lumMod val="65000"/>
                      <a:lumOff val="35000"/>
                    </a:prstClr>
                  </a:solidFill>
                  <a:latin typeface="SimHei" panose="02010609060101010101" pitchFamily="49" charset="-122"/>
                  <a:ea typeface="SimHei" panose="02010609060101010101" pitchFamily="49" charset="-122"/>
                </a:rPr>
                <a:t>合规管理</a:t>
              </a:r>
            </a:p>
          </p:txBody>
        </p:sp>
        <p:grpSp>
          <p:nvGrpSpPr>
            <p:cNvPr id="19" name="组合 18"/>
            <p:cNvGrpSpPr/>
            <p:nvPr/>
          </p:nvGrpSpPr>
          <p:grpSpPr>
            <a:xfrm>
              <a:off x="6238875" y="3635375"/>
              <a:ext cx="541430" cy="533400"/>
              <a:chOff x="6238875" y="3635375"/>
              <a:chExt cx="541430" cy="533400"/>
            </a:xfrm>
          </p:grpSpPr>
          <p:sp>
            <p:nvSpPr>
              <p:cNvPr id="20" name="菱形 19"/>
              <p:cNvSpPr/>
              <p:nvPr/>
            </p:nvSpPr>
            <p:spPr>
              <a:xfrm>
                <a:off x="6238875" y="3635375"/>
                <a:ext cx="533400" cy="533400"/>
              </a:xfrm>
              <a:prstGeom prst="diamond">
                <a:avLst/>
              </a:prstGeom>
              <a:solidFill>
                <a:schemeClr val="accent1"/>
              </a:solidFill>
              <a:ln>
                <a:noFill/>
              </a:ln>
              <a:effectLst>
                <a:outerShdw blurRad="774700" dist="850900" dir="2700000" algn="t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SimHei" panose="02010609060101010101" pitchFamily="49" charset="-122"/>
                  <a:ea typeface="SimHei" panose="02010609060101010101" pitchFamily="49" charset="-122"/>
                </a:endParaRPr>
              </a:p>
            </p:txBody>
          </p:sp>
          <p:sp>
            <p:nvSpPr>
              <p:cNvPr id="21" name="文本框 20"/>
              <p:cNvSpPr txBox="1"/>
              <p:nvPr/>
            </p:nvSpPr>
            <p:spPr>
              <a:xfrm>
                <a:off x="6305450" y="3728739"/>
                <a:ext cx="474855" cy="322708"/>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14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rPr>
                  <a:t>II.</a:t>
                </a:r>
              </a:p>
            </p:txBody>
          </p:sp>
        </p:grpSp>
      </p:grpSp>
      <p:sp>
        <p:nvSpPr>
          <p:cNvPr id="31" name="矩形 30">
            <a:extLst>
              <a:ext uri="{FF2B5EF4-FFF2-40B4-BE49-F238E27FC236}">
                <a16:creationId xmlns:a16="http://schemas.microsoft.com/office/drawing/2014/main" id="{CBCE2F27-1948-4AAF-B7D2-B7B4F23C2784}"/>
              </a:ext>
            </a:extLst>
          </p:cNvPr>
          <p:cNvSpPr/>
          <p:nvPr/>
        </p:nvSpPr>
        <p:spPr>
          <a:xfrm>
            <a:off x="2449782" y="4636013"/>
            <a:ext cx="2866178" cy="696024"/>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22374C"/>
                </a:solidFill>
                <a:effectLst/>
                <a:uLnTx/>
                <a:uFillTx/>
                <a:latin typeface="Arial"/>
                <a:ea typeface="微软雅黑"/>
                <a:cs typeface="+mn-cs"/>
              </a:rPr>
              <a:t>CONTENT</a:t>
            </a:r>
            <a:endParaRPr kumimoji="0" lang="zh-CN" altLang="en-US" sz="3600" b="1" i="0" u="none" strike="noStrike" kern="1200" cap="none" spc="0" normalizeH="0" baseline="0" noProof="0" dirty="0">
              <a:ln>
                <a:noFill/>
              </a:ln>
              <a:solidFill>
                <a:srgbClr val="22374C"/>
              </a:solidFill>
              <a:effectLst/>
              <a:uLnTx/>
              <a:uFillTx/>
              <a:latin typeface="Arial"/>
              <a:ea typeface="微软雅黑"/>
              <a:cs typeface="+mn-cs"/>
            </a:endParaRPr>
          </a:p>
        </p:txBody>
      </p:sp>
      <p:sp>
        <p:nvSpPr>
          <p:cNvPr id="32" name="矩形 31">
            <a:extLst>
              <a:ext uri="{FF2B5EF4-FFF2-40B4-BE49-F238E27FC236}">
                <a16:creationId xmlns:a16="http://schemas.microsoft.com/office/drawing/2014/main" id="{CBCE2F27-1948-4AAF-B7D2-B7B4F23C2784}"/>
              </a:ext>
            </a:extLst>
          </p:cNvPr>
          <p:cNvSpPr/>
          <p:nvPr/>
        </p:nvSpPr>
        <p:spPr>
          <a:xfrm>
            <a:off x="2767281" y="3889776"/>
            <a:ext cx="2231180" cy="835998"/>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zh-CN" altLang="en-US" sz="4400" b="1" i="0" u="none" strike="noStrike" kern="1200" cap="none" spc="0" normalizeH="0" baseline="0" noProof="0" dirty="0">
                <a:ln>
                  <a:noFill/>
                </a:ln>
                <a:solidFill>
                  <a:srgbClr val="22374C"/>
                </a:solidFill>
                <a:effectLst/>
                <a:uLnTx/>
                <a:uFillTx/>
                <a:latin typeface="微软雅黑"/>
                <a:ea typeface="微软雅黑"/>
                <a:cs typeface="+mn-cs"/>
              </a:rPr>
              <a:t>目 录</a:t>
            </a:r>
          </a:p>
        </p:txBody>
      </p:sp>
      <p:pic>
        <p:nvPicPr>
          <p:cNvPr id="30" name="图片 29" descr="D:\=Business Support=\VI系统\logo\中英文全称横版Logo.png">
            <a:extLst>
              <a:ext uri="{FF2B5EF4-FFF2-40B4-BE49-F238E27FC236}">
                <a16:creationId xmlns:a16="http://schemas.microsoft.com/office/drawing/2014/main" id="{18AE56B9-2F0F-498A-AA1F-5D0AF132485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26996" y="412731"/>
            <a:ext cx="2426122" cy="374250"/>
          </a:xfrm>
          <a:prstGeom prst="rect">
            <a:avLst/>
          </a:prstGeom>
          <a:noFill/>
          <a:ln>
            <a:noFill/>
          </a:ln>
        </p:spPr>
      </p:pic>
    </p:spTree>
    <p:extLst>
      <p:ext uri="{BB962C8B-B14F-4D97-AF65-F5344CB8AC3E}">
        <p14:creationId xmlns:p14="http://schemas.microsoft.com/office/powerpoint/2010/main" val="38208130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p:tgtEl>
                                          <p:spTgt spid="32"/>
                                        </p:tgtEl>
                                        <p:attrNameLst>
                                          <p:attrName>ppt_y</p:attrName>
                                        </p:attrNameLst>
                                      </p:cBhvr>
                                      <p:tavLst>
                                        <p:tav tm="0">
                                          <p:val>
                                            <p:strVal val="#ppt_y+#ppt_h*1.125000"/>
                                          </p:val>
                                        </p:tav>
                                        <p:tav tm="100000">
                                          <p:val>
                                            <p:strVal val="#ppt_y"/>
                                          </p:val>
                                        </p:tav>
                                      </p:tavLst>
                                    </p:anim>
                                    <p:animEffect transition="in" filter="wipe(up)">
                                      <p:cBhvr>
                                        <p:cTn id="8" dur="500"/>
                                        <p:tgtEl>
                                          <p:spTgt spid="32"/>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p:tgtEl>
                                          <p:spTgt spid="31"/>
                                        </p:tgtEl>
                                        <p:attrNameLst>
                                          <p:attrName>ppt_y</p:attrName>
                                        </p:attrNameLst>
                                      </p:cBhvr>
                                      <p:tavLst>
                                        <p:tav tm="0">
                                          <p:val>
                                            <p:strVal val="#ppt_y-#ppt_h*1.125000"/>
                                          </p:val>
                                        </p:tav>
                                        <p:tav tm="100000">
                                          <p:val>
                                            <p:strVal val="#ppt_y"/>
                                          </p:val>
                                        </p:tav>
                                      </p:tavLst>
                                    </p:anim>
                                    <p:animEffect transition="in" filter="wipe(down)">
                                      <p:cBhvr>
                                        <p:cTn id="12" dur="500"/>
                                        <p:tgtEl>
                                          <p:spTgt spid="31"/>
                                        </p:tgtEl>
                                      </p:cBhvr>
                                    </p:animEffect>
                                  </p:childTnLst>
                                </p:cTn>
                              </p:par>
                              <p:par>
                                <p:cTn id="13" presetID="2" presetClass="entr" presetSubtype="2" decel="100000" fill="hold"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000" fill="hold"/>
                                        <p:tgtEl>
                                          <p:spTgt spid="10"/>
                                        </p:tgtEl>
                                        <p:attrNameLst>
                                          <p:attrName>ppt_x</p:attrName>
                                        </p:attrNameLst>
                                      </p:cBhvr>
                                      <p:tavLst>
                                        <p:tav tm="0">
                                          <p:val>
                                            <p:strVal val="1+#ppt_w/2"/>
                                          </p:val>
                                        </p:tav>
                                        <p:tav tm="100000">
                                          <p:val>
                                            <p:strVal val="#ppt_x"/>
                                          </p:val>
                                        </p:tav>
                                      </p:tavLst>
                                    </p:anim>
                                    <p:anim calcmode="lin" valueType="num">
                                      <p:cBhvr additive="base">
                                        <p:cTn id="16" dur="10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50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1000" fill="hold"/>
                                        <p:tgtEl>
                                          <p:spTgt spid="17"/>
                                        </p:tgtEl>
                                        <p:attrNameLst>
                                          <p:attrName>ppt_x</p:attrName>
                                        </p:attrNameLst>
                                      </p:cBhvr>
                                      <p:tavLst>
                                        <p:tav tm="0">
                                          <p:val>
                                            <p:strVal val="1+#ppt_w/2"/>
                                          </p:val>
                                        </p:tav>
                                        <p:tav tm="100000">
                                          <p:val>
                                            <p:strVal val="#ppt_x"/>
                                          </p:val>
                                        </p:tav>
                                      </p:tavLst>
                                    </p:anim>
                                    <p:anim calcmode="lin" valueType="num">
                                      <p:cBhvr additive="base">
                                        <p:cTn id="20" dur="10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页脚占位符 3">
            <a:extLst>
              <a:ext uri="{FF2B5EF4-FFF2-40B4-BE49-F238E27FC236}">
                <a16:creationId xmlns:a16="http://schemas.microsoft.com/office/drawing/2014/main" id="{AECFA332-D400-4F58-96C9-DD519D78B24F}"/>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zh-CN"/>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tint val="75000"/>
                </a:prstClr>
              </a:solidFill>
              <a:effectLst/>
              <a:uLnTx/>
              <a:uFillTx/>
              <a:latin typeface="Arial"/>
              <a:ea typeface="微软雅黑"/>
              <a:cs typeface="+mn-cs"/>
            </a:endParaRPr>
          </a:p>
        </p:txBody>
      </p:sp>
      <p:sp>
        <p:nvSpPr>
          <p:cNvPr id="3" name="灯片编号占位符 2">
            <a:extLst>
              <a:ext uri="{FF2B5EF4-FFF2-40B4-BE49-F238E27FC236}">
                <a16:creationId xmlns:a16="http://schemas.microsoft.com/office/drawing/2014/main" id="{2A13082F-0217-42E9-A7DB-D71AF3D295F4}"/>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4AC5126-18D1-4E75-B7A8-6AB63669E97A}" type="slidenum">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89" name="TextBox 11">
            <a:extLst>
              <a:ext uri="{FF2B5EF4-FFF2-40B4-BE49-F238E27FC236}">
                <a16:creationId xmlns:a16="http://schemas.microsoft.com/office/drawing/2014/main" id="{1F4F68CB-D076-4A52-932B-4D983EFACC0D}"/>
              </a:ext>
            </a:extLst>
          </p:cNvPr>
          <p:cNvSpPr txBox="1"/>
          <p:nvPr/>
        </p:nvSpPr>
        <p:spPr>
          <a:xfrm>
            <a:off x="1305742" y="601649"/>
            <a:ext cx="7834236" cy="430887"/>
          </a:xfrm>
          <a:prstGeom prst="rect">
            <a:avLst/>
          </a:prstGeom>
          <a:noFill/>
        </p:spPr>
        <p:txBody>
          <a:bodyPr wrap="square" lIns="0" tIns="0" rIns="0" bIns="0"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prstClr val="black">
                    <a:lumMod val="65000"/>
                    <a:lumOff val="35000"/>
                  </a:prstClr>
                </a:solidFill>
                <a:effectLst/>
                <a:uLnTx/>
                <a:uFillTx/>
                <a:latin typeface="Arial"/>
                <a:ea typeface="微软雅黑"/>
                <a:cs typeface="+mn-cs"/>
              </a:rPr>
              <a:t>AEO</a:t>
            </a:r>
            <a:r>
              <a:rPr kumimoji="0" lang="zh-CN" altLang="en-US" sz="2800" b="1" i="0" u="none" strike="noStrike" kern="1200" cap="none" spc="0" normalizeH="0" baseline="0" noProof="0" dirty="0">
                <a:ln>
                  <a:noFill/>
                </a:ln>
                <a:solidFill>
                  <a:prstClr val="black">
                    <a:lumMod val="65000"/>
                    <a:lumOff val="35000"/>
                  </a:prstClr>
                </a:solidFill>
                <a:effectLst/>
                <a:uLnTx/>
                <a:uFillTx/>
                <a:latin typeface="Arial"/>
                <a:ea typeface="微软雅黑"/>
                <a:cs typeface="+mn-cs"/>
              </a:rPr>
              <a:t>高级认证</a:t>
            </a:r>
            <a:endParaRPr kumimoji="0" lang="en-US" altLang="zh-CN" sz="2800" b="1" i="0" u="none" strike="noStrike" kern="1200" cap="none" spc="0" normalizeH="0" baseline="0" noProof="0" dirty="0">
              <a:ln>
                <a:noFill/>
              </a:ln>
              <a:solidFill>
                <a:prstClr val="black">
                  <a:lumMod val="65000"/>
                  <a:lumOff val="35000"/>
                </a:prstClr>
              </a:solidFill>
              <a:effectLst/>
              <a:uLnTx/>
              <a:uFillTx/>
              <a:latin typeface="Arial"/>
              <a:ea typeface="微软雅黑"/>
              <a:cs typeface="+mn-cs"/>
            </a:endParaRPr>
          </a:p>
        </p:txBody>
      </p:sp>
      <p:pic>
        <p:nvPicPr>
          <p:cNvPr id="90" name="图片 89" descr="D:\=Business Support=\VI系统\logo\中英文全称横版Logo.png">
            <a:extLst>
              <a:ext uri="{FF2B5EF4-FFF2-40B4-BE49-F238E27FC236}">
                <a16:creationId xmlns:a16="http://schemas.microsoft.com/office/drawing/2014/main" id="{AEAD4667-69E3-44E3-A6EA-488A593C524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79396" y="565131"/>
            <a:ext cx="2426122" cy="374250"/>
          </a:xfrm>
          <a:prstGeom prst="rect">
            <a:avLst/>
          </a:prstGeom>
          <a:noFill/>
          <a:ln>
            <a:noFill/>
          </a:ln>
        </p:spPr>
      </p:pic>
      <p:sp>
        <p:nvSpPr>
          <p:cNvPr id="91" name="TextBox 7">
            <a:extLst>
              <a:ext uri="{FF2B5EF4-FFF2-40B4-BE49-F238E27FC236}">
                <a16:creationId xmlns:a16="http://schemas.microsoft.com/office/drawing/2014/main" id="{68F2317F-4F52-497F-98D9-36E786FB36E1}"/>
              </a:ext>
            </a:extLst>
          </p:cNvPr>
          <p:cNvSpPr txBox="1"/>
          <p:nvPr/>
        </p:nvSpPr>
        <p:spPr>
          <a:xfrm flipV="1">
            <a:off x="505567" y="1055253"/>
            <a:ext cx="10931676" cy="36000"/>
          </a:xfrm>
          <a:prstGeom prst="rect">
            <a:avLst/>
          </a:prstGeom>
          <a:solidFill>
            <a:schemeClr val="accent1">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07" b="0" i="0" u="none" strike="noStrike" kern="1200" cap="none" spc="0" normalizeH="0" baseline="0" noProof="0" dirty="0">
              <a:ln>
                <a:noFill/>
              </a:ln>
              <a:solidFill>
                <a:prstClr val="black"/>
              </a:solidFill>
              <a:effectLst/>
              <a:uLnTx/>
              <a:uFillTx/>
              <a:latin typeface="Arial"/>
              <a:ea typeface="微软雅黑"/>
              <a:cs typeface="+mn-cs"/>
            </a:endParaRPr>
          </a:p>
        </p:txBody>
      </p:sp>
      <p:pic>
        <p:nvPicPr>
          <p:cNvPr id="92" name="图片 91">
            <a:extLst>
              <a:ext uri="{FF2B5EF4-FFF2-40B4-BE49-F238E27FC236}">
                <a16:creationId xmlns:a16="http://schemas.microsoft.com/office/drawing/2014/main" id="{88E9841F-BC09-4E2B-B928-85022B8A63E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1434" b="2440"/>
          <a:stretch/>
        </p:blipFill>
        <p:spPr>
          <a:xfrm rot="5400000">
            <a:off x="350737" y="-350737"/>
            <a:ext cx="1660727" cy="2362201"/>
          </a:xfrm>
          <a:prstGeom prst="rect">
            <a:avLst/>
          </a:prstGeom>
        </p:spPr>
      </p:pic>
      <p:sp>
        <p:nvSpPr>
          <p:cNvPr id="78" name="文本占位符 4">
            <a:extLst>
              <a:ext uri="{FF2B5EF4-FFF2-40B4-BE49-F238E27FC236}">
                <a16:creationId xmlns:a16="http://schemas.microsoft.com/office/drawing/2014/main" id="{88791C7E-1E00-4ADF-B7D1-C3D598395C2F}"/>
              </a:ext>
            </a:extLst>
          </p:cNvPr>
          <p:cNvSpPr txBox="1">
            <a:spLocks/>
          </p:cNvSpPr>
          <p:nvPr/>
        </p:nvSpPr>
        <p:spPr>
          <a:xfrm>
            <a:off x="1850902" y="1721544"/>
            <a:ext cx="2862263" cy="238427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600"/>
              </a:spcBef>
              <a:spcAft>
                <a:spcPts val="600"/>
              </a:spcAft>
              <a:buFont typeface="Wingdings" panose="05000000000000000000" pitchFamily="2" charset="2"/>
              <a:buChar char="l"/>
            </a:pPr>
            <a:r>
              <a:rPr lang="zh-CN" altLang="en-US" sz="2000" dirty="0">
                <a:latin typeface="+mn-ea"/>
                <a:cs typeface="Arial" pitchFamily="34" charset="0"/>
              </a:rPr>
              <a:t>以信用为核心构建新型海关监管机制。</a:t>
            </a:r>
            <a:endParaRPr lang="en-US" altLang="zh-CN" sz="2000" dirty="0">
              <a:latin typeface="+mn-ea"/>
              <a:cs typeface="Arial" pitchFamily="34" charset="0"/>
            </a:endParaRPr>
          </a:p>
          <a:p>
            <a:pPr marL="342900" indent="-342900">
              <a:spcBef>
                <a:spcPts val="600"/>
              </a:spcBef>
              <a:spcAft>
                <a:spcPts val="600"/>
              </a:spcAft>
              <a:buFont typeface="Wingdings" panose="05000000000000000000" pitchFamily="2" charset="2"/>
              <a:buChar char="l"/>
            </a:pPr>
            <a:r>
              <a:rPr lang="zh-CN" altLang="en-US" sz="2000" dirty="0">
                <a:latin typeface="+mn-ea"/>
                <a:cs typeface="Arial" pitchFamily="34" charset="0"/>
              </a:rPr>
              <a:t>守信联合激励，失信联合惩戒。</a:t>
            </a:r>
            <a:endParaRPr lang="en-US" altLang="zh-CN" sz="2000" dirty="0">
              <a:latin typeface="+mn-ea"/>
              <a:cs typeface="Arial" pitchFamily="34" charset="0"/>
            </a:endParaRPr>
          </a:p>
          <a:p>
            <a:pPr marL="342900" indent="-342900">
              <a:spcBef>
                <a:spcPts val="600"/>
              </a:spcBef>
              <a:spcAft>
                <a:spcPts val="600"/>
              </a:spcAft>
              <a:buFont typeface="Wingdings" panose="05000000000000000000" pitchFamily="2" charset="2"/>
              <a:buChar char="l"/>
            </a:pPr>
            <a:r>
              <a:rPr lang="zh-CN" altLang="en-US" sz="2000" dirty="0">
                <a:latin typeface="+mn-ea"/>
                <a:cs typeface="Arial" pitchFamily="34" charset="0"/>
              </a:rPr>
              <a:t>国内</a:t>
            </a:r>
            <a:r>
              <a:rPr lang="zh-CN" altLang="zh-CN" sz="2000" dirty="0">
                <a:latin typeface="+mn-ea"/>
                <a:cs typeface="Arial" pitchFamily="34" charset="0"/>
              </a:rPr>
              <a:t>信息互换、监管互认、执法互助</a:t>
            </a:r>
            <a:r>
              <a:rPr lang="zh-CN" altLang="en-US" sz="2000" dirty="0">
                <a:latin typeface="+mn-ea"/>
                <a:cs typeface="Arial" pitchFamily="34" charset="0"/>
              </a:rPr>
              <a:t>。</a:t>
            </a:r>
            <a:endParaRPr lang="en-US" altLang="zh-CN" sz="2000" dirty="0">
              <a:latin typeface="+mn-ea"/>
              <a:cs typeface="Arial" pitchFamily="34" charset="0"/>
            </a:endParaRPr>
          </a:p>
          <a:p>
            <a:pPr marL="342900" indent="-342900">
              <a:spcBef>
                <a:spcPts val="600"/>
              </a:spcBef>
              <a:spcAft>
                <a:spcPts val="600"/>
              </a:spcAft>
              <a:buFont typeface="Wingdings" panose="05000000000000000000" pitchFamily="2" charset="2"/>
              <a:buChar char="l"/>
            </a:pPr>
            <a:r>
              <a:rPr lang="zh-CN" altLang="en-US" sz="2000" dirty="0">
                <a:latin typeface="+mn-ea"/>
                <a:cs typeface="Arial" pitchFamily="34" charset="0"/>
              </a:rPr>
              <a:t>国外</a:t>
            </a:r>
            <a:r>
              <a:rPr lang="en-US" altLang="zh-CN" sz="2000" dirty="0">
                <a:latin typeface="+mn-ea"/>
                <a:cs typeface="Arial" pitchFamily="34" charset="0"/>
              </a:rPr>
              <a:t>AEO</a:t>
            </a:r>
            <a:r>
              <a:rPr lang="zh-CN" altLang="en-US" sz="2000" dirty="0">
                <a:latin typeface="+mn-ea"/>
                <a:cs typeface="Arial" pitchFamily="34" charset="0"/>
              </a:rPr>
              <a:t>互认，给与便利措施。</a:t>
            </a:r>
            <a:endParaRPr lang="en-US" altLang="zh-CN" sz="2000" dirty="0">
              <a:latin typeface="+mn-ea"/>
              <a:cs typeface="Arial" pitchFamily="34" charset="0"/>
            </a:endParaRPr>
          </a:p>
          <a:p>
            <a:pPr>
              <a:spcBef>
                <a:spcPts val="600"/>
              </a:spcBef>
              <a:spcAft>
                <a:spcPts val="600"/>
              </a:spcAft>
            </a:pPr>
            <a:endParaRPr lang="en-US" altLang="zh-CN" sz="2400" dirty="0">
              <a:solidFill>
                <a:srgbClr val="00AEEE"/>
              </a:solidFill>
              <a:latin typeface="+mn-ea"/>
              <a:cs typeface="Arial" pitchFamily="34" charset="0"/>
            </a:endParaRPr>
          </a:p>
        </p:txBody>
      </p:sp>
      <p:sp>
        <p:nvSpPr>
          <p:cNvPr id="86" name="Rectangle 22">
            <a:extLst>
              <a:ext uri="{FF2B5EF4-FFF2-40B4-BE49-F238E27FC236}">
                <a16:creationId xmlns:a16="http://schemas.microsoft.com/office/drawing/2014/main" id="{3BF2AB34-1655-46F2-8CBB-8E34D0FCFCF9}"/>
              </a:ext>
            </a:extLst>
          </p:cNvPr>
          <p:cNvSpPr/>
          <p:nvPr/>
        </p:nvSpPr>
        <p:spPr>
          <a:xfrm>
            <a:off x="5173591" y="1758550"/>
            <a:ext cx="1112087" cy="918185"/>
          </a:xfrm>
          <a:prstGeom prst="rect">
            <a:avLst/>
          </a:prstGeom>
          <a:solidFill>
            <a:schemeClr val="accent1">
              <a:lumMod val="60000"/>
              <a:lumOff val="40000"/>
            </a:schemeClr>
          </a:solidFill>
          <a:ln w="3175" cap="flat" cmpd="sng" algn="ctr">
            <a:noFill/>
            <a:prstDash val="solid"/>
          </a:ln>
          <a:effectLst>
            <a:outerShdw blurRad="50800" dist="38100" dir="2700000" algn="tl" rotWithShape="0">
              <a:prstClr val="black">
                <a:alpha val="40000"/>
              </a:prstClr>
            </a:outerShdw>
          </a:effectLst>
        </p:spPr>
        <p:txBody>
          <a:bodyPr rtlCol="0" anchor="ctr"/>
          <a:lstStyle/>
          <a:p>
            <a:pPr lvl="0" algn="ctr" eaLnBrk="0" hangingPunct="0">
              <a:defRPr/>
            </a:pPr>
            <a:r>
              <a:rPr lang="en-AU" altLang="zh-CN" dirty="0">
                <a:solidFill>
                  <a:schemeClr val="accent6"/>
                </a:solidFill>
                <a:latin typeface="+mn-ea"/>
                <a:cs typeface="Arial" panose="020B0604020202020204" pitchFamily="34" charset="0"/>
              </a:rPr>
              <a:t>AEO</a:t>
            </a:r>
          </a:p>
          <a:p>
            <a:pPr lvl="0" algn="ctr" eaLnBrk="0" hangingPunct="0">
              <a:defRPr/>
            </a:pPr>
            <a:r>
              <a:rPr lang="zh-CN" altLang="en-US" dirty="0">
                <a:solidFill>
                  <a:schemeClr val="accent6"/>
                </a:solidFill>
                <a:latin typeface="+mn-ea"/>
                <a:cs typeface="Arial" panose="020B0604020202020204" pitchFamily="34" charset="0"/>
              </a:rPr>
              <a:t>高级认证</a:t>
            </a:r>
            <a:endParaRPr lang="en-AU" altLang="zh-CN" dirty="0">
              <a:solidFill>
                <a:schemeClr val="accent6"/>
              </a:solidFill>
              <a:latin typeface="+mn-ea"/>
              <a:cs typeface="Arial" panose="020B0604020202020204" pitchFamily="34" charset="0"/>
            </a:endParaRPr>
          </a:p>
          <a:p>
            <a:pPr>
              <a:defRPr/>
            </a:pPr>
            <a:endParaRPr lang="zh-CN" altLang="en-US" sz="1200" dirty="0">
              <a:solidFill>
                <a:schemeClr val="accent6"/>
              </a:solidFill>
              <a:latin typeface="+mn-ea"/>
            </a:endParaRPr>
          </a:p>
        </p:txBody>
      </p:sp>
      <p:sp>
        <p:nvSpPr>
          <p:cNvPr id="87" name="Rectangle 23">
            <a:extLst>
              <a:ext uri="{FF2B5EF4-FFF2-40B4-BE49-F238E27FC236}">
                <a16:creationId xmlns:a16="http://schemas.microsoft.com/office/drawing/2014/main" id="{871D3071-4FC5-4ADE-A205-26F680BE20AD}"/>
              </a:ext>
            </a:extLst>
          </p:cNvPr>
          <p:cNvSpPr/>
          <p:nvPr/>
        </p:nvSpPr>
        <p:spPr>
          <a:xfrm>
            <a:off x="6421957" y="1730841"/>
            <a:ext cx="4377285" cy="1044947"/>
          </a:xfrm>
          <a:prstGeom prst="rect">
            <a:avLst/>
          </a:prstGeom>
          <a:solidFill>
            <a:schemeClr val="bg1">
              <a:lumMod val="95000"/>
            </a:schemeClr>
          </a:solidFill>
          <a:ln w="3175" cap="flat" cmpd="sng" algn="ctr">
            <a:solidFill>
              <a:srgbClr val="FFFFFF"/>
            </a:solidFill>
            <a:prstDash val="solid"/>
          </a:ln>
          <a:effectLst>
            <a:outerShdw blurRad="50800" dist="38100" dir="2700000" algn="tl" rotWithShape="0">
              <a:prstClr val="black">
                <a:alpha val="40000"/>
              </a:prstClr>
            </a:outerShdw>
          </a:effectLst>
        </p:spPr>
        <p:txBody>
          <a:bodyPr rtlCol="0" anchor="ctr"/>
          <a:lstStyle/>
          <a:p>
            <a:pPr marL="0" lvl="1" defTabSz="179705">
              <a:buClr>
                <a:srgbClr val="404040"/>
              </a:buClr>
              <a:buSzPct val="100000"/>
            </a:pPr>
            <a:r>
              <a:rPr lang="zh-CN" altLang="en-US" sz="1600" kern="0" dirty="0">
                <a:solidFill>
                  <a:srgbClr val="3F5564"/>
                </a:solidFill>
                <a:latin typeface="+mn-ea"/>
                <a:cs typeface="Arial" pitchFamily="34" charset="0"/>
              </a:rPr>
              <a:t>便利措施：低查验率（常规的</a:t>
            </a:r>
            <a:r>
              <a:rPr lang="en-US" altLang="zh-CN" sz="1600" kern="0" dirty="0">
                <a:solidFill>
                  <a:srgbClr val="3F5564"/>
                </a:solidFill>
                <a:latin typeface="+mn-ea"/>
                <a:cs typeface="Arial" pitchFamily="34" charset="0"/>
              </a:rPr>
              <a:t>20%</a:t>
            </a:r>
            <a:r>
              <a:rPr lang="zh-CN" altLang="en-US" sz="1600" kern="0" dirty="0">
                <a:solidFill>
                  <a:srgbClr val="3F5564"/>
                </a:solidFill>
                <a:latin typeface="+mn-ea"/>
                <a:cs typeface="Arial" pitchFamily="34" charset="0"/>
              </a:rPr>
              <a:t>以下）、</a:t>
            </a:r>
            <a:r>
              <a:rPr lang="zh-CN" altLang="zh-CN" sz="1600" dirty="0">
                <a:latin typeface="+mn-ea"/>
              </a:rPr>
              <a:t>申请免除担保</a:t>
            </a:r>
            <a:r>
              <a:rPr lang="zh-CN" altLang="en-US" sz="1600" dirty="0">
                <a:latin typeface="+mn-ea"/>
              </a:rPr>
              <a:t>、</a:t>
            </a:r>
            <a:r>
              <a:rPr lang="zh-CN" altLang="zh-CN" sz="1600" dirty="0">
                <a:latin typeface="+mn-ea"/>
              </a:rPr>
              <a:t>减少稽</a:t>
            </a:r>
            <a:r>
              <a:rPr lang="en-US" altLang="zh-CN" sz="1600" dirty="0">
                <a:latin typeface="+mn-ea"/>
              </a:rPr>
              <a:t>/</a:t>
            </a:r>
            <a:r>
              <a:rPr lang="zh-CN" altLang="zh-CN" sz="1600" dirty="0">
                <a:latin typeface="+mn-ea"/>
              </a:rPr>
              <a:t>核查频次</a:t>
            </a:r>
            <a:r>
              <a:rPr lang="zh-CN" altLang="en-US" sz="1600" dirty="0">
                <a:latin typeface="+mn-ea"/>
              </a:rPr>
              <a:t>、出口提前申报、设立协调员、</a:t>
            </a:r>
            <a:r>
              <a:rPr lang="en-US" altLang="zh-CN" sz="1600" dirty="0">
                <a:latin typeface="+mn-ea"/>
              </a:rPr>
              <a:t>AEO</a:t>
            </a:r>
            <a:r>
              <a:rPr lang="zh-CN" altLang="en-US" sz="1600" dirty="0">
                <a:latin typeface="+mn-ea"/>
              </a:rPr>
              <a:t>互认、不可抗力优先通关</a:t>
            </a:r>
            <a:endParaRPr lang="en-AU" sz="1600" kern="0" dirty="0">
              <a:solidFill>
                <a:srgbClr val="3F5564"/>
              </a:solidFill>
              <a:latin typeface="+mn-ea"/>
              <a:cs typeface="Arial" pitchFamily="34" charset="0"/>
            </a:endParaRPr>
          </a:p>
        </p:txBody>
      </p:sp>
      <p:sp>
        <p:nvSpPr>
          <p:cNvPr id="88" name="Rectangle 22">
            <a:extLst>
              <a:ext uri="{FF2B5EF4-FFF2-40B4-BE49-F238E27FC236}">
                <a16:creationId xmlns:a16="http://schemas.microsoft.com/office/drawing/2014/main" id="{1CC9707A-8611-4513-83DD-D61264BC45B9}"/>
              </a:ext>
            </a:extLst>
          </p:cNvPr>
          <p:cNvSpPr/>
          <p:nvPr/>
        </p:nvSpPr>
        <p:spPr>
          <a:xfrm>
            <a:off x="5173590" y="2940480"/>
            <a:ext cx="1112087" cy="918185"/>
          </a:xfrm>
          <a:prstGeom prst="rect">
            <a:avLst/>
          </a:prstGeom>
          <a:solidFill>
            <a:schemeClr val="accent1">
              <a:lumMod val="60000"/>
              <a:lumOff val="40000"/>
            </a:schemeClr>
          </a:solidFill>
          <a:ln w="3175" cap="flat" cmpd="sng" algn="ctr">
            <a:noFill/>
            <a:prstDash val="solid"/>
          </a:ln>
          <a:effectLst>
            <a:outerShdw blurRad="50800" dist="38100" dir="2700000" algn="tl" rotWithShape="0">
              <a:prstClr val="black">
                <a:alpha val="40000"/>
              </a:prstClr>
            </a:outerShdw>
          </a:effectLst>
        </p:spPr>
        <p:txBody>
          <a:bodyPr rtlCol="0" anchor="ctr"/>
          <a:lstStyle/>
          <a:p>
            <a:pPr lvl="0" algn="ctr" eaLnBrk="0" hangingPunct="0">
              <a:defRPr/>
            </a:pPr>
            <a:r>
              <a:rPr lang="en-AU" altLang="zh-CN" dirty="0">
                <a:solidFill>
                  <a:schemeClr val="accent6"/>
                </a:solidFill>
                <a:latin typeface="+mn-ea"/>
                <a:cs typeface="Arial" panose="020B0604020202020204" pitchFamily="34" charset="0"/>
              </a:rPr>
              <a:t>AEO</a:t>
            </a:r>
          </a:p>
          <a:p>
            <a:pPr lvl="0" algn="ctr" eaLnBrk="0" hangingPunct="0">
              <a:defRPr/>
            </a:pPr>
            <a:r>
              <a:rPr lang="zh-CN" altLang="en-US" dirty="0">
                <a:solidFill>
                  <a:schemeClr val="accent6"/>
                </a:solidFill>
                <a:latin typeface="+mn-ea"/>
                <a:cs typeface="Arial" panose="020B0604020202020204" pitchFamily="34" charset="0"/>
              </a:rPr>
              <a:t>一般认证</a:t>
            </a:r>
            <a:endParaRPr lang="en-AU" altLang="zh-CN" dirty="0">
              <a:solidFill>
                <a:schemeClr val="accent6"/>
              </a:solidFill>
              <a:latin typeface="+mn-ea"/>
              <a:cs typeface="Arial" panose="020B0604020202020204" pitchFamily="34" charset="0"/>
            </a:endParaRPr>
          </a:p>
        </p:txBody>
      </p:sp>
      <p:sp>
        <p:nvSpPr>
          <p:cNvPr id="94" name="Rectangle 23">
            <a:extLst>
              <a:ext uri="{FF2B5EF4-FFF2-40B4-BE49-F238E27FC236}">
                <a16:creationId xmlns:a16="http://schemas.microsoft.com/office/drawing/2014/main" id="{AECA9767-7B31-4F9B-9BF0-3C7BF60F96C9}"/>
              </a:ext>
            </a:extLst>
          </p:cNvPr>
          <p:cNvSpPr/>
          <p:nvPr/>
        </p:nvSpPr>
        <p:spPr>
          <a:xfrm>
            <a:off x="6421956" y="2963360"/>
            <a:ext cx="4377285" cy="918185"/>
          </a:xfrm>
          <a:prstGeom prst="rect">
            <a:avLst/>
          </a:prstGeom>
          <a:solidFill>
            <a:schemeClr val="bg1">
              <a:lumMod val="95000"/>
            </a:schemeClr>
          </a:solidFill>
          <a:ln w="3175" cap="flat" cmpd="sng" algn="ctr">
            <a:solidFill>
              <a:srgbClr val="FFFFFF"/>
            </a:solidFill>
            <a:prstDash val="solid"/>
          </a:ln>
          <a:effectLst>
            <a:outerShdw blurRad="50800" dist="38100" dir="2700000" algn="tl" rotWithShape="0">
              <a:prstClr val="black">
                <a:alpha val="40000"/>
              </a:prstClr>
            </a:outerShdw>
          </a:effectLst>
        </p:spPr>
        <p:txBody>
          <a:bodyPr rtlCol="0" anchor="ctr"/>
          <a:lstStyle/>
          <a:p>
            <a:pPr marL="0" lvl="1" defTabSz="179705">
              <a:buClr>
                <a:srgbClr val="404040"/>
              </a:buClr>
              <a:buSzPct val="100000"/>
            </a:pPr>
            <a:r>
              <a:rPr lang="zh-CN" altLang="en-US" sz="1600" kern="0" dirty="0">
                <a:solidFill>
                  <a:srgbClr val="3F5564"/>
                </a:solidFill>
                <a:latin typeface="+mn-ea"/>
                <a:cs typeface="Arial" pitchFamily="34" charset="0"/>
              </a:rPr>
              <a:t>便利措施：较低查验率（常规的</a:t>
            </a:r>
            <a:r>
              <a:rPr lang="en-US" altLang="zh-CN" sz="1600" kern="0" dirty="0">
                <a:solidFill>
                  <a:srgbClr val="3F5564"/>
                </a:solidFill>
                <a:latin typeface="+mn-ea"/>
                <a:cs typeface="Arial" pitchFamily="34" charset="0"/>
              </a:rPr>
              <a:t>50%</a:t>
            </a:r>
            <a:r>
              <a:rPr lang="zh-CN" altLang="en-US" sz="1600" kern="0" dirty="0">
                <a:solidFill>
                  <a:srgbClr val="3F5564"/>
                </a:solidFill>
                <a:latin typeface="+mn-ea"/>
                <a:cs typeface="Arial" pitchFamily="34" charset="0"/>
              </a:rPr>
              <a:t>以下）、</a:t>
            </a:r>
            <a:r>
              <a:rPr lang="zh-CN" altLang="en-US" sz="1600" dirty="0">
                <a:latin typeface="+mn-ea"/>
              </a:rPr>
              <a:t>低于税款提供</a:t>
            </a:r>
            <a:r>
              <a:rPr lang="zh-CN" altLang="zh-CN" sz="1600" dirty="0">
                <a:latin typeface="+mn-ea"/>
              </a:rPr>
              <a:t>担保</a:t>
            </a:r>
            <a:r>
              <a:rPr lang="zh-CN" altLang="en-US" sz="1600" dirty="0">
                <a:latin typeface="+mn-ea"/>
              </a:rPr>
              <a:t>、优先通关</a:t>
            </a:r>
            <a:endParaRPr lang="en-AU" altLang="zh-CN" sz="1600" kern="0" dirty="0">
              <a:solidFill>
                <a:srgbClr val="3F5564"/>
              </a:solidFill>
              <a:latin typeface="+mn-ea"/>
              <a:cs typeface="Arial" pitchFamily="34" charset="0"/>
            </a:endParaRPr>
          </a:p>
        </p:txBody>
      </p:sp>
      <p:sp>
        <p:nvSpPr>
          <p:cNvPr id="95" name="Rectangle 22">
            <a:extLst>
              <a:ext uri="{FF2B5EF4-FFF2-40B4-BE49-F238E27FC236}">
                <a16:creationId xmlns:a16="http://schemas.microsoft.com/office/drawing/2014/main" id="{CA642B4B-46D0-411C-B548-74771EC7AD27}"/>
              </a:ext>
            </a:extLst>
          </p:cNvPr>
          <p:cNvSpPr/>
          <p:nvPr/>
        </p:nvSpPr>
        <p:spPr>
          <a:xfrm>
            <a:off x="5173591" y="4196951"/>
            <a:ext cx="1112087" cy="918185"/>
          </a:xfrm>
          <a:prstGeom prst="rect">
            <a:avLst/>
          </a:prstGeom>
          <a:solidFill>
            <a:schemeClr val="accent1">
              <a:lumMod val="60000"/>
              <a:lumOff val="40000"/>
            </a:schemeClr>
          </a:solidFill>
          <a:ln w="3175" cap="flat" cmpd="sng" algn="ctr">
            <a:noFill/>
            <a:prstDash val="solid"/>
          </a:ln>
          <a:effectLst>
            <a:outerShdw blurRad="50800" dist="38100" dir="2700000" algn="tl" rotWithShape="0">
              <a:prstClr val="black">
                <a:alpha val="40000"/>
              </a:prstClr>
            </a:outerShdw>
          </a:effectLst>
        </p:spPr>
        <p:txBody>
          <a:bodyPr rtlCol="0" anchor="ctr"/>
          <a:lstStyle/>
          <a:p>
            <a:pPr lvl="0" algn="ctr">
              <a:defRPr/>
            </a:pPr>
            <a:r>
              <a:rPr lang="zh-CN" altLang="en-US" kern="0" dirty="0">
                <a:solidFill>
                  <a:schemeClr val="accent6"/>
                </a:solidFill>
                <a:latin typeface="+mn-ea"/>
                <a:cs typeface="Arial" panose="020B0604020202020204" pitchFamily="34" charset="0"/>
              </a:rPr>
              <a:t>一般信用</a:t>
            </a:r>
            <a:endParaRPr lang="en-AU" altLang="zh-CN" kern="0" dirty="0">
              <a:solidFill>
                <a:schemeClr val="accent6"/>
              </a:solidFill>
              <a:latin typeface="+mn-ea"/>
              <a:cs typeface="Arial" panose="020B0604020202020204" pitchFamily="34" charset="0"/>
            </a:endParaRPr>
          </a:p>
        </p:txBody>
      </p:sp>
      <p:sp>
        <p:nvSpPr>
          <p:cNvPr id="96" name="Rectangle 23">
            <a:extLst>
              <a:ext uri="{FF2B5EF4-FFF2-40B4-BE49-F238E27FC236}">
                <a16:creationId xmlns:a16="http://schemas.microsoft.com/office/drawing/2014/main" id="{43DF97A4-0C23-4375-8C8B-01F3795DA500}"/>
              </a:ext>
            </a:extLst>
          </p:cNvPr>
          <p:cNvSpPr/>
          <p:nvPr/>
        </p:nvSpPr>
        <p:spPr>
          <a:xfrm>
            <a:off x="6421955" y="4196950"/>
            <a:ext cx="4377285" cy="918185"/>
          </a:xfrm>
          <a:prstGeom prst="rect">
            <a:avLst/>
          </a:prstGeom>
          <a:solidFill>
            <a:schemeClr val="bg1">
              <a:lumMod val="95000"/>
            </a:schemeClr>
          </a:solidFill>
          <a:ln w="3175" cap="flat" cmpd="sng" algn="ctr">
            <a:solidFill>
              <a:srgbClr val="FFFFFF"/>
            </a:solidFill>
            <a:prstDash val="solid"/>
          </a:ln>
          <a:effectLst>
            <a:outerShdw blurRad="50800" dist="38100" dir="2700000" algn="tl" rotWithShape="0">
              <a:prstClr val="black">
                <a:alpha val="40000"/>
              </a:prstClr>
            </a:outerShdw>
          </a:effectLst>
        </p:spPr>
        <p:txBody>
          <a:bodyPr rtlCol="0" anchor="ctr"/>
          <a:lstStyle/>
          <a:p>
            <a:pPr marL="0" lvl="1" defTabSz="179705">
              <a:spcAft>
                <a:spcPts val="300"/>
              </a:spcAft>
              <a:buClr>
                <a:srgbClr val="404040"/>
              </a:buClr>
              <a:buSzPct val="100000"/>
            </a:pPr>
            <a:r>
              <a:rPr lang="zh-CN" altLang="en-US" sz="1600" kern="0" dirty="0">
                <a:solidFill>
                  <a:srgbClr val="3F5564"/>
                </a:solidFill>
                <a:latin typeface="+mn-ea"/>
                <a:cs typeface="Arial" panose="020B0604020202020204" pitchFamily="34" charset="0"/>
              </a:rPr>
              <a:t>常规措施</a:t>
            </a:r>
            <a:endParaRPr lang="zh-CN" altLang="en-US" sz="1600" strike="sngStrike" kern="0" dirty="0">
              <a:solidFill>
                <a:srgbClr val="C00000"/>
              </a:solidFill>
              <a:latin typeface="+mn-ea"/>
              <a:cs typeface="Arial" panose="020B0604020202020204" pitchFamily="34" charset="0"/>
            </a:endParaRPr>
          </a:p>
        </p:txBody>
      </p:sp>
      <p:sp>
        <p:nvSpPr>
          <p:cNvPr id="97" name="Rectangle 22">
            <a:extLst>
              <a:ext uri="{FF2B5EF4-FFF2-40B4-BE49-F238E27FC236}">
                <a16:creationId xmlns:a16="http://schemas.microsoft.com/office/drawing/2014/main" id="{EC6843CA-5C15-4942-8228-879870BC10F4}"/>
              </a:ext>
            </a:extLst>
          </p:cNvPr>
          <p:cNvSpPr/>
          <p:nvPr/>
        </p:nvSpPr>
        <p:spPr>
          <a:xfrm>
            <a:off x="5173590" y="5394072"/>
            <a:ext cx="1112087" cy="918185"/>
          </a:xfrm>
          <a:prstGeom prst="rect">
            <a:avLst/>
          </a:prstGeom>
          <a:solidFill>
            <a:schemeClr val="accent1">
              <a:lumMod val="60000"/>
              <a:lumOff val="40000"/>
            </a:schemeClr>
          </a:solidFill>
          <a:ln w="3175" cap="flat" cmpd="sng" algn="ctr">
            <a:noFill/>
            <a:prstDash val="solid"/>
          </a:ln>
          <a:effectLst>
            <a:outerShdw blurRad="50800" dist="38100" dir="2700000" algn="tl" rotWithShape="0">
              <a:prstClr val="black">
                <a:alpha val="40000"/>
              </a:prstClr>
            </a:outerShdw>
          </a:effectLst>
        </p:spPr>
        <p:txBody>
          <a:bodyPr rtlCol="0" anchor="ctr"/>
          <a:lstStyle/>
          <a:p>
            <a:pPr lvl="0" algn="ctr">
              <a:defRPr/>
            </a:pPr>
            <a:r>
              <a:rPr lang="zh-CN" altLang="en-US" kern="0" dirty="0">
                <a:solidFill>
                  <a:schemeClr val="accent6"/>
                </a:solidFill>
                <a:latin typeface="+mn-ea"/>
                <a:cs typeface="Arial" panose="020B0604020202020204" pitchFamily="34" charset="0"/>
              </a:rPr>
              <a:t>失信企业</a:t>
            </a:r>
            <a:endParaRPr lang="en-AU" altLang="zh-CN" kern="0" dirty="0">
              <a:solidFill>
                <a:schemeClr val="accent6"/>
              </a:solidFill>
              <a:latin typeface="+mn-ea"/>
              <a:cs typeface="Arial" panose="020B0604020202020204" pitchFamily="34" charset="0"/>
            </a:endParaRPr>
          </a:p>
        </p:txBody>
      </p:sp>
      <p:sp>
        <p:nvSpPr>
          <p:cNvPr id="98" name="Rectangle 23">
            <a:extLst>
              <a:ext uri="{FF2B5EF4-FFF2-40B4-BE49-F238E27FC236}">
                <a16:creationId xmlns:a16="http://schemas.microsoft.com/office/drawing/2014/main" id="{AF412E3D-40B0-41CF-8E15-9B1C84EA9863}"/>
              </a:ext>
            </a:extLst>
          </p:cNvPr>
          <p:cNvSpPr/>
          <p:nvPr/>
        </p:nvSpPr>
        <p:spPr>
          <a:xfrm>
            <a:off x="6421954" y="5394071"/>
            <a:ext cx="4377285" cy="918185"/>
          </a:xfrm>
          <a:prstGeom prst="rect">
            <a:avLst/>
          </a:prstGeom>
          <a:solidFill>
            <a:schemeClr val="bg1">
              <a:lumMod val="95000"/>
            </a:schemeClr>
          </a:solidFill>
          <a:ln w="3175" cap="flat" cmpd="sng" algn="ctr">
            <a:solidFill>
              <a:srgbClr val="FFFFFF"/>
            </a:solidFill>
            <a:prstDash val="solid"/>
          </a:ln>
          <a:effectLst>
            <a:outerShdw blurRad="50800" dist="38100" dir="2700000" algn="tl" rotWithShape="0">
              <a:prstClr val="black">
                <a:alpha val="40000"/>
              </a:prstClr>
            </a:outerShdw>
          </a:effectLst>
        </p:spPr>
        <p:txBody>
          <a:bodyPr rtlCol="0" anchor="ctr"/>
          <a:lstStyle/>
          <a:p>
            <a:pPr marL="0" lvl="1" defTabSz="179705">
              <a:spcAft>
                <a:spcPts val="300"/>
              </a:spcAft>
              <a:buClr>
                <a:srgbClr val="404040"/>
              </a:buClr>
              <a:buSzPct val="100000"/>
            </a:pPr>
            <a:r>
              <a:rPr lang="zh-CN" altLang="en-US" sz="1600" kern="0" dirty="0">
                <a:solidFill>
                  <a:srgbClr val="3F5564"/>
                </a:solidFill>
                <a:latin typeface="+mn-ea"/>
                <a:cs typeface="Arial" panose="020B0604020202020204" pitchFamily="34" charset="0"/>
              </a:rPr>
              <a:t>严密措施：高查验率（</a:t>
            </a:r>
            <a:r>
              <a:rPr lang="en-US" altLang="zh-CN" sz="1600" kern="0" dirty="0">
                <a:solidFill>
                  <a:srgbClr val="3F5564"/>
                </a:solidFill>
                <a:latin typeface="+mn-ea"/>
                <a:cs typeface="Arial" panose="020B0604020202020204" pitchFamily="34" charset="0"/>
              </a:rPr>
              <a:t>80%</a:t>
            </a:r>
            <a:r>
              <a:rPr lang="zh-CN" altLang="en-US" sz="1600" kern="0" dirty="0">
                <a:solidFill>
                  <a:srgbClr val="3F5564"/>
                </a:solidFill>
                <a:latin typeface="+mn-ea"/>
                <a:cs typeface="Arial" panose="020B0604020202020204" pitchFamily="34" charset="0"/>
              </a:rPr>
              <a:t>以上）、加工贸易全额担保、提高稽</a:t>
            </a:r>
            <a:r>
              <a:rPr lang="en-US" altLang="zh-CN" sz="1600" kern="0" dirty="0">
                <a:solidFill>
                  <a:srgbClr val="3F5564"/>
                </a:solidFill>
                <a:latin typeface="+mn-ea"/>
                <a:cs typeface="Arial" panose="020B0604020202020204" pitchFamily="34" charset="0"/>
              </a:rPr>
              <a:t>/</a:t>
            </a:r>
            <a:r>
              <a:rPr lang="zh-CN" altLang="en-US" sz="1600" kern="0" dirty="0">
                <a:solidFill>
                  <a:srgbClr val="3F5564"/>
                </a:solidFill>
                <a:latin typeface="+mn-ea"/>
                <a:cs typeface="Arial" panose="020B0604020202020204" pitchFamily="34" charset="0"/>
              </a:rPr>
              <a:t>核查频次、部分措施不适用、联合惩戒</a:t>
            </a:r>
            <a:endParaRPr lang="zh-CN" altLang="en-US" sz="1600" strike="sngStrike" kern="0" dirty="0">
              <a:solidFill>
                <a:srgbClr val="C00000"/>
              </a:solidFill>
              <a:latin typeface="+mn-ea"/>
              <a:cs typeface="Arial" panose="020B0604020202020204" pitchFamily="34" charset="0"/>
            </a:endParaRPr>
          </a:p>
        </p:txBody>
      </p:sp>
      <p:sp>
        <p:nvSpPr>
          <p:cNvPr id="99" name="剪去对角的矩形 4">
            <a:extLst>
              <a:ext uri="{FF2B5EF4-FFF2-40B4-BE49-F238E27FC236}">
                <a16:creationId xmlns:a16="http://schemas.microsoft.com/office/drawing/2014/main" id="{8F3A456C-BDD0-4A5B-A871-359CFB566250}"/>
              </a:ext>
            </a:extLst>
          </p:cNvPr>
          <p:cNvSpPr/>
          <p:nvPr/>
        </p:nvSpPr>
        <p:spPr>
          <a:xfrm>
            <a:off x="1999406" y="4677419"/>
            <a:ext cx="2713759" cy="1634837"/>
          </a:xfrm>
          <a:prstGeom prst="snip2Diag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dirty="0">
                <a:latin typeface="+mn-ea"/>
              </a:rPr>
              <a:t>《</a:t>
            </a:r>
            <a:r>
              <a:rPr lang="zh-CN" altLang="en-US" dirty="0">
                <a:latin typeface="+mn-ea"/>
              </a:rPr>
              <a:t>中华人民共和国海关企业信用管理办法</a:t>
            </a:r>
            <a:r>
              <a:rPr lang="en-US" altLang="zh-CN" dirty="0">
                <a:latin typeface="+mn-ea"/>
              </a:rPr>
              <a:t>》</a:t>
            </a:r>
            <a:r>
              <a:rPr lang="zh-CN" altLang="en-US" dirty="0">
                <a:latin typeface="+mn-ea"/>
              </a:rPr>
              <a:t>（海关总署令第</a:t>
            </a:r>
            <a:r>
              <a:rPr lang="en-US" altLang="zh-CN" dirty="0">
                <a:latin typeface="+mn-ea"/>
              </a:rPr>
              <a:t>237</a:t>
            </a:r>
            <a:r>
              <a:rPr lang="zh-CN" altLang="en-US" dirty="0">
                <a:latin typeface="+mn-ea"/>
              </a:rPr>
              <a:t>号）</a:t>
            </a:r>
          </a:p>
        </p:txBody>
      </p:sp>
    </p:spTree>
    <p:extLst>
      <p:ext uri="{BB962C8B-B14F-4D97-AF65-F5344CB8AC3E}">
        <p14:creationId xmlns:p14="http://schemas.microsoft.com/office/powerpoint/2010/main" val="39539168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页脚占位符 3">
            <a:extLst>
              <a:ext uri="{FF2B5EF4-FFF2-40B4-BE49-F238E27FC236}">
                <a16:creationId xmlns:a16="http://schemas.microsoft.com/office/drawing/2014/main" id="{AECFA332-D400-4F58-96C9-DD519D78B24F}"/>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zh-CN"/>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tint val="75000"/>
                </a:prstClr>
              </a:solidFill>
              <a:effectLst/>
              <a:uLnTx/>
              <a:uFillTx/>
              <a:latin typeface="Arial"/>
              <a:ea typeface="微软雅黑"/>
              <a:cs typeface="+mn-cs"/>
            </a:endParaRPr>
          </a:p>
        </p:txBody>
      </p:sp>
      <p:sp>
        <p:nvSpPr>
          <p:cNvPr id="3" name="灯片编号占位符 2">
            <a:extLst>
              <a:ext uri="{FF2B5EF4-FFF2-40B4-BE49-F238E27FC236}">
                <a16:creationId xmlns:a16="http://schemas.microsoft.com/office/drawing/2014/main" id="{2A13082F-0217-42E9-A7DB-D71AF3D295F4}"/>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4AC5126-18D1-4E75-B7A8-6AB63669E97A}" type="slidenum">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89" name="TextBox 11">
            <a:extLst>
              <a:ext uri="{FF2B5EF4-FFF2-40B4-BE49-F238E27FC236}">
                <a16:creationId xmlns:a16="http://schemas.microsoft.com/office/drawing/2014/main" id="{1F4F68CB-D076-4A52-932B-4D983EFACC0D}"/>
              </a:ext>
            </a:extLst>
          </p:cNvPr>
          <p:cNvSpPr txBox="1"/>
          <p:nvPr/>
        </p:nvSpPr>
        <p:spPr>
          <a:xfrm>
            <a:off x="1305742" y="601649"/>
            <a:ext cx="7834236" cy="430887"/>
          </a:xfrm>
          <a:prstGeom prst="rect">
            <a:avLst/>
          </a:prstGeom>
          <a:noFill/>
        </p:spPr>
        <p:txBody>
          <a:bodyPr wrap="square" lIns="0" tIns="0" rIns="0" bIns="0"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prstClr val="black">
                    <a:lumMod val="65000"/>
                    <a:lumOff val="35000"/>
                  </a:prstClr>
                </a:solidFill>
                <a:effectLst/>
                <a:uLnTx/>
                <a:uFillTx/>
                <a:latin typeface="Arial"/>
                <a:ea typeface="微软雅黑"/>
                <a:cs typeface="+mn-cs"/>
              </a:rPr>
              <a:t>AEO</a:t>
            </a:r>
            <a:r>
              <a:rPr kumimoji="0" lang="zh-CN" altLang="en-US" sz="2800" b="1" i="0" u="none" strike="noStrike" kern="1200" cap="none" spc="0" normalizeH="0" baseline="0" noProof="0" dirty="0">
                <a:ln>
                  <a:noFill/>
                </a:ln>
                <a:solidFill>
                  <a:prstClr val="black">
                    <a:lumMod val="65000"/>
                    <a:lumOff val="35000"/>
                  </a:prstClr>
                </a:solidFill>
                <a:effectLst/>
                <a:uLnTx/>
                <a:uFillTx/>
                <a:latin typeface="Arial"/>
                <a:ea typeface="微软雅黑"/>
                <a:cs typeface="+mn-cs"/>
              </a:rPr>
              <a:t>高级认证</a:t>
            </a:r>
            <a:endParaRPr kumimoji="0" lang="en-US" altLang="zh-CN" sz="2800" b="1" i="0" u="none" strike="noStrike" kern="1200" cap="none" spc="0" normalizeH="0" baseline="0" noProof="0" dirty="0">
              <a:ln>
                <a:noFill/>
              </a:ln>
              <a:solidFill>
                <a:prstClr val="black">
                  <a:lumMod val="65000"/>
                  <a:lumOff val="35000"/>
                </a:prstClr>
              </a:solidFill>
              <a:effectLst/>
              <a:uLnTx/>
              <a:uFillTx/>
              <a:latin typeface="Arial"/>
              <a:ea typeface="微软雅黑"/>
              <a:cs typeface="+mn-cs"/>
            </a:endParaRPr>
          </a:p>
        </p:txBody>
      </p:sp>
      <p:pic>
        <p:nvPicPr>
          <p:cNvPr id="90" name="图片 89" descr="D:\=Business Support=\VI系统\logo\中英文全称横版Logo.png">
            <a:extLst>
              <a:ext uri="{FF2B5EF4-FFF2-40B4-BE49-F238E27FC236}">
                <a16:creationId xmlns:a16="http://schemas.microsoft.com/office/drawing/2014/main" id="{AEAD4667-69E3-44E3-A6EA-488A593C524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79396" y="565131"/>
            <a:ext cx="2426122" cy="374250"/>
          </a:xfrm>
          <a:prstGeom prst="rect">
            <a:avLst/>
          </a:prstGeom>
          <a:noFill/>
          <a:ln>
            <a:noFill/>
          </a:ln>
        </p:spPr>
      </p:pic>
      <p:sp>
        <p:nvSpPr>
          <p:cNvPr id="91" name="TextBox 7">
            <a:extLst>
              <a:ext uri="{FF2B5EF4-FFF2-40B4-BE49-F238E27FC236}">
                <a16:creationId xmlns:a16="http://schemas.microsoft.com/office/drawing/2014/main" id="{68F2317F-4F52-497F-98D9-36E786FB36E1}"/>
              </a:ext>
            </a:extLst>
          </p:cNvPr>
          <p:cNvSpPr txBox="1"/>
          <p:nvPr/>
        </p:nvSpPr>
        <p:spPr>
          <a:xfrm flipV="1">
            <a:off x="505567" y="1055253"/>
            <a:ext cx="10931676" cy="36000"/>
          </a:xfrm>
          <a:prstGeom prst="rect">
            <a:avLst/>
          </a:prstGeom>
          <a:solidFill>
            <a:schemeClr val="accent1">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07" b="0" i="0" u="none" strike="noStrike" kern="1200" cap="none" spc="0" normalizeH="0" baseline="0" noProof="0" dirty="0">
              <a:ln>
                <a:noFill/>
              </a:ln>
              <a:solidFill>
                <a:prstClr val="black"/>
              </a:solidFill>
              <a:effectLst/>
              <a:uLnTx/>
              <a:uFillTx/>
              <a:latin typeface="Arial"/>
              <a:ea typeface="微软雅黑"/>
              <a:cs typeface="+mn-cs"/>
            </a:endParaRPr>
          </a:p>
        </p:txBody>
      </p:sp>
      <p:pic>
        <p:nvPicPr>
          <p:cNvPr id="92" name="图片 91">
            <a:extLst>
              <a:ext uri="{FF2B5EF4-FFF2-40B4-BE49-F238E27FC236}">
                <a16:creationId xmlns:a16="http://schemas.microsoft.com/office/drawing/2014/main" id="{88E9841F-BC09-4E2B-B928-85022B8A63E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1434" b="2440"/>
          <a:stretch/>
        </p:blipFill>
        <p:spPr>
          <a:xfrm rot="5400000">
            <a:off x="350737" y="-350737"/>
            <a:ext cx="1660727" cy="2362201"/>
          </a:xfrm>
          <a:prstGeom prst="rect">
            <a:avLst/>
          </a:prstGeom>
        </p:spPr>
      </p:pic>
      <p:grpSp>
        <p:nvGrpSpPr>
          <p:cNvPr id="18" name="组合 17">
            <a:extLst>
              <a:ext uri="{FF2B5EF4-FFF2-40B4-BE49-F238E27FC236}">
                <a16:creationId xmlns:a16="http://schemas.microsoft.com/office/drawing/2014/main" id="{A41D9791-5952-46C3-A653-A98D7E51C790}"/>
              </a:ext>
            </a:extLst>
          </p:cNvPr>
          <p:cNvGrpSpPr/>
          <p:nvPr/>
        </p:nvGrpSpPr>
        <p:grpSpPr>
          <a:xfrm>
            <a:off x="2300574" y="1541030"/>
            <a:ext cx="7733581" cy="2022764"/>
            <a:chOff x="250273" y="1314436"/>
            <a:chExt cx="7733581" cy="2022764"/>
          </a:xfrm>
        </p:grpSpPr>
        <p:graphicFrame>
          <p:nvGraphicFramePr>
            <p:cNvPr id="19" name="图示 18">
              <a:extLst>
                <a:ext uri="{FF2B5EF4-FFF2-40B4-BE49-F238E27FC236}">
                  <a16:creationId xmlns:a16="http://schemas.microsoft.com/office/drawing/2014/main" id="{0C5E4573-1B7F-484B-B71E-0C6EC628B38F}"/>
                </a:ext>
              </a:extLst>
            </p:cNvPr>
            <p:cNvGraphicFramePr/>
            <p:nvPr>
              <p:extLst>
                <p:ext uri="{D42A27DB-BD31-4B8C-83A1-F6EECF244321}">
                  <p14:modId xmlns:p14="http://schemas.microsoft.com/office/powerpoint/2010/main" val="1646696278"/>
                </p:ext>
              </p:extLst>
            </p:nvPr>
          </p:nvGraphicFramePr>
          <p:xfrm>
            <a:off x="6251068" y="1314436"/>
            <a:ext cx="1732786" cy="202276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20" name="组合 19">
              <a:extLst>
                <a:ext uri="{FF2B5EF4-FFF2-40B4-BE49-F238E27FC236}">
                  <a16:creationId xmlns:a16="http://schemas.microsoft.com/office/drawing/2014/main" id="{04F99A42-F862-41FC-8B1D-5FA89BB4F185}"/>
                </a:ext>
              </a:extLst>
            </p:cNvPr>
            <p:cNvGrpSpPr/>
            <p:nvPr/>
          </p:nvGrpSpPr>
          <p:grpSpPr>
            <a:xfrm>
              <a:off x="250273" y="1627824"/>
              <a:ext cx="5433601" cy="1494068"/>
              <a:chOff x="250273" y="1627824"/>
              <a:chExt cx="5433601" cy="1494068"/>
            </a:xfrm>
          </p:grpSpPr>
          <p:sp>
            <p:nvSpPr>
              <p:cNvPr id="21" name="加号 20">
                <a:extLst>
                  <a:ext uri="{FF2B5EF4-FFF2-40B4-BE49-F238E27FC236}">
                    <a16:creationId xmlns:a16="http://schemas.microsoft.com/office/drawing/2014/main" id="{0A893FE4-E9E0-4654-808F-BE3FB2B670F9}"/>
                  </a:ext>
                </a:extLst>
              </p:cNvPr>
              <p:cNvSpPr/>
              <p:nvPr/>
            </p:nvSpPr>
            <p:spPr>
              <a:xfrm>
                <a:off x="1697600" y="2112244"/>
                <a:ext cx="533832" cy="496599"/>
              </a:xfrm>
              <a:prstGeom prst="mathPlus">
                <a:avLst/>
              </a:prstGeom>
              <a:solidFill>
                <a:schemeClr val="accent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 name="等于号 23">
                <a:extLst>
                  <a:ext uri="{FF2B5EF4-FFF2-40B4-BE49-F238E27FC236}">
                    <a16:creationId xmlns:a16="http://schemas.microsoft.com/office/drawing/2014/main" id="{E443C18D-B90A-462A-8D1E-4EE3431C7E62}"/>
                  </a:ext>
                </a:extLst>
              </p:cNvPr>
              <p:cNvSpPr/>
              <p:nvPr/>
            </p:nvSpPr>
            <p:spPr>
              <a:xfrm>
                <a:off x="3754854" y="2050908"/>
                <a:ext cx="483321" cy="619270"/>
              </a:xfrm>
              <a:prstGeom prst="mathEqual">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grpSp>
            <p:nvGrpSpPr>
              <p:cNvPr id="23" name="组合 8">
                <a:extLst>
                  <a:ext uri="{FF2B5EF4-FFF2-40B4-BE49-F238E27FC236}">
                    <a16:creationId xmlns:a16="http://schemas.microsoft.com/office/drawing/2014/main" id="{3A3E04B6-6563-4553-9B5E-9EEA5B031C18}"/>
                  </a:ext>
                </a:extLst>
              </p:cNvPr>
              <p:cNvGrpSpPr>
                <a:grpSpLocks/>
              </p:cNvGrpSpPr>
              <p:nvPr/>
            </p:nvGrpSpPr>
            <p:grpSpPr bwMode="auto">
              <a:xfrm>
                <a:off x="250273" y="1627824"/>
                <a:ext cx="1439696" cy="1494068"/>
                <a:chOff x="1094516" y="1468280"/>
                <a:chExt cx="3011502" cy="3011393"/>
              </a:xfrm>
            </p:grpSpPr>
            <p:sp>
              <p:nvSpPr>
                <p:cNvPr id="32" name="椭圆 31">
                  <a:extLst>
                    <a:ext uri="{FF2B5EF4-FFF2-40B4-BE49-F238E27FC236}">
                      <a16:creationId xmlns:a16="http://schemas.microsoft.com/office/drawing/2014/main" id="{10A4C813-7E4E-48F1-AD15-8A4712B438DD}"/>
                    </a:ext>
                  </a:extLst>
                </p:cNvPr>
                <p:cNvSpPr/>
                <p:nvPr/>
              </p:nvSpPr>
              <p:spPr>
                <a:xfrm>
                  <a:off x="1256044" y="1629804"/>
                  <a:ext cx="2688443" cy="2688346"/>
                </a:xfrm>
                <a:prstGeom prst="ellipse">
                  <a:avLst/>
                </a:prstGeom>
                <a:solidFill>
                  <a:schemeClr val="tx2"/>
                </a:solid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18278" tIns="59138" rIns="118278" bIns="59138" anchor="ctr"/>
                <a:lstStyle/>
                <a:p>
                  <a:pPr algn="ctr" fontAlgn="auto">
                    <a:spcBef>
                      <a:spcPts val="0"/>
                    </a:spcBef>
                    <a:spcAft>
                      <a:spcPts val="0"/>
                    </a:spcAft>
                    <a:defRPr/>
                  </a:pPr>
                  <a:endParaRPr lang="zh-CN" altLang="en-US" sz="2160">
                    <a:solidFill>
                      <a:schemeClr val="tx1"/>
                    </a:solidFill>
                  </a:endParaRPr>
                </a:p>
              </p:txBody>
            </p:sp>
            <p:sp>
              <p:nvSpPr>
                <p:cNvPr id="33" name="椭圆 32">
                  <a:extLst>
                    <a:ext uri="{FF2B5EF4-FFF2-40B4-BE49-F238E27FC236}">
                      <a16:creationId xmlns:a16="http://schemas.microsoft.com/office/drawing/2014/main" id="{0B9C3DBB-B352-438C-A2C9-BC72458812CC}"/>
                    </a:ext>
                  </a:extLst>
                </p:cNvPr>
                <p:cNvSpPr/>
                <p:nvPr/>
              </p:nvSpPr>
              <p:spPr>
                <a:xfrm>
                  <a:off x="1094516" y="1468280"/>
                  <a:ext cx="3011502" cy="3011393"/>
                </a:xfrm>
                <a:prstGeom prst="ellipse">
                  <a:avLst/>
                </a:prstGeom>
                <a:noFill/>
                <a:ln w="19050">
                  <a:solidFill>
                    <a:srgbClr val="436575"/>
                  </a:solidFill>
                  <a:prstDash val="sysDot"/>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18278" tIns="59138" rIns="118278" bIns="59138" anchor="ctr"/>
                <a:lstStyle/>
                <a:p>
                  <a:pPr algn="ctr" fontAlgn="auto">
                    <a:spcBef>
                      <a:spcPts val="0"/>
                    </a:spcBef>
                    <a:spcAft>
                      <a:spcPts val="0"/>
                    </a:spcAft>
                    <a:defRPr/>
                  </a:pPr>
                  <a:endParaRPr lang="zh-CN" altLang="en-US" sz="2160">
                    <a:solidFill>
                      <a:schemeClr val="tx1"/>
                    </a:solidFill>
                  </a:endParaRPr>
                </a:p>
              </p:txBody>
            </p:sp>
            <p:sp>
              <p:nvSpPr>
                <p:cNvPr id="34" name="文本框 33">
                  <a:extLst>
                    <a:ext uri="{FF2B5EF4-FFF2-40B4-BE49-F238E27FC236}">
                      <a16:creationId xmlns:a16="http://schemas.microsoft.com/office/drawing/2014/main" id="{D819FB4E-BB5C-4F09-9C2F-6038ACD013C5}"/>
                    </a:ext>
                  </a:extLst>
                </p:cNvPr>
                <p:cNvSpPr txBox="1"/>
                <p:nvPr/>
              </p:nvSpPr>
              <p:spPr>
                <a:xfrm>
                  <a:off x="1224971" y="2360886"/>
                  <a:ext cx="2750590" cy="1923066"/>
                </a:xfrm>
                <a:prstGeom prst="rect">
                  <a:avLst/>
                </a:prstGeom>
                <a:noFill/>
                <a:ln>
                  <a:noFill/>
                </a:ln>
                <a:effectLst/>
                <a:scene3d>
                  <a:camera prst="orthographicFront"/>
                  <a:lightRig rig="threePt" dir="t"/>
                </a:scene3d>
                <a:sp3d>
                  <a:bevelT/>
                </a:sp3d>
              </p:spPr>
              <p:txBody>
                <a:bodyPr>
                  <a:spAutoFit/>
                </a:bodyPr>
                <a:lstStyle/>
                <a:p>
                  <a:pPr algn="ctr" fontAlgn="auto">
                    <a:spcBef>
                      <a:spcPts val="0"/>
                    </a:spcBef>
                    <a:spcAft>
                      <a:spcPts val="0"/>
                    </a:spcAft>
                    <a:defRPr/>
                  </a:pPr>
                  <a:r>
                    <a:rPr lang="zh-CN" altLang="en-US" b="1" spc="-200" dirty="0">
                      <a:solidFill>
                        <a:schemeClr val="bg1"/>
                      </a:solidFill>
                      <a:latin typeface="微软雅黑" panose="020B0503020204020204" pitchFamily="34" charset="-122"/>
                      <a:ea typeface="微软雅黑" panose="020B0503020204020204" pitchFamily="34" charset="-122"/>
                    </a:rPr>
                    <a:t>通用</a:t>
                  </a:r>
                  <a:endParaRPr lang="en-US" altLang="zh-CN" b="1" spc="-200" dirty="0">
                    <a:solidFill>
                      <a:schemeClr val="bg1"/>
                    </a:solidFill>
                    <a:latin typeface="微软雅黑" panose="020B0503020204020204" pitchFamily="34" charset="-122"/>
                    <a:ea typeface="微软雅黑" panose="020B0503020204020204" pitchFamily="34" charset="-122"/>
                  </a:endParaRPr>
                </a:p>
                <a:p>
                  <a:pPr algn="ctr" fontAlgn="auto">
                    <a:spcBef>
                      <a:spcPts val="0"/>
                    </a:spcBef>
                    <a:spcAft>
                      <a:spcPts val="0"/>
                    </a:spcAft>
                    <a:defRPr/>
                  </a:pPr>
                  <a:r>
                    <a:rPr lang="zh-CN" altLang="en-US" b="1" spc="-200" dirty="0">
                      <a:solidFill>
                        <a:schemeClr val="bg1"/>
                      </a:solidFill>
                      <a:latin typeface="微软雅黑" panose="020B0503020204020204" pitchFamily="34" charset="-122"/>
                      <a:ea typeface="微软雅黑" panose="020B0503020204020204" pitchFamily="34" charset="-122"/>
                    </a:rPr>
                    <a:t>标准</a:t>
                  </a:r>
                  <a:endParaRPr lang="en-US" altLang="zh-CN" b="1" spc="-200" dirty="0">
                    <a:solidFill>
                      <a:schemeClr val="bg1"/>
                    </a:solidFill>
                    <a:latin typeface="微软雅黑" panose="020B0503020204020204" pitchFamily="34" charset="-122"/>
                    <a:ea typeface="微软雅黑" panose="020B0503020204020204" pitchFamily="34" charset="-122"/>
                  </a:endParaRPr>
                </a:p>
                <a:p>
                  <a:pPr algn="ctr" fontAlgn="auto">
                    <a:spcBef>
                      <a:spcPts val="0"/>
                    </a:spcBef>
                    <a:spcAft>
                      <a:spcPts val="0"/>
                    </a:spcAft>
                    <a:defRPr/>
                  </a:pPr>
                  <a:r>
                    <a:rPr lang="zh-CN" altLang="en-US" sz="2000" dirty="0">
                      <a:solidFill>
                        <a:srgbClr val="FDFDFD"/>
                      </a:solidFill>
                      <a:latin typeface="微软雅黑" panose="020B0503020204020204" pitchFamily="34" charset="-122"/>
                      <a:ea typeface="微软雅黑" panose="020B0503020204020204" pitchFamily="34" charset="-122"/>
                    </a:rPr>
                    <a:t>     </a:t>
                  </a:r>
                </a:p>
              </p:txBody>
            </p:sp>
          </p:grpSp>
          <p:grpSp>
            <p:nvGrpSpPr>
              <p:cNvPr id="24" name="组合 8">
                <a:extLst>
                  <a:ext uri="{FF2B5EF4-FFF2-40B4-BE49-F238E27FC236}">
                    <a16:creationId xmlns:a16="http://schemas.microsoft.com/office/drawing/2014/main" id="{3931C1FB-B23A-4CA8-AA96-AD50431E3E7F}"/>
                  </a:ext>
                </a:extLst>
              </p:cNvPr>
              <p:cNvGrpSpPr>
                <a:grpSpLocks/>
              </p:cNvGrpSpPr>
              <p:nvPr/>
            </p:nvGrpSpPr>
            <p:grpSpPr bwMode="auto">
              <a:xfrm>
                <a:off x="2237288" y="1627824"/>
                <a:ext cx="1439696" cy="1494068"/>
                <a:chOff x="1094516" y="1468280"/>
                <a:chExt cx="3011502" cy="3011393"/>
              </a:xfrm>
            </p:grpSpPr>
            <p:sp>
              <p:nvSpPr>
                <p:cNvPr id="29" name="椭圆 28">
                  <a:extLst>
                    <a:ext uri="{FF2B5EF4-FFF2-40B4-BE49-F238E27FC236}">
                      <a16:creationId xmlns:a16="http://schemas.microsoft.com/office/drawing/2014/main" id="{261498E2-D129-45AB-9035-DA4D7A37E1D9}"/>
                    </a:ext>
                  </a:extLst>
                </p:cNvPr>
                <p:cNvSpPr/>
                <p:nvPr/>
              </p:nvSpPr>
              <p:spPr>
                <a:xfrm>
                  <a:off x="1256044" y="1629804"/>
                  <a:ext cx="2688443" cy="2688346"/>
                </a:xfrm>
                <a:prstGeom prst="ellipse">
                  <a:avLst/>
                </a:prstGeom>
                <a:solidFill>
                  <a:schemeClr val="tx2"/>
                </a:solid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18278" tIns="59138" rIns="118278" bIns="59138" anchor="ctr"/>
                <a:lstStyle/>
                <a:p>
                  <a:pPr algn="ctr" fontAlgn="auto">
                    <a:spcBef>
                      <a:spcPts val="0"/>
                    </a:spcBef>
                    <a:spcAft>
                      <a:spcPts val="0"/>
                    </a:spcAft>
                    <a:defRPr/>
                  </a:pPr>
                  <a:endParaRPr lang="zh-CN" altLang="en-US" sz="2160">
                    <a:solidFill>
                      <a:schemeClr val="tx1"/>
                    </a:solidFill>
                  </a:endParaRPr>
                </a:p>
              </p:txBody>
            </p:sp>
            <p:sp>
              <p:nvSpPr>
                <p:cNvPr id="30" name="椭圆 29">
                  <a:extLst>
                    <a:ext uri="{FF2B5EF4-FFF2-40B4-BE49-F238E27FC236}">
                      <a16:creationId xmlns:a16="http://schemas.microsoft.com/office/drawing/2014/main" id="{5EDF8920-51E1-44E9-B685-2E467F7932E6}"/>
                    </a:ext>
                  </a:extLst>
                </p:cNvPr>
                <p:cNvSpPr/>
                <p:nvPr/>
              </p:nvSpPr>
              <p:spPr>
                <a:xfrm>
                  <a:off x="1094516" y="1468280"/>
                  <a:ext cx="3011502" cy="3011393"/>
                </a:xfrm>
                <a:prstGeom prst="ellipse">
                  <a:avLst/>
                </a:prstGeom>
                <a:noFill/>
                <a:ln w="19050">
                  <a:solidFill>
                    <a:srgbClr val="436575"/>
                  </a:solidFill>
                  <a:prstDash val="sysDot"/>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18278" tIns="59138" rIns="118278" bIns="59138" anchor="ctr"/>
                <a:lstStyle/>
                <a:p>
                  <a:pPr algn="ctr" fontAlgn="auto">
                    <a:spcBef>
                      <a:spcPts val="0"/>
                    </a:spcBef>
                    <a:spcAft>
                      <a:spcPts val="0"/>
                    </a:spcAft>
                    <a:defRPr/>
                  </a:pPr>
                  <a:endParaRPr lang="zh-CN" altLang="en-US" sz="2160">
                    <a:solidFill>
                      <a:schemeClr val="tx1"/>
                    </a:solidFill>
                  </a:endParaRPr>
                </a:p>
              </p:txBody>
            </p:sp>
            <p:sp>
              <p:nvSpPr>
                <p:cNvPr id="31" name="文本框 30">
                  <a:extLst>
                    <a:ext uri="{FF2B5EF4-FFF2-40B4-BE49-F238E27FC236}">
                      <a16:creationId xmlns:a16="http://schemas.microsoft.com/office/drawing/2014/main" id="{EC0A3D83-9013-46E7-9162-E2AC3A3F677F}"/>
                    </a:ext>
                  </a:extLst>
                </p:cNvPr>
                <p:cNvSpPr txBox="1"/>
                <p:nvPr/>
              </p:nvSpPr>
              <p:spPr>
                <a:xfrm>
                  <a:off x="1224971" y="2360886"/>
                  <a:ext cx="2750590" cy="1923066"/>
                </a:xfrm>
                <a:prstGeom prst="rect">
                  <a:avLst/>
                </a:prstGeom>
                <a:noFill/>
                <a:ln>
                  <a:noFill/>
                </a:ln>
                <a:effectLst/>
                <a:scene3d>
                  <a:camera prst="orthographicFront"/>
                  <a:lightRig rig="threePt" dir="t"/>
                </a:scene3d>
                <a:sp3d>
                  <a:bevelT/>
                </a:sp3d>
              </p:spPr>
              <p:txBody>
                <a:bodyPr>
                  <a:spAutoFit/>
                </a:bodyPr>
                <a:lstStyle/>
                <a:p>
                  <a:pPr algn="ctr" fontAlgn="auto">
                    <a:spcBef>
                      <a:spcPts val="0"/>
                    </a:spcBef>
                    <a:spcAft>
                      <a:spcPts val="0"/>
                    </a:spcAft>
                    <a:defRPr/>
                  </a:pPr>
                  <a:r>
                    <a:rPr lang="zh-CN" altLang="en-US" b="1" spc="-200" dirty="0">
                      <a:solidFill>
                        <a:schemeClr val="bg1"/>
                      </a:solidFill>
                      <a:latin typeface="微软雅黑" panose="020B0503020204020204" pitchFamily="34" charset="-122"/>
                      <a:ea typeface="微软雅黑" panose="020B0503020204020204" pitchFamily="34" charset="-122"/>
                    </a:rPr>
                    <a:t>单项</a:t>
                  </a:r>
                  <a:endParaRPr lang="en-US" altLang="zh-CN" b="1" spc="-200" dirty="0">
                    <a:solidFill>
                      <a:schemeClr val="bg1"/>
                    </a:solidFill>
                    <a:latin typeface="微软雅黑" panose="020B0503020204020204" pitchFamily="34" charset="-122"/>
                    <a:ea typeface="微软雅黑" panose="020B0503020204020204" pitchFamily="34" charset="-122"/>
                  </a:endParaRPr>
                </a:p>
                <a:p>
                  <a:pPr algn="ctr" fontAlgn="auto">
                    <a:spcBef>
                      <a:spcPts val="0"/>
                    </a:spcBef>
                    <a:spcAft>
                      <a:spcPts val="0"/>
                    </a:spcAft>
                    <a:defRPr/>
                  </a:pPr>
                  <a:r>
                    <a:rPr lang="zh-CN" altLang="en-US" b="1" spc="-200" dirty="0">
                      <a:solidFill>
                        <a:schemeClr val="bg1"/>
                      </a:solidFill>
                      <a:latin typeface="微软雅黑" panose="020B0503020204020204" pitchFamily="34" charset="-122"/>
                      <a:ea typeface="微软雅黑" panose="020B0503020204020204" pitchFamily="34" charset="-122"/>
                    </a:rPr>
                    <a:t>标准</a:t>
                  </a:r>
                  <a:endParaRPr lang="en-US" altLang="zh-CN" b="1" spc="-200" dirty="0">
                    <a:solidFill>
                      <a:schemeClr val="bg1"/>
                    </a:solidFill>
                    <a:latin typeface="微软雅黑" panose="020B0503020204020204" pitchFamily="34" charset="-122"/>
                    <a:ea typeface="微软雅黑" panose="020B0503020204020204" pitchFamily="34" charset="-122"/>
                  </a:endParaRPr>
                </a:p>
                <a:p>
                  <a:pPr algn="ctr" fontAlgn="auto">
                    <a:spcBef>
                      <a:spcPts val="0"/>
                    </a:spcBef>
                    <a:spcAft>
                      <a:spcPts val="0"/>
                    </a:spcAft>
                    <a:defRPr/>
                  </a:pPr>
                  <a:r>
                    <a:rPr lang="zh-CN" altLang="en-US" sz="2000" dirty="0">
                      <a:solidFill>
                        <a:srgbClr val="FDFDFD"/>
                      </a:solidFill>
                      <a:latin typeface="微软雅黑" panose="020B0503020204020204" pitchFamily="34" charset="-122"/>
                      <a:ea typeface="微软雅黑" panose="020B0503020204020204" pitchFamily="34" charset="-122"/>
                    </a:rPr>
                    <a:t>     </a:t>
                  </a:r>
                </a:p>
              </p:txBody>
            </p:sp>
          </p:grpSp>
          <p:grpSp>
            <p:nvGrpSpPr>
              <p:cNvPr id="25" name="组合 8">
                <a:extLst>
                  <a:ext uri="{FF2B5EF4-FFF2-40B4-BE49-F238E27FC236}">
                    <a16:creationId xmlns:a16="http://schemas.microsoft.com/office/drawing/2014/main" id="{50A605BE-A5AD-45A5-B1CD-F7F14BCED953}"/>
                  </a:ext>
                </a:extLst>
              </p:cNvPr>
              <p:cNvGrpSpPr>
                <a:grpSpLocks/>
              </p:cNvGrpSpPr>
              <p:nvPr/>
            </p:nvGrpSpPr>
            <p:grpSpPr bwMode="auto">
              <a:xfrm>
                <a:off x="4244178" y="1627824"/>
                <a:ext cx="1439696" cy="1494068"/>
                <a:chOff x="1094516" y="1468280"/>
                <a:chExt cx="3011502" cy="3011393"/>
              </a:xfrm>
            </p:grpSpPr>
            <p:sp>
              <p:nvSpPr>
                <p:cNvPr id="26" name="椭圆 25">
                  <a:extLst>
                    <a:ext uri="{FF2B5EF4-FFF2-40B4-BE49-F238E27FC236}">
                      <a16:creationId xmlns:a16="http://schemas.microsoft.com/office/drawing/2014/main" id="{ABB3782F-AE7B-4848-9E02-9B47DAD0903C}"/>
                    </a:ext>
                  </a:extLst>
                </p:cNvPr>
                <p:cNvSpPr/>
                <p:nvPr/>
              </p:nvSpPr>
              <p:spPr>
                <a:xfrm>
                  <a:off x="1256044" y="1629804"/>
                  <a:ext cx="2688443" cy="2688346"/>
                </a:xfrm>
                <a:prstGeom prst="ellipse">
                  <a:avLst/>
                </a:prstGeom>
                <a:solidFill>
                  <a:schemeClr val="tx2"/>
                </a:solid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18278" tIns="59138" rIns="118278" bIns="59138" anchor="ctr"/>
                <a:lstStyle/>
                <a:p>
                  <a:pPr algn="ctr" fontAlgn="auto">
                    <a:spcBef>
                      <a:spcPts val="0"/>
                    </a:spcBef>
                    <a:spcAft>
                      <a:spcPts val="0"/>
                    </a:spcAft>
                    <a:defRPr/>
                  </a:pPr>
                  <a:endParaRPr lang="zh-CN" altLang="en-US" sz="2160">
                    <a:solidFill>
                      <a:schemeClr val="tx1"/>
                    </a:solidFill>
                  </a:endParaRPr>
                </a:p>
              </p:txBody>
            </p:sp>
            <p:sp>
              <p:nvSpPr>
                <p:cNvPr id="27" name="椭圆 26">
                  <a:extLst>
                    <a:ext uri="{FF2B5EF4-FFF2-40B4-BE49-F238E27FC236}">
                      <a16:creationId xmlns:a16="http://schemas.microsoft.com/office/drawing/2014/main" id="{00AAD47B-A186-4744-AF83-88E2E80FE751}"/>
                    </a:ext>
                  </a:extLst>
                </p:cNvPr>
                <p:cNvSpPr/>
                <p:nvPr/>
              </p:nvSpPr>
              <p:spPr>
                <a:xfrm>
                  <a:off x="1094516" y="1468280"/>
                  <a:ext cx="3011502" cy="3011393"/>
                </a:xfrm>
                <a:prstGeom prst="ellipse">
                  <a:avLst/>
                </a:prstGeom>
                <a:noFill/>
                <a:ln w="19050">
                  <a:solidFill>
                    <a:srgbClr val="436575"/>
                  </a:solidFill>
                  <a:prstDash val="sysDot"/>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18278" tIns="59138" rIns="118278" bIns="59138" anchor="ctr"/>
                <a:lstStyle/>
                <a:p>
                  <a:pPr algn="ctr" fontAlgn="auto">
                    <a:spcBef>
                      <a:spcPts val="0"/>
                    </a:spcBef>
                    <a:spcAft>
                      <a:spcPts val="0"/>
                    </a:spcAft>
                    <a:defRPr/>
                  </a:pPr>
                  <a:endParaRPr lang="zh-CN" altLang="en-US" sz="2160">
                    <a:solidFill>
                      <a:schemeClr val="tx1"/>
                    </a:solidFill>
                  </a:endParaRPr>
                </a:p>
              </p:txBody>
            </p:sp>
            <p:sp>
              <p:nvSpPr>
                <p:cNvPr id="28" name="文本框 27">
                  <a:extLst>
                    <a:ext uri="{FF2B5EF4-FFF2-40B4-BE49-F238E27FC236}">
                      <a16:creationId xmlns:a16="http://schemas.microsoft.com/office/drawing/2014/main" id="{96AC113F-993C-4B83-8370-4174D24388F3}"/>
                    </a:ext>
                  </a:extLst>
                </p:cNvPr>
                <p:cNvSpPr txBox="1"/>
                <p:nvPr/>
              </p:nvSpPr>
              <p:spPr>
                <a:xfrm>
                  <a:off x="1224971" y="2360886"/>
                  <a:ext cx="2750590" cy="1923066"/>
                </a:xfrm>
                <a:prstGeom prst="rect">
                  <a:avLst/>
                </a:prstGeom>
                <a:noFill/>
                <a:ln>
                  <a:noFill/>
                </a:ln>
                <a:effectLst/>
                <a:scene3d>
                  <a:camera prst="orthographicFront"/>
                  <a:lightRig rig="threePt" dir="t"/>
                </a:scene3d>
                <a:sp3d>
                  <a:bevelT/>
                </a:sp3d>
              </p:spPr>
              <p:txBody>
                <a:bodyPr>
                  <a:spAutoFit/>
                </a:bodyPr>
                <a:lstStyle/>
                <a:p>
                  <a:pPr algn="ctr" fontAlgn="auto">
                    <a:spcBef>
                      <a:spcPts val="0"/>
                    </a:spcBef>
                    <a:spcAft>
                      <a:spcPts val="0"/>
                    </a:spcAft>
                    <a:defRPr/>
                  </a:pPr>
                  <a:r>
                    <a:rPr lang="zh-CN" altLang="en-US" b="1" spc="-200" dirty="0">
                      <a:solidFill>
                        <a:schemeClr val="bg1"/>
                      </a:solidFill>
                      <a:latin typeface="微软雅黑" panose="020B0503020204020204" pitchFamily="34" charset="-122"/>
                      <a:ea typeface="微软雅黑" panose="020B0503020204020204" pitchFamily="34" charset="-122"/>
                    </a:rPr>
                    <a:t>认证</a:t>
                  </a:r>
                  <a:endParaRPr lang="en-US" altLang="zh-CN" b="1" spc="-200" dirty="0">
                    <a:solidFill>
                      <a:schemeClr val="bg1"/>
                    </a:solidFill>
                    <a:latin typeface="微软雅黑" panose="020B0503020204020204" pitchFamily="34" charset="-122"/>
                    <a:ea typeface="微软雅黑" panose="020B0503020204020204" pitchFamily="34" charset="-122"/>
                  </a:endParaRPr>
                </a:p>
                <a:p>
                  <a:pPr algn="ctr" fontAlgn="auto">
                    <a:spcBef>
                      <a:spcPts val="0"/>
                    </a:spcBef>
                    <a:spcAft>
                      <a:spcPts val="0"/>
                    </a:spcAft>
                    <a:defRPr/>
                  </a:pPr>
                  <a:r>
                    <a:rPr lang="zh-CN" altLang="en-US" b="1" spc="-200" dirty="0">
                      <a:solidFill>
                        <a:schemeClr val="bg1"/>
                      </a:solidFill>
                      <a:latin typeface="微软雅黑" panose="020B0503020204020204" pitchFamily="34" charset="-122"/>
                      <a:ea typeface="微软雅黑" panose="020B0503020204020204" pitchFamily="34" charset="-122"/>
                    </a:rPr>
                    <a:t>标准</a:t>
                  </a:r>
                  <a:endParaRPr lang="en-US" altLang="zh-CN" b="1" spc="-200" dirty="0">
                    <a:solidFill>
                      <a:schemeClr val="bg1"/>
                    </a:solidFill>
                    <a:latin typeface="微软雅黑" panose="020B0503020204020204" pitchFamily="34" charset="-122"/>
                    <a:ea typeface="微软雅黑" panose="020B0503020204020204" pitchFamily="34" charset="-122"/>
                  </a:endParaRPr>
                </a:p>
                <a:p>
                  <a:pPr algn="ctr" fontAlgn="auto">
                    <a:spcBef>
                      <a:spcPts val="0"/>
                    </a:spcBef>
                    <a:spcAft>
                      <a:spcPts val="0"/>
                    </a:spcAft>
                    <a:defRPr/>
                  </a:pPr>
                  <a:r>
                    <a:rPr lang="zh-CN" altLang="en-US" sz="2000" dirty="0">
                      <a:solidFill>
                        <a:srgbClr val="FDFDFD"/>
                      </a:solidFill>
                      <a:latin typeface="微软雅黑" panose="020B0503020204020204" pitchFamily="34" charset="-122"/>
                      <a:ea typeface="微软雅黑" panose="020B0503020204020204" pitchFamily="34" charset="-122"/>
                    </a:rPr>
                    <a:t>     </a:t>
                  </a:r>
                </a:p>
              </p:txBody>
            </p:sp>
          </p:grpSp>
        </p:grpSp>
      </p:grpSp>
      <p:cxnSp>
        <p:nvCxnSpPr>
          <p:cNvPr id="35" name="直接连接符 34">
            <a:extLst>
              <a:ext uri="{FF2B5EF4-FFF2-40B4-BE49-F238E27FC236}">
                <a16:creationId xmlns:a16="http://schemas.microsoft.com/office/drawing/2014/main" id="{792D491D-3F88-4559-9CEA-8F6B33F0A329}"/>
              </a:ext>
            </a:extLst>
          </p:cNvPr>
          <p:cNvCxnSpPr/>
          <p:nvPr/>
        </p:nvCxnSpPr>
        <p:spPr>
          <a:xfrm>
            <a:off x="1909847" y="3773358"/>
            <a:ext cx="8515036" cy="0"/>
          </a:xfrm>
          <a:prstGeom prst="line">
            <a:avLst/>
          </a:prstGeom>
          <a:ln w="25400" cmpd="sng">
            <a:solidFill>
              <a:schemeClr val="accent1">
                <a:shade val="95000"/>
                <a:satMod val="105000"/>
                <a:alpha val="99000"/>
              </a:schemeClr>
            </a:solidFill>
          </a:ln>
          <a:effectLst>
            <a:glow>
              <a:schemeClr val="accent1"/>
            </a:glow>
          </a:effectLst>
        </p:spPr>
        <p:style>
          <a:lnRef idx="1">
            <a:schemeClr val="accent1"/>
          </a:lnRef>
          <a:fillRef idx="0">
            <a:schemeClr val="accent1"/>
          </a:fillRef>
          <a:effectRef idx="0">
            <a:schemeClr val="accent1"/>
          </a:effectRef>
          <a:fontRef idx="minor">
            <a:schemeClr val="tx1"/>
          </a:fontRef>
        </p:style>
      </p:cxnSp>
      <p:grpSp>
        <p:nvGrpSpPr>
          <p:cNvPr id="36" name="组合 35">
            <a:extLst>
              <a:ext uri="{FF2B5EF4-FFF2-40B4-BE49-F238E27FC236}">
                <a16:creationId xmlns:a16="http://schemas.microsoft.com/office/drawing/2014/main" id="{1D2CF9DE-B413-461D-842C-26DD06E28571}"/>
              </a:ext>
            </a:extLst>
          </p:cNvPr>
          <p:cNvGrpSpPr/>
          <p:nvPr/>
        </p:nvGrpSpPr>
        <p:grpSpPr>
          <a:xfrm>
            <a:off x="2300574" y="4286405"/>
            <a:ext cx="7590851" cy="1256147"/>
            <a:chOff x="1094009" y="4253775"/>
            <a:chExt cx="7590851" cy="1256147"/>
          </a:xfrm>
        </p:grpSpPr>
        <p:sp>
          <p:nvSpPr>
            <p:cNvPr id="37" name="梯形 36">
              <a:extLst>
                <a:ext uri="{FF2B5EF4-FFF2-40B4-BE49-F238E27FC236}">
                  <a16:creationId xmlns:a16="http://schemas.microsoft.com/office/drawing/2014/main" id="{E6247335-A667-4012-B3F8-F9E7A57DE0FB}"/>
                </a:ext>
              </a:extLst>
            </p:cNvPr>
            <p:cNvSpPr/>
            <p:nvPr/>
          </p:nvSpPr>
          <p:spPr>
            <a:xfrm>
              <a:off x="1094009" y="4253777"/>
              <a:ext cx="1447327" cy="1256145"/>
            </a:xfrm>
            <a:prstGeom prst="trapezoid">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accent4"/>
                  </a:solidFill>
                  <a:latin typeface="微软雅黑" panose="020B0503020204020204" pitchFamily="34" charset="-122"/>
                  <a:ea typeface="微软雅黑" panose="020B0503020204020204" pitchFamily="34" charset="-122"/>
                </a:rPr>
                <a:t>内部</a:t>
              </a:r>
              <a:endParaRPr lang="en-US" altLang="zh-CN" b="1" dirty="0">
                <a:solidFill>
                  <a:schemeClr val="accent4"/>
                </a:solidFill>
                <a:latin typeface="微软雅黑" panose="020B0503020204020204" pitchFamily="34" charset="-122"/>
                <a:ea typeface="微软雅黑" panose="020B0503020204020204" pitchFamily="34" charset="-122"/>
              </a:endParaRPr>
            </a:p>
            <a:p>
              <a:pPr algn="ctr"/>
              <a:r>
                <a:rPr lang="zh-CN" altLang="en-US" b="1" dirty="0">
                  <a:solidFill>
                    <a:schemeClr val="accent4"/>
                  </a:solidFill>
                  <a:latin typeface="微软雅黑" panose="020B0503020204020204" pitchFamily="34" charset="-122"/>
                  <a:ea typeface="微软雅黑" panose="020B0503020204020204" pitchFamily="34" charset="-122"/>
                </a:rPr>
                <a:t>控制</a:t>
              </a:r>
            </a:p>
          </p:txBody>
        </p:sp>
        <p:sp>
          <p:nvSpPr>
            <p:cNvPr id="38" name="梯形 37">
              <a:extLst>
                <a:ext uri="{FF2B5EF4-FFF2-40B4-BE49-F238E27FC236}">
                  <a16:creationId xmlns:a16="http://schemas.microsoft.com/office/drawing/2014/main" id="{7C60038C-7905-4A69-8476-74FB2085C04E}"/>
                </a:ext>
              </a:extLst>
            </p:cNvPr>
            <p:cNvSpPr/>
            <p:nvPr/>
          </p:nvSpPr>
          <p:spPr>
            <a:xfrm>
              <a:off x="3128810" y="4253776"/>
              <a:ext cx="1447327" cy="1256145"/>
            </a:xfrm>
            <a:prstGeom prst="trapezoid">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accent4"/>
                  </a:solidFill>
                  <a:latin typeface="微软雅黑" panose="020B0503020204020204" pitchFamily="34" charset="-122"/>
                  <a:ea typeface="微软雅黑" panose="020B0503020204020204" pitchFamily="34" charset="-122"/>
                </a:rPr>
                <a:t>财务</a:t>
              </a:r>
              <a:endParaRPr lang="en-US" altLang="zh-CN" b="1" dirty="0">
                <a:solidFill>
                  <a:schemeClr val="accent4"/>
                </a:solidFill>
                <a:latin typeface="微软雅黑" panose="020B0503020204020204" pitchFamily="34" charset="-122"/>
                <a:ea typeface="微软雅黑" panose="020B0503020204020204" pitchFamily="34" charset="-122"/>
              </a:endParaRPr>
            </a:p>
            <a:p>
              <a:pPr algn="ctr"/>
              <a:r>
                <a:rPr lang="zh-CN" altLang="en-US" b="1" dirty="0">
                  <a:solidFill>
                    <a:schemeClr val="accent4"/>
                  </a:solidFill>
                  <a:latin typeface="微软雅黑" panose="020B0503020204020204" pitchFamily="34" charset="-122"/>
                  <a:ea typeface="微软雅黑" panose="020B0503020204020204" pitchFamily="34" charset="-122"/>
                </a:rPr>
                <a:t>状况</a:t>
              </a:r>
            </a:p>
          </p:txBody>
        </p:sp>
        <p:sp>
          <p:nvSpPr>
            <p:cNvPr id="39" name="梯形 38">
              <a:extLst>
                <a:ext uri="{FF2B5EF4-FFF2-40B4-BE49-F238E27FC236}">
                  <a16:creationId xmlns:a16="http://schemas.microsoft.com/office/drawing/2014/main" id="{649CE28F-767E-4C39-B804-30E1AF017E75}"/>
                </a:ext>
              </a:extLst>
            </p:cNvPr>
            <p:cNvSpPr/>
            <p:nvPr/>
          </p:nvSpPr>
          <p:spPr>
            <a:xfrm>
              <a:off x="5246534" y="4253775"/>
              <a:ext cx="1447327" cy="1256145"/>
            </a:xfrm>
            <a:prstGeom prst="trapezoid">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accent4"/>
                  </a:solidFill>
                  <a:latin typeface="微软雅黑" panose="020B0503020204020204" pitchFamily="34" charset="-122"/>
                  <a:ea typeface="微软雅黑" panose="020B0503020204020204" pitchFamily="34" charset="-122"/>
                </a:rPr>
                <a:t>守法</a:t>
              </a:r>
              <a:endParaRPr lang="en-US" altLang="zh-CN" b="1" dirty="0">
                <a:solidFill>
                  <a:schemeClr val="accent4"/>
                </a:solidFill>
                <a:latin typeface="微软雅黑" panose="020B0503020204020204" pitchFamily="34" charset="-122"/>
                <a:ea typeface="微软雅黑" panose="020B0503020204020204" pitchFamily="34" charset="-122"/>
              </a:endParaRPr>
            </a:p>
            <a:p>
              <a:pPr algn="ctr"/>
              <a:r>
                <a:rPr lang="zh-CN" altLang="en-US" b="1" dirty="0">
                  <a:solidFill>
                    <a:schemeClr val="accent4"/>
                  </a:solidFill>
                  <a:latin typeface="微软雅黑" panose="020B0503020204020204" pitchFamily="34" charset="-122"/>
                  <a:ea typeface="微软雅黑" panose="020B0503020204020204" pitchFamily="34" charset="-122"/>
                </a:rPr>
                <a:t>规范</a:t>
              </a:r>
            </a:p>
          </p:txBody>
        </p:sp>
        <p:sp>
          <p:nvSpPr>
            <p:cNvPr id="40" name="梯形 39">
              <a:extLst>
                <a:ext uri="{FF2B5EF4-FFF2-40B4-BE49-F238E27FC236}">
                  <a16:creationId xmlns:a16="http://schemas.microsoft.com/office/drawing/2014/main" id="{3269B193-5EB7-4DE4-B6C9-C5B706ACB304}"/>
                </a:ext>
              </a:extLst>
            </p:cNvPr>
            <p:cNvSpPr/>
            <p:nvPr/>
          </p:nvSpPr>
          <p:spPr>
            <a:xfrm>
              <a:off x="7237533" y="4253775"/>
              <a:ext cx="1447327" cy="1256145"/>
            </a:xfrm>
            <a:prstGeom prst="trapezoid">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accent4"/>
                  </a:solidFill>
                  <a:latin typeface="微软雅黑" panose="020B0503020204020204" pitchFamily="34" charset="-122"/>
                  <a:ea typeface="微软雅黑" panose="020B0503020204020204" pitchFamily="34" charset="-122"/>
                </a:rPr>
                <a:t>贸易</a:t>
              </a:r>
              <a:endParaRPr lang="en-US" altLang="zh-CN" b="1" dirty="0">
                <a:solidFill>
                  <a:schemeClr val="accent4"/>
                </a:solidFill>
                <a:latin typeface="微软雅黑" panose="020B0503020204020204" pitchFamily="34" charset="-122"/>
                <a:ea typeface="微软雅黑" panose="020B0503020204020204" pitchFamily="34" charset="-122"/>
              </a:endParaRPr>
            </a:p>
            <a:p>
              <a:pPr algn="ctr"/>
              <a:r>
                <a:rPr lang="zh-CN" altLang="en-US" b="1" dirty="0">
                  <a:solidFill>
                    <a:schemeClr val="accent4"/>
                  </a:solidFill>
                  <a:latin typeface="微软雅黑" panose="020B0503020204020204" pitchFamily="34" charset="-122"/>
                  <a:ea typeface="微软雅黑" panose="020B0503020204020204" pitchFamily="34" charset="-122"/>
                </a:rPr>
                <a:t>安全</a:t>
              </a:r>
            </a:p>
          </p:txBody>
        </p:sp>
      </p:grpSp>
    </p:spTree>
    <p:extLst>
      <p:ext uri="{BB962C8B-B14F-4D97-AF65-F5344CB8AC3E}">
        <p14:creationId xmlns:p14="http://schemas.microsoft.com/office/powerpoint/2010/main" val="33141516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9">
            <a:extLst>
              <a:ext uri="{FF2B5EF4-FFF2-40B4-BE49-F238E27FC236}">
                <a16:creationId xmlns:a16="http://schemas.microsoft.com/office/drawing/2014/main" id="{D3254166-B728-7C41-903B-F25C3B7414BD}"/>
              </a:ext>
            </a:extLst>
          </p:cNvPr>
          <p:cNvSpPr>
            <a:spLocks noChangeArrowheads="1"/>
          </p:cNvSpPr>
          <p:nvPr/>
        </p:nvSpPr>
        <p:spPr bwMode="auto">
          <a:xfrm>
            <a:off x="815414" y="189681"/>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zh-CN" altLang="en-US" sz="2400"/>
          </a:p>
        </p:txBody>
      </p:sp>
      <p:sp>
        <p:nvSpPr>
          <p:cNvPr id="22" name="Rectangle 13">
            <a:extLst>
              <a:ext uri="{FF2B5EF4-FFF2-40B4-BE49-F238E27FC236}">
                <a16:creationId xmlns:a16="http://schemas.microsoft.com/office/drawing/2014/main" id="{92A037A3-325B-304C-A08B-F69F48DE5280}"/>
              </a:ext>
            </a:extLst>
          </p:cNvPr>
          <p:cNvSpPr>
            <a:spLocks noChangeArrowheads="1"/>
          </p:cNvSpPr>
          <p:nvPr/>
        </p:nvSpPr>
        <p:spPr bwMode="auto">
          <a:xfrm>
            <a:off x="5327915" y="773035"/>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zh-CN" altLang="en-US" sz="2400"/>
          </a:p>
        </p:txBody>
      </p:sp>
      <p:sp>
        <p:nvSpPr>
          <p:cNvPr id="24" name="Rectangle 14">
            <a:extLst>
              <a:ext uri="{FF2B5EF4-FFF2-40B4-BE49-F238E27FC236}">
                <a16:creationId xmlns:a16="http://schemas.microsoft.com/office/drawing/2014/main" id="{84F78B35-72A0-4646-8AFC-F93C98638749}"/>
              </a:ext>
            </a:extLst>
          </p:cNvPr>
          <p:cNvSpPr>
            <a:spLocks noChangeArrowheads="1"/>
          </p:cNvSpPr>
          <p:nvPr/>
        </p:nvSpPr>
        <p:spPr bwMode="auto">
          <a:xfrm>
            <a:off x="815414" y="3249449"/>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zh-CN" altLang="en-US" sz="2400"/>
          </a:p>
        </p:txBody>
      </p:sp>
      <p:pic>
        <p:nvPicPr>
          <p:cNvPr id="4098" name="图片 22">
            <a:extLst>
              <a:ext uri="{FF2B5EF4-FFF2-40B4-BE49-F238E27FC236}">
                <a16:creationId xmlns:a16="http://schemas.microsoft.com/office/drawing/2014/main" id="{CE2A2B33-1B07-7B4A-A8DB-A328A38C48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403" y="600410"/>
            <a:ext cx="1540933" cy="230293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C79CEE93-4A5C-9446-8CD6-C0DD17E684C1}"/>
              </a:ext>
            </a:extLst>
          </p:cNvPr>
          <p:cNvSpPr>
            <a:spLocks noChangeArrowheads="1"/>
          </p:cNvSpPr>
          <p:nvPr/>
        </p:nvSpPr>
        <p:spPr bwMode="auto">
          <a:xfrm>
            <a:off x="719403" y="49389"/>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zh-CN" altLang="en-US" sz="2400"/>
          </a:p>
        </p:txBody>
      </p:sp>
      <p:sp>
        <p:nvSpPr>
          <p:cNvPr id="3" name="Rectangle 4">
            <a:extLst>
              <a:ext uri="{FF2B5EF4-FFF2-40B4-BE49-F238E27FC236}">
                <a16:creationId xmlns:a16="http://schemas.microsoft.com/office/drawing/2014/main" id="{DD194D8B-3346-FB41-B866-4D3A7BE6D286}"/>
              </a:ext>
            </a:extLst>
          </p:cNvPr>
          <p:cNvSpPr>
            <a:spLocks noChangeArrowheads="1"/>
          </p:cNvSpPr>
          <p:nvPr/>
        </p:nvSpPr>
        <p:spPr bwMode="auto">
          <a:xfrm>
            <a:off x="719403" y="600409"/>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 name="Rectangle 6">
            <a:extLst>
              <a:ext uri="{FF2B5EF4-FFF2-40B4-BE49-F238E27FC236}">
                <a16:creationId xmlns:a16="http://schemas.microsoft.com/office/drawing/2014/main" id="{812BE363-A174-D14B-B43E-4C54FC29C221}"/>
              </a:ext>
            </a:extLst>
          </p:cNvPr>
          <p:cNvSpPr>
            <a:spLocks noChangeArrowheads="1"/>
          </p:cNvSpPr>
          <p:nvPr/>
        </p:nvSpPr>
        <p:spPr bwMode="auto">
          <a:xfrm>
            <a:off x="2831638" y="553438"/>
            <a:ext cx="1272143" cy="902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r>
              <a:rPr lang="zh-CN" altLang="zh-CN" sz="1867" b="1" dirty="0">
                <a:latin typeface="Arial" panose="020B0604020202020204" pitchFamily="34" charset="0"/>
                <a:ea typeface="微软雅黑" panose="020B0503020204020204" pitchFamily="34" charset="-122"/>
              </a:rPr>
              <a:t>郝竞宇</a:t>
            </a:r>
            <a:endParaRPr lang="zh-CN" altLang="zh-CN" sz="1200" dirty="0">
              <a:latin typeface="Arial" panose="020B0604020202020204" pitchFamily="34" charset="0"/>
            </a:endParaRPr>
          </a:p>
          <a:p>
            <a:pPr defTabSz="1219170" eaLnBrk="0" fontAlgn="base" hangingPunct="0">
              <a:spcBef>
                <a:spcPct val="0"/>
              </a:spcBef>
              <a:spcAft>
                <a:spcPct val="0"/>
              </a:spcAft>
            </a:pPr>
            <a:r>
              <a:rPr lang="zh-CN" altLang="zh-CN" sz="1600" b="1" dirty="0">
                <a:solidFill>
                  <a:srgbClr val="404040"/>
                </a:solidFill>
                <a:latin typeface="Arial" panose="020B0604020202020204" pitchFamily="34" charset="0"/>
                <a:ea typeface="微软雅黑" panose="020B0503020204020204" pitchFamily="34" charset="-122"/>
              </a:rPr>
              <a:t>资深律师</a:t>
            </a:r>
            <a:endParaRPr lang="zh-CN" altLang="zh-CN" sz="1200" dirty="0">
              <a:latin typeface="Arial" panose="020B0604020202020204" pitchFamily="34" charset="0"/>
            </a:endParaRPr>
          </a:p>
          <a:p>
            <a:pPr defTabSz="1219170" eaLnBrk="0" fontAlgn="base" hangingPunct="0">
              <a:spcBef>
                <a:spcPct val="0"/>
              </a:spcBef>
              <a:spcAft>
                <a:spcPct val="0"/>
              </a:spcAft>
            </a:pPr>
            <a:r>
              <a:rPr lang="zh-CN" altLang="zh-CN" sz="1600" dirty="0">
                <a:solidFill>
                  <a:srgbClr val="404040"/>
                </a:solidFill>
                <a:latin typeface="Arial" panose="020B0604020202020204" pitchFamily="34" charset="0"/>
                <a:ea typeface="微软雅黑" panose="020B0503020204020204" pitchFamily="34" charset="-122"/>
              </a:rPr>
              <a:t>北京办公室</a:t>
            </a:r>
            <a:endParaRPr lang="zh-CN" altLang="zh-CN" sz="2400" dirty="0">
              <a:latin typeface="Arial" panose="020B0604020202020204" pitchFamily="34" charset="0"/>
            </a:endParaRPr>
          </a:p>
        </p:txBody>
      </p:sp>
      <p:graphicFrame>
        <p:nvGraphicFramePr>
          <p:cNvPr id="5" name="表格 4">
            <a:extLst>
              <a:ext uri="{FF2B5EF4-FFF2-40B4-BE49-F238E27FC236}">
                <a16:creationId xmlns:a16="http://schemas.microsoft.com/office/drawing/2014/main" id="{25DF73AF-01BA-2C46-AF7C-570DFBAB7F6C}"/>
              </a:ext>
            </a:extLst>
          </p:cNvPr>
          <p:cNvGraphicFramePr>
            <a:graphicFrameLocks noGrp="1"/>
          </p:cNvGraphicFramePr>
          <p:nvPr/>
        </p:nvGraphicFramePr>
        <p:xfrm>
          <a:off x="719403" y="3205248"/>
          <a:ext cx="4052147" cy="1156884"/>
        </p:xfrm>
        <a:graphic>
          <a:graphicData uri="http://schemas.openxmlformats.org/drawingml/2006/table">
            <a:tbl>
              <a:tblPr firstRow="1" firstCol="1" bandRow="1"/>
              <a:tblGrid>
                <a:gridCol w="1264920">
                  <a:extLst>
                    <a:ext uri="{9D8B030D-6E8A-4147-A177-3AD203B41FA5}">
                      <a16:colId xmlns:a16="http://schemas.microsoft.com/office/drawing/2014/main" val="1798200606"/>
                    </a:ext>
                  </a:extLst>
                </a:gridCol>
                <a:gridCol w="2787227">
                  <a:extLst>
                    <a:ext uri="{9D8B030D-6E8A-4147-A177-3AD203B41FA5}">
                      <a16:colId xmlns:a16="http://schemas.microsoft.com/office/drawing/2014/main" val="2463488792"/>
                    </a:ext>
                  </a:extLst>
                </a:gridCol>
              </a:tblGrid>
              <a:tr h="289221">
                <a:tc>
                  <a:txBody>
                    <a:bodyPr/>
                    <a:lstStyle/>
                    <a:p>
                      <a:pPr algn="l">
                        <a:lnSpc>
                          <a:spcPts val="1800"/>
                        </a:lnSpc>
                        <a:spcAft>
                          <a:spcPts val="0"/>
                        </a:spcAft>
                      </a:pPr>
                      <a:r>
                        <a:rPr lang="zh-CN" sz="1600" b="1">
                          <a:solidFill>
                            <a:srgbClr val="404040"/>
                          </a:solidFill>
                          <a:effectLst/>
                          <a:latin typeface="Courier New" panose="02070309020205020404" pitchFamily="49" charset="0"/>
                          <a:ea typeface="微软雅黑" panose="020B0503020204020204" pitchFamily="34" charset="-122"/>
                        </a:rPr>
                        <a:t>手机</a:t>
                      </a:r>
                      <a:r>
                        <a:rPr lang="en-US" sz="1600" b="1">
                          <a:solidFill>
                            <a:srgbClr val="404040"/>
                          </a:solidFill>
                          <a:effectLst/>
                          <a:latin typeface="Courier New" panose="02070309020205020404" pitchFamily="49" charset="0"/>
                          <a:ea typeface="微软雅黑" panose="020B0503020204020204" pitchFamily="34" charset="-122"/>
                        </a:rPr>
                        <a:t>:</a:t>
                      </a:r>
                      <a:endParaRPr lang="zh-CN" sz="1600">
                        <a:effectLst/>
                        <a:latin typeface="Courier New" panose="02070309020205020404" pitchFamily="49" charset="0"/>
                        <a:ea typeface="宋体" panose="02010600030101010101" pitchFamily="2" charset="-122"/>
                      </a:endParaRPr>
                    </a:p>
                  </a:txBody>
                  <a:tcPr marT="0" marB="0">
                    <a:lnL>
                      <a:noFill/>
                    </a:lnL>
                    <a:lnR>
                      <a:noFill/>
                    </a:lnR>
                    <a:lnT>
                      <a:noFill/>
                    </a:lnT>
                    <a:lnB>
                      <a:noFill/>
                    </a:lnB>
                    <a:solidFill>
                      <a:srgbClr val="FFFFFF"/>
                    </a:solidFill>
                  </a:tcPr>
                </a:tc>
                <a:tc>
                  <a:txBody>
                    <a:bodyPr/>
                    <a:lstStyle/>
                    <a:p>
                      <a:pPr algn="l">
                        <a:lnSpc>
                          <a:spcPts val="1800"/>
                        </a:lnSpc>
                        <a:spcAft>
                          <a:spcPts val="0"/>
                        </a:spcAft>
                      </a:pPr>
                      <a:r>
                        <a:rPr lang="en-US" sz="1600">
                          <a:solidFill>
                            <a:srgbClr val="404040"/>
                          </a:solidFill>
                          <a:effectLst/>
                          <a:latin typeface="Times New Roman" panose="02020603050405020304" pitchFamily="18" charset="0"/>
                          <a:ea typeface="宋体" panose="02010600030101010101" pitchFamily="2" charset="-122"/>
                          <a:cs typeface="Times New Roman" panose="02020603050405020304" pitchFamily="18" charset="0"/>
                        </a:rPr>
                        <a:t>13810795246</a:t>
                      </a:r>
                      <a:endParaRPr lang="zh-CN" sz="1600">
                        <a:effectLst/>
                        <a:latin typeface="Times New Roman" panose="02020603050405020304" pitchFamily="18" charset="0"/>
                        <a:ea typeface="宋体" panose="02010600030101010101" pitchFamily="2" charset="-122"/>
                        <a:cs typeface="Times New Roman" panose="02020603050405020304" pitchFamily="18" charset="0"/>
                      </a:endParaRPr>
                    </a:p>
                  </a:txBody>
                  <a:tcPr marT="0" marB="0">
                    <a:lnL>
                      <a:noFill/>
                    </a:lnL>
                    <a:lnR>
                      <a:noFill/>
                    </a:lnR>
                    <a:lnT>
                      <a:noFill/>
                    </a:lnT>
                    <a:lnB>
                      <a:noFill/>
                    </a:lnB>
                    <a:solidFill>
                      <a:srgbClr val="FFFFFF"/>
                    </a:solidFill>
                  </a:tcPr>
                </a:tc>
                <a:extLst>
                  <a:ext uri="{0D108BD9-81ED-4DB2-BD59-A6C34878D82A}">
                    <a16:rowId xmlns:a16="http://schemas.microsoft.com/office/drawing/2014/main" val="2509343"/>
                  </a:ext>
                </a:extLst>
              </a:tr>
              <a:tr h="289221">
                <a:tc>
                  <a:txBody>
                    <a:bodyPr/>
                    <a:lstStyle/>
                    <a:p>
                      <a:pPr algn="l">
                        <a:lnSpc>
                          <a:spcPts val="1800"/>
                        </a:lnSpc>
                        <a:spcAft>
                          <a:spcPts val="0"/>
                        </a:spcAft>
                      </a:pPr>
                      <a:r>
                        <a:rPr lang="zh-CN" sz="1600" b="1">
                          <a:solidFill>
                            <a:srgbClr val="404040"/>
                          </a:solidFill>
                          <a:effectLst/>
                          <a:latin typeface="Courier New" panose="02070309020205020404" pitchFamily="49" charset="0"/>
                          <a:ea typeface="微软雅黑" panose="020B0503020204020204" pitchFamily="34" charset="-122"/>
                        </a:rPr>
                        <a:t>直线：</a:t>
                      </a:r>
                      <a:endParaRPr lang="zh-CN" sz="1600">
                        <a:effectLst/>
                        <a:latin typeface="Courier New" panose="02070309020205020404" pitchFamily="49" charset="0"/>
                        <a:ea typeface="宋体" panose="02010600030101010101" pitchFamily="2" charset="-122"/>
                      </a:endParaRPr>
                    </a:p>
                  </a:txBody>
                  <a:tcPr marT="0" marB="0">
                    <a:lnL>
                      <a:noFill/>
                    </a:lnL>
                    <a:lnR>
                      <a:noFill/>
                    </a:lnR>
                    <a:lnT>
                      <a:noFill/>
                    </a:lnT>
                    <a:lnB>
                      <a:noFill/>
                    </a:lnB>
                    <a:solidFill>
                      <a:srgbClr val="FFFFFF"/>
                    </a:solidFill>
                  </a:tcPr>
                </a:tc>
                <a:tc>
                  <a:txBody>
                    <a:bodyPr/>
                    <a:lstStyle/>
                    <a:p>
                      <a:pPr algn="l">
                        <a:lnSpc>
                          <a:spcPts val="1800"/>
                        </a:lnSpc>
                        <a:spcAft>
                          <a:spcPts val="0"/>
                        </a:spcAft>
                      </a:pPr>
                      <a:r>
                        <a:rPr lang="en-US" sz="1600">
                          <a:solidFill>
                            <a:srgbClr val="404040"/>
                          </a:solidFill>
                          <a:effectLst/>
                          <a:latin typeface="Times New Roman" panose="02020603050405020304" pitchFamily="18" charset="0"/>
                          <a:ea typeface="宋体" panose="02010600030101010101" pitchFamily="2" charset="-122"/>
                          <a:cs typeface="Times New Roman" panose="02020603050405020304" pitchFamily="18" charset="0"/>
                        </a:rPr>
                        <a:t>01059572288</a:t>
                      </a:r>
                      <a:endParaRPr lang="zh-CN" sz="1600">
                        <a:effectLst/>
                        <a:latin typeface="Times New Roman" panose="02020603050405020304" pitchFamily="18" charset="0"/>
                        <a:ea typeface="宋体" panose="02010600030101010101" pitchFamily="2" charset="-122"/>
                        <a:cs typeface="Times New Roman" panose="02020603050405020304" pitchFamily="18" charset="0"/>
                      </a:endParaRPr>
                    </a:p>
                  </a:txBody>
                  <a:tcPr marT="0" marB="0">
                    <a:lnL>
                      <a:noFill/>
                    </a:lnL>
                    <a:lnR>
                      <a:noFill/>
                    </a:lnR>
                    <a:lnT>
                      <a:noFill/>
                    </a:lnT>
                    <a:lnB>
                      <a:noFill/>
                    </a:lnB>
                    <a:solidFill>
                      <a:srgbClr val="FFFFFF"/>
                    </a:solidFill>
                  </a:tcPr>
                </a:tc>
                <a:extLst>
                  <a:ext uri="{0D108BD9-81ED-4DB2-BD59-A6C34878D82A}">
                    <a16:rowId xmlns:a16="http://schemas.microsoft.com/office/drawing/2014/main" val="1945590502"/>
                  </a:ext>
                </a:extLst>
              </a:tr>
              <a:tr h="289221">
                <a:tc>
                  <a:txBody>
                    <a:bodyPr/>
                    <a:lstStyle/>
                    <a:p>
                      <a:pPr algn="l">
                        <a:lnSpc>
                          <a:spcPts val="1800"/>
                        </a:lnSpc>
                        <a:spcAft>
                          <a:spcPts val="0"/>
                        </a:spcAft>
                      </a:pPr>
                      <a:r>
                        <a:rPr lang="zh-CN" sz="1600" b="1">
                          <a:solidFill>
                            <a:srgbClr val="404040"/>
                          </a:solidFill>
                          <a:effectLst/>
                          <a:latin typeface="Courier New" panose="02070309020205020404" pitchFamily="49" charset="0"/>
                          <a:ea typeface="微软雅黑" panose="020B0503020204020204" pitchFamily="34" charset="-122"/>
                        </a:rPr>
                        <a:t>传真：</a:t>
                      </a:r>
                      <a:endParaRPr lang="zh-CN" sz="1600">
                        <a:effectLst/>
                        <a:latin typeface="Courier New" panose="02070309020205020404" pitchFamily="49" charset="0"/>
                        <a:ea typeface="宋体" panose="02010600030101010101" pitchFamily="2" charset="-122"/>
                      </a:endParaRPr>
                    </a:p>
                  </a:txBody>
                  <a:tcPr marT="0" marB="0">
                    <a:lnL>
                      <a:noFill/>
                    </a:lnL>
                    <a:lnR>
                      <a:noFill/>
                    </a:lnR>
                    <a:lnT>
                      <a:noFill/>
                    </a:lnT>
                    <a:lnB>
                      <a:noFill/>
                    </a:lnB>
                    <a:solidFill>
                      <a:srgbClr val="FFFFFF"/>
                    </a:solidFill>
                  </a:tcPr>
                </a:tc>
                <a:tc>
                  <a:txBody>
                    <a:bodyPr/>
                    <a:lstStyle/>
                    <a:p>
                      <a:pPr algn="l">
                        <a:lnSpc>
                          <a:spcPts val="1800"/>
                        </a:lnSpc>
                        <a:spcAft>
                          <a:spcPts val="0"/>
                        </a:spcAft>
                      </a:pPr>
                      <a:r>
                        <a:rPr lang="en-US" sz="1600">
                          <a:solidFill>
                            <a:srgbClr val="404040"/>
                          </a:solidFill>
                          <a:effectLst/>
                          <a:latin typeface="Times New Roman" panose="02020603050405020304" pitchFamily="18" charset="0"/>
                          <a:ea typeface="宋体" panose="02010600030101010101" pitchFamily="2" charset="-122"/>
                          <a:cs typeface="Times New Roman" panose="02020603050405020304" pitchFamily="18" charset="0"/>
                        </a:rPr>
                        <a:t>01065681838</a:t>
                      </a:r>
                      <a:endParaRPr lang="zh-CN" sz="1600">
                        <a:effectLst/>
                        <a:latin typeface="Times New Roman" panose="02020603050405020304" pitchFamily="18" charset="0"/>
                        <a:ea typeface="宋体" panose="02010600030101010101" pitchFamily="2" charset="-122"/>
                        <a:cs typeface="Times New Roman" panose="02020603050405020304" pitchFamily="18" charset="0"/>
                      </a:endParaRPr>
                    </a:p>
                  </a:txBody>
                  <a:tcPr marT="0" marB="0">
                    <a:lnL>
                      <a:noFill/>
                    </a:lnL>
                    <a:lnR>
                      <a:noFill/>
                    </a:lnR>
                    <a:lnT>
                      <a:noFill/>
                    </a:lnT>
                    <a:lnB>
                      <a:noFill/>
                    </a:lnB>
                    <a:solidFill>
                      <a:srgbClr val="FFFFFF"/>
                    </a:solidFill>
                  </a:tcPr>
                </a:tc>
                <a:extLst>
                  <a:ext uri="{0D108BD9-81ED-4DB2-BD59-A6C34878D82A}">
                    <a16:rowId xmlns:a16="http://schemas.microsoft.com/office/drawing/2014/main" val="3821814790"/>
                  </a:ext>
                </a:extLst>
              </a:tr>
              <a:tr h="289221">
                <a:tc>
                  <a:txBody>
                    <a:bodyPr/>
                    <a:lstStyle/>
                    <a:p>
                      <a:pPr algn="l">
                        <a:lnSpc>
                          <a:spcPts val="1800"/>
                        </a:lnSpc>
                        <a:spcAft>
                          <a:spcPts val="0"/>
                        </a:spcAft>
                      </a:pPr>
                      <a:r>
                        <a:rPr lang="zh-CN" sz="1600" b="1">
                          <a:solidFill>
                            <a:srgbClr val="404040"/>
                          </a:solidFill>
                          <a:effectLst/>
                          <a:latin typeface="Courier New" panose="02070309020205020404" pitchFamily="49" charset="0"/>
                          <a:ea typeface="微软雅黑" panose="020B0503020204020204" pitchFamily="34" charset="-122"/>
                        </a:rPr>
                        <a:t>电邮：</a:t>
                      </a:r>
                      <a:endParaRPr lang="zh-CN" sz="1600">
                        <a:effectLst/>
                        <a:latin typeface="Courier New" panose="02070309020205020404" pitchFamily="49" charset="0"/>
                        <a:ea typeface="宋体" panose="02010600030101010101" pitchFamily="2" charset="-122"/>
                      </a:endParaRPr>
                    </a:p>
                  </a:txBody>
                  <a:tcPr marT="0" marB="0">
                    <a:lnL>
                      <a:noFill/>
                    </a:lnL>
                    <a:lnR>
                      <a:noFill/>
                    </a:lnR>
                    <a:lnT>
                      <a:noFill/>
                    </a:lnT>
                    <a:lnB>
                      <a:noFill/>
                    </a:lnB>
                    <a:solidFill>
                      <a:srgbClr val="FFFFFF"/>
                    </a:solidFill>
                  </a:tcPr>
                </a:tc>
                <a:tc>
                  <a:txBody>
                    <a:bodyPr/>
                    <a:lstStyle/>
                    <a:p>
                      <a:pPr algn="l">
                        <a:lnSpc>
                          <a:spcPts val="1800"/>
                        </a:lnSpc>
                        <a:spcAft>
                          <a:spcPts val="0"/>
                        </a:spcAft>
                      </a:pPr>
                      <a:r>
                        <a:rPr lang="en-US" sz="1600" dirty="0" err="1">
                          <a:solidFill>
                            <a:srgbClr val="404040"/>
                          </a:solidFill>
                          <a:effectLst/>
                          <a:latin typeface="Times New Roman" panose="02020603050405020304" pitchFamily="18" charset="0"/>
                          <a:ea typeface="宋体" panose="02010600030101010101" pitchFamily="2" charset="-122"/>
                          <a:cs typeface="Times New Roman" panose="02020603050405020304" pitchFamily="18" charset="0"/>
                        </a:rPr>
                        <a:t>haojingyu@zhonglun.com</a:t>
                      </a:r>
                      <a:endParaRPr lang="zh-CN" sz="16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T="0" marB="0">
                    <a:lnL>
                      <a:noFill/>
                    </a:lnL>
                    <a:lnR>
                      <a:noFill/>
                    </a:lnR>
                    <a:lnT>
                      <a:noFill/>
                    </a:lnT>
                    <a:lnB>
                      <a:noFill/>
                    </a:lnB>
                    <a:solidFill>
                      <a:srgbClr val="FFFFFF"/>
                    </a:solidFill>
                  </a:tcPr>
                </a:tc>
                <a:extLst>
                  <a:ext uri="{0D108BD9-81ED-4DB2-BD59-A6C34878D82A}">
                    <a16:rowId xmlns:a16="http://schemas.microsoft.com/office/drawing/2014/main" val="1355717577"/>
                  </a:ext>
                </a:extLst>
              </a:tr>
            </a:tbl>
          </a:graphicData>
        </a:graphic>
      </p:graphicFrame>
      <p:sp>
        <p:nvSpPr>
          <p:cNvPr id="6" name="Rectangle 7">
            <a:extLst>
              <a:ext uri="{FF2B5EF4-FFF2-40B4-BE49-F238E27FC236}">
                <a16:creationId xmlns:a16="http://schemas.microsoft.com/office/drawing/2014/main" id="{B2C7AD4F-0A99-F846-BE59-BDEF34251E42}"/>
              </a:ext>
            </a:extLst>
          </p:cNvPr>
          <p:cNvSpPr>
            <a:spLocks noChangeArrowheads="1"/>
          </p:cNvSpPr>
          <p:nvPr/>
        </p:nvSpPr>
        <p:spPr bwMode="auto">
          <a:xfrm>
            <a:off x="719827" y="3264295"/>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zh-CN" altLang="en-US" sz="2400"/>
          </a:p>
        </p:txBody>
      </p:sp>
      <p:graphicFrame>
        <p:nvGraphicFramePr>
          <p:cNvPr id="7" name="表格 6">
            <a:extLst>
              <a:ext uri="{FF2B5EF4-FFF2-40B4-BE49-F238E27FC236}">
                <a16:creationId xmlns:a16="http://schemas.microsoft.com/office/drawing/2014/main" id="{E189994E-4DBA-294C-815C-B32BC0A54F6F}"/>
              </a:ext>
            </a:extLst>
          </p:cNvPr>
          <p:cNvGraphicFramePr>
            <a:graphicFrameLocks noGrp="1"/>
          </p:cNvGraphicFramePr>
          <p:nvPr/>
        </p:nvGraphicFramePr>
        <p:xfrm>
          <a:off x="5319700" y="685277"/>
          <a:ext cx="6336706" cy="5205397"/>
        </p:xfrm>
        <a:graphic>
          <a:graphicData uri="http://schemas.openxmlformats.org/drawingml/2006/table">
            <a:tbl>
              <a:tblPr firstRow="1" firstCol="1" bandRow="1"/>
              <a:tblGrid>
                <a:gridCol w="2022940">
                  <a:extLst>
                    <a:ext uri="{9D8B030D-6E8A-4147-A177-3AD203B41FA5}">
                      <a16:colId xmlns:a16="http://schemas.microsoft.com/office/drawing/2014/main" val="2863153579"/>
                    </a:ext>
                  </a:extLst>
                </a:gridCol>
                <a:gridCol w="2073003">
                  <a:extLst>
                    <a:ext uri="{9D8B030D-6E8A-4147-A177-3AD203B41FA5}">
                      <a16:colId xmlns:a16="http://schemas.microsoft.com/office/drawing/2014/main" val="1458003168"/>
                    </a:ext>
                  </a:extLst>
                </a:gridCol>
                <a:gridCol w="2240763">
                  <a:extLst>
                    <a:ext uri="{9D8B030D-6E8A-4147-A177-3AD203B41FA5}">
                      <a16:colId xmlns:a16="http://schemas.microsoft.com/office/drawing/2014/main" val="2143283331"/>
                    </a:ext>
                  </a:extLst>
                </a:gridCol>
              </a:tblGrid>
              <a:tr h="331317">
                <a:tc rowSpan="2">
                  <a:txBody>
                    <a:bodyPr/>
                    <a:lstStyle/>
                    <a:p>
                      <a:pPr indent="67310">
                        <a:lnSpc>
                          <a:spcPts val="1800"/>
                        </a:lnSpc>
                        <a:spcAft>
                          <a:spcPts val="0"/>
                        </a:spcAft>
                      </a:pPr>
                      <a:r>
                        <a:rPr lang="zh-CN" sz="1600" b="1" dirty="0">
                          <a:solidFill>
                            <a:srgbClr val="404040"/>
                          </a:solidFill>
                          <a:effectLst/>
                          <a:latin typeface="+mn-ea"/>
                          <a:ea typeface="+mn-ea"/>
                        </a:rPr>
                        <a:t>执业资格</a:t>
                      </a:r>
                      <a:r>
                        <a:rPr lang="en-US" sz="1600" b="1" dirty="0">
                          <a:solidFill>
                            <a:srgbClr val="404040"/>
                          </a:solidFill>
                          <a:effectLst/>
                          <a:latin typeface="+mn-ea"/>
                          <a:ea typeface="+mn-ea"/>
                        </a:rPr>
                        <a:t>:</a:t>
                      </a:r>
                      <a:endParaRPr lang="zh-CN" sz="1600" dirty="0">
                        <a:effectLst/>
                        <a:latin typeface="+mn-ea"/>
                        <a:ea typeface="+mn-ea"/>
                      </a:endParaRPr>
                    </a:p>
                  </a:txBody>
                  <a:tcPr marL="65608" marR="6560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600" dirty="0">
                          <a:solidFill>
                            <a:srgbClr val="404040"/>
                          </a:solidFill>
                          <a:effectLst/>
                          <a:latin typeface="+mn-ea"/>
                          <a:ea typeface="+mn-ea"/>
                        </a:rPr>
                        <a:t>中国律师资格</a:t>
                      </a:r>
                      <a:endParaRPr lang="zh-CN" sz="1600" dirty="0">
                        <a:effectLst/>
                        <a:latin typeface="Courier New" panose="02070309020205020404" pitchFamily="49" charset="0"/>
                        <a:ea typeface="宋体" panose="02010600030101010101" pitchFamily="2" charset="-122"/>
                      </a:endParaRPr>
                    </a:p>
                  </a:txBody>
                  <a:tcPr marL="65608" marR="6560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600" dirty="0">
                        <a:latin typeface="+mn-ea"/>
                        <a:ea typeface="+mn-ea"/>
                      </a:endParaRPr>
                    </a:p>
                  </a:txBody>
                  <a:tcPr marL="87477" marR="87477" marT="43739" marB="4373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0840508"/>
                  </a:ext>
                </a:extLst>
              </a:tr>
              <a:tr h="331317">
                <a:tc vMerge="1">
                  <a:txBody>
                    <a:bodyPr/>
                    <a:lstStyle/>
                    <a:p>
                      <a:pPr>
                        <a:lnSpc>
                          <a:spcPts val="1800"/>
                        </a:lnSpc>
                        <a:spcAft>
                          <a:spcPts val="0"/>
                        </a:spcAft>
                      </a:pPr>
                      <a:endParaRPr lang="zh-CN" sz="1600" dirty="0">
                        <a:effectLst/>
                        <a:latin typeface="+mn-ea"/>
                        <a:ea typeface="+mn-ea"/>
                      </a:endParaRPr>
                    </a:p>
                  </a:txBody>
                  <a:tcPr marL="0" marR="0" marT="17009" marB="170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nSpc>
                          <a:spcPts val="1800"/>
                        </a:lnSpc>
                        <a:spcAft>
                          <a:spcPts val="0"/>
                        </a:spcAft>
                      </a:pPr>
                      <a:endParaRPr lang="zh-CN" sz="1600" dirty="0">
                        <a:effectLst/>
                        <a:latin typeface="Courier New" panose="02070309020205020404" pitchFamily="49" charset="0"/>
                        <a:ea typeface="宋体" panose="02010600030101010101" pitchFamily="2" charset="-122"/>
                      </a:endParaRPr>
                    </a:p>
                  </a:txBody>
                  <a:tcPr marL="0" marR="0" marT="17009" marB="170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600" dirty="0">
                        <a:latin typeface="+mn-ea"/>
                        <a:ea typeface="+mn-ea"/>
                      </a:endParaRPr>
                    </a:p>
                  </a:txBody>
                  <a:tcPr marL="87477" marR="87477" marT="43739" marB="4373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76036962"/>
                  </a:ext>
                </a:extLst>
              </a:tr>
              <a:tr h="712934">
                <a:tc>
                  <a:txBody>
                    <a:bodyPr/>
                    <a:lstStyle/>
                    <a:p>
                      <a:pPr>
                        <a:lnSpc>
                          <a:spcPts val="1800"/>
                        </a:lnSpc>
                        <a:spcAft>
                          <a:spcPts val="0"/>
                        </a:spcAft>
                      </a:pPr>
                      <a:r>
                        <a:rPr lang="zh-CN" sz="1600" b="1" dirty="0">
                          <a:solidFill>
                            <a:srgbClr val="404040"/>
                          </a:solidFill>
                          <a:effectLst/>
                          <a:latin typeface="+mn-ea"/>
                          <a:ea typeface="+mn-ea"/>
                        </a:rPr>
                        <a:t>教育背景</a:t>
                      </a:r>
                      <a:r>
                        <a:rPr lang="en-US" sz="1600" b="1" dirty="0">
                          <a:solidFill>
                            <a:srgbClr val="404040"/>
                          </a:solidFill>
                          <a:effectLst/>
                          <a:latin typeface="+mn-ea"/>
                          <a:ea typeface="+mn-ea"/>
                        </a:rPr>
                        <a:t>:</a:t>
                      </a:r>
                      <a:r>
                        <a:rPr lang="en-US" sz="1600" b="1" spc="100" dirty="0">
                          <a:solidFill>
                            <a:srgbClr val="404040"/>
                          </a:solidFill>
                          <a:effectLst/>
                          <a:latin typeface="+mn-ea"/>
                          <a:ea typeface="+mn-ea"/>
                        </a:rPr>
                        <a:t> </a:t>
                      </a:r>
                      <a:endParaRPr lang="zh-CN" sz="1600" dirty="0">
                        <a:effectLst/>
                        <a:latin typeface="+mn-ea"/>
                        <a:ea typeface="+mn-ea"/>
                      </a:endParaRPr>
                    </a:p>
                  </a:txBody>
                  <a:tcPr marL="65608" marR="6560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600"/>
                    </a:p>
                  </a:txBody>
                  <a:tcPr marL="65608" marR="6560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600" dirty="0">
                        <a:latin typeface="+mn-ea"/>
                        <a:ea typeface="+mn-ea"/>
                      </a:endParaRPr>
                    </a:p>
                  </a:txBody>
                  <a:tcPr marL="87477" marR="87477" marT="43739" marB="4373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11150845"/>
                  </a:ext>
                </a:extLst>
              </a:tr>
              <a:tr h="165592">
                <a:tc>
                  <a:txBody>
                    <a:bodyPr/>
                    <a:lstStyle/>
                    <a:p>
                      <a:pPr>
                        <a:lnSpc>
                          <a:spcPts val="1800"/>
                        </a:lnSpc>
                        <a:spcAft>
                          <a:spcPts val="0"/>
                        </a:spcAft>
                      </a:pPr>
                      <a:r>
                        <a:rPr lang="zh-CN" sz="1600" dirty="0">
                          <a:solidFill>
                            <a:srgbClr val="404040"/>
                          </a:solidFill>
                          <a:effectLst/>
                          <a:latin typeface="+mn-ea"/>
                          <a:ea typeface="+mn-ea"/>
                        </a:rPr>
                        <a:t>上海海关学院</a:t>
                      </a:r>
                      <a:endParaRPr lang="zh-CN" sz="1600" dirty="0">
                        <a:effectLst/>
                        <a:latin typeface="+mn-ea"/>
                        <a:ea typeface="+mn-ea"/>
                      </a:endParaRPr>
                    </a:p>
                  </a:txBody>
                  <a:tcPr marL="0" marR="0" marT="17009" marB="170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800"/>
                        </a:lnSpc>
                        <a:spcAft>
                          <a:spcPts val="0"/>
                        </a:spcAft>
                      </a:pPr>
                      <a:r>
                        <a:rPr lang="zh-CN" sz="1600" dirty="0">
                          <a:solidFill>
                            <a:srgbClr val="404040"/>
                          </a:solidFill>
                          <a:effectLst/>
                          <a:latin typeface="+mn-ea"/>
                          <a:ea typeface="+mn-ea"/>
                        </a:rPr>
                        <a:t>国际经济法专业</a:t>
                      </a:r>
                      <a:endParaRPr lang="zh-CN" sz="1600" dirty="0">
                        <a:effectLst/>
                        <a:latin typeface="Courier New" panose="02070309020205020404" pitchFamily="49" charset="0"/>
                        <a:ea typeface="宋体" panose="02010600030101010101" pitchFamily="2" charset="-122"/>
                      </a:endParaRPr>
                    </a:p>
                  </a:txBody>
                  <a:tcPr marL="0" marR="0" marT="17009" marB="170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600" dirty="0">
                        <a:latin typeface="+mn-ea"/>
                        <a:ea typeface="+mn-ea"/>
                      </a:endParaRPr>
                    </a:p>
                  </a:txBody>
                  <a:tcPr marL="87477" marR="87477" marT="43739" marB="4373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5792732"/>
                  </a:ext>
                </a:extLst>
              </a:tr>
              <a:tr h="906509">
                <a:tc>
                  <a:txBody>
                    <a:bodyPr/>
                    <a:lstStyle/>
                    <a:p>
                      <a:pPr>
                        <a:lnSpc>
                          <a:spcPts val="1800"/>
                        </a:lnSpc>
                        <a:spcAft>
                          <a:spcPts val="0"/>
                        </a:spcAft>
                      </a:pPr>
                      <a:r>
                        <a:rPr lang="zh-CN" sz="1600" dirty="0">
                          <a:solidFill>
                            <a:srgbClr val="404040"/>
                          </a:solidFill>
                          <a:effectLst/>
                          <a:latin typeface="+mn-ea"/>
                          <a:ea typeface="+mn-ea"/>
                        </a:rPr>
                        <a:t>天津财经大学</a:t>
                      </a:r>
                      <a:endParaRPr lang="en-US" altLang="zh-CN" sz="1600" dirty="0">
                        <a:solidFill>
                          <a:srgbClr val="404040"/>
                        </a:solidFill>
                        <a:effectLst/>
                        <a:latin typeface="+mn-ea"/>
                        <a:ea typeface="+mn-ea"/>
                      </a:endParaRPr>
                    </a:p>
                    <a:p>
                      <a:pPr>
                        <a:lnSpc>
                          <a:spcPts val="1800"/>
                        </a:lnSpc>
                        <a:spcAft>
                          <a:spcPts val="0"/>
                        </a:spcAft>
                      </a:pPr>
                      <a:r>
                        <a:rPr lang="zh-CN" altLang="en-US" sz="1600" kern="1200" dirty="0">
                          <a:solidFill>
                            <a:srgbClr val="404040"/>
                          </a:solidFill>
                          <a:effectLst/>
                          <a:latin typeface="+mn-ea"/>
                          <a:ea typeface="+mn-ea"/>
                          <a:cs typeface="+mn-cs"/>
                        </a:rPr>
                        <a:t>对外经济贸易大学 </a:t>
                      </a:r>
                      <a:endParaRPr lang="zh-CN" sz="1600" dirty="0">
                        <a:effectLst/>
                        <a:latin typeface="+mn-ea"/>
                        <a:ea typeface="+mn-ea"/>
                      </a:endParaRPr>
                    </a:p>
                  </a:txBody>
                  <a:tcPr marL="0" marR="0" marT="17009" marB="170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zh-CN" altLang="en-US" sz="1600" kern="1200" dirty="0">
                          <a:solidFill>
                            <a:srgbClr val="404040"/>
                          </a:solidFill>
                          <a:effectLst/>
                          <a:latin typeface="+mn-ea"/>
                          <a:ea typeface="+mn-ea"/>
                          <a:cs typeface="+mn-cs"/>
                        </a:rPr>
                        <a:t>管理学学士</a:t>
                      </a:r>
                    </a:p>
                    <a:p>
                      <a:pPr marL="0" marR="0" lvl="0" indent="0" algn="l" defTabSz="914400" rtl="0" eaLnBrk="1" fontAlgn="auto" latinLnBrk="0" hangingPunct="1">
                        <a:lnSpc>
                          <a:spcPts val="1800"/>
                        </a:lnSpc>
                        <a:spcBef>
                          <a:spcPts val="0"/>
                        </a:spcBef>
                        <a:spcAft>
                          <a:spcPts val="0"/>
                        </a:spcAft>
                        <a:buClrTx/>
                        <a:buSzTx/>
                        <a:buFontTx/>
                        <a:buNone/>
                        <a:tabLst/>
                        <a:defRPr/>
                      </a:pPr>
                      <a:r>
                        <a:rPr lang="zh-CN" altLang="en-US" sz="1600" kern="1200" dirty="0">
                          <a:solidFill>
                            <a:srgbClr val="404040"/>
                          </a:solidFill>
                          <a:effectLst/>
                          <a:latin typeface="+mn-ea"/>
                          <a:ea typeface="+mn-ea"/>
                          <a:cs typeface="+mn-cs"/>
                        </a:rPr>
                        <a:t>法学学士 </a:t>
                      </a:r>
                      <a:endParaRPr lang="zh-CN" altLang="en-US" sz="1600" kern="1200" dirty="0">
                        <a:solidFill>
                          <a:srgbClr val="404040"/>
                        </a:solidFill>
                        <a:effectLst/>
                        <a:latin typeface="Courier New" panose="02070309020205020404" pitchFamily="49" charset="0"/>
                        <a:ea typeface="微软雅黑" panose="020B0503020204020204" pitchFamily="34" charset="-122"/>
                        <a:cs typeface="+mn-cs"/>
                      </a:endParaRPr>
                    </a:p>
                  </a:txBody>
                  <a:tcPr marL="0" marR="0" marT="17009" marB="170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600" dirty="0">
                        <a:latin typeface="+mn-ea"/>
                        <a:ea typeface="+mn-ea"/>
                      </a:endParaRPr>
                    </a:p>
                  </a:txBody>
                  <a:tcPr marL="87477" marR="87477" marT="43739" marB="4373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3128392"/>
                  </a:ext>
                </a:extLst>
              </a:tr>
              <a:tr h="288000">
                <a:tc>
                  <a:txBody>
                    <a:bodyPr/>
                    <a:lstStyle/>
                    <a:p>
                      <a:pPr>
                        <a:lnSpc>
                          <a:spcPts val="1800"/>
                        </a:lnSpc>
                        <a:spcAft>
                          <a:spcPts val="0"/>
                        </a:spcAft>
                      </a:pPr>
                      <a:r>
                        <a:rPr lang="zh-CN" sz="1600" b="1" dirty="0">
                          <a:solidFill>
                            <a:srgbClr val="404040"/>
                          </a:solidFill>
                          <a:effectLst/>
                          <a:latin typeface="+mn-ea"/>
                          <a:ea typeface="+mn-ea"/>
                        </a:rPr>
                        <a:t>工作语言</a:t>
                      </a:r>
                      <a:r>
                        <a:rPr lang="en-US" sz="1600" dirty="0">
                          <a:solidFill>
                            <a:srgbClr val="404040"/>
                          </a:solidFill>
                          <a:effectLst/>
                          <a:latin typeface="+mn-ea"/>
                          <a:ea typeface="+mn-ea"/>
                        </a:rPr>
                        <a:t>:</a:t>
                      </a:r>
                      <a:endParaRPr lang="zh-CN" sz="1600" dirty="0">
                        <a:effectLst/>
                        <a:latin typeface="+mn-ea"/>
                        <a:ea typeface="+mn-ea"/>
                      </a:endParaRPr>
                    </a:p>
                  </a:txBody>
                  <a:tcPr marL="65608" marR="6560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r>
                        <a:rPr lang="zh-CN" altLang="en-US" sz="1600" kern="1200">
                          <a:solidFill>
                            <a:srgbClr val="404040"/>
                          </a:solidFill>
                          <a:effectLst/>
                          <a:latin typeface="+mn-ea"/>
                          <a:ea typeface="+mn-ea"/>
                          <a:cs typeface="+mn-cs"/>
                        </a:rPr>
                        <a:t>中文、英语</a:t>
                      </a:r>
                      <a:endParaRPr lang="zh-CN" altLang="en-US" sz="2400"/>
                    </a:p>
                  </a:txBody>
                  <a:tcPr marL="65608" marR="6560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extLst>
                  <a:ext uri="{0D108BD9-81ED-4DB2-BD59-A6C34878D82A}">
                    <a16:rowId xmlns:a16="http://schemas.microsoft.com/office/drawing/2014/main" val="2142556541"/>
                  </a:ext>
                </a:extLst>
              </a:tr>
              <a:tr h="288000">
                <a:tc>
                  <a:txBody>
                    <a:bodyPr/>
                    <a:lstStyle/>
                    <a:p>
                      <a:pPr>
                        <a:lnSpc>
                          <a:spcPts val="1800"/>
                        </a:lnSpc>
                        <a:spcAft>
                          <a:spcPts val="0"/>
                        </a:spcAft>
                      </a:pPr>
                      <a:r>
                        <a:rPr lang="en-US" sz="1600" b="1">
                          <a:solidFill>
                            <a:srgbClr val="404040"/>
                          </a:solidFill>
                          <a:effectLst/>
                          <a:latin typeface="+mn-ea"/>
                          <a:ea typeface="+mn-ea"/>
                        </a:rPr>
                        <a:t> </a:t>
                      </a:r>
                      <a:endParaRPr lang="zh-CN" sz="1600">
                        <a:effectLst/>
                        <a:latin typeface="+mn-ea"/>
                        <a:ea typeface="+mn-ea"/>
                      </a:endParaRPr>
                    </a:p>
                  </a:txBody>
                  <a:tcPr marL="65608" marR="6560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r>
                        <a:rPr lang="en-US" sz="1600">
                          <a:solidFill>
                            <a:srgbClr val="404040"/>
                          </a:solidFill>
                          <a:effectLst/>
                          <a:latin typeface="+mn-ea"/>
                          <a:ea typeface="+mn-ea"/>
                        </a:rPr>
                        <a:t> </a:t>
                      </a:r>
                      <a:endParaRPr lang="zh-CN" altLang="en-US" sz="2400"/>
                    </a:p>
                  </a:txBody>
                  <a:tcPr marL="65608" marR="6560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extLst>
                  <a:ext uri="{0D108BD9-81ED-4DB2-BD59-A6C34878D82A}">
                    <a16:rowId xmlns:a16="http://schemas.microsoft.com/office/drawing/2014/main" val="3111934968"/>
                  </a:ext>
                </a:extLst>
              </a:tr>
              <a:tr h="288000">
                <a:tc>
                  <a:txBody>
                    <a:bodyPr/>
                    <a:lstStyle/>
                    <a:p>
                      <a:pPr>
                        <a:lnSpc>
                          <a:spcPts val="1800"/>
                        </a:lnSpc>
                        <a:spcAft>
                          <a:spcPts val="0"/>
                        </a:spcAft>
                      </a:pPr>
                      <a:r>
                        <a:rPr lang="zh-CN" sz="1600" b="1">
                          <a:solidFill>
                            <a:srgbClr val="404040"/>
                          </a:solidFill>
                          <a:effectLst/>
                          <a:latin typeface="+mn-ea"/>
                          <a:ea typeface="+mn-ea"/>
                        </a:rPr>
                        <a:t>工作经历：</a:t>
                      </a:r>
                      <a:endParaRPr lang="zh-CN" sz="1600">
                        <a:effectLst/>
                        <a:latin typeface="+mn-ea"/>
                        <a:ea typeface="+mn-ea"/>
                      </a:endParaRPr>
                    </a:p>
                  </a:txBody>
                  <a:tcPr marL="65608" marR="6560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r>
                        <a:rPr lang="en-US" sz="1600" dirty="0">
                          <a:solidFill>
                            <a:srgbClr val="404040"/>
                          </a:solidFill>
                          <a:effectLst/>
                          <a:latin typeface="+mn-ea"/>
                          <a:ea typeface="+mn-ea"/>
                        </a:rPr>
                        <a:t> </a:t>
                      </a:r>
                      <a:endParaRPr lang="zh-CN" altLang="en-US" sz="2400" dirty="0"/>
                    </a:p>
                  </a:txBody>
                  <a:tcPr marL="65608" marR="6560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extLst>
                  <a:ext uri="{0D108BD9-81ED-4DB2-BD59-A6C34878D82A}">
                    <a16:rowId xmlns:a16="http://schemas.microsoft.com/office/drawing/2014/main" val="3364034526"/>
                  </a:ext>
                </a:extLst>
              </a:tr>
              <a:tr h="288000">
                <a:tc>
                  <a:txBody>
                    <a:bodyPr/>
                    <a:lstStyle/>
                    <a:p>
                      <a:pPr>
                        <a:lnSpc>
                          <a:spcPts val="1800"/>
                        </a:lnSpc>
                        <a:spcAft>
                          <a:spcPts val="0"/>
                        </a:spcAft>
                      </a:pPr>
                      <a:r>
                        <a:rPr lang="en-US" sz="1600" dirty="0">
                          <a:solidFill>
                            <a:srgbClr val="404040"/>
                          </a:solidFill>
                          <a:effectLst/>
                          <a:latin typeface="Times New Roman" panose="02020603050405020304" pitchFamily="18" charset="0"/>
                          <a:ea typeface="+mn-ea"/>
                          <a:cs typeface="Times New Roman" panose="02020603050405020304" pitchFamily="18" charset="0"/>
                        </a:rPr>
                        <a:t>2004.07-2011.07</a:t>
                      </a:r>
                      <a:endParaRPr lang="zh-CN" sz="1600" dirty="0">
                        <a:effectLst/>
                        <a:latin typeface="Times New Roman" panose="02020603050405020304" pitchFamily="18" charset="0"/>
                        <a:ea typeface="+mn-ea"/>
                        <a:cs typeface="Times New Roman" panose="02020603050405020304" pitchFamily="18" charset="0"/>
                      </a:endParaRPr>
                    </a:p>
                  </a:txBody>
                  <a:tcPr marL="65608" marR="6560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nSpc>
                          <a:spcPts val="1800"/>
                        </a:lnSpc>
                        <a:spcAft>
                          <a:spcPts val="0"/>
                        </a:spcAft>
                      </a:pPr>
                      <a:r>
                        <a:rPr lang="zh-CN" sz="1600" dirty="0">
                          <a:solidFill>
                            <a:srgbClr val="404040"/>
                          </a:solidFill>
                          <a:effectLst/>
                          <a:latin typeface="+mn-ea"/>
                          <a:ea typeface="+mn-ea"/>
                        </a:rPr>
                        <a:t>太原海关缉私局</a:t>
                      </a:r>
                      <a:endParaRPr lang="zh-CN" sz="1600" dirty="0">
                        <a:effectLst/>
                        <a:latin typeface="+mn-ea"/>
                        <a:ea typeface="+mn-ea"/>
                      </a:endParaRPr>
                    </a:p>
                  </a:txBody>
                  <a:tcPr marL="65608" marR="6560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ts val="1800"/>
                        </a:lnSpc>
                        <a:spcAft>
                          <a:spcPts val="0"/>
                        </a:spcAft>
                      </a:pPr>
                      <a:r>
                        <a:rPr lang="zh-CN" sz="1200" dirty="0">
                          <a:solidFill>
                            <a:srgbClr val="404040"/>
                          </a:solidFill>
                          <a:effectLst/>
                          <a:latin typeface="Courier New" panose="02070309020205020404" pitchFamily="49" charset="0"/>
                          <a:ea typeface="微软雅黑" panose="020B0503020204020204" pitchFamily="34" charset="-122"/>
                        </a:rPr>
                        <a:t>太原海关缉私局</a:t>
                      </a:r>
                      <a:endParaRPr lang="zh-CN" sz="1200" dirty="0">
                        <a:effectLst/>
                        <a:latin typeface="Courier New" panose="02070309020205020404" pitchFamily="49" charset="0"/>
                        <a:ea typeface="宋体" panose="02010600030101010101" pitchFamily="2" charset="-122"/>
                      </a:endParaRPr>
                    </a:p>
                  </a:txBody>
                  <a:tcPr marL="49206" marR="49206" marT="0" marB="0">
                    <a:lnL>
                      <a:noFill/>
                    </a:lnL>
                    <a:lnR>
                      <a:noFill/>
                    </a:lnR>
                    <a:lnT>
                      <a:noFill/>
                    </a:lnT>
                    <a:lnB>
                      <a:noFill/>
                    </a:lnB>
                    <a:noFill/>
                  </a:tcPr>
                </a:tc>
                <a:extLst>
                  <a:ext uri="{0D108BD9-81ED-4DB2-BD59-A6C34878D82A}">
                    <a16:rowId xmlns:a16="http://schemas.microsoft.com/office/drawing/2014/main" val="1840736262"/>
                  </a:ext>
                </a:extLst>
              </a:tr>
              <a:tr h="288000">
                <a:tc>
                  <a:txBody>
                    <a:bodyPr/>
                    <a:lstStyle/>
                    <a:p>
                      <a:pPr>
                        <a:lnSpc>
                          <a:spcPts val="1800"/>
                        </a:lnSpc>
                        <a:spcAft>
                          <a:spcPts val="0"/>
                        </a:spcAft>
                      </a:pPr>
                      <a:r>
                        <a:rPr lang="en-US" sz="1600">
                          <a:solidFill>
                            <a:srgbClr val="404040"/>
                          </a:solidFill>
                          <a:effectLst/>
                          <a:latin typeface="Times New Roman" panose="02020603050405020304" pitchFamily="18" charset="0"/>
                          <a:ea typeface="+mn-ea"/>
                          <a:cs typeface="Times New Roman" panose="02020603050405020304" pitchFamily="18" charset="0"/>
                        </a:rPr>
                        <a:t>2010.03-2010.10</a:t>
                      </a:r>
                      <a:endParaRPr lang="zh-CN" sz="1600" dirty="0">
                        <a:effectLst/>
                        <a:latin typeface="Times New Roman" panose="02020603050405020304" pitchFamily="18" charset="0"/>
                        <a:ea typeface="+mn-ea"/>
                        <a:cs typeface="Times New Roman" panose="02020603050405020304" pitchFamily="18" charset="0"/>
                      </a:endParaRPr>
                    </a:p>
                  </a:txBody>
                  <a:tcPr marL="65608" marR="6560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nSpc>
                          <a:spcPts val="1800"/>
                        </a:lnSpc>
                        <a:spcAft>
                          <a:spcPts val="0"/>
                        </a:spcAft>
                      </a:pPr>
                      <a:r>
                        <a:rPr lang="zh-CN" sz="1600">
                          <a:solidFill>
                            <a:srgbClr val="404040"/>
                          </a:solidFill>
                          <a:effectLst/>
                          <a:latin typeface="+mn-ea"/>
                          <a:ea typeface="+mn-ea"/>
                        </a:rPr>
                        <a:t>海关总署稽查司</a:t>
                      </a:r>
                      <a:endParaRPr lang="zh-CN" sz="1600" dirty="0">
                        <a:effectLst/>
                        <a:latin typeface="+mn-ea"/>
                        <a:ea typeface="+mn-ea"/>
                      </a:endParaRPr>
                    </a:p>
                  </a:txBody>
                  <a:tcPr marL="65608" marR="6560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ts val="1800"/>
                        </a:lnSpc>
                        <a:spcAft>
                          <a:spcPts val="0"/>
                        </a:spcAft>
                      </a:pPr>
                      <a:r>
                        <a:rPr lang="zh-CN" sz="1200" dirty="0">
                          <a:solidFill>
                            <a:srgbClr val="404040"/>
                          </a:solidFill>
                          <a:effectLst/>
                          <a:latin typeface="Courier New" panose="02070309020205020404" pitchFamily="49" charset="0"/>
                          <a:ea typeface="微软雅黑" panose="020B0503020204020204" pitchFamily="34" charset="-122"/>
                        </a:rPr>
                        <a:t>海关总署稽查司</a:t>
                      </a:r>
                      <a:endParaRPr lang="zh-CN" sz="1200" dirty="0">
                        <a:effectLst/>
                        <a:latin typeface="Courier New" panose="02070309020205020404" pitchFamily="49" charset="0"/>
                        <a:ea typeface="宋体" panose="02010600030101010101" pitchFamily="2" charset="-122"/>
                      </a:endParaRPr>
                    </a:p>
                  </a:txBody>
                  <a:tcPr marL="49206" marR="49206" marT="0" marB="0">
                    <a:lnL>
                      <a:noFill/>
                    </a:lnL>
                    <a:lnR>
                      <a:noFill/>
                    </a:lnR>
                    <a:lnT>
                      <a:noFill/>
                    </a:lnT>
                    <a:lnB>
                      <a:noFill/>
                    </a:lnB>
                    <a:noFill/>
                  </a:tcPr>
                </a:tc>
                <a:extLst>
                  <a:ext uri="{0D108BD9-81ED-4DB2-BD59-A6C34878D82A}">
                    <a16:rowId xmlns:a16="http://schemas.microsoft.com/office/drawing/2014/main" val="2080364438"/>
                  </a:ext>
                </a:extLst>
              </a:tr>
              <a:tr h="288000">
                <a:tc>
                  <a:txBody>
                    <a:bodyPr/>
                    <a:lstStyle/>
                    <a:p>
                      <a:pPr>
                        <a:lnSpc>
                          <a:spcPts val="1800"/>
                        </a:lnSpc>
                        <a:spcAft>
                          <a:spcPts val="0"/>
                        </a:spcAft>
                      </a:pPr>
                      <a:r>
                        <a:rPr lang="en-US" sz="1600">
                          <a:solidFill>
                            <a:srgbClr val="404040"/>
                          </a:solidFill>
                          <a:effectLst/>
                          <a:latin typeface="Times New Roman" panose="02020603050405020304" pitchFamily="18" charset="0"/>
                          <a:ea typeface="+mn-ea"/>
                          <a:cs typeface="Times New Roman" panose="02020603050405020304" pitchFamily="18" charset="0"/>
                        </a:rPr>
                        <a:t>2010.10-2011.07</a:t>
                      </a:r>
                      <a:endParaRPr lang="zh-CN" sz="1600" dirty="0">
                        <a:effectLst/>
                        <a:latin typeface="Times New Roman" panose="02020603050405020304" pitchFamily="18" charset="0"/>
                        <a:ea typeface="+mn-ea"/>
                        <a:cs typeface="Times New Roman" panose="02020603050405020304" pitchFamily="18" charset="0"/>
                      </a:endParaRPr>
                    </a:p>
                  </a:txBody>
                  <a:tcPr marL="65608" marR="6560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nSpc>
                          <a:spcPts val="1800"/>
                        </a:lnSpc>
                        <a:spcAft>
                          <a:spcPts val="0"/>
                        </a:spcAft>
                      </a:pPr>
                      <a:r>
                        <a:rPr lang="zh-CN" sz="1600" dirty="0">
                          <a:solidFill>
                            <a:srgbClr val="404040"/>
                          </a:solidFill>
                          <a:effectLst/>
                          <a:latin typeface="+mn-ea"/>
                          <a:ea typeface="+mn-ea"/>
                        </a:rPr>
                        <a:t>太原海关缉私局</a:t>
                      </a:r>
                      <a:endParaRPr lang="zh-CN" sz="1600" dirty="0">
                        <a:effectLst/>
                        <a:latin typeface="+mn-ea"/>
                        <a:ea typeface="+mn-ea"/>
                      </a:endParaRPr>
                    </a:p>
                  </a:txBody>
                  <a:tcPr marL="65608" marR="6560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ts val="1800"/>
                        </a:lnSpc>
                        <a:spcAft>
                          <a:spcPts val="0"/>
                        </a:spcAft>
                      </a:pPr>
                      <a:r>
                        <a:rPr lang="zh-CN" sz="1200" dirty="0">
                          <a:solidFill>
                            <a:srgbClr val="404040"/>
                          </a:solidFill>
                          <a:effectLst/>
                          <a:latin typeface="Courier New" panose="02070309020205020404" pitchFamily="49" charset="0"/>
                          <a:ea typeface="微软雅黑" panose="020B0503020204020204" pitchFamily="34" charset="-122"/>
                        </a:rPr>
                        <a:t>太原海关缉私局</a:t>
                      </a:r>
                      <a:endParaRPr lang="zh-CN" sz="1200" dirty="0">
                        <a:effectLst/>
                        <a:latin typeface="Courier New" panose="02070309020205020404" pitchFamily="49" charset="0"/>
                        <a:ea typeface="宋体" panose="02010600030101010101" pitchFamily="2" charset="-122"/>
                      </a:endParaRPr>
                    </a:p>
                  </a:txBody>
                  <a:tcPr marL="49206" marR="49206" marT="0" marB="0">
                    <a:lnL>
                      <a:noFill/>
                    </a:lnL>
                    <a:lnR>
                      <a:noFill/>
                    </a:lnR>
                    <a:lnT>
                      <a:noFill/>
                    </a:lnT>
                    <a:lnB>
                      <a:noFill/>
                    </a:lnB>
                    <a:noFill/>
                  </a:tcPr>
                </a:tc>
                <a:extLst>
                  <a:ext uri="{0D108BD9-81ED-4DB2-BD59-A6C34878D82A}">
                    <a16:rowId xmlns:a16="http://schemas.microsoft.com/office/drawing/2014/main" val="2007469677"/>
                  </a:ext>
                </a:extLst>
              </a:tr>
              <a:tr h="288000">
                <a:tc>
                  <a:txBody>
                    <a:bodyPr/>
                    <a:lstStyle/>
                    <a:p>
                      <a:pPr>
                        <a:lnSpc>
                          <a:spcPts val="1800"/>
                        </a:lnSpc>
                        <a:spcAft>
                          <a:spcPts val="0"/>
                        </a:spcAft>
                      </a:pPr>
                      <a:r>
                        <a:rPr lang="en-US" sz="1600" dirty="0">
                          <a:solidFill>
                            <a:srgbClr val="404040"/>
                          </a:solidFill>
                          <a:effectLst/>
                          <a:latin typeface="Times New Roman" panose="02020603050405020304" pitchFamily="18" charset="0"/>
                          <a:ea typeface="+mn-ea"/>
                          <a:cs typeface="Times New Roman" panose="02020603050405020304" pitchFamily="18" charset="0"/>
                        </a:rPr>
                        <a:t>2011.07-2017.07</a:t>
                      </a:r>
                      <a:endParaRPr lang="zh-CN" sz="1600" dirty="0">
                        <a:effectLst/>
                        <a:latin typeface="Times New Roman" panose="02020603050405020304" pitchFamily="18" charset="0"/>
                        <a:ea typeface="+mn-ea"/>
                        <a:cs typeface="Times New Roman" panose="02020603050405020304" pitchFamily="18" charset="0"/>
                      </a:endParaRPr>
                    </a:p>
                  </a:txBody>
                  <a:tcPr marL="65608" marR="6560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nSpc>
                          <a:spcPts val="1800"/>
                        </a:lnSpc>
                        <a:spcAft>
                          <a:spcPts val="0"/>
                        </a:spcAft>
                      </a:pPr>
                      <a:r>
                        <a:rPr lang="zh-CN" sz="1600" dirty="0">
                          <a:solidFill>
                            <a:srgbClr val="404040"/>
                          </a:solidFill>
                          <a:effectLst/>
                          <a:latin typeface="+mn-ea"/>
                          <a:ea typeface="+mn-ea"/>
                        </a:rPr>
                        <a:t>北京市中伦律师事务所</a:t>
                      </a:r>
                      <a:endParaRPr lang="zh-CN" sz="1600" dirty="0">
                        <a:effectLst/>
                        <a:latin typeface="+mn-ea"/>
                        <a:ea typeface="+mn-ea"/>
                      </a:endParaRPr>
                    </a:p>
                  </a:txBody>
                  <a:tcPr marL="65608" marR="6560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ts val="1800"/>
                        </a:lnSpc>
                        <a:spcAft>
                          <a:spcPts val="0"/>
                        </a:spcAft>
                      </a:pPr>
                      <a:r>
                        <a:rPr lang="zh-CN" sz="1200" dirty="0">
                          <a:solidFill>
                            <a:srgbClr val="404040"/>
                          </a:solidFill>
                          <a:effectLst/>
                          <a:latin typeface="Courier New" panose="02070309020205020404" pitchFamily="49" charset="0"/>
                          <a:ea typeface="微软雅黑" panose="020B0503020204020204" pitchFamily="34" charset="-122"/>
                        </a:rPr>
                        <a:t>北京市中伦律师事务所</a:t>
                      </a:r>
                      <a:endParaRPr lang="zh-CN" sz="1200" dirty="0">
                        <a:effectLst/>
                        <a:latin typeface="Courier New" panose="02070309020205020404" pitchFamily="49" charset="0"/>
                        <a:ea typeface="宋体" panose="02010600030101010101" pitchFamily="2" charset="-122"/>
                      </a:endParaRPr>
                    </a:p>
                  </a:txBody>
                  <a:tcPr marL="49206" marR="49206" marT="0" marB="0">
                    <a:lnL>
                      <a:noFill/>
                    </a:lnL>
                    <a:lnR>
                      <a:noFill/>
                    </a:lnR>
                    <a:lnT>
                      <a:noFill/>
                    </a:lnT>
                    <a:lnB>
                      <a:noFill/>
                    </a:lnB>
                    <a:noFill/>
                  </a:tcPr>
                </a:tc>
                <a:extLst>
                  <a:ext uri="{0D108BD9-81ED-4DB2-BD59-A6C34878D82A}">
                    <a16:rowId xmlns:a16="http://schemas.microsoft.com/office/drawing/2014/main" val="705533684"/>
                  </a:ext>
                </a:extLst>
              </a:tr>
              <a:tr h="288000">
                <a:tc>
                  <a:txBody>
                    <a:bodyPr/>
                    <a:lstStyle/>
                    <a:p>
                      <a:pPr>
                        <a:lnSpc>
                          <a:spcPts val="1800"/>
                        </a:lnSpc>
                        <a:spcAft>
                          <a:spcPts val="0"/>
                        </a:spcAft>
                      </a:pPr>
                      <a:r>
                        <a:rPr lang="en-US" sz="1600" dirty="0">
                          <a:solidFill>
                            <a:srgbClr val="404040"/>
                          </a:solidFill>
                          <a:effectLst/>
                          <a:latin typeface="Times New Roman" panose="02020603050405020304" pitchFamily="18" charset="0"/>
                          <a:ea typeface="+mn-ea"/>
                          <a:cs typeface="Times New Roman" panose="02020603050405020304" pitchFamily="18" charset="0"/>
                        </a:rPr>
                        <a:t>2017.07-2020.03</a:t>
                      </a:r>
                      <a:endParaRPr lang="zh-CN" sz="1600" dirty="0">
                        <a:effectLst/>
                        <a:latin typeface="Times New Roman" panose="02020603050405020304" pitchFamily="18" charset="0"/>
                        <a:ea typeface="+mn-ea"/>
                        <a:cs typeface="Times New Roman" panose="02020603050405020304" pitchFamily="18" charset="0"/>
                      </a:endParaRPr>
                    </a:p>
                  </a:txBody>
                  <a:tcPr marL="65608" marR="6560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nSpc>
                          <a:spcPts val="1800"/>
                        </a:lnSpc>
                        <a:spcAft>
                          <a:spcPts val="0"/>
                        </a:spcAft>
                      </a:pPr>
                      <a:r>
                        <a:rPr lang="zh-CN" sz="1600">
                          <a:solidFill>
                            <a:srgbClr val="404040"/>
                          </a:solidFill>
                          <a:effectLst/>
                          <a:latin typeface="+mn-ea"/>
                          <a:ea typeface="+mn-ea"/>
                        </a:rPr>
                        <a:t>北京市金杜律师事务所</a:t>
                      </a:r>
                      <a:endParaRPr lang="zh-CN" sz="1600" dirty="0">
                        <a:effectLst/>
                        <a:latin typeface="+mn-ea"/>
                        <a:ea typeface="+mn-ea"/>
                      </a:endParaRPr>
                    </a:p>
                  </a:txBody>
                  <a:tcPr marL="65608" marR="6560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ts val="1800"/>
                        </a:lnSpc>
                        <a:spcAft>
                          <a:spcPts val="0"/>
                        </a:spcAft>
                      </a:pPr>
                      <a:r>
                        <a:rPr lang="zh-CN" sz="1200" dirty="0">
                          <a:solidFill>
                            <a:srgbClr val="404040"/>
                          </a:solidFill>
                          <a:effectLst/>
                          <a:latin typeface="Courier New" panose="02070309020205020404" pitchFamily="49" charset="0"/>
                          <a:ea typeface="微软雅黑" panose="020B0503020204020204" pitchFamily="34" charset="-122"/>
                        </a:rPr>
                        <a:t>北京市金杜律师事务所</a:t>
                      </a:r>
                      <a:endParaRPr lang="zh-CN" sz="1200" dirty="0">
                        <a:effectLst/>
                        <a:latin typeface="Courier New" panose="02070309020205020404" pitchFamily="49" charset="0"/>
                        <a:ea typeface="宋体" panose="02010600030101010101" pitchFamily="2" charset="-122"/>
                      </a:endParaRPr>
                    </a:p>
                  </a:txBody>
                  <a:tcPr marL="49206" marR="49206" marT="0" marB="0">
                    <a:lnL>
                      <a:noFill/>
                    </a:lnL>
                    <a:lnR>
                      <a:noFill/>
                    </a:lnR>
                    <a:lnT>
                      <a:noFill/>
                    </a:lnT>
                    <a:lnB>
                      <a:noFill/>
                    </a:lnB>
                    <a:noFill/>
                  </a:tcPr>
                </a:tc>
                <a:extLst>
                  <a:ext uri="{0D108BD9-81ED-4DB2-BD59-A6C34878D82A}">
                    <a16:rowId xmlns:a16="http://schemas.microsoft.com/office/drawing/2014/main" val="1539984832"/>
                  </a:ext>
                </a:extLst>
              </a:tr>
              <a:tr h="288000">
                <a:tc>
                  <a:txBody>
                    <a:bodyPr/>
                    <a:lstStyle/>
                    <a:p>
                      <a:pPr>
                        <a:lnSpc>
                          <a:spcPts val="1800"/>
                        </a:lnSpc>
                        <a:spcAft>
                          <a:spcPts val="0"/>
                        </a:spcAft>
                      </a:pPr>
                      <a:r>
                        <a:rPr lang="en-US" sz="1600" dirty="0">
                          <a:solidFill>
                            <a:srgbClr val="404040"/>
                          </a:solidFill>
                          <a:effectLst/>
                          <a:latin typeface="Times New Roman" panose="02020603050405020304" pitchFamily="18" charset="0"/>
                          <a:ea typeface="+mn-ea"/>
                          <a:cs typeface="Times New Roman" panose="02020603050405020304" pitchFamily="18" charset="0"/>
                        </a:rPr>
                        <a:t>2020.03-</a:t>
                      </a:r>
                      <a:r>
                        <a:rPr lang="zh-CN" sz="1600" dirty="0">
                          <a:solidFill>
                            <a:srgbClr val="404040"/>
                          </a:solidFill>
                          <a:effectLst/>
                          <a:latin typeface="Times New Roman" panose="02020603050405020304" pitchFamily="18" charset="0"/>
                          <a:ea typeface="+mn-ea"/>
                          <a:cs typeface="Times New Roman" panose="02020603050405020304" pitchFamily="18" charset="0"/>
                        </a:rPr>
                        <a:t>至今</a:t>
                      </a:r>
                      <a:endParaRPr lang="zh-CN" sz="1600" dirty="0">
                        <a:effectLst/>
                        <a:latin typeface="Times New Roman" panose="02020603050405020304" pitchFamily="18" charset="0"/>
                        <a:ea typeface="+mn-ea"/>
                        <a:cs typeface="Times New Roman" panose="02020603050405020304" pitchFamily="18" charset="0"/>
                      </a:endParaRPr>
                    </a:p>
                  </a:txBody>
                  <a:tcPr marL="65608" marR="6560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nSpc>
                          <a:spcPts val="1800"/>
                        </a:lnSpc>
                        <a:spcAft>
                          <a:spcPts val="0"/>
                        </a:spcAft>
                      </a:pPr>
                      <a:r>
                        <a:rPr lang="zh-CN" sz="1600" dirty="0">
                          <a:solidFill>
                            <a:srgbClr val="404040"/>
                          </a:solidFill>
                          <a:effectLst/>
                          <a:latin typeface="+mn-ea"/>
                          <a:ea typeface="+mn-ea"/>
                        </a:rPr>
                        <a:t>北京市中伦律师事务所</a:t>
                      </a:r>
                      <a:endParaRPr lang="zh-CN" sz="1600" dirty="0">
                        <a:effectLst/>
                        <a:latin typeface="+mn-ea"/>
                        <a:ea typeface="+mn-ea"/>
                      </a:endParaRPr>
                    </a:p>
                  </a:txBody>
                  <a:tcPr marL="65608" marR="6560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ts val="1800"/>
                        </a:lnSpc>
                        <a:spcAft>
                          <a:spcPts val="0"/>
                        </a:spcAft>
                      </a:pPr>
                      <a:r>
                        <a:rPr lang="zh-CN" sz="1200" dirty="0">
                          <a:solidFill>
                            <a:srgbClr val="404040"/>
                          </a:solidFill>
                          <a:effectLst/>
                          <a:latin typeface="Courier New" panose="02070309020205020404" pitchFamily="49" charset="0"/>
                          <a:ea typeface="微软雅黑" panose="020B0503020204020204" pitchFamily="34" charset="-122"/>
                        </a:rPr>
                        <a:t>北京市中伦律师事务所</a:t>
                      </a:r>
                      <a:endParaRPr lang="zh-CN" sz="1200" dirty="0">
                        <a:effectLst/>
                        <a:latin typeface="Courier New" panose="02070309020205020404" pitchFamily="49" charset="0"/>
                        <a:ea typeface="宋体" panose="02010600030101010101" pitchFamily="2" charset="-122"/>
                      </a:endParaRPr>
                    </a:p>
                  </a:txBody>
                  <a:tcPr marL="49206" marR="49206" marT="0" marB="0">
                    <a:lnL>
                      <a:noFill/>
                    </a:lnL>
                    <a:lnR>
                      <a:noFill/>
                    </a:lnR>
                    <a:lnT>
                      <a:noFill/>
                    </a:lnT>
                    <a:lnB>
                      <a:noFill/>
                    </a:lnB>
                    <a:noFill/>
                  </a:tcPr>
                </a:tc>
                <a:extLst>
                  <a:ext uri="{0D108BD9-81ED-4DB2-BD59-A6C34878D82A}">
                    <a16:rowId xmlns:a16="http://schemas.microsoft.com/office/drawing/2014/main" val="184209965"/>
                  </a:ext>
                </a:extLst>
              </a:tr>
            </a:tbl>
          </a:graphicData>
        </a:graphic>
      </p:graphicFrame>
      <p:sp>
        <p:nvSpPr>
          <p:cNvPr id="8" name="Rectangle 8">
            <a:extLst>
              <a:ext uri="{FF2B5EF4-FFF2-40B4-BE49-F238E27FC236}">
                <a16:creationId xmlns:a16="http://schemas.microsoft.com/office/drawing/2014/main" id="{B2489FAB-9522-1248-98C9-E81B10E03EE4}"/>
              </a:ext>
            </a:extLst>
          </p:cNvPr>
          <p:cNvSpPr>
            <a:spLocks noChangeArrowheads="1"/>
          </p:cNvSpPr>
          <p:nvPr/>
        </p:nvSpPr>
        <p:spPr bwMode="auto">
          <a:xfrm>
            <a:off x="3985684" y="1114624"/>
            <a:ext cx="303929"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r>
              <a:rPr lang="zh-CN" altLang="zh-CN" sz="1600">
                <a:solidFill>
                  <a:srgbClr val="404040"/>
                </a:solidFill>
                <a:latin typeface="Arial" panose="020B0604020202020204" pitchFamily="34" charset="0"/>
                <a:ea typeface="微软雅黑" panose="020B0503020204020204" pitchFamily="34" charset="-122"/>
              </a:rPr>
              <a:t> </a:t>
            </a:r>
            <a:endParaRPr lang="zh-CN" altLang="zh-CN" sz="1200">
              <a:latin typeface="Arial" panose="020B0604020202020204" pitchFamily="34" charset="0"/>
            </a:endParaRPr>
          </a:p>
          <a:p>
            <a:pPr defTabSz="1219170" eaLnBrk="0" fontAlgn="base" hangingPunct="0">
              <a:spcBef>
                <a:spcPct val="0"/>
              </a:spcBef>
              <a:spcAft>
                <a:spcPct val="0"/>
              </a:spcAft>
            </a:pPr>
            <a:r>
              <a:rPr lang="zh-CN" altLang="zh-CN" sz="1600">
                <a:solidFill>
                  <a:srgbClr val="404040"/>
                </a:solidFill>
                <a:latin typeface="Arial" panose="020B0604020202020204" pitchFamily="34" charset="0"/>
                <a:ea typeface="微软雅黑" panose="020B0503020204020204" pitchFamily="34" charset="-122"/>
              </a:rPr>
              <a:t> </a:t>
            </a:r>
            <a:endParaRPr lang="zh-CN" altLang="zh-CN" sz="2400">
              <a:latin typeface="Arial" panose="020B0604020202020204" pitchFamily="34" charset="0"/>
            </a:endParaRPr>
          </a:p>
        </p:txBody>
      </p:sp>
    </p:spTree>
    <p:extLst>
      <p:ext uri="{BB962C8B-B14F-4D97-AF65-F5344CB8AC3E}">
        <p14:creationId xmlns:p14="http://schemas.microsoft.com/office/powerpoint/2010/main" val="38133571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BBFC31A3-E4D6-E34C-A4BB-5A2FB8AB5F02}"/>
              </a:ext>
            </a:extLst>
          </p:cNvPr>
          <p:cNvSpPr>
            <a:spLocks noGrp="1"/>
          </p:cNvSpPr>
          <p:nvPr>
            <p:ph idx="1"/>
          </p:nvPr>
        </p:nvSpPr>
        <p:spPr>
          <a:xfrm>
            <a:off x="431371" y="1513251"/>
            <a:ext cx="10972800" cy="4525963"/>
          </a:xfrm>
        </p:spPr>
        <p:txBody>
          <a:bodyPr>
            <a:noAutofit/>
          </a:bodyPr>
          <a:lstStyle/>
          <a:p>
            <a:pPr lvl="0" algn="just">
              <a:lnSpc>
                <a:spcPct val="150000"/>
              </a:lnSpc>
              <a:buSzPts val="1000"/>
              <a:buBlip>
                <a:blip r:embed="rId2"/>
              </a:buBlip>
            </a:pPr>
            <a:r>
              <a:rPr lang="zh-CN" altLang="zh-CN" sz="1867" dirty="0"/>
              <a:t>郝竞宇的执业领域主要包括：反倾销、反补贴和保障措施法，</a:t>
            </a:r>
            <a:r>
              <a:rPr lang="en-US" altLang="zh-CN" sz="1867" dirty="0"/>
              <a:t>WTO</a:t>
            </a:r>
            <a:r>
              <a:rPr lang="zh-CN" altLang="zh-CN" sz="1867" dirty="0"/>
              <a:t>以及相关贸易救济法律，海关法、走私犯罪、贸易合规，出口管制等。</a:t>
            </a:r>
          </a:p>
          <a:p>
            <a:pPr algn="just">
              <a:lnSpc>
                <a:spcPct val="150000"/>
              </a:lnSpc>
              <a:buSzPts val="1000"/>
              <a:buBlip>
                <a:blip r:embed="rId2"/>
              </a:buBlip>
            </a:pPr>
            <a:r>
              <a:rPr lang="zh-CN" altLang="zh-CN" sz="1867" dirty="0"/>
              <a:t>在近</a:t>
            </a:r>
            <a:r>
              <a:rPr lang="en-US" altLang="zh-CN" sz="1867" dirty="0"/>
              <a:t>10</a:t>
            </a:r>
            <a:r>
              <a:rPr lang="zh-CN" altLang="zh-CN" sz="1867" dirty="0"/>
              <a:t>年的法律实践中，承办近百起案件。</a:t>
            </a:r>
          </a:p>
          <a:p>
            <a:pPr algn="just">
              <a:lnSpc>
                <a:spcPct val="150000"/>
              </a:lnSpc>
              <a:buSzPts val="1000"/>
              <a:buBlip>
                <a:blip r:embed="rId2"/>
              </a:buBlip>
            </a:pPr>
            <a:r>
              <a:rPr lang="zh-CN" altLang="zh-CN" sz="1867" dirty="0"/>
              <a:t>应诉反倾销调查案件：参与中国企业应诉欧盟、美国、加拿大、澳大利亚、巴西、日本、印度、土耳其、印尼、越南、马来西亚、俄白哈、台湾等国家和地区的反倾销调查，涉及石墨电极、钢铁、瓷砖、毛巾、陶瓷餐具、蜡烛、罐头、铸件、玻璃纤维、汽车轮毂、胶印版等产业。</a:t>
            </a:r>
          </a:p>
          <a:p>
            <a:pPr algn="just">
              <a:lnSpc>
                <a:spcPct val="150000"/>
              </a:lnSpc>
              <a:buSzPts val="1000"/>
              <a:buBlip>
                <a:blip r:embed="rId2"/>
              </a:buBlip>
            </a:pPr>
            <a:r>
              <a:rPr lang="zh-CN" altLang="zh-CN" sz="1867" dirty="0"/>
              <a:t>应诉反补贴调查案件：参与中国政府和企业应诉欧盟、美国、加拿大、印度等调查。</a:t>
            </a:r>
          </a:p>
          <a:p>
            <a:pPr algn="just">
              <a:lnSpc>
                <a:spcPct val="150000"/>
              </a:lnSpc>
              <a:buSzPts val="1000"/>
              <a:buBlip>
                <a:blip r:embed="rId2"/>
              </a:buBlip>
            </a:pPr>
            <a:r>
              <a:rPr lang="zh-CN" altLang="zh-CN" sz="1867" dirty="0"/>
              <a:t>贸易合规：为客户审查技术许可协议、独家代理协议、进出口合同；提供营商环境、供应链筹划等方面的咨询。</a:t>
            </a:r>
          </a:p>
        </p:txBody>
      </p:sp>
      <p:sp>
        <p:nvSpPr>
          <p:cNvPr id="4" name="页脚占位符 3">
            <a:extLst>
              <a:ext uri="{FF2B5EF4-FFF2-40B4-BE49-F238E27FC236}">
                <a16:creationId xmlns:a16="http://schemas.microsoft.com/office/drawing/2014/main" id="{414F173F-559C-BD4F-9E2F-8E2C4207F450}"/>
              </a:ext>
            </a:extLst>
          </p:cNvPr>
          <p:cNvSpPr>
            <a:spLocks noGrp="1"/>
          </p:cNvSpPr>
          <p:nvPr>
            <p:ph type="ftr" sz="quarter" idx="11"/>
          </p:nvPr>
        </p:nvSpPr>
        <p:spPr/>
        <p:txBody>
          <a:bodyPr/>
          <a:lstStyle/>
          <a:p>
            <a:r>
              <a:rPr lang="zh-CN" altLang="en-US"/>
              <a:t>严格保密</a:t>
            </a:r>
          </a:p>
        </p:txBody>
      </p:sp>
      <p:sp>
        <p:nvSpPr>
          <p:cNvPr id="5" name="灯片编号占位符 4">
            <a:extLst>
              <a:ext uri="{FF2B5EF4-FFF2-40B4-BE49-F238E27FC236}">
                <a16:creationId xmlns:a16="http://schemas.microsoft.com/office/drawing/2014/main" id="{F5B3F2B9-C2ED-7A4C-AC70-BA2C90A09269}"/>
              </a:ext>
            </a:extLst>
          </p:cNvPr>
          <p:cNvSpPr>
            <a:spLocks noGrp="1"/>
          </p:cNvSpPr>
          <p:nvPr>
            <p:ph type="sldNum" sz="quarter" idx="12"/>
          </p:nvPr>
        </p:nvSpPr>
        <p:spPr/>
        <p:txBody>
          <a:bodyPr/>
          <a:lstStyle/>
          <a:p>
            <a:fld id="{F054BAD5-415E-493C-9023-AB4605AAD986}" type="slidenum">
              <a:rPr lang="zh-CN" altLang="en-US" smtClean="0"/>
              <a:t>23</a:t>
            </a:fld>
            <a:endParaRPr lang="zh-CN" altLang="en-US"/>
          </a:p>
        </p:txBody>
      </p:sp>
      <p:sp>
        <p:nvSpPr>
          <p:cNvPr id="6" name="TextBox 24">
            <a:extLst>
              <a:ext uri="{FF2B5EF4-FFF2-40B4-BE49-F238E27FC236}">
                <a16:creationId xmlns:a16="http://schemas.microsoft.com/office/drawing/2014/main" id="{5F3EF043-C6BD-964C-8F3B-633E7F13A37F}"/>
              </a:ext>
            </a:extLst>
          </p:cNvPr>
          <p:cNvSpPr txBox="1"/>
          <p:nvPr/>
        </p:nvSpPr>
        <p:spPr>
          <a:xfrm>
            <a:off x="335360" y="223239"/>
            <a:ext cx="2657590" cy="836353"/>
          </a:xfrm>
          <a:prstGeom prst="rect">
            <a:avLst/>
          </a:prstGeom>
          <a:noFill/>
        </p:spPr>
        <p:txBody>
          <a:bodyPr wrap="none" lIns="96744" tIns="48372" rIns="96744" bIns="48372" rtlCol="0">
            <a:spAutoFit/>
          </a:bodyPr>
          <a:lstStyle>
            <a:defPPr>
              <a:defRPr lang="zh-CN"/>
            </a:defPPr>
            <a:lvl1pPr>
              <a:defRPr kumimoji="1" sz="3600" b="1">
                <a:solidFill>
                  <a:schemeClr val="tx1">
                    <a:lumMod val="65000"/>
                    <a:lumOff val="35000"/>
                  </a:schemeClr>
                </a:solidFill>
                <a:latin typeface="微软雅黑" pitchFamily="34" charset="-122"/>
                <a:ea typeface="微软雅黑" pitchFamily="34" charset="-122"/>
              </a:defRPr>
            </a:lvl1pPr>
          </a:lstStyle>
          <a:p>
            <a:r>
              <a:rPr lang="zh-CN" altLang="en-US" sz="4800" dirty="0"/>
              <a:t>执业领域</a:t>
            </a:r>
            <a:endParaRPr lang="zh-CN" altLang="zh-CN" sz="4800" dirty="0"/>
          </a:p>
        </p:txBody>
      </p:sp>
    </p:spTree>
    <p:extLst>
      <p:ext uri="{BB962C8B-B14F-4D97-AF65-F5344CB8AC3E}">
        <p14:creationId xmlns:p14="http://schemas.microsoft.com/office/powerpoint/2010/main" val="42574052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内容占位符 5">
            <a:extLst>
              <a:ext uri="{FF2B5EF4-FFF2-40B4-BE49-F238E27FC236}">
                <a16:creationId xmlns:a16="http://schemas.microsoft.com/office/drawing/2014/main" id="{95481FFA-4801-564E-90A7-A51C0D0B1077}"/>
              </a:ext>
            </a:extLst>
          </p:cNvPr>
          <p:cNvGraphicFramePr>
            <a:graphicFrameLocks noGrp="1"/>
          </p:cNvGraphicFramePr>
          <p:nvPr>
            <p:ph idx="1"/>
          </p:nvPr>
        </p:nvGraphicFramePr>
        <p:xfrm>
          <a:off x="5329370" y="452311"/>
          <a:ext cx="6290105" cy="6148998"/>
        </p:xfrm>
        <a:graphic>
          <a:graphicData uri="http://schemas.openxmlformats.org/drawingml/2006/table">
            <a:tbl>
              <a:tblPr firstRow="1" firstCol="1" bandRow="1">
                <a:effectLst>
                  <a:reflection stA="0" endPos="65000" dist="50800" dir="5400000" sy="-100000" algn="bl" rotWithShape="0"/>
                </a:effectLst>
              </a:tblPr>
              <a:tblGrid>
                <a:gridCol w="2350424">
                  <a:extLst>
                    <a:ext uri="{9D8B030D-6E8A-4147-A177-3AD203B41FA5}">
                      <a16:colId xmlns:a16="http://schemas.microsoft.com/office/drawing/2014/main" val="2793375992"/>
                    </a:ext>
                  </a:extLst>
                </a:gridCol>
                <a:gridCol w="3939681">
                  <a:extLst>
                    <a:ext uri="{9D8B030D-6E8A-4147-A177-3AD203B41FA5}">
                      <a16:colId xmlns:a16="http://schemas.microsoft.com/office/drawing/2014/main" val="3295566503"/>
                    </a:ext>
                  </a:extLst>
                </a:gridCol>
              </a:tblGrid>
              <a:tr h="288000">
                <a:tc>
                  <a:txBody>
                    <a:bodyPr/>
                    <a:lstStyle/>
                    <a:p>
                      <a:pPr>
                        <a:lnSpc>
                          <a:spcPts val="1800"/>
                        </a:lnSpc>
                        <a:spcAft>
                          <a:spcPts val="0"/>
                        </a:spcAft>
                      </a:pPr>
                      <a:r>
                        <a:rPr lang="zh-CN" sz="1600" b="1">
                          <a:solidFill>
                            <a:srgbClr val="404040"/>
                          </a:solidFill>
                          <a:effectLst/>
                          <a:latin typeface="+mn-ea"/>
                          <a:ea typeface="+mn-ea"/>
                        </a:rPr>
                        <a:t>执业资格</a:t>
                      </a:r>
                      <a:r>
                        <a:rPr lang="en-US" sz="1600" b="1">
                          <a:solidFill>
                            <a:srgbClr val="404040"/>
                          </a:solidFill>
                          <a:effectLst/>
                          <a:latin typeface="+mn-ea"/>
                          <a:ea typeface="+mn-ea"/>
                        </a:rPr>
                        <a:t>:</a:t>
                      </a:r>
                      <a:endParaRPr lang="zh-CN" sz="1600">
                        <a:effectLst/>
                        <a:latin typeface="+mn-ea"/>
                        <a:ea typeface="+mn-ea"/>
                      </a:endParaRPr>
                    </a:p>
                  </a:txBody>
                  <a:tcPr marL="58264" marR="58264" marT="0" marB="0">
                    <a:lnL>
                      <a:noFill/>
                    </a:lnL>
                    <a:lnR>
                      <a:noFill/>
                    </a:lnR>
                    <a:lnT>
                      <a:noFill/>
                    </a:lnT>
                    <a:lnB>
                      <a:noFill/>
                    </a:lnB>
                    <a:noFill/>
                  </a:tcPr>
                </a:tc>
                <a:tc>
                  <a:txBody>
                    <a:bodyPr/>
                    <a:lstStyle/>
                    <a:p>
                      <a:endParaRPr lang="zh-CN" altLang="en-US" sz="1600">
                        <a:latin typeface="+mn-ea"/>
                        <a:ea typeface="+mn-ea"/>
                      </a:endParaRPr>
                    </a:p>
                  </a:txBody>
                  <a:tcPr marL="58264" marR="58264" marT="0" marB="0">
                    <a:lnL>
                      <a:noFill/>
                    </a:lnL>
                    <a:lnR>
                      <a:noFill/>
                    </a:lnR>
                    <a:lnT>
                      <a:noFill/>
                    </a:lnT>
                    <a:lnB>
                      <a:noFill/>
                    </a:lnB>
                    <a:noFill/>
                  </a:tcPr>
                </a:tc>
                <a:extLst>
                  <a:ext uri="{0D108BD9-81ED-4DB2-BD59-A6C34878D82A}">
                    <a16:rowId xmlns:a16="http://schemas.microsoft.com/office/drawing/2014/main" val="3146494616"/>
                  </a:ext>
                </a:extLst>
              </a:tr>
              <a:tr h="302923">
                <a:tc>
                  <a:txBody>
                    <a:bodyPr/>
                    <a:lstStyle/>
                    <a:p>
                      <a:pPr>
                        <a:lnSpc>
                          <a:spcPts val="1800"/>
                        </a:lnSpc>
                        <a:spcAft>
                          <a:spcPts val="0"/>
                        </a:spcAft>
                      </a:pPr>
                      <a:r>
                        <a:rPr lang="zh-CN" sz="1600">
                          <a:solidFill>
                            <a:srgbClr val="404040"/>
                          </a:solidFill>
                          <a:effectLst/>
                          <a:latin typeface="+mn-ea"/>
                          <a:ea typeface="+mn-ea"/>
                        </a:rPr>
                        <a:t>中国律师资格</a:t>
                      </a:r>
                      <a:endParaRPr lang="zh-CN" sz="1600">
                        <a:effectLst/>
                        <a:latin typeface="+mn-ea"/>
                        <a:ea typeface="+mn-ea"/>
                      </a:endParaRPr>
                    </a:p>
                  </a:txBody>
                  <a:tcPr marL="0" marR="0" marT="15105" marB="15105">
                    <a:lnL>
                      <a:noFill/>
                    </a:lnL>
                    <a:lnR>
                      <a:noFill/>
                    </a:lnR>
                    <a:lnT>
                      <a:noFill/>
                    </a:lnT>
                    <a:lnB>
                      <a:noFill/>
                    </a:lnB>
                    <a:noFill/>
                  </a:tcPr>
                </a:tc>
                <a:tc>
                  <a:txBody>
                    <a:bodyPr/>
                    <a:lstStyle/>
                    <a:p>
                      <a:pPr>
                        <a:lnSpc>
                          <a:spcPts val="1800"/>
                        </a:lnSpc>
                        <a:spcAft>
                          <a:spcPts val="0"/>
                        </a:spcAft>
                      </a:pPr>
                      <a:r>
                        <a:rPr lang="en-US" sz="1600">
                          <a:solidFill>
                            <a:srgbClr val="404040"/>
                          </a:solidFill>
                          <a:effectLst/>
                          <a:latin typeface="+mn-ea"/>
                          <a:ea typeface="+mn-ea"/>
                        </a:rPr>
                        <a:t> </a:t>
                      </a:r>
                      <a:endParaRPr lang="zh-CN" sz="1600">
                        <a:effectLst/>
                        <a:latin typeface="+mn-ea"/>
                        <a:ea typeface="+mn-ea"/>
                      </a:endParaRPr>
                    </a:p>
                  </a:txBody>
                  <a:tcPr marL="0" marR="0" marT="15105" marB="15105">
                    <a:lnL>
                      <a:noFill/>
                    </a:lnL>
                    <a:lnR>
                      <a:noFill/>
                    </a:lnR>
                    <a:lnT>
                      <a:noFill/>
                    </a:lnT>
                    <a:lnB>
                      <a:noFill/>
                    </a:lnB>
                    <a:noFill/>
                  </a:tcPr>
                </a:tc>
                <a:extLst>
                  <a:ext uri="{0D108BD9-81ED-4DB2-BD59-A6C34878D82A}">
                    <a16:rowId xmlns:a16="http://schemas.microsoft.com/office/drawing/2014/main" val="4118348145"/>
                  </a:ext>
                </a:extLst>
              </a:tr>
              <a:tr h="288000">
                <a:tc>
                  <a:txBody>
                    <a:bodyPr/>
                    <a:lstStyle/>
                    <a:p>
                      <a:pPr>
                        <a:lnSpc>
                          <a:spcPts val="1800"/>
                        </a:lnSpc>
                        <a:spcAft>
                          <a:spcPts val="0"/>
                        </a:spcAft>
                      </a:pPr>
                      <a:r>
                        <a:rPr lang="zh-CN" sz="1600" b="1">
                          <a:solidFill>
                            <a:srgbClr val="404040"/>
                          </a:solidFill>
                          <a:effectLst/>
                          <a:latin typeface="+mn-ea"/>
                          <a:ea typeface="+mn-ea"/>
                        </a:rPr>
                        <a:t>教育背景</a:t>
                      </a:r>
                      <a:r>
                        <a:rPr lang="en-US" sz="1600" b="1">
                          <a:solidFill>
                            <a:srgbClr val="404040"/>
                          </a:solidFill>
                          <a:effectLst/>
                          <a:latin typeface="+mn-ea"/>
                          <a:ea typeface="+mn-ea"/>
                        </a:rPr>
                        <a:t>:</a:t>
                      </a:r>
                      <a:r>
                        <a:rPr lang="en-US" sz="1600" b="1" spc="100">
                          <a:solidFill>
                            <a:srgbClr val="404040"/>
                          </a:solidFill>
                          <a:effectLst/>
                          <a:latin typeface="+mn-ea"/>
                          <a:ea typeface="+mn-ea"/>
                        </a:rPr>
                        <a:t> </a:t>
                      </a:r>
                      <a:endParaRPr lang="zh-CN" sz="1600">
                        <a:effectLst/>
                        <a:latin typeface="+mn-ea"/>
                        <a:ea typeface="+mn-ea"/>
                      </a:endParaRPr>
                    </a:p>
                  </a:txBody>
                  <a:tcPr marL="58264" marR="58264" marT="0" marB="0">
                    <a:lnL>
                      <a:noFill/>
                    </a:lnL>
                    <a:lnR>
                      <a:noFill/>
                    </a:lnR>
                    <a:lnT>
                      <a:noFill/>
                    </a:lnT>
                    <a:lnB>
                      <a:noFill/>
                    </a:lnB>
                    <a:noFill/>
                  </a:tcPr>
                </a:tc>
                <a:tc>
                  <a:txBody>
                    <a:bodyPr/>
                    <a:lstStyle/>
                    <a:p>
                      <a:endParaRPr lang="zh-CN" altLang="en-US" sz="1600">
                        <a:latin typeface="+mn-ea"/>
                        <a:ea typeface="+mn-ea"/>
                      </a:endParaRPr>
                    </a:p>
                  </a:txBody>
                  <a:tcPr marL="58264" marR="58264" marT="0" marB="0">
                    <a:lnL>
                      <a:noFill/>
                    </a:lnL>
                    <a:lnR>
                      <a:noFill/>
                    </a:lnR>
                    <a:lnT>
                      <a:noFill/>
                    </a:lnT>
                    <a:lnB>
                      <a:noFill/>
                    </a:lnB>
                    <a:noFill/>
                  </a:tcPr>
                </a:tc>
                <a:extLst>
                  <a:ext uri="{0D108BD9-81ED-4DB2-BD59-A6C34878D82A}">
                    <a16:rowId xmlns:a16="http://schemas.microsoft.com/office/drawing/2014/main" val="2051384201"/>
                  </a:ext>
                </a:extLst>
              </a:tr>
              <a:tr h="293101">
                <a:tc>
                  <a:txBody>
                    <a:bodyPr/>
                    <a:lstStyle/>
                    <a:p>
                      <a:pPr>
                        <a:lnSpc>
                          <a:spcPts val="1800"/>
                        </a:lnSpc>
                        <a:spcAft>
                          <a:spcPts val="0"/>
                        </a:spcAft>
                      </a:pPr>
                      <a:r>
                        <a:rPr lang="zh-CN" sz="1600" dirty="0">
                          <a:solidFill>
                            <a:srgbClr val="404040"/>
                          </a:solidFill>
                          <a:effectLst/>
                          <a:latin typeface="+mn-ea"/>
                          <a:ea typeface="+mn-ea"/>
                        </a:rPr>
                        <a:t>奥地利萨</a:t>
                      </a:r>
                      <a:r>
                        <a:rPr lang="zh-CN" altLang="en-US" sz="1600" dirty="0">
                          <a:solidFill>
                            <a:srgbClr val="404040"/>
                          </a:solidFill>
                          <a:effectLst/>
                          <a:latin typeface="+mn-ea"/>
                          <a:ea typeface="+mn-ea"/>
                        </a:rPr>
                        <a:t>尔</a:t>
                      </a:r>
                      <a:r>
                        <a:rPr lang="zh-CN" sz="1600" dirty="0">
                          <a:solidFill>
                            <a:srgbClr val="404040"/>
                          </a:solidFill>
                          <a:effectLst/>
                          <a:latin typeface="+mn-ea"/>
                          <a:ea typeface="+mn-ea"/>
                        </a:rPr>
                        <a:t>兹堡</a:t>
                      </a:r>
                      <a:endParaRPr lang="zh-CN" sz="1600" dirty="0">
                        <a:effectLst/>
                        <a:latin typeface="+mn-ea"/>
                        <a:ea typeface="+mn-ea"/>
                      </a:endParaRPr>
                    </a:p>
                  </a:txBody>
                  <a:tcPr marL="0" marR="0" marT="15105" marB="15105">
                    <a:lnL>
                      <a:noFill/>
                    </a:lnL>
                    <a:lnR>
                      <a:noFill/>
                    </a:lnR>
                    <a:lnT>
                      <a:noFill/>
                    </a:lnT>
                    <a:lnB>
                      <a:noFill/>
                    </a:lnB>
                    <a:noFill/>
                  </a:tcPr>
                </a:tc>
                <a:tc>
                  <a:txBody>
                    <a:bodyPr/>
                    <a:lstStyle/>
                    <a:p>
                      <a:pPr>
                        <a:lnSpc>
                          <a:spcPts val="1800"/>
                        </a:lnSpc>
                        <a:spcAft>
                          <a:spcPts val="0"/>
                        </a:spcAft>
                      </a:pPr>
                      <a:r>
                        <a:rPr lang="zh-CN" sz="1600">
                          <a:solidFill>
                            <a:srgbClr val="404040"/>
                          </a:solidFill>
                          <a:effectLst/>
                          <a:latin typeface="+mn-ea"/>
                          <a:ea typeface="+mn-ea"/>
                        </a:rPr>
                        <a:t>美国法律制度与法律文凭</a:t>
                      </a:r>
                      <a:endParaRPr lang="zh-CN" sz="1600">
                        <a:effectLst/>
                        <a:latin typeface="+mn-ea"/>
                        <a:ea typeface="+mn-ea"/>
                      </a:endParaRPr>
                    </a:p>
                  </a:txBody>
                  <a:tcPr marL="0" marR="0" marT="15105" marB="15105">
                    <a:lnL>
                      <a:noFill/>
                    </a:lnL>
                    <a:lnR>
                      <a:noFill/>
                    </a:lnR>
                    <a:lnT>
                      <a:noFill/>
                    </a:lnT>
                    <a:lnB>
                      <a:noFill/>
                    </a:lnB>
                    <a:noFill/>
                  </a:tcPr>
                </a:tc>
                <a:extLst>
                  <a:ext uri="{0D108BD9-81ED-4DB2-BD59-A6C34878D82A}">
                    <a16:rowId xmlns:a16="http://schemas.microsoft.com/office/drawing/2014/main" val="2530511736"/>
                  </a:ext>
                </a:extLst>
              </a:tr>
              <a:tr h="1207501">
                <a:tc>
                  <a:txBody>
                    <a:bodyPr/>
                    <a:lstStyle/>
                    <a:p>
                      <a:pPr>
                        <a:lnSpc>
                          <a:spcPts val="1800"/>
                        </a:lnSpc>
                        <a:spcAft>
                          <a:spcPts val="0"/>
                        </a:spcAft>
                      </a:pPr>
                      <a:r>
                        <a:rPr lang="zh-CN" sz="1600" dirty="0">
                          <a:solidFill>
                            <a:srgbClr val="404040"/>
                          </a:solidFill>
                          <a:effectLst/>
                          <a:latin typeface="+mn-ea"/>
                          <a:ea typeface="+mn-ea"/>
                        </a:rPr>
                        <a:t>欧盟委员会第</a:t>
                      </a:r>
                      <a:r>
                        <a:rPr lang="en-US" sz="1600" dirty="0">
                          <a:solidFill>
                            <a:srgbClr val="404040"/>
                          </a:solidFill>
                          <a:effectLst/>
                          <a:latin typeface="Times New Roman" panose="02020603050405020304" pitchFamily="18" charset="0"/>
                          <a:ea typeface="+mn-ea"/>
                          <a:cs typeface="Times New Roman" panose="02020603050405020304" pitchFamily="18" charset="0"/>
                        </a:rPr>
                        <a:t>21</a:t>
                      </a:r>
                      <a:r>
                        <a:rPr lang="zh-CN" sz="1600" dirty="0">
                          <a:solidFill>
                            <a:srgbClr val="404040"/>
                          </a:solidFill>
                          <a:effectLst/>
                          <a:latin typeface="+mn-ea"/>
                          <a:ea typeface="+mn-ea"/>
                        </a:rPr>
                        <a:t>总司</a:t>
                      </a:r>
                      <a:endParaRPr lang="zh-CN" sz="1600" dirty="0">
                        <a:effectLst/>
                        <a:latin typeface="+mn-ea"/>
                        <a:ea typeface="+mn-ea"/>
                      </a:endParaRPr>
                    </a:p>
                    <a:p>
                      <a:pPr>
                        <a:lnSpc>
                          <a:spcPts val="1800"/>
                        </a:lnSpc>
                        <a:spcAft>
                          <a:spcPts val="0"/>
                        </a:spcAft>
                      </a:pPr>
                      <a:r>
                        <a:rPr lang="zh-CN" sz="1600" dirty="0">
                          <a:solidFill>
                            <a:srgbClr val="404040"/>
                          </a:solidFill>
                          <a:effectLst/>
                          <a:latin typeface="+mn-ea"/>
                          <a:ea typeface="+mn-ea"/>
                        </a:rPr>
                        <a:t>布鲁塞尔自由大学</a:t>
                      </a:r>
                      <a:endParaRPr lang="zh-CN" sz="1600" dirty="0">
                        <a:effectLst/>
                        <a:latin typeface="+mn-ea"/>
                        <a:ea typeface="+mn-ea"/>
                      </a:endParaRPr>
                    </a:p>
                    <a:p>
                      <a:pPr>
                        <a:lnSpc>
                          <a:spcPts val="1800"/>
                        </a:lnSpc>
                        <a:spcAft>
                          <a:spcPts val="0"/>
                        </a:spcAft>
                      </a:pPr>
                      <a:r>
                        <a:rPr lang="zh-CN" sz="1600" dirty="0">
                          <a:solidFill>
                            <a:srgbClr val="404040"/>
                          </a:solidFill>
                          <a:effectLst/>
                          <a:latin typeface="+mn-ea"/>
                          <a:ea typeface="+mn-ea"/>
                        </a:rPr>
                        <a:t>中国政法大学</a:t>
                      </a:r>
                      <a:endParaRPr lang="zh-CN" sz="1600" dirty="0">
                        <a:effectLst/>
                        <a:latin typeface="+mn-ea"/>
                        <a:ea typeface="+mn-ea"/>
                      </a:endParaRPr>
                    </a:p>
                    <a:p>
                      <a:pPr>
                        <a:lnSpc>
                          <a:spcPts val="1800"/>
                        </a:lnSpc>
                        <a:spcAft>
                          <a:spcPts val="0"/>
                        </a:spcAft>
                      </a:pPr>
                      <a:r>
                        <a:rPr lang="zh-CN" sz="1600" dirty="0">
                          <a:solidFill>
                            <a:srgbClr val="404040"/>
                          </a:solidFill>
                          <a:effectLst/>
                          <a:latin typeface="+mn-ea"/>
                          <a:ea typeface="+mn-ea"/>
                        </a:rPr>
                        <a:t>对外贸易大学</a:t>
                      </a:r>
                      <a:endParaRPr lang="zh-CN" sz="1600" dirty="0">
                        <a:effectLst/>
                        <a:latin typeface="+mn-ea"/>
                        <a:ea typeface="+mn-ea"/>
                      </a:endParaRPr>
                    </a:p>
                  </a:txBody>
                  <a:tcPr marL="0" marR="0" marT="15105" marB="15105">
                    <a:lnL>
                      <a:noFill/>
                    </a:lnL>
                    <a:lnR>
                      <a:noFill/>
                    </a:lnR>
                    <a:lnT>
                      <a:noFill/>
                    </a:lnT>
                    <a:lnB>
                      <a:noFill/>
                    </a:lnB>
                    <a:noFill/>
                  </a:tcPr>
                </a:tc>
                <a:tc>
                  <a:txBody>
                    <a:bodyPr/>
                    <a:lstStyle/>
                    <a:p>
                      <a:pPr>
                        <a:lnSpc>
                          <a:spcPts val="1800"/>
                        </a:lnSpc>
                        <a:spcAft>
                          <a:spcPts val="0"/>
                        </a:spcAft>
                      </a:pPr>
                      <a:r>
                        <a:rPr lang="zh-CN" sz="1600" dirty="0">
                          <a:solidFill>
                            <a:srgbClr val="404040"/>
                          </a:solidFill>
                          <a:effectLst/>
                          <a:latin typeface="+mn-ea"/>
                          <a:ea typeface="+mn-ea"/>
                        </a:rPr>
                        <a:t>欧盟法律进修文凭</a:t>
                      </a:r>
                      <a:endParaRPr lang="zh-CN" sz="1600" dirty="0">
                        <a:effectLst/>
                        <a:latin typeface="+mn-ea"/>
                        <a:ea typeface="+mn-ea"/>
                      </a:endParaRPr>
                    </a:p>
                    <a:p>
                      <a:pPr>
                        <a:lnSpc>
                          <a:spcPts val="1800"/>
                        </a:lnSpc>
                        <a:spcAft>
                          <a:spcPts val="0"/>
                        </a:spcAft>
                      </a:pPr>
                      <a:r>
                        <a:rPr lang="zh-CN" sz="1600" dirty="0">
                          <a:solidFill>
                            <a:srgbClr val="404040"/>
                          </a:solidFill>
                          <a:effectLst/>
                          <a:latin typeface="+mn-ea"/>
                          <a:ea typeface="+mn-ea"/>
                        </a:rPr>
                        <a:t>法学硕士</a:t>
                      </a:r>
                      <a:endParaRPr lang="zh-CN" sz="1600" dirty="0">
                        <a:effectLst/>
                        <a:latin typeface="+mn-ea"/>
                        <a:ea typeface="+mn-ea"/>
                      </a:endParaRPr>
                    </a:p>
                    <a:p>
                      <a:pPr>
                        <a:lnSpc>
                          <a:spcPts val="1800"/>
                        </a:lnSpc>
                        <a:spcAft>
                          <a:spcPts val="0"/>
                        </a:spcAft>
                      </a:pPr>
                      <a:r>
                        <a:rPr lang="zh-CN" sz="1600" dirty="0">
                          <a:solidFill>
                            <a:srgbClr val="404040"/>
                          </a:solidFill>
                          <a:effectLst/>
                          <a:latin typeface="+mn-ea"/>
                          <a:ea typeface="+mn-ea"/>
                        </a:rPr>
                        <a:t>法学文凭</a:t>
                      </a:r>
                      <a:endParaRPr lang="zh-CN" sz="1600" dirty="0">
                        <a:effectLst/>
                        <a:latin typeface="+mn-ea"/>
                        <a:ea typeface="+mn-ea"/>
                      </a:endParaRPr>
                    </a:p>
                    <a:p>
                      <a:pPr>
                        <a:lnSpc>
                          <a:spcPts val="1800"/>
                        </a:lnSpc>
                        <a:spcAft>
                          <a:spcPts val="0"/>
                        </a:spcAft>
                      </a:pPr>
                      <a:r>
                        <a:rPr lang="zh-CN" sz="1600" dirty="0">
                          <a:solidFill>
                            <a:srgbClr val="404040"/>
                          </a:solidFill>
                          <a:effectLst/>
                          <a:latin typeface="+mn-ea"/>
                          <a:ea typeface="+mn-ea"/>
                        </a:rPr>
                        <a:t>经济学学士</a:t>
                      </a:r>
                      <a:endParaRPr lang="zh-CN" sz="1600" dirty="0">
                        <a:effectLst/>
                        <a:latin typeface="+mn-ea"/>
                        <a:ea typeface="+mn-ea"/>
                      </a:endParaRPr>
                    </a:p>
                  </a:txBody>
                  <a:tcPr marL="0" marR="0" marT="15105" marB="15105">
                    <a:lnL>
                      <a:noFill/>
                    </a:lnL>
                    <a:lnR>
                      <a:noFill/>
                    </a:lnR>
                    <a:lnT>
                      <a:noFill/>
                    </a:lnT>
                    <a:lnB>
                      <a:noFill/>
                    </a:lnB>
                    <a:noFill/>
                  </a:tcPr>
                </a:tc>
                <a:extLst>
                  <a:ext uri="{0D108BD9-81ED-4DB2-BD59-A6C34878D82A}">
                    <a16:rowId xmlns:a16="http://schemas.microsoft.com/office/drawing/2014/main" val="2080726759"/>
                  </a:ext>
                </a:extLst>
              </a:tr>
              <a:tr h="288000">
                <a:tc>
                  <a:txBody>
                    <a:bodyPr/>
                    <a:lstStyle/>
                    <a:p>
                      <a:pPr>
                        <a:lnSpc>
                          <a:spcPts val="1800"/>
                        </a:lnSpc>
                        <a:spcAft>
                          <a:spcPts val="0"/>
                        </a:spcAft>
                      </a:pPr>
                      <a:r>
                        <a:rPr lang="zh-CN" sz="1600" b="1" dirty="0">
                          <a:solidFill>
                            <a:srgbClr val="404040"/>
                          </a:solidFill>
                          <a:effectLst/>
                          <a:latin typeface="+mn-ea"/>
                          <a:ea typeface="+mn-ea"/>
                        </a:rPr>
                        <a:t>工作语言</a:t>
                      </a:r>
                      <a:r>
                        <a:rPr lang="en-US" sz="1600" dirty="0">
                          <a:solidFill>
                            <a:srgbClr val="404040"/>
                          </a:solidFill>
                          <a:effectLst/>
                          <a:latin typeface="+mn-ea"/>
                          <a:ea typeface="+mn-ea"/>
                        </a:rPr>
                        <a:t>:</a:t>
                      </a:r>
                      <a:endParaRPr lang="zh-CN" sz="1600" dirty="0">
                        <a:effectLst/>
                        <a:latin typeface="+mn-ea"/>
                        <a:ea typeface="+mn-ea"/>
                      </a:endParaRPr>
                    </a:p>
                  </a:txBody>
                  <a:tcPr marL="58264" marR="58264" marT="0" marB="0">
                    <a:lnL>
                      <a:noFill/>
                    </a:lnL>
                    <a:lnR>
                      <a:noFill/>
                    </a:lnR>
                    <a:lnT>
                      <a:noFill/>
                    </a:lnT>
                    <a:lnB>
                      <a:noFill/>
                    </a:lnB>
                    <a:noFill/>
                  </a:tcPr>
                </a:tc>
                <a:tc>
                  <a:txBody>
                    <a:bodyPr/>
                    <a:lstStyle/>
                    <a:p>
                      <a:pPr>
                        <a:lnSpc>
                          <a:spcPts val="1800"/>
                        </a:lnSpc>
                        <a:spcAft>
                          <a:spcPts val="0"/>
                        </a:spcAft>
                      </a:pPr>
                      <a:r>
                        <a:rPr lang="zh-CN" sz="1600" dirty="0">
                          <a:solidFill>
                            <a:srgbClr val="404040"/>
                          </a:solidFill>
                          <a:effectLst/>
                          <a:latin typeface="+mn-ea"/>
                          <a:ea typeface="+mn-ea"/>
                        </a:rPr>
                        <a:t>中文、英语</a:t>
                      </a:r>
                      <a:endParaRPr lang="zh-CN" sz="1600" dirty="0">
                        <a:effectLst/>
                        <a:latin typeface="+mn-ea"/>
                        <a:ea typeface="+mn-ea"/>
                      </a:endParaRPr>
                    </a:p>
                  </a:txBody>
                  <a:tcPr marL="58264" marR="58264" marT="0" marB="0">
                    <a:lnL>
                      <a:noFill/>
                    </a:lnL>
                    <a:lnR>
                      <a:noFill/>
                    </a:lnR>
                    <a:lnT>
                      <a:noFill/>
                    </a:lnT>
                    <a:lnB>
                      <a:noFill/>
                    </a:lnB>
                    <a:noFill/>
                  </a:tcPr>
                </a:tc>
                <a:extLst>
                  <a:ext uri="{0D108BD9-81ED-4DB2-BD59-A6C34878D82A}">
                    <a16:rowId xmlns:a16="http://schemas.microsoft.com/office/drawing/2014/main" val="1096184913"/>
                  </a:ext>
                </a:extLst>
              </a:tr>
              <a:tr h="288000">
                <a:tc>
                  <a:txBody>
                    <a:bodyPr/>
                    <a:lstStyle/>
                    <a:p>
                      <a:pPr>
                        <a:lnSpc>
                          <a:spcPts val="1800"/>
                        </a:lnSpc>
                        <a:spcAft>
                          <a:spcPts val="0"/>
                        </a:spcAft>
                      </a:pPr>
                      <a:r>
                        <a:rPr lang="zh-CN" sz="1600" b="1">
                          <a:solidFill>
                            <a:srgbClr val="404040"/>
                          </a:solidFill>
                          <a:effectLst/>
                          <a:latin typeface="+mn-ea"/>
                          <a:ea typeface="+mn-ea"/>
                        </a:rPr>
                        <a:t>工作经历：</a:t>
                      </a:r>
                      <a:endParaRPr lang="zh-CN" sz="1600">
                        <a:effectLst/>
                        <a:latin typeface="+mn-ea"/>
                        <a:ea typeface="+mn-ea"/>
                      </a:endParaRPr>
                    </a:p>
                  </a:txBody>
                  <a:tcPr marL="58264" marR="58264" marT="0" marB="0">
                    <a:lnL>
                      <a:noFill/>
                    </a:lnL>
                    <a:lnR>
                      <a:noFill/>
                    </a:lnR>
                    <a:lnT>
                      <a:noFill/>
                    </a:lnT>
                    <a:lnB>
                      <a:noFill/>
                    </a:lnB>
                    <a:noFill/>
                  </a:tcPr>
                </a:tc>
                <a:tc>
                  <a:txBody>
                    <a:bodyPr/>
                    <a:lstStyle/>
                    <a:p>
                      <a:pPr>
                        <a:lnSpc>
                          <a:spcPts val="1800"/>
                        </a:lnSpc>
                        <a:spcAft>
                          <a:spcPts val="0"/>
                        </a:spcAft>
                      </a:pPr>
                      <a:r>
                        <a:rPr lang="en-US" sz="1600" dirty="0">
                          <a:solidFill>
                            <a:srgbClr val="404040"/>
                          </a:solidFill>
                          <a:effectLst/>
                          <a:latin typeface="+mn-ea"/>
                          <a:ea typeface="+mn-ea"/>
                        </a:rPr>
                        <a:t> </a:t>
                      </a:r>
                      <a:endParaRPr lang="zh-CN" sz="1600" dirty="0">
                        <a:effectLst/>
                        <a:latin typeface="+mn-ea"/>
                        <a:ea typeface="+mn-ea"/>
                      </a:endParaRPr>
                    </a:p>
                  </a:txBody>
                  <a:tcPr marL="58264" marR="58264" marT="0" marB="0">
                    <a:lnL>
                      <a:noFill/>
                    </a:lnL>
                    <a:lnR>
                      <a:noFill/>
                    </a:lnR>
                    <a:lnT>
                      <a:noFill/>
                    </a:lnT>
                    <a:lnB>
                      <a:noFill/>
                    </a:lnB>
                    <a:noFill/>
                  </a:tcPr>
                </a:tc>
                <a:extLst>
                  <a:ext uri="{0D108BD9-81ED-4DB2-BD59-A6C34878D82A}">
                    <a16:rowId xmlns:a16="http://schemas.microsoft.com/office/drawing/2014/main" val="3271331535"/>
                  </a:ext>
                </a:extLst>
              </a:tr>
              <a:tr h="288000">
                <a:tc>
                  <a:txBody>
                    <a:bodyPr/>
                    <a:lstStyle/>
                    <a:p>
                      <a:pPr>
                        <a:lnSpc>
                          <a:spcPts val="1800"/>
                        </a:lnSpc>
                        <a:spcAft>
                          <a:spcPts val="0"/>
                        </a:spcAft>
                      </a:pPr>
                      <a:r>
                        <a:rPr lang="en-US" sz="1600">
                          <a:solidFill>
                            <a:srgbClr val="404040"/>
                          </a:solidFill>
                          <a:effectLst/>
                          <a:latin typeface="+mn-ea"/>
                          <a:ea typeface="+mn-ea"/>
                        </a:rPr>
                        <a:t>1984-1987</a:t>
                      </a:r>
                      <a:endParaRPr lang="zh-CN" sz="1600">
                        <a:effectLst/>
                        <a:latin typeface="+mn-ea"/>
                        <a:ea typeface="+mn-ea"/>
                      </a:endParaRPr>
                    </a:p>
                  </a:txBody>
                  <a:tcPr marL="58264" marR="58264" marT="0" marB="0">
                    <a:lnL>
                      <a:noFill/>
                    </a:lnL>
                    <a:lnR>
                      <a:noFill/>
                    </a:lnR>
                    <a:lnT>
                      <a:noFill/>
                    </a:lnT>
                    <a:lnB>
                      <a:noFill/>
                    </a:lnB>
                    <a:noFill/>
                  </a:tcPr>
                </a:tc>
                <a:tc>
                  <a:txBody>
                    <a:bodyPr/>
                    <a:lstStyle/>
                    <a:p>
                      <a:pPr>
                        <a:lnSpc>
                          <a:spcPts val="1800"/>
                        </a:lnSpc>
                        <a:spcAft>
                          <a:spcPts val="0"/>
                        </a:spcAft>
                      </a:pPr>
                      <a:r>
                        <a:rPr lang="zh-CN" sz="1600" dirty="0">
                          <a:solidFill>
                            <a:srgbClr val="404040"/>
                          </a:solidFill>
                          <a:effectLst/>
                          <a:latin typeface="+mn-ea"/>
                          <a:ea typeface="+mn-ea"/>
                        </a:rPr>
                        <a:t>对外经济贸易大学任教法律</a:t>
                      </a:r>
                      <a:endParaRPr lang="zh-CN" sz="1600" dirty="0">
                        <a:effectLst/>
                        <a:latin typeface="+mn-ea"/>
                        <a:ea typeface="+mn-ea"/>
                      </a:endParaRPr>
                    </a:p>
                  </a:txBody>
                  <a:tcPr marL="58264" marR="58264" marT="0" marB="0">
                    <a:lnL>
                      <a:noFill/>
                    </a:lnL>
                    <a:lnR>
                      <a:noFill/>
                    </a:lnR>
                    <a:lnT>
                      <a:noFill/>
                    </a:lnT>
                    <a:lnB>
                      <a:noFill/>
                    </a:lnB>
                    <a:noFill/>
                  </a:tcPr>
                </a:tc>
                <a:extLst>
                  <a:ext uri="{0D108BD9-81ED-4DB2-BD59-A6C34878D82A}">
                    <a16:rowId xmlns:a16="http://schemas.microsoft.com/office/drawing/2014/main" val="275669468"/>
                  </a:ext>
                </a:extLst>
              </a:tr>
              <a:tr h="1482091">
                <a:tc>
                  <a:txBody>
                    <a:bodyPr/>
                    <a:lstStyle/>
                    <a:p>
                      <a:pPr>
                        <a:lnSpc>
                          <a:spcPts val="1800"/>
                        </a:lnSpc>
                        <a:spcAft>
                          <a:spcPts val="0"/>
                        </a:spcAft>
                      </a:pPr>
                      <a:r>
                        <a:rPr lang="en-US" sz="1600" dirty="0">
                          <a:solidFill>
                            <a:srgbClr val="404040"/>
                          </a:solidFill>
                          <a:effectLst/>
                          <a:latin typeface="+mn-ea"/>
                          <a:ea typeface="+mn-ea"/>
                        </a:rPr>
                        <a:t>1989-2001</a:t>
                      </a:r>
                      <a:endParaRPr lang="zh-CN" sz="1600" dirty="0">
                        <a:effectLst/>
                        <a:latin typeface="+mn-ea"/>
                        <a:ea typeface="+mn-ea"/>
                      </a:endParaRPr>
                    </a:p>
                  </a:txBody>
                  <a:tcPr marL="58264" marR="58264" marT="0" marB="0">
                    <a:lnL>
                      <a:noFill/>
                    </a:lnL>
                    <a:lnR>
                      <a:noFill/>
                    </a:lnR>
                    <a:lnT>
                      <a:noFill/>
                    </a:lnT>
                    <a:lnB>
                      <a:noFill/>
                    </a:lnB>
                    <a:noFill/>
                  </a:tcPr>
                </a:tc>
                <a:tc>
                  <a:txBody>
                    <a:bodyPr/>
                    <a:lstStyle/>
                    <a:p>
                      <a:pPr>
                        <a:lnSpc>
                          <a:spcPts val="1800"/>
                        </a:lnSpc>
                        <a:spcAft>
                          <a:spcPts val="0"/>
                        </a:spcAft>
                      </a:pPr>
                      <a:r>
                        <a:rPr lang="zh-CN" sz="1600" dirty="0">
                          <a:solidFill>
                            <a:srgbClr val="404040"/>
                          </a:solidFill>
                          <a:effectLst/>
                          <a:latin typeface="+mn-ea"/>
                          <a:ea typeface="+mn-ea"/>
                        </a:rPr>
                        <a:t>在美国</a:t>
                      </a:r>
                      <a:r>
                        <a:rPr lang="en-US" sz="1600" dirty="0">
                          <a:solidFill>
                            <a:srgbClr val="404040"/>
                          </a:solidFill>
                          <a:effectLst/>
                          <a:latin typeface="Times New Roman" panose="02020603050405020304" pitchFamily="18" charset="0"/>
                          <a:ea typeface="+mn-ea"/>
                          <a:cs typeface="Times New Roman" panose="02020603050405020304" pitchFamily="18" charset="0"/>
                        </a:rPr>
                        <a:t>Oppenheimer Wolff &amp; Donnelly</a:t>
                      </a:r>
                      <a:r>
                        <a:rPr lang="zh-CN" sz="1600" dirty="0">
                          <a:solidFill>
                            <a:srgbClr val="404040"/>
                          </a:solidFill>
                          <a:effectLst/>
                          <a:latin typeface="+mn-ea"/>
                          <a:ea typeface="+mn-ea"/>
                          <a:cs typeface="Times New Roman" panose="02020603050405020304" pitchFamily="18" charset="0"/>
                        </a:rPr>
                        <a:t>，英国</a:t>
                      </a:r>
                      <a:r>
                        <a:rPr lang="en-US" sz="1600" dirty="0">
                          <a:solidFill>
                            <a:srgbClr val="404040"/>
                          </a:solidFill>
                          <a:effectLst/>
                          <a:latin typeface="Times New Roman" panose="02020603050405020304" pitchFamily="18" charset="0"/>
                          <a:ea typeface="+mn-ea"/>
                          <a:cs typeface="Times New Roman" panose="02020603050405020304" pitchFamily="18" charset="0"/>
                        </a:rPr>
                        <a:t>Eversheds</a:t>
                      </a:r>
                      <a:r>
                        <a:rPr lang="zh-CN" sz="1600" dirty="0">
                          <a:solidFill>
                            <a:srgbClr val="404040"/>
                          </a:solidFill>
                          <a:effectLst/>
                          <a:latin typeface="+mn-ea"/>
                          <a:ea typeface="+mn-ea"/>
                          <a:cs typeface="Times New Roman" panose="02020603050405020304" pitchFamily="18" charset="0"/>
                        </a:rPr>
                        <a:t>，荷比卢</a:t>
                      </a:r>
                      <a:r>
                        <a:rPr lang="en-US" sz="1600" dirty="0" err="1">
                          <a:solidFill>
                            <a:srgbClr val="404040"/>
                          </a:solidFill>
                          <a:effectLst/>
                          <a:latin typeface="Times New Roman" panose="02020603050405020304" pitchFamily="18" charset="0"/>
                          <a:ea typeface="+mn-ea"/>
                          <a:cs typeface="Times New Roman" panose="02020603050405020304" pitchFamily="18" charset="0"/>
                        </a:rPr>
                        <a:t>Loeff</a:t>
                      </a:r>
                      <a:r>
                        <a:rPr lang="en-US" sz="1600" dirty="0">
                          <a:solidFill>
                            <a:srgbClr val="404040"/>
                          </a:solidFill>
                          <a:effectLst/>
                          <a:latin typeface="Times New Roman" panose="02020603050405020304" pitchFamily="18" charset="0"/>
                          <a:ea typeface="+mn-ea"/>
                          <a:cs typeface="Times New Roman" panose="02020603050405020304" pitchFamily="18" charset="0"/>
                        </a:rPr>
                        <a:t> </a:t>
                      </a:r>
                      <a:r>
                        <a:rPr lang="en-US" sz="1600" dirty="0" err="1">
                          <a:solidFill>
                            <a:srgbClr val="404040"/>
                          </a:solidFill>
                          <a:effectLst/>
                          <a:latin typeface="Times New Roman" panose="02020603050405020304" pitchFamily="18" charset="0"/>
                          <a:ea typeface="+mn-ea"/>
                          <a:cs typeface="Times New Roman" panose="02020603050405020304" pitchFamily="18" charset="0"/>
                        </a:rPr>
                        <a:t>Claeys</a:t>
                      </a:r>
                      <a:r>
                        <a:rPr lang="en-US" sz="1600" dirty="0">
                          <a:solidFill>
                            <a:srgbClr val="404040"/>
                          </a:solidFill>
                          <a:effectLst/>
                          <a:latin typeface="Times New Roman" panose="02020603050405020304" pitchFamily="18" charset="0"/>
                          <a:ea typeface="+mn-ea"/>
                          <a:cs typeface="Times New Roman" panose="02020603050405020304" pitchFamily="18" charset="0"/>
                        </a:rPr>
                        <a:t> Verbeke</a:t>
                      </a:r>
                      <a:r>
                        <a:rPr lang="zh-CN" sz="1600" dirty="0">
                          <a:solidFill>
                            <a:srgbClr val="404040"/>
                          </a:solidFill>
                          <a:effectLst/>
                          <a:latin typeface="+mn-ea"/>
                          <a:ea typeface="+mn-ea"/>
                        </a:rPr>
                        <a:t>律师事务所任高级律师、合伙人，从事欧盟反倾销、反补贴、保障措施、反垄断法、海关法、世贸法律等业务</a:t>
                      </a:r>
                      <a:endParaRPr lang="zh-CN" sz="1600" dirty="0">
                        <a:effectLst/>
                        <a:latin typeface="+mn-ea"/>
                        <a:ea typeface="+mn-ea"/>
                      </a:endParaRPr>
                    </a:p>
                  </a:txBody>
                  <a:tcPr marL="58264" marR="58264" marT="0" marB="0">
                    <a:lnL>
                      <a:noFill/>
                    </a:lnL>
                    <a:lnR>
                      <a:noFill/>
                    </a:lnR>
                    <a:lnT>
                      <a:noFill/>
                    </a:lnT>
                    <a:lnB>
                      <a:noFill/>
                    </a:lnB>
                    <a:noFill/>
                  </a:tcPr>
                </a:tc>
                <a:extLst>
                  <a:ext uri="{0D108BD9-81ED-4DB2-BD59-A6C34878D82A}">
                    <a16:rowId xmlns:a16="http://schemas.microsoft.com/office/drawing/2014/main" val="1212003184"/>
                  </a:ext>
                </a:extLst>
              </a:tr>
              <a:tr h="567691">
                <a:tc>
                  <a:txBody>
                    <a:bodyPr/>
                    <a:lstStyle/>
                    <a:p>
                      <a:pPr>
                        <a:lnSpc>
                          <a:spcPts val="1800"/>
                        </a:lnSpc>
                        <a:spcAft>
                          <a:spcPts val="0"/>
                        </a:spcAft>
                      </a:pPr>
                      <a:r>
                        <a:rPr lang="en-US" sz="1600">
                          <a:solidFill>
                            <a:srgbClr val="404040"/>
                          </a:solidFill>
                          <a:effectLst/>
                          <a:latin typeface="+mn-ea"/>
                          <a:ea typeface="+mn-ea"/>
                        </a:rPr>
                        <a:t>1990-1991</a:t>
                      </a:r>
                      <a:endParaRPr lang="zh-CN" sz="1600">
                        <a:effectLst/>
                        <a:latin typeface="+mn-ea"/>
                        <a:ea typeface="+mn-ea"/>
                      </a:endParaRPr>
                    </a:p>
                  </a:txBody>
                  <a:tcPr marL="58264" marR="58264" marT="0" marB="0">
                    <a:lnL>
                      <a:noFill/>
                    </a:lnL>
                    <a:lnR>
                      <a:noFill/>
                    </a:lnR>
                    <a:lnT>
                      <a:noFill/>
                    </a:lnT>
                    <a:lnB>
                      <a:noFill/>
                    </a:lnB>
                    <a:noFill/>
                  </a:tcPr>
                </a:tc>
                <a:tc>
                  <a:txBody>
                    <a:bodyPr/>
                    <a:lstStyle/>
                    <a:p>
                      <a:pPr>
                        <a:lnSpc>
                          <a:spcPts val="1800"/>
                        </a:lnSpc>
                        <a:spcAft>
                          <a:spcPts val="0"/>
                        </a:spcAft>
                      </a:pPr>
                      <a:r>
                        <a:rPr lang="zh-CN" sz="1600" dirty="0">
                          <a:solidFill>
                            <a:srgbClr val="404040"/>
                          </a:solidFill>
                          <a:effectLst/>
                          <a:latin typeface="+mn-ea"/>
                          <a:ea typeface="+mn-ea"/>
                        </a:rPr>
                        <a:t>被比利时鲁汶大学法学院、安特卫普政法学院聘为法律客座教授</a:t>
                      </a:r>
                      <a:endParaRPr lang="zh-CN" sz="1600" dirty="0">
                        <a:effectLst/>
                        <a:latin typeface="+mn-ea"/>
                        <a:ea typeface="+mn-ea"/>
                      </a:endParaRPr>
                    </a:p>
                  </a:txBody>
                  <a:tcPr marL="58264" marR="58264" marT="0" marB="0">
                    <a:lnL>
                      <a:noFill/>
                    </a:lnL>
                    <a:lnR>
                      <a:noFill/>
                    </a:lnR>
                    <a:lnT>
                      <a:noFill/>
                    </a:lnT>
                    <a:lnB>
                      <a:noFill/>
                    </a:lnB>
                    <a:noFill/>
                  </a:tcPr>
                </a:tc>
                <a:extLst>
                  <a:ext uri="{0D108BD9-81ED-4DB2-BD59-A6C34878D82A}">
                    <a16:rowId xmlns:a16="http://schemas.microsoft.com/office/drawing/2014/main" val="1338342904"/>
                  </a:ext>
                </a:extLst>
              </a:tr>
              <a:tr h="288000">
                <a:tc>
                  <a:txBody>
                    <a:bodyPr/>
                    <a:lstStyle/>
                    <a:p>
                      <a:pPr>
                        <a:lnSpc>
                          <a:spcPts val="1800"/>
                        </a:lnSpc>
                        <a:spcAft>
                          <a:spcPts val="0"/>
                        </a:spcAft>
                      </a:pPr>
                      <a:r>
                        <a:rPr lang="en-US" sz="1600">
                          <a:solidFill>
                            <a:srgbClr val="404040"/>
                          </a:solidFill>
                          <a:effectLst/>
                          <a:latin typeface="+mn-ea"/>
                          <a:ea typeface="+mn-ea"/>
                        </a:rPr>
                        <a:t>2002-2007</a:t>
                      </a:r>
                      <a:endParaRPr lang="zh-CN" sz="1600">
                        <a:effectLst/>
                        <a:latin typeface="+mn-ea"/>
                        <a:ea typeface="+mn-ea"/>
                      </a:endParaRPr>
                    </a:p>
                  </a:txBody>
                  <a:tcPr marL="58264" marR="58264" marT="0" marB="0">
                    <a:lnL>
                      <a:noFill/>
                    </a:lnL>
                    <a:lnR>
                      <a:noFill/>
                    </a:lnR>
                    <a:lnT>
                      <a:noFill/>
                    </a:lnT>
                    <a:lnB>
                      <a:noFill/>
                    </a:lnB>
                    <a:noFill/>
                  </a:tcPr>
                </a:tc>
                <a:tc>
                  <a:txBody>
                    <a:bodyPr/>
                    <a:lstStyle/>
                    <a:p>
                      <a:pPr>
                        <a:lnSpc>
                          <a:spcPts val="1800"/>
                        </a:lnSpc>
                        <a:spcAft>
                          <a:spcPts val="0"/>
                        </a:spcAft>
                      </a:pPr>
                      <a:r>
                        <a:rPr lang="zh-CN" sz="1600" dirty="0">
                          <a:solidFill>
                            <a:srgbClr val="404040"/>
                          </a:solidFill>
                          <a:effectLst/>
                          <a:latin typeface="+mn-ea"/>
                          <a:ea typeface="+mn-ea"/>
                        </a:rPr>
                        <a:t>比利时</a:t>
                      </a:r>
                      <a:r>
                        <a:rPr lang="en-US" sz="1600" dirty="0">
                          <a:solidFill>
                            <a:srgbClr val="404040"/>
                          </a:solidFill>
                          <a:effectLst/>
                          <a:latin typeface="Times New Roman" panose="02020603050405020304" pitchFamily="18" charset="0"/>
                          <a:ea typeface="+mn-ea"/>
                          <a:cs typeface="Times New Roman" panose="02020603050405020304" pitchFamily="18" charset="0"/>
                        </a:rPr>
                        <a:t>Pu &amp; Associates</a:t>
                      </a:r>
                      <a:endParaRPr lang="zh-CN" sz="1600" dirty="0">
                        <a:effectLst/>
                        <a:latin typeface="Times New Roman" panose="02020603050405020304" pitchFamily="18" charset="0"/>
                        <a:ea typeface="+mn-ea"/>
                        <a:cs typeface="Times New Roman" panose="02020603050405020304" pitchFamily="18" charset="0"/>
                      </a:endParaRPr>
                    </a:p>
                  </a:txBody>
                  <a:tcPr marL="58264" marR="58264" marT="0" marB="0">
                    <a:lnL>
                      <a:noFill/>
                    </a:lnL>
                    <a:lnR>
                      <a:noFill/>
                    </a:lnR>
                    <a:lnT>
                      <a:noFill/>
                    </a:lnT>
                    <a:lnB>
                      <a:noFill/>
                    </a:lnB>
                    <a:noFill/>
                  </a:tcPr>
                </a:tc>
                <a:extLst>
                  <a:ext uri="{0D108BD9-81ED-4DB2-BD59-A6C34878D82A}">
                    <a16:rowId xmlns:a16="http://schemas.microsoft.com/office/drawing/2014/main" val="1283074340"/>
                  </a:ext>
                </a:extLst>
              </a:tr>
              <a:tr h="567691">
                <a:tc>
                  <a:txBody>
                    <a:bodyPr/>
                    <a:lstStyle/>
                    <a:p>
                      <a:pPr>
                        <a:lnSpc>
                          <a:spcPts val="1800"/>
                        </a:lnSpc>
                        <a:spcAft>
                          <a:spcPts val="0"/>
                        </a:spcAft>
                      </a:pPr>
                      <a:r>
                        <a:rPr lang="en-US" sz="1600">
                          <a:solidFill>
                            <a:srgbClr val="404040"/>
                          </a:solidFill>
                          <a:effectLst/>
                          <a:latin typeface="+mn-ea"/>
                          <a:ea typeface="+mn-ea"/>
                        </a:rPr>
                        <a:t>2007-</a:t>
                      </a:r>
                      <a:r>
                        <a:rPr lang="zh-CN" sz="1600">
                          <a:solidFill>
                            <a:srgbClr val="404040"/>
                          </a:solidFill>
                          <a:effectLst/>
                          <a:latin typeface="+mn-ea"/>
                          <a:ea typeface="+mn-ea"/>
                        </a:rPr>
                        <a:t>至今</a:t>
                      </a:r>
                      <a:endParaRPr lang="zh-CN" sz="1600">
                        <a:effectLst/>
                        <a:latin typeface="+mn-ea"/>
                        <a:ea typeface="+mn-ea"/>
                      </a:endParaRPr>
                    </a:p>
                  </a:txBody>
                  <a:tcPr marL="58264" marR="58264" marT="0" marB="0">
                    <a:lnL>
                      <a:noFill/>
                    </a:lnL>
                    <a:lnR>
                      <a:noFill/>
                    </a:lnR>
                    <a:lnT>
                      <a:noFill/>
                    </a:lnT>
                    <a:lnB>
                      <a:noFill/>
                    </a:lnB>
                    <a:noFill/>
                  </a:tcPr>
                </a:tc>
                <a:tc>
                  <a:txBody>
                    <a:bodyPr/>
                    <a:lstStyle/>
                    <a:p>
                      <a:pPr>
                        <a:lnSpc>
                          <a:spcPts val="1800"/>
                        </a:lnSpc>
                        <a:spcAft>
                          <a:spcPts val="0"/>
                        </a:spcAft>
                      </a:pPr>
                      <a:r>
                        <a:rPr lang="zh-CN" sz="1600" dirty="0">
                          <a:solidFill>
                            <a:srgbClr val="404040"/>
                          </a:solidFill>
                          <a:effectLst/>
                          <a:latin typeface="+mn-ea"/>
                          <a:ea typeface="+mn-ea"/>
                        </a:rPr>
                        <a:t>在北京中伦律师事务所任合伙人；在对外经济贸易大学任教授</a:t>
                      </a:r>
                      <a:endParaRPr lang="zh-CN" sz="1600" dirty="0">
                        <a:effectLst/>
                        <a:latin typeface="+mn-ea"/>
                        <a:ea typeface="+mn-ea"/>
                      </a:endParaRPr>
                    </a:p>
                  </a:txBody>
                  <a:tcPr marL="58264" marR="58264" marT="0" marB="0">
                    <a:lnL>
                      <a:noFill/>
                    </a:lnL>
                    <a:lnR>
                      <a:noFill/>
                    </a:lnR>
                    <a:lnT>
                      <a:noFill/>
                    </a:lnT>
                    <a:lnB>
                      <a:noFill/>
                    </a:lnB>
                    <a:noFill/>
                  </a:tcPr>
                </a:tc>
                <a:extLst>
                  <a:ext uri="{0D108BD9-81ED-4DB2-BD59-A6C34878D82A}">
                    <a16:rowId xmlns:a16="http://schemas.microsoft.com/office/drawing/2014/main" val="305175591"/>
                  </a:ext>
                </a:extLst>
              </a:tr>
            </a:tbl>
          </a:graphicData>
        </a:graphic>
      </p:graphicFrame>
      <p:sp>
        <p:nvSpPr>
          <p:cNvPr id="4" name="页脚占位符 3">
            <a:extLst>
              <a:ext uri="{FF2B5EF4-FFF2-40B4-BE49-F238E27FC236}">
                <a16:creationId xmlns:a16="http://schemas.microsoft.com/office/drawing/2014/main" id="{D379829E-B215-CA4F-9963-EB1FBDE67C10}"/>
              </a:ext>
            </a:extLst>
          </p:cNvPr>
          <p:cNvSpPr>
            <a:spLocks noGrp="1"/>
          </p:cNvSpPr>
          <p:nvPr>
            <p:ph type="ftr" sz="quarter" idx="11"/>
          </p:nvPr>
        </p:nvSpPr>
        <p:spPr/>
        <p:txBody>
          <a:bodyPr/>
          <a:lstStyle/>
          <a:p>
            <a:endParaRPr lang="zh-CN" altLang="en-US" dirty="0"/>
          </a:p>
        </p:txBody>
      </p:sp>
      <p:sp>
        <p:nvSpPr>
          <p:cNvPr id="5" name="灯片编号占位符 4">
            <a:extLst>
              <a:ext uri="{FF2B5EF4-FFF2-40B4-BE49-F238E27FC236}">
                <a16:creationId xmlns:a16="http://schemas.microsoft.com/office/drawing/2014/main" id="{98814BC4-A604-444E-801F-AB935BFC317B}"/>
              </a:ext>
            </a:extLst>
          </p:cNvPr>
          <p:cNvSpPr>
            <a:spLocks noGrp="1"/>
          </p:cNvSpPr>
          <p:nvPr>
            <p:ph type="sldNum" sz="quarter" idx="12"/>
          </p:nvPr>
        </p:nvSpPr>
        <p:spPr/>
        <p:txBody>
          <a:bodyPr/>
          <a:lstStyle/>
          <a:p>
            <a:fld id="{F054BAD5-415E-493C-9023-AB4605AAD986}" type="slidenum">
              <a:rPr lang="zh-CN" altLang="en-US" smtClean="0"/>
              <a:t>24</a:t>
            </a:fld>
            <a:endParaRPr lang="zh-CN" altLang="en-US"/>
          </a:p>
        </p:txBody>
      </p:sp>
      <p:sp>
        <p:nvSpPr>
          <p:cNvPr id="7" name="Rectangle 1">
            <a:extLst>
              <a:ext uri="{FF2B5EF4-FFF2-40B4-BE49-F238E27FC236}">
                <a16:creationId xmlns:a16="http://schemas.microsoft.com/office/drawing/2014/main" id="{7A5385E6-235E-A04B-A367-DA0FC8D80C16}"/>
              </a:ext>
            </a:extLst>
          </p:cNvPr>
          <p:cNvSpPr>
            <a:spLocks noChangeArrowheads="1"/>
          </p:cNvSpPr>
          <p:nvPr/>
        </p:nvSpPr>
        <p:spPr bwMode="auto">
          <a:xfrm>
            <a:off x="-9588231" y="83981"/>
            <a:ext cx="2046551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r>
              <a:rPr lang="zh-CN" altLang="zh-CN" sz="1600">
                <a:solidFill>
                  <a:srgbClr val="404040"/>
                </a:solidFill>
                <a:latin typeface="Arial" panose="020B0604020202020204" pitchFamily="34" charset="0"/>
                <a:ea typeface="微软雅黑" panose="020B0503020204020204" pitchFamily="34" charset="-122"/>
              </a:rPr>
              <a:t> </a:t>
            </a:r>
            <a:endParaRPr lang="zh-CN" altLang="zh-CN" sz="2400">
              <a:latin typeface="Arial" panose="020B0604020202020204" pitchFamily="34" charset="0"/>
            </a:endParaRPr>
          </a:p>
        </p:txBody>
      </p:sp>
      <p:graphicFrame>
        <p:nvGraphicFramePr>
          <p:cNvPr id="8" name="表格 7">
            <a:extLst>
              <a:ext uri="{FF2B5EF4-FFF2-40B4-BE49-F238E27FC236}">
                <a16:creationId xmlns:a16="http://schemas.microsoft.com/office/drawing/2014/main" id="{39A5D16B-6ACC-7E4A-AF6E-20F320EE0762}"/>
              </a:ext>
            </a:extLst>
          </p:cNvPr>
          <p:cNvGraphicFramePr>
            <a:graphicFrameLocks noGrp="1"/>
          </p:cNvGraphicFramePr>
          <p:nvPr/>
        </p:nvGraphicFramePr>
        <p:xfrm>
          <a:off x="644529" y="2723027"/>
          <a:ext cx="4127500" cy="1156884"/>
        </p:xfrm>
        <a:graphic>
          <a:graphicData uri="http://schemas.openxmlformats.org/drawingml/2006/table">
            <a:tbl>
              <a:tblPr firstRow="1" firstCol="1" bandRow="1"/>
              <a:tblGrid>
                <a:gridCol w="1264920">
                  <a:extLst>
                    <a:ext uri="{9D8B030D-6E8A-4147-A177-3AD203B41FA5}">
                      <a16:colId xmlns:a16="http://schemas.microsoft.com/office/drawing/2014/main" val="4073627381"/>
                    </a:ext>
                  </a:extLst>
                </a:gridCol>
                <a:gridCol w="2862580">
                  <a:extLst>
                    <a:ext uri="{9D8B030D-6E8A-4147-A177-3AD203B41FA5}">
                      <a16:colId xmlns:a16="http://schemas.microsoft.com/office/drawing/2014/main" val="2161544260"/>
                    </a:ext>
                  </a:extLst>
                </a:gridCol>
              </a:tblGrid>
              <a:tr h="289221">
                <a:tc>
                  <a:txBody>
                    <a:bodyPr/>
                    <a:lstStyle/>
                    <a:p>
                      <a:pPr algn="l">
                        <a:lnSpc>
                          <a:spcPts val="1800"/>
                        </a:lnSpc>
                        <a:spcAft>
                          <a:spcPts val="0"/>
                        </a:spcAft>
                      </a:pPr>
                      <a:r>
                        <a:rPr lang="zh-CN" sz="1600" b="1">
                          <a:solidFill>
                            <a:srgbClr val="404040"/>
                          </a:solidFill>
                          <a:effectLst/>
                          <a:latin typeface="Courier New" panose="02070309020205020404" pitchFamily="49" charset="0"/>
                          <a:ea typeface="微软雅黑" panose="020B0503020204020204" pitchFamily="34" charset="-122"/>
                        </a:rPr>
                        <a:t>手机</a:t>
                      </a:r>
                      <a:r>
                        <a:rPr lang="en-US" sz="1600" b="1">
                          <a:solidFill>
                            <a:srgbClr val="404040"/>
                          </a:solidFill>
                          <a:effectLst/>
                          <a:latin typeface="Courier New" panose="02070309020205020404" pitchFamily="49" charset="0"/>
                          <a:ea typeface="微软雅黑" panose="020B0503020204020204" pitchFamily="34" charset="-122"/>
                        </a:rPr>
                        <a:t>:</a:t>
                      </a:r>
                      <a:endParaRPr lang="zh-CN" sz="1600">
                        <a:effectLst/>
                        <a:latin typeface="Courier New" panose="02070309020205020404" pitchFamily="49" charset="0"/>
                        <a:ea typeface="宋体" panose="02010600030101010101" pitchFamily="2" charset="-122"/>
                      </a:endParaRPr>
                    </a:p>
                  </a:txBody>
                  <a:tcPr marT="0" marB="0">
                    <a:lnL>
                      <a:noFill/>
                    </a:lnL>
                    <a:lnR>
                      <a:noFill/>
                    </a:lnR>
                    <a:lnT>
                      <a:noFill/>
                    </a:lnT>
                    <a:lnB>
                      <a:noFill/>
                    </a:lnB>
                    <a:solidFill>
                      <a:srgbClr val="FFFFFF"/>
                    </a:solidFill>
                  </a:tcPr>
                </a:tc>
                <a:tc>
                  <a:txBody>
                    <a:bodyPr/>
                    <a:lstStyle/>
                    <a:p>
                      <a:pPr algn="l">
                        <a:lnSpc>
                          <a:spcPts val="1800"/>
                        </a:lnSpc>
                        <a:spcAft>
                          <a:spcPts val="0"/>
                        </a:spcAft>
                      </a:pPr>
                      <a:r>
                        <a:rPr lang="en-US" sz="1600" dirty="0">
                          <a:solidFill>
                            <a:srgbClr val="404040"/>
                          </a:solidFill>
                          <a:effectLst/>
                          <a:latin typeface="Times New Roman" panose="02020603050405020304" pitchFamily="18" charset="0"/>
                          <a:ea typeface="宋体" panose="02010600030101010101" pitchFamily="2" charset="-122"/>
                          <a:cs typeface="Times New Roman" panose="02020603050405020304" pitchFamily="18" charset="0"/>
                        </a:rPr>
                        <a:t>13911260057</a:t>
                      </a:r>
                      <a:endParaRPr lang="zh-CN" sz="16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T="0" marB="0">
                    <a:lnL>
                      <a:noFill/>
                    </a:lnL>
                    <a:lnR>
                      <a:noFill/>
                    </a:lnR>
                    <a:lnT>
                      <a:noFill/>
                    </a:lnT>
                    <a:lnB>
                      <a:noFill/>
                    </a:lnB>
                    <a:solidFill>
                      <a:srgbClr val="FFFFFF"/>
                    </a:solidFill>
                  </a:tcPr>
                </a:tc>
                <a:extLst>
                  <a:ext uri="{0D108BD9-81ED-4DB2-BD59-A6C34878D82A}">
                    <a16:rowId xmlns:a16="http://schemas.microsoft.com/office/drawing/2014/main" val="1147468293"/>
                  </a:ext>
                </a:extLst>
              </a:tr>
              <a:tr h="289221">
                <a:tc>
                  <a:txBody>
                    <a:bodyPr/>
                    <a:lstStyle/>
                    <a:p>
                      <a:pPr algn="l">
                        <a:lnSpc>
                          <a:spcPts val="1800"/>
                        </a:lnSpc>
                        <a:spcAft>
                          <a:spcPts val="0"/>
                        </a:spcAft>
                      </a:pPr>
                      <a:r>
                        <a:rPr lang="zh-CN" sz="1600" b="1" dirty="0">
                          <a:solidFill>
                            <a:srgbClr val="404040"/>
                          </a:solidFill>
                          <a:effectLst/>
                          <a:latin typeface="Courier New" panose="02070309020205020404" pitchFamily="49" charset="0"/>
                          <a:ea typeface="微软雅黑" panose="020B0503020204020204" pitchFamily="34" charset="-122"/>
                        </a:rPr>
                        <a:t>直线：</a:t>
                      </a:r>
                      <a:endParaRPr lang="zh-CN" sz="1600" dirty="0">
                        <a:effectLst/>
                        <a:latin typeface="Courier New" panose="02070309020205020404" pitchFamily="49" charset="0"/>
                        <a:ea typeface="宋体" panose="02010600030101010101" pitchFamily="2" charset="-122"/>
                      </a:endParaRPr>
                    </a:p>
                  </a:txBody>
                  <a:tcPr marT="0" marB="0">
                    <a:lnL>
                      <a:noFill/>
                    </a:lnL>
                    <a:lnR>
                      <a:noFill/>
                    </a:lnR>
                    <a:lnT>
                      <a:noFill/>
                    </a:lnT>
                    <a:lnB>
                      <a:noFill/>
                    </a:lnB>
                    <a:solidFill>
                      <a:srgbClr val="FFFFFF"/>
                    </a:solidFill>
                  </a:tcPr>
                </a:tc>
                <a:tc>
                  <a:txBody>
                    <a:bodyPr/>
                    <a:lstStyle/>
                    <a:p>
                      <a:pPr algn="l">
                        <a:lnSpc>
                          <a:spcPts val="1800"/>
                        </a:lnSpc>
                        <a:spcAft>
                          <a:spcPts val="0"/>
                        </a:spcAft>
                      </a:pPr>
                      <a:r>
                        <a:rPr lang="en-US" sz="1600" dirty="0">
                          <a:solidFill>
                            <a:srgbClr val="404040"/>
                          </a:solidFill>
                          <a:effectLst/>
                          <a:latin typeface="Times New Roman" panose="02020603050405020304" pitchFamily="18" charset="0"/>
                          <a:ea typeface="宋体" panose="02010600030101010101" pitchFamily="2" charset="-122"/>
                          <a:cs typeface="Times New Roman" panose="02020603050405020304" pitchFamily="18" charset="0"/>
                        </a:rPr>
                        <a:t>01059572031</a:t>
                      </a:r>
                      <a:endParaRPr lang="zh-CN" sz="16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T="0" marB="0">
                    <a:lnL>
                      <a:noFill/>
                    </a:lnL>
                    <a:lnR>
                      <a:noFill/>
                    </a:lnR>
                    <a:lnT>
                      <a:noFill/>
                    </a:lnT>
                    <a:lnB>
                      <a:noFill/>
                    </a:lnB>
                    <a:solidFill>
                      <a:srgbClr val="FFFFFF"/>
                    </a:solidFill>
                  </a:tcPr>
                </a:tc>
                <a:extLst>
                  <a:ext uri="{0D108BD9-81ED-4DB2-BD59-A6C34878D82A}">
                    <a16:rowId xmlns:a16="http://schemas.microsoft.com/office/drawing/2014/main" val="2129007069"/>
                  </a:ext>
                </a:extLst>
              </a:tr>
              <a:tr h="289221">
                <a:tc>
                  <a:txBody>
                    <a:bodyPr/>
                    <a:lstStyle/>
                    <a:p>
                      <a:pPr algn="l">
                        <a:lnSpc>
                          <a:spcPts val="1800"/>
                        </a:lnSpc>
                        <a:spcAft>
                          <a:spcPts val="0"/>
                        </a:spcAft>
                      </a:pPr>
                      <a:r>
                        <a:rPr lang="zh-CN" sz="1600" b="1">
                          <a:solidFill>
                            <a:srgbClr val="404040"/>
                          </a:solidFill>
                          <a:effectLst/>
                          <a:latin typeface="Courier New" panose="02070309020205020404" pitchFamily="49" charset="0"/>
                          <a:ea typeface="微软雅黑" panose="020B0503020204020204" pitchFamily="34" charset="-122"/>
                        </a:rPr>
                        <a:t>传真：</a:t>
                      </a:r>
                      <a:endParaRPr lang="zh-CN" sz="1600">
                        <a:effectLst/>
                        <a:latin typeface="Courier New" panose="02070309020205020404" pitchFamily="49" charset="0"/>
                        <a:ea typeface="宋体" panose="02010600030101010101" pitchFamily="2" charset="-122"/>
                      </a:endParaRPr>
                    </a:p>
                  </a:txBody>
                  <a:tcPr marT="0" marB="0">
                    <a:lnL>
                      <a:noFill/>
                    </a:lnL>
                    <a:lnR>
                      <a:noFill/>
                    </a:lnR>
                    <a:lnT>
                      <a:noFill/>
                    </a:lnT>
                    <a:lnB>
                      <a:noFill/>
                    </a:lnB>
                    <a:solidFill>
                      <a:srgbClr val="FFFFFF"/>
                    </a:solidFill>
                  </a:tcPr>
                </a:tc>
                <a:tc>
                  <a:txBody>
                    <a:bodyPr/>
                    <a:lstStyle/>
                    <a:p>
                      <a:pPr algn="l">
                        <a:lnSpc>
                          <a:spcPts val="1800"/>
                        </a:lnSpc>
                        <a:spcAft>
                          <a:spcPts val="0"/>
                        </a:spcAft>
                      </a:pPr>
                      <a:r>
                        <a:rPr lang="en-US" sz="1600" dirty="0">
                          <a:solidFill>
                            <a:srgbClr val="404040"/>
                          </a:solidFill>
                          <a:effectLst/>
                          <a:latin typeface="Times New Roman" panose="02020603050405020304" pitchFamily="18" charset="0"/>
                          <a:ea typeface="宋体" panose="02010600030101010101" pitchFamily="2" charset="-122"/>
                          <a:cs typeface="Times New Roman" panose="02020603050405020304" pitchFamily="18" charset="0"/>
                        </a:rPr>
                        <a:t>01065681838</a:t>
                      </a:r>
                      <a:endParaRPr lang="zh-CN" sz="16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T="0" marB="0">
                    <a:lnL>
                      <a:noFill/>
                    </a:lnL>
                    <a:lnR>
                      <a:noFill/>
                    </a:lnR>
                    <a:lnT>
                      <a:noFill/>
                    </a:lnT>
                    <a:lnB>
                      <a:noFill/>
                    </a:lnB>
                    <a:solidFill>
                      <a:srgbClr val="FFFFFF"/>
                    </a:solidFill>
                  </a:tcPr>
                </a:tc>
                <a:extLst>
                  <a:ext uri="{0D108BD9-81ED-4DB2-BD59-A6C34878D82A}">
                    <a16:rowId xmlns:a16="http://schemas.microsoft.com/office/drawing/2014/main" val="1097629600"/>
                  </a:ext>
                </a:extLst>
              </a:tr>
              <a:tr h="289221">
                <a:tc>
                  <a:txBody>
                    <a:bodyPr/>
                    <a:lstStyle/>
                    <a:p>
                      <a:pPr algn="l">
                        <a:lnSpc>
                          <a:spcPts val="1800"/>
                        </a:lnSpc>
                        <a:spcAft>
                          <a:spcPts val="0"/>
                        </a:spcAft>
                      </a:pPr>
                      <a:r>
                        <a:rPr lang="zh-CN" sz="1600" b="1">
                          <a:solidFill>
                            <a:srgbClr val="404040"/>
                          </a:solidFill>
                          <a:effectLst/>
                          <a:latin typeface="Courier New" panose="02070309020205020404" pitchFamily="49" charset="0"/>
                          <a:ea typeface="微软雅黑" panose="020B0503020204020204" pitchFamily="34" charset="-122"/>
                        </a:rPr>
                        <a:t>电邮：</a:t>
                      </a:r>
                      <a:endParaRPr lang="zh-CN" sz="1600">
                        <a:effectLst/>
                        <a:latin typeface="Courier New" panose="02070309020205020404" pitchFamily="49" charset="0"/>
                        <a:ea typeface="宋体" panose="02010600030101010101" pitchFamily="2" charset="-122"/>
                      </a:endParaRPr>
                    </a:p>
                  </a:txBody>
                  <a:tcPr marT="0" marB="0">
                    <a:lnL>
                      <a:noFill/>
                    </a:lnL>
                    <a:lnR>
                      <a:noFill/>
                    </a:lnR>
                    <a:lnT>
                      <a:noFill/>
                    </a:lnT>
                    <a:lnB>
                      <a:noFill/>
                    </a:lnB>
                    <a:solidFill>
                      <a:srgbClr val="FFFFFF"/>
                    </a:solidFill>
                  </a:tcPr>
                </a:tc>
                <a:tc>
                  <a:txBody>
                    <a:bodyPr/>
                    <a:lstStyle/>
                    <a:p>
                      <a:pPr algn="l">
                        <a:lnSpc>
                          <a:spcPts val="1800"/>
                        </a:lnSpc>
                        <a:spcAft>
                          <a:spcPts val="0"/>
                        </a:spcAft>
                      </a:pPr>
                      <a:r>
                        <a:rPr lang="en-US" sz="1600" dirty="0" err="1">
                          <a:solidFill>
                            <a:srgbClr val="404040"/>
                          </a:solidFill>
                          <a:effectLst/>
                          <a:latin typeface="Times New Roman" panose="02020603050405020304" pitchFamily="18" charset="0"/>
                          <a:ea typeface="宋体" panose="02010600030101010101" pitchFamily="2" charset="-122"/>
                          <a:cs typeface="Times New Roman" panose="02020603050405020304" pitchFamily="18" charset="0"/>
                        </a:rPr>
                        <a:t>pulingchen@zhonglun.com</a:t>
                      </a:r>
                      <a:endParaRPr lang="zh-CN" sz="16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T="0" marB="0">
                    <a:lnL>
                      <a:noFill/>
                    </a:lnL>
                    <a:lnR>
                      <a:noFill/>
                    </a:lnR>
                    <a:lnT>
                      <a:noFill/>
                    </a:lnT>
                    <a:lnB>
                      <a:noFill/>
                    </a:lnB>
                    <a:solidFill>
                      <a:srgbClr val="FFFFFF"/>
                    </a:solidFill>
                  </a:tcPr>
                </a:tc>
                <a:extLst>
                  <a:ext uri="{0D108BD9-81ED-4DB2-BD59-A6C34878D82A}">
                    <a16:rowId xmlns:a16="http://schemas.microsoft.com/office/drawing/2014/main" val="1139935690"/>
                  </a:ext>
                </a:extLst>
              </a:tr>
            </a:tbl>
          </a:graphicData>
        </a:graphic>
      </p:graphicFrame>
      <p:pic>
        <p:nvPicPr>
          <p:cNvPr id="1027" name="图片 482">
            <a:extLst>
              <a:ext uri="{FF2B5EF4-FFF2-40B4-BE49-F238E27FC236}">
                <a16:creationId xmlns:a16="http://schemas.microsoft.com/office/drawing/2014/main" id="{6D11F5ED-F225-904C-A8C3-538D516CDC4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1102" y="494031"/>
            <a:ext cx="1540933" cy="18796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4">
            <a:extLst>
              <a:ext uri="{FF2B5EF4-FFF2-40B4-BE49-F238E27FC236}">
                <a16:creationId xmlns:a16="http://schemas.microsoft.com/office/drawing/2014/main" id="{7A41185C-D77F-1641-9CA9-94C7B06C4D23}"/>
              </a:ext>
            </a:extLst>
          </p:cNvPr>
          <p:cNvSpPr>
            <a:spLocks noChangeArrowheads="1"/>
          </p:cNvSpPr>
          <p:nvPr/>
        </p:nvSpPr>
        <p:spPr bwMode="auto">
          <a:xfrm>
            <a:off x="719403" y="1053777"/>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zh-CN" altLang="en-US" sz="2400"/>
          </a:p>
        </p:txBody>
      </p:sp>
      <p:sp>
        <p:nvSpPr>
          <p:cNvPr id="11" name="Rectangle 5">
            <a:extLst>
              <a:ext uri="{FF2B5EF4-FFF2-40B4-BE49-F238E27FC236}">
                <a16:creationId xmlns:a16="http://schemas.microsoft.com/office/drawing/2014/main" id="{1D7E83B2-FAC4-9046-8D13-3D25F1691F44}"/>
              </a:ext>
            </a:extLst>
          </p:cNvPr>
          <p:cNvSpPr>
            <a:spLocks noChangeArrowheads="1"/>
          </p:cNvSpPr>
          <p:nvPr/>
        </p:nvSpPr>
        <p:spPr bwMode="auto">
          <a:xfrm>
            <a:off x="719403" y="1604797"/>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12" name="Rectangle 7">
            <a:extLst>
              <a:ext uri="{FF2B5EF4-FFF2-40B4-BE49-F238E27FC236}">
                <a16:creationId xmlns:a16="http://schemas.microsoft.com/office/drawing/2014/main" id="{38EF0296-F800-F144-8490-83F63392E385}"/>
              </a:ext>
            </a:extLst>
          </p:cNvPr>
          <p:cNvSpPr>
            <a:spLocks noChangeArrowheads="1"/>
          </p:cNvSpPr>
          <p:nvPr/>
        </p:nvSpPr>
        <p:spPr bwMode="auto">
          <a:xfrm>
            <a:off x="2927648" y="405004"/>
            <a:ext cx="1272143" cy="12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r>
              <a:rPr lang="zh-CN" altLang="zh-CN" sz="1867" b="1" dirty="0">
                <a:latin typeface="Arial" panose="020B0604020202020204" pitchFamily="34" charset="0"/>
                <a:ea typeface="微软雅黑" panose="020B0503020204020204" pitchFamily="34" charset="-122"/>
              </a:rPr>
              <a:t>蒲凌尘</a:t>
            </a:r>
            <a:endParaRPr lang="zh-CN" altLang="zh-CN" sz="1200" dirty="0">
              <a:latin typeface="Arial" panose="020B0604020202020204" pitchFamily="34" charset="0"/>
            </a:endParaRPr>
          </a:p>
          <a:p>
            <a:pPr defTabSz="1219170" eaLnBrk="0" fontAlgn="base" hangingPunct="0">
              <a:spcBef>
                <a:spcPct val="0"/>
              </a:spcBef>
              <a:spcAft>
                <a:spcPct val="0"/>
              </a:spcAft>
            </a:pPr>
            <a:r>
              <a:rPr lang="zh-CN" altLang="zh-CN" sz="1600" b="1" dirty="0">
                <a:solidFill>
                  <a:srgbClr val="404040"/>
                </a:solidFill>
                <a:latin typeface="Arial" panose="020B0604020202020204" pitchFamily="34" charset="0"/>
                <a:ea typeface="微软雅黑" panose="020B0503020204020204" pitchFamily="34" charset="-122"/>
              </a:rPr>
              <a:t>合伙人</a:t>
            </a:r>
            <a:endParaRPr lang="zh-CN" altLang="zh-CN" sz="1200" dirty="0">
              <a:latin typeface="Arial" panose="020B0604020202020204" pitchFamily="34" charset="0"/>
            </a:endParaRPr>
          </a:p>
          <a:p>
            <a:pPr defTabSz="1219170" eaLnBrk="0" fontAlgn="base" hangingPunct="0">
              <a:spcBef>
                <a:spcPct val="0"/>
              </a:spcBef>
              <a:spcAft>
                <a:spcPct val="0"/>
              </a:spcAft>
            </a:pPr>
            <a:r>
              <a:rPr lang="zh-CN" altLang="zh-CN" sz="1600" dirty="0">
                <a:solidFill>
                  <a:srgbClr val="404040"/>
                </a:solidFill>
                <a:latin typeface="Arial" panose="020B0604020202020204" pitchFamily="34" charset="0"/>
                <a:ea typeface="微软雅黑" panose="020B0503020204020204" pitchFamily="34" charset="-122"/>
              </a:rPr>
              <a:t>北京办公室</a:t>
            </a:r>
            <a:endParaRPr lang="zh-CN" altLang="zh-CN" sz="1200" dirty="0">
              <a:latin typeface="Arial" panose="020B0604020202020204" pitchFamily="34" charset="0"/>
            </a:endParaRPr>
          </a:p>
          <a:p>
            <a:pPr defTabSz="1219170" eaLnBrk="0" fontAlgn="base" hangingPunct="0">
              <a:spcBef>
                <a:spcPct val="0"/>
              </a:spcBef>
              <a:spcAft>
                <a:spcPct val="0"/>
              </a:spcAft>
            </a:pPr>
            <a:endParaRPr lang="zh-CN" altLang="zh-CN" sz="2400" dirty="0">
              <a:latin typeface="Arial" panose="020B0604020202020204" pitchFamily="34" charset="0"/>
            </a:endParaRPr>
          </a:p>
        </p:txBody>
      </p:sp>
    </p:spTree>
    <p:extLst>
      <p:ext uri="{BB962C8B-B14F-4D97-AF65-F5344CB8AC3E}">
        <p14:creationId xmlns:p14="http://schemas.microsoft.com/office/powerpoint/2010/main" val="13497904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BBFC31A3-E4D6-E34C-A4BB-5A2FB8AB5F02}"/>
              </a:ext>
            </a:extLst>
          </p:cNvPr>
          <p:cNvSpPr>
            <a:spLocks noGrp="1"/>
          </p:cNvSpPr>
          <p:nvPr>
            <p:ph idx="1"/>
          </p:nvPr>
        </p:nvSpPr>
        <p:spPr>
          <a:xfrm>
            <a:off x="335360" y="1124744"/>
            <a:ext cx="10972800" cy="4525963"/>
          </a:xfrm>
        </p:spPr>
        <p:txBody>
          <a:bodyPr>
            <a:noAutofit/>
          </a:bodyPr>
          <a:lstStyle/>
          <a:p>
            <a:pPr algn="just">
              <a:lnSpc>
                <a:spcPts val="2400"/>
              </a:lnSpc>
              <a:buSzPts val="1000"/>
              <a:buBlip>
                <a:blip r:embed="rId2"/>
              </a:buBlip>
            </a:pPr>
            <a:r>
              <a:rPr lang="zh-CN" altLang="zh-CN" sz="2133" dirty="0"/>
              <a:t>蒲凌尘的执业领域主要包括：反倾销、反补贴和保障措施法，</a:t>
            </a:r>
            <a:r>
              <a:rPr lang="en-US" altLang="zh-CN" sz="2133" dirty="0">
                <a:latin typeface="Times New Roman" panose="02020603050405020304" pitchFamily="18" charset="0"/>
                <a:cs typeface="Times New Roman" panose="02020603050405020304" pitchFamily="18" charset="0"/>
              </a:rPr>
              <a:t>WTO</a:t>
            </a:r>
            <a:r>
              <a:rPr lang="zh-CN" altLang="zh-CN" sz="2133" dirty="0"/>
              <a:t>以及相关贸易救济法律，反垄断，国际投资等。</a:t>
            </a:r>
            <a:endParaRPr lang="en-US" altLang="zh-CN" sz="2133" dirty="0"/>
          </a:p>
          <a:p>
            <a:pPr algn="just">
              <a:lnSpc>
                <a:spcPts val="2400"/>
              </a:lnSpc>
              <a:buSzPts val="1000"/>
              <a:buBlip>
                <a:blip r:embed="rId2"/>
              </a:buBlip>
            </a:pPr>
            <a:r>
              <a:rPr lang="zh-CN" altLang="zh-CN" sz="2133" dirty="0"/>
              <a:t>蒲凌尘律师在世贸法律、反倾销法、保障措施法、反补贴法、海关法、普惠制、竞争法、投资法领域具有突出的专业能力。在近</a:t>
            </a:r>
            <a:r>
              <a:rPr lang="en-US" altLang="zh-CN" sz="2133" dirty="0">
                <a:latin typeface="Times New Roman" panose="02020603050405020304" pitchFamily="18" charset="0"/>
                <a:cs typeface="Times New Roman" panose="02020603050405020304" pitchFamily="18" charset="0"/>
              </a:rPr>
              <a:t>30</a:t>
            </a:r>
            <a:r>
              <a:rPr lang="zh-CN" altLang="zh-CN" sz="2133" dirty="0"/>
              <a:t>年的法律实践中，承办逾百起案件。在</a:t>
            </a:r>
            <a:r>
              <a:rPr lang="en-US" altLang="zh-CN" sz="2133" dirty="0">
                <a:latin typeface="Times New Roman" panose="02020603050405020304" pitchFamily="18" charset="0"/>
                <a:cs typeface="Times New Roman" panose="02020603050405020304" pitchFamily="18" charset="0"/>
              </a:rPr>
              <a:t>WTO</a:t>
            </a:r>
            <a:r>
              <a:rPr lang="zh-CN" altLang="zh-CN" sz="2133" dirty="0"/>
              <a:t>争端案件中，代理中国政府以当事方或第三方身份参与多起</a:t>
            </a:r>
            <a:r>
              <a:rPr lang="en-US" altLang="zh-CN" sz="2133" dirty="0">
                <a:latin typeface="Times New Roman" panose="02020603050405020304" pitchFamily="18" charset="0"/>
                <a:cs typeface="Times New Roman" panose="02020603050405020304" pitchFamily="18" charset="0"/>
              </a:rPr>
              <a:t>WTO</a:t>
            </a:r>
            <a:r>
              <a:rPr lang="zh-CN" altLang="zh-CN" sz="2133" dirty="0"/>
              <a:t>争端解决案（中国诉欧盟皮鞋案，中国诉欧盟禽肉案；参与越南诉美国暖水虾案，阿根廷诉美国动植物措施案，印尼古巴诉澳大利亚烟草平装案，阿根廷诉欧盟生物柴油案）；在应诉反补贴调查案件中，代理中国政府和企业应诉欧盟、美国、加拿大、埃及、南非等调查；在贸易救济案件中，代理企业和行业协会应诉行业损害调查，以及反倾销、反补贴、保障措施调查以及各类的复审调查程序，涉及欧盟、美国、加拿大、澳大利亚、日本、印度、土耳其、印尼、泰国、越南、马来西亚、俄白哈、台湾等国家和地区；在法院诉讼案件中，协助代理中国企业上诉欧盟一审法院、高等法院，并获得了数案胜诉。蒲律师承办多起商务部的研究课题。在对外经济贸易大学法学院、武汉大学、中国政法大学任教，讲授</a:t>
            </a:r>
            <a:r>
              <a:rPr lang="en-US" altLang="zh-CN" sz="2133" dirty="0">
                <a:latin typeface="Times New Roman" panose="02020603050405020304" pitchFamily="18" charset="0"/>
                <a:cs typeface="Times New Roman" panose="02020603050405020304" pitchFamily="18" charset="0"/>
              </a:rPr>
              <a:t>WTO</a:t>
            </a:r>
            <a:r>
              <a:rPr lang="zh-CN" altLang="zh-CN" sz="2133" dirty="0"/>
              <a:t>及国际贸易救济调查课程。</a:t>
            </a:r>
            <a:r>
              <a:rPr lang="en-US" altLang="zh-CN" sz="2133" dirty="0">
                <a:latin typeface="Times New Roman" panose="02020603050405020304" pitchFamily="18" charset="0"/>
                <a:cs typeface="Times New Roman" panose="02020603050405020304" pitchFamily="18" charset="0"/>
              </a:rPr>
              <a:t>2007</a:t>
            </a:r>
            <a:r>
              <a:rPr lang="zh-CN" altLang="zh-CN" sz="2133" dirty="0"/>
              <a:t>年著有由法律出版社出版的（</a:t>
            </a:r>
            <a:r>
              <a:rPr lang="en-US" altLang="zh-CN" sz="2133" dirty="0">
                <a:latin typeface="Times New Roman" panose="02020603050405020304" pitchFamily="18" charset="0"/>
                <a:cs typeface="Times New Roman" panose="02020603050405020304" pitchFamily="18" charset="0"/>
              </a:rPr>
              <a:t>40</a:t>
            </a:r>
            <a:r>
              <a:rPr lang="zh-CN" altLang="zh-CN" sz="2133" dirty="0"/>
              <a:t>万字）《应诉欧共体反倾销律师业务》一书得到学院、律师界的好评。</a:t>
            </a:r>
          </a:p>
        </p:txBody>
      </p:sp>
      <p:sp>
        <p:nvSpPr>
          <p:cNvPr id="4" name="页脚占位符 3">
            <a:extLst>
              <a:ext uri="{FF2B5EF4-FFF2-40B4-BE49-F238E27FC236}">
                <a16:creationId xmlns:a16="http://schemas.microsoft.com/office/drawing/2014/main" id="{414F173F-559C-BD4F-9E2F-8E2C4207F450}"/>
              </a:ext>
            </a:extLst>
          </p:cNvPr>
          <p:cNvSpPr>
            <a:spLocks noGrp="1"/>
          </p:cNvSpPr>
          <p:nvPr>
            <p:ph type="ftr" sz="quarter" idx="11"/>
          </p:nvPr>
        </p:nvSpPr>
        <p:spPr/>
        <p:txBody>
          <a:bodyPr/>
          <a:lstStyle/>
          <a:p>
            <a:r>
              <a:rPr lang="zh-CN" altLang="en-US"/>
              <a:t>严格保密</a:t>
            </a:r>
          </a:p>
        </p:txBody>
      </p:sp>
      <p:sp>
        <p:nvSpPr>
          <p:cNvPr id="5" name="灯片编号占位符 4">
            <a:extLst>
              <a:ext uri="{FF2B5EF4-FFF2-40B4-BE49-F238E27FC236}">
                <a16:creationId xmlns:a16="http://schemas.microsoft.com/office/drawing/2014/main" id="{F5B3F2B9-C2ED-7A4C-AC70-BA2C90A09269}"/>
              </a:ext>
            </a:extLst>
          </p:cNvPr>
          <p:cNvSpPr>
            <a:spLocks noGrp="1"/>
          </p:cNvSpPr>
          <p:nvPr>
            <p:ph type="sldNum" sz="quarter" idx="12"/>
          </p:nvPr>
        </p:nvSpPr>
        <p:spPr/>
        <p:txBody>
          <a:bodyPr/>
          <a:lstStyle/>
          <a:p>
            <a:fld id="{F054BAD5-415E-493C-9023-AB4605AAD986}" type="slidenum">
              <a:rPr lang="zh-CN" altLang="en-US" smtClean="0"/>
              <a:t>25</a:t>
            </a:fld>
            <a:endParaRPr lang="zh-CN" altLang="en-US"/>
          </a:p>
        </p:txBody>
      </p:sp>
      <p:sp>
        <p:nvSpPr>
          <p:cNvPr id="6" name="TextBox 24">
            <a:extLst>
              <a:ext uri="{FF2B5EF4-FFF2-40B4-BE49-F238E27FC236}">
                <a16:creationId xmlns:a16="http://schemas.microsoft.com/office/drawing/2014/main" id="{5F3EF043-C6BD-964C-8F3B-633E7F13A37F}"/>
              </a:ext>
            </a:extLst>
          </p:cNvPr>
          <p:cNvSpPr txBox="1"/>
          <p:nvPr/>
        </p:nvSpPr>
        <p:spPr>
          <a:xfrm>
            <a:off x="335360" y="223239"/>
            <a:ext cx="2657590" cy="836353"/>
          </a:xfrm>
          <a:prstGeom prst="rect">
            <a:avLst/>
          </a:prstGeom>
          <a:noFill/>
        </p:spPr>
        <p:txBody>
          <a:bodyPr wrap="none" lIns="96744" tIns="48372" rIns="96744" bIns="48372" rtlCol="0">
            <a:spAutoFit/>
          </a:bodyPr>
          <a:lstStyle>
            <a:defPPr>
              <a:defRPr lang="zh-CN"/>
            </a:defPPr>
            <a:lvl1pPr>
              <a:defRPr kumimoji="1" sz="3600" b="1">
                <a:solidFill>
                  <a:schemeClr val="tx1">
                    <a:lumMod val="65000"/>
                    <a:lumOff val="35000"/>
                  </a:schemeClr>
                </a:solidFill>
                <a:latin typeface="微软雅黑" pitchFamily="34" charset="-122"/>
                <a:ea typeface="微软雅黑" pitchFamily="34" charset="-122"/>
              </a:defRPr>
            </a:lvl1pPr>
          </a:lstStyle>
          <a:p>
            <a:r>
              <a:rPr lang="zh-CN" altLang="en-US" sz="4800" dirty="0"/>
              <a:t>执业领域</a:t>
            </a:r>
            <a:endParaRPr lang="zh-CN" altLang="zh-CN" sz="4800" dirty="0"/>
          </a:p>
        </p:txBody>
      </p:sp>
    </p:spTree>
    <p:extLst>
      <p:ext uri="{BB962C8B-B14F-4D97-AF65-F5344CB8AC3E}">
        <p14:creationId xmlns:p14="http://schemas.microsoft.com/office/powerpoint/2010/main" val="23928266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BBFC31A3-E4D6-E34C-A4BB-5A2FB8AB5F02}"/>
              </a:ext>
            </a:extLst>
          </p:cNvPr>
          <p:cNvSpPr>
            <a:spLocks noGrp="1"/>
          </p:cNvSpPr>
          <p:nvPr>
            <p:ph idx="1"/>
          </p:nvPr>
        </p:nvSpPr>
        <p:spPr>
          <a:xfrm>
            <a:off x="431371" y="1134203"/>
            <a:ext cx="11233248" cy="5568619"/>
          </a:xfrm>
        </p:spPr>
        <p:txBody>
          <a:bodyPr>
            <a:normAutofit fontScale="85000" lnSpcReduction="10000"/>
          </a:bodyPr>
          <a:lstStyle/>
          <a:p>
            <a:pPr algn="just">
              <a:lnSpc>
                <a:spcPct val="150000"/>
              </a:lnSpc>
              <a:buSzPts val="1000"/>
              <a:buBlip>
                <a:blip r:embed="rId2"/>
              </a:buBlip>
            </a:pPr>
            <a:r>
              <a:rPr lang="en-US" altLang="zh-CN" sz="24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ALA 2019</a:t>
            </a:r>
            <a:r>
              <a:rPr lang="zh-CN" altLang="en-US" sz="2400" dirty="0">
                <a:solidFill>
                  <a:srgbClr val="404040"/>
                </a:solidFill>
                <a:latin typeface="Calibri" panose="020F0502020204030204" pitchFamily="34" charset="0"/>
                <a:ea typeface="宋体" panose="02010600030101010101" pitchFamily="2" charset="-122"/>
              </a:rPr>
              <a:t>亚洲法律大奖“亚洲年度贸易律师”</a:t>
            </a:r>
          </a:p>
          <a:p>
            <a:pPr algn="just">
              <a:lnSpc>
                <a:spcPct val="150000"/>
              </a:lnSpc>
              <a:buSzPts val="1000"/>
              <a:buBlip>
                <a:blip r:embed="rId2"/>
              </a:buBlip>
            </a:pPr>
            <a:r>
              <a:rPr lang="en-US" altLang="zh-CN" sz="24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WWL Thought leaders 2018</a:t>
            </a:r>
            <a:r>
              <a:rPr lang="zh-CN" altLang="en-US" sz="24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贸易法领域唯一一名中国律师</a:t>
            </a:r>
          </a:p>
          <a:p>
            <a:pPr algn="just">
              <a:lnSpc>
                <a:spcPct val="150000"/>
              </a:lnSpc>
              <a:buSzPts val="1000"/>
              <a:buBlip>
                <a:blip r:embed="rId2"/>
              </a:buBlip>
            </a:pPr>
            <a:r>
              <a:rPr lang="en-US" altLang="zh-CN" sz="24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2018</a:t>
            </a:r>
            <a:r>
              <a:rPr lang="zh-CN" altLang="en-US" sz="24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国际知名法律评级机构</a:t>
            </a:r>
            <a:r>
              <a:rPr lang="en-US" altLang="zh-CN" sz="24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24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法律</a:t>
            </a:r>
            <a:r>
              <a:rPr lang="en-US" altLang="zh-CN" sz="24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500</a:t>
            </a:r>
            <a:r>
              <a:rPr lang="zh-CN" altLang="en-US" sz="24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强</a:t>
            </a:r>
            <a:r>
              <a:rPr lang="en-US" altLang="zh-CN" sz="24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》WTO/</a:t>
            </a:r>
            <a:r>
              <a:rPr lang="zh-CN" altLang="en-US" sz="24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国际贸易领域领先律师</a:t>
            </a:r>
          </a:p>
          <a:p>
            <a:pPr algn="just">
              <a:lnSpc>
                <a:spcPct val="150000"/>
              </a:lnSpc>
              <a:buSzPts val="1000"/>
              <a:buBlip>
                <a:blip r:embed="rId2"/>
              </a:buBlip>
            </a:pPr>
            <a:r>
              <a:rPr lang="en-US" altLang="zh-CN" sz="24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WWL </a:t>
            </a:r>
            <a:r>
              <a:rPr lang="en-US" altLang="zh-CN" sz="2400" dirty="0" err="1">
                <a:solidFill>
                  <a:srgbClr val="404040"/>
                </a:solidFill>
                <a:latin typeface="Times New Roman" panose="02020603050405020304" pitchFamily="18" charset="0"/>
                <a:ea typeface="宋体" panose="02010600030101010101" pitchFamily="2" charset="-122"/>
                <a:cs typeface="Times New Roman" panose="02020603050405020304" pitchFamily="18" charset="0"/>
              </a:rPr>
              <a:t>Tade</a:t>
            </a:r>
            <a:r>
              <a:rPr lang="en-US" altLang="zh-CN" sz="24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 and Customs2017 </a:t>
            </a:r>
            <a:r>
              <a:rPr lang="zh-CN" altLang="en-US" sz="24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领袖律师</a:t>
            </a:r>
          </a:p>
          <a:p>
            <a:pPr algn="just">
              <a:lnSpc>
                <a:spcPct val="150000"/>
              </a:lnSpc>
              <a:buSzPts val="1000"/>
              <a:buBlip>
                <a:blip r:embed="rId2"/>
              </a:buBlip>
            </a:pPr>
            <a:r>
              <a:rPr lang="zh-CN" altLang="en-US" sz="24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在</a:t>
            </a:r>
            <a:r>
              <a:rPr lang="en-US" altLang="zh-CN" sz="24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2016</a:t>
            </a:r>
            <a:r>
              <a:rPr lang="zh-CN" altLang="en-US" sz="24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年度</a:t>
            </a:r>
            <a:r>
              <a:rPr lang="en-US" altLang="zh-CN" sz="24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24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名人录</a:t>
            </a:r>
            <a:r>
              <a:rPr lang="en-US" altLang="zh-CN" sz="24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24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最佳“思想领袖律师”，亚太地区入选</a:t>
            </a:r>
            <a:r>
              <a:rPr lang="en-US" altLang="zh-CN" sz="24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3</a:t>
            </a:r>
            <a:r>
              <a:rPr lang="zh-CN" altLang="en-US" sz="24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名律师，中国区仅蒲律师入选</a:t>
            </a:r>
          </a:p>
          <a:p>
            <a:pPr algn="just">
              <a:lnSpc>
                <a:spcPct val="150000"/>
              </a:lnSpc>
              <a:buSzPts val="1000"/>
              <a:buBlip>
                <a:blip r:embed="rId2"/>
              </a:buBlip>
            </a:pPr>
            <a:r>
              <a:rPr lang="en-US" altLang="zh-CN" sz="24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2016</a:t>
            </a:r>
            <a:r>
              <a:rPr lang="zh-CN" altLang="en-US" sz="24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年</a:t>
            </a:r>
            <a:r>
              <a:rPr lang="en-US" altLang="zh-CN" sz="24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24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钱伯斯亚太指南</a:t>
            </a:r>
            <a:r>
              <a:rPr lang="en-US" altLang="zh-CN" sz="24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sz="24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领先律师”</a:t>
            </a:r>
            <a:endParaRPr lang="en-US" altLang="zh-CN" sz="24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buSzPts val="1000"/>
              <a:buBlip>
                <a:blip r:embed="rId2"/>
              </a:buBlip>
            </a:pPr>
            <a:r>
              <a:rPr lang="zh-CN" altLang="en-US" sz="24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连续五年被钱伯斯评为第一等级律师</a:t>
            </a:r>
          </a:p>
          <a:p>
            <a:pPr algn="just">
              <a:lnSpc>
                <a:spcPct val="150000"/>
              </a:lnSpc>
              <a:buSzPts val="1000"/>
              <a:buBlip>
                <a:blip r:embed="rId2"/>
              </a:buBlip>
            </a:pPr>
            <a:r>
              <a:rPr lang="zh-CN" altLang="en-US" sz="24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钱伯斯评价：蒲凌尘律师在出口欧盟的贸易救济调查方面向来被公认为“卓越的顶尖律师”，他带领队伍包括了十几名成员</a:t>
            </a:r>
          </a:p>
          <a:p>
            <a:pPr algn="just">
              <a:lnSpc>
                <a:spcPct val="150000"/>
              </a:lnSpc>
              <a:buSzPts val="1000"/>
              <a:buBlip>
                <a:blip r:embed="rId2"/>
              </a:buBlip>
            </a:pPr>
            <a:r>
              <a:rPr lang="zh-CN" altLang="en-US" sz="24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被业内誉为“中国反倾销第一律师”</a:t>
            </a:r>
          </a:p>
          <a:p>
            <a:pPr marL="0" indent="0" algn="just">
              <a:lnSpc>
                <a:spcPts val="2400"/>
              </a:lnSpc>
              <a:buSzPts val="1000"/>
              <a:buNone/>
            </a:pPr>
            <a:endParaRPr lang="zh-CN" altLang="zh-CN" sz="4533" dirty="0">
              <a:solidFill>
                <a:srgbClr val="404040"/>
              </a:solidFill>
              <a:latin typeface="Calibri" panose="020F0502020204030204" pitchFamily="34" charset="0"/>
              <a:ea typeface="微软雅黑" panose="020B0503020204020204" pitchFamily="34" charset="-122"/>
            </a:endParaRPr>
          </a:p>
        </p:txBody>
      </p:sp>
      <p:sp>
        <p:nvSpPr>
          <p:cNvPr id="4" name="页脚占位符 3">
            <a:extLst>
              <a:ext uri="{FF2B5EF4-FFF2-40B4-BE49-F238E27FC236}">
                <a16:creationId xmlns:a16="http://schemas.microsoft.com/office/drawing/2014/main" id="{414F173F-559C-BD4F-9E2F-8E2C4207F450}"/>
              </a:ext>
            </a:extLst>
          </p:cNvPr>
          <p:cNvSpPr>
            <a:spLocks noGrp="1"/>
          </p:cNvSpPr>
          <p:nvPr>
            <p:ph type="ftr" sz="quarter" idx="11"/>
          </p:nvPr>
        </p:nvSpPr>
        <p:spPr/>
        <p:txBody>
          <a:bodyPr/>
          <a:lstStyle/>
          <a:p>
            <a:r>
              <a:rPr lang="zh-CN" altLang="en-US"/>
              <a:t>严格保密</a:t>
            </a:r>
          </a:p>
        </p:txBody>
      </p:sp>
      <p:sp>
        <p:nvSpPr>
          <p:cNvPr id="5" name="灯片编号占位符 4">
            <a:extLst>
              <a:ext uri="{FF2B5EF4-FFF2-40B4-BE49-F238E27FC236}">
                <a16:creationId xmlns:a16="http://schemas.microsoft.com/office/drawing/2014/main" id="{F5B3F2B9-C2ED-7A4C-AC70-BA2C90A09269}"/>
              </a:ext>
            </a:extLst>
          </p:cNvPr>
          <p:cNvSpPr>
            <a:spLocks noGrp="1"/>
          </p:cNvSpPr>
          <p:nvPr>
            <p:ph type="sldNum" sz="quarter" idx="12"/>
          </p:nvPr>
        </p:nvSpPr>
        <p:spPr/>
        <p:txBody>
          <a:bodyPr/>
          <a:lstStyle/>
          <a:p>
            <a:fld id="{F054BAD5-415E-493C-9023-AB4605AAD986}" type="slidenum">
              <a:rPr lang="zh-CN" altLang="en-US" smtClean="0"/>
              <a:t>26</a:t>
            </a:fld>
            <a:endParaRPr lang="zh-CN" altLang="en-US"/>
          </a:p>
        </p:txBody>
      </p:sp>
      <p:sp>
        <p:nvSpPr>
          <p:cNvPr id="6" name="TextBox 24">
            <a:extLst>
              <a:ext uri="{FF2B5EF4-FFF2-40B4-BE49-F238E27FC236}">
                <a16:creationId xmlns:a16="http://schemas.microsoft.com/office/drawing/2014/main" id="{5F3EF043-C6BD-964C-8F3B-633E7F13A37F}"/>
              </a:ext>
            </a:extLst>
          </p:cNvPr>
          <p:cNvSpPr txBox="1"/>
          <p:nvPr/>
        </p:nvSpPr>
        <p:spPr>
          <a:xfrm>
            <a:off x="431371" y="297851"/>
            <a:ext cx="10081120" cy="836353"/>
          </a:xfrm>
          <a:prstGeom prst="rect">
            <a:avLst/>
          </a:prstGeom>
          <a:noFill/>
        </p:spPr>
        <p:txBody>
          <a:bodyPr wrap="square" lIns="96744" tIns="48372" rIns="96744" bIns="48372" rtlCol="0">
            <a:spAutoFit/>
          </a:bodyPr>
          <a:lstStyle>
            <a:defPPr>
              <a:defRPr lang="zh-CN"/>
            </a:defPPr>
            <a:lvl1pPr>
              <a:defRPr kumimoji="1" sz="3600" b="1">
                <a:solidFill>
                  <a:schemeClr val="tx1">
                    <a:lumMod val="65000"/>
                    <a:lumOff val="35000"/>
                  </a:schemeClr>
                </a:solidFill>
                <a:latin typeface="微软雅黑" pitchFamily="34" charset="-122"/>
                <a:ea typeface="微软雅黑" pitchFamily="34" charset="-122"/>
              </a:defRPr>
            </a:lvl1pPr>
          </a:lstStyle>
          <a:p>
            <a:r>
              <a:rPr lang="zh-CN" altLang="en-US" sz="4800" dirty="0"/>
              <a:t>业内评价和获奖情况：</a:t>
            </a:r>
          </a:p>
        </p:txBody>
      </p:sp>
    </p:spTree>
    <p:extLst>
      <p:ext uri="{BB962C8B-B14F-4D97-AF65-F5344CB8AC3E}">
        <p14:creationId xmlns:p14="http://schemas.microsoft.com/office/powerpoint/2010/main" val="33494430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BBFC31A3-E4D6-E34C-A4BB-5A2FB8AB5F02}"/>
              </a:ext>
            </a:extLst>
          </p:cNvPr>
          <p:cNvSpPr>
            <a:spLocks noGrp="1"/>
          </p:cNvSpPr>
          <p:nvPr>
            <p:ph idx="1"/>
          </p:nvPr>
        </p:nvSpPr>
        <p:spPr>
          <a:xfrm>
            <a:off x="431371" y="1134203"/>
            <a:ext cx="10972800" cy="5568619"/>
          </a:xfrm>
        </p:spPr>
        <p:txBody>
          <a:bodyPr>
            <a:normAutofit fontScale="55000" lnSpcReduction="20000"/>
          </a:bodyPr>
          <a:lstStyle/>
          <a:p>
            <a:pPr algn="just">
              <a:lnSpc>
                <a:spcPct val="160000"/>
              </a:lnSpc>
              <a:buSzPts val="1000"/>
              <a:buBlip>
                <a:blip r:embed="rId2"/>
              </a:buBlip>
            </a:pPr>
            <a:r>
              <a:rPr lang="en-US" altLang="zh-CN" sz="28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2016</a:t>
            </a:r>
            <a:r>
              <a:rPr lang="zh-CN" altLang="en-US" sz="2800" dirty="0">
                <a:solidFill>
                  <a:srgbClr val="404040"/>
                </a:solidFill>
                <a:latin typeface="Calibri" panose="020F0502020204030204" pitchFamily="34" charset="0"/>
                <a:ea typeface="宋体" panose="02010600030101010101" pitchFamily="2" charset="-122"/>
              </a:rPr>
              <a:t>年</a:t>
            </a:r>
            <a:r>
              <a:rPr lang="en-US" altLang="zh-CN" sz="28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legal 500 Asia pacific</a:t>
            </a:r>
            <a:r>
              <a:rPr lang="zh-CN" altLang="en-US" sz="2800" dirty="0">
                <a:solidFill>
                  <a:srgbClr val="404040"/>
                </a:solidFill>
                <a:latin typeface="Calibri" panose="020F0502020204030204" pitchFamily="34" charset="0"/>
                <a:ea typeface="宋体" panose="02010600030101010101" pitchFamily="2" charset="-122"/>
              </a:rPr>
              <a:t>特别推荐律师</a:t>
            </a:r>
          </a:p>
          <a:p>
            <a:pPr algn="just">
              <a:lnSpc>
                <a:spcPct val="160000"/>
              </a:lnSpc>
              <a:buSzPts val="1000"/>
              <a:buBlip>
                <a:blip r:embed="rId2"/>
              </a:buBlip>
            </a:pPr>
            <a:r>
              <a:rPr lang="en-US" altLang="zh-CN" sz="28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2016</a:t>
            </a:r>
            <a:r>
              <a:rPr lang="zh-CN" altLang="en-US" sz="28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年</a:t>
            </a:r>
            <a:r>
              <a:rPr lang="en-US" altLang="zh-CN" sz="2800" dirty="0" err="1">
                <a:solidFill>
                  <a:srgbClr val="404040"/>
                </a:solidFill>
                <a:latin typeface="Times New Roman" panose="02020603050405020304" pitchFamily="18" charset="0"/>
                <a:ea typeface="宋体" panose="02010600030101010101" pitchFamily="2" charset="-122"/>
                <a:cs typeface="Times New Roman" panose="02020603050405020304" pitchFamily="18" charset="0"/>
              </a:rPr>
              <a:t>Asialaw</a:t>
            </a:r>
            <a:r>
              <a:rPr lang="en-US" altLang="zh-CN" sz="28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 Profiles</a:t>
            </a:r>
            <a:r>
              <a:rPr lang="zh-CN" altLang="en-US" sz="28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推荐律师</a:t>
            </a:r>
          </a:p>
          <a:p>
            <a:pPr algn="just">
              <a:lnSpc>
                <a:spcPct val="160000"/>
              </a:lnSpc>
              <a:buSzPts val="1000"/>
              <a:buBlip>
                <a:blip r:embed="rId2"/>
              </a:buBlip>
            </a:pPr>
            <a:r>
              <a:rPr lang="en-US" altLang="zh-CN" sz="28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2015</a:t>
            </a:r>
            <a:r>
              <a:rPr lang="zh-CN" altLang="en-US" sz="28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年钱伯斯</a:t>
            </a:r>
            <a:r>
              <a:rPr lang="en-US" altLang="zh-CN" sz="28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Chambers Asia Pacific 2015</a:t>
            </a:r>
            <a:r>
              <a:rPr lang="zh-CN" altLang="en-US" sz="28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重点推荐律师</a:t>
            </a:r>
          </a:p>
          <a:p>
            <a:pPr algn="just">
              <a:lnSpc>
                <a:spcPct val="160000"/>
              </a:lnSpc>
              <a:buSzPts val="1000"/>
              <a:buBlip>
                <a:blip r:embed="rId2"/>
              </a:buBlip>
            </a:pPr>
            <a:r>
              <a:rPr lang="en-US" altLang="zh-CN" sz="28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2015</a:t>
            </a:r>
            <a:r>
              <a:rPr lang="zh-CN" altLang="en-US" sz="28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年钱伯斯</a:t>
            </a:r>
            <a:r>
              <a:rPr lang="en-US" altLang="zh-CN" sz="28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Chambers Global Guide 2015</a:t>
            </a:r>
            <a:r>
              <a:rPr lang="zh-CN" altLang="en-US" sz="28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重点推荐律师</a:t>
            </a:r>
          </a:p>
          <a:p>
            <a:pPr algn="just">
              <a:lnSpc>
                <a:spcPct val="160000"/>
              </a:lnSpc>
              <a:buSzPts val="1000"/>
              <a:buBlip>
                <a:blip r:embed="rId2"/>
              </a:buBlip>
            </a:pPr>
            <a:r>
              <a:rPr lang="en-US" altLang="zh-CN" sz="28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2015</a:t>
            </a:r>
            <a:r>
              <a:rPr lang="zh-CN" altLang="en-US" sz="28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年</a:t>
            </a:r>
            <a:r>
              <a:rPr lang="en-US" altLang="zh-CN" sz="28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ALB</a:t>
            </a:r>
            <a:r>
              <a:rPr lang="zh-CN" altLang="en-US" sz="28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亚洲法律杂志中国客户首选</a:t>
            </a:r>
            <a:r>
              <a:rPr lang="en-US" altLang="zh-CN" sz="28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20</a:t>
            </a:r>
            <a:r>
              <a:rPr lang="zh-CN" altLang="en-US" sz="28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强律师</a:t>
            </a:r>
          </a:p>
          <a:p>
            <a:pPr algn="just">
              <a:lnSpc>
                <a:spcPct val="160000"/>
              </a:lnSpc>
              <a:buSzPts val="1000"/>
              <a:buBlip>
                <a:blip r:embed="rId2"/>
              </a:buBlip>
            </a:pPr>
            <a:r>
              <a:rPr lang="en-US" altLang="zh-CN" sz="28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2015</a:t>
            </a:r>
            <a:r>
              <a:rPr lang="zh-CN" altLang="en-US" sz="28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年</a:t>
            </a:r>
            <a:r>
              <a:rPr lang="en-US" altLang="zh-CN" sz="2800" dirty="0" err="1">
                <a:solidFill>
                  <a:srgbClr val="404040"/>
                </a:solidFill>
                <a:latin typeface="Times New Roman" panose="02020603050405020304" pitchFamily="18" charset="0"/>
                <a:ea typeface="宋体" panose="02010600030101010101" pitchFamily="2" charset="-122"/>
                <a:cs typeface="Times New Roman" panose="02020603050405020304" pitchFamily="18" charset="0"/>
              </a:rPr>
              <a:t>Asialaw</a:t>
            </a:r>
            <a:r>
              <a:rPr lang="zh-CN" altLang="en-US" sz="28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被评为</a:t>
            </a:r>
            <a:r>
              <a:rPr lang="en-US" altLang="zh-CN" sz="28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Leading Lawyers</a:t>
            </a:r>
          </a:p>
          <a:p>
            <a:pPr algn="just">
              <a:lnSpc>
                <a:spcPct val="160000"/>
              </a:lnSpc>
              <a:buSzPts val="1000"/>
              <a:buBlip>
                <a:blip r:embed="rId2"/>
              </a:buBlip>
            </a:pPr>
            <a:r>
              <a:rPr lang="en-US" altLang="zh-CN" sz="28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2014</a:t>
            </a:r>
            <a:r>
              <a:rPr lang="zh-CN" altLang="en-US" sz="28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年钱伯斯</a:t>
            </a:r>
            <a:r>
              <a:rPr lang="en-US" altLang="zh-CN" sz="28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Chambers Asia Pacific 2014</a:t>
            </a:r>
            <a:r>
              <a:rPr lang="zh-CN" altLang="en-US" sz="28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重点推荐律师</a:t>
            </a:r>
          </a:p>
          <a:p>
            <a:pPr algn="just">
              <a:lnSpc>
                <a:spcPct val="160000"/>
              </a:lnSpc>
              <a:buSzPts val="1000"/>
              <a:buBlip>
                <a:blip r:embed="rId2"/>
              </a:buBlip>
            </a:pPr>
            <a:r>
              <a:rPr lang="en-US" altLang="zh-CN" sz="28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2014</a:t>
            </a:r>
            <a:r>
              <a:rPr lang="zh-CN" altLang="en-US" sz="28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年钱伯斯</a:t>
            </a:r>
            <a:r>
              <a:rPr lang="en-US" altLang="zh-CN" sz="28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Chambers Global Guide 2014</a:t>
            </a:r>
            <a:r>
              <a:rPr lang="zh-CN" altLang="en-US" sz="28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重点推荐律师</a:t>
            </a:r>
          </a:p>
          <a:p>
            <a:pPr algn="just">
              <a:lnSpc>
                <a:spcPct val="160000"/>
              </a:lnSpc>
              <a:buSzPts val="1000"/>
              <a:buBlip>
                <a:blip r:embed="rId2"/>
              </a:buBlip>
            </a:pPr>
            <a:r>
              <a:rPr lang="en-US" altLang="zh-CN" sz="28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2012</a:t>
            </a:r>
            <a:r>
              <a:rPr lang="zh-CN" altLang="en-US" sz="28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年北京市十佳留学归国律师</a:t>
            </a:r>
            <a:endParaRPr lang="en-US" altLang="zh-CN" sz="28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60000"/>
              </a:lnSpc>
              <a:buSzPts val="1000"/>
              <a:buBlip>
                <a:blip r:embed="rId2"/>
              </a:buBlip>
            </a:pPr>
            <a:r>
              <a:rPr lang="en-US" altLang="zh-CN" sz="28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2008</a:t>
            </a:r>
            <a:r>
              <a:rPr lang="zh-CN" altLang="en-US" sz="28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年</a:t>
            </a:r>
            <a:r>
              <a:rPr lang="en-US" altLang="zh-CN" sz="28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ALB TOP100</a:t>
            </a:r>
            <a:r>
              <a:rPr lang="zh-CN" altLang="en-US" sz="28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顶级律师</a:t>
            </a:r>
          </a:p>
          <a:p>
            <a:pPr algn="just">
              <a:lnSpc>
                <a:spcPct val="160000"/>
              </a:lnSpc>
              <a:buSzPts val="1000"/>
              <a:buBlip>
                <a:blip r:embed="rId2"/>
              </a:buBlip>
            </a:pPr>
            <a:r>
              <a:rPr lang="en-US" altLang="zh-CN" sz="28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2005</a:t>
            </a:r>
            <a:r>
              <a:rPr lang="zh-CN" altLang="en-US" sz="2800" dirty="0">
                <a:solidFill>
                  <a:srgbClr val="404040"/>
                </a:solidFill>
                <a:latin typeface="Times New Roman" panose="02020603050405020304" pitchFamily="18" charset="0"/>
                <a:ea typeface="宋体" panose="02010600030101010101" pitchFamily="2" charset="-122"/>
                <a:cs typeface="Times New Roman" panose="02020603050405020304" pitchFamily="18" charset="0"/>
              </a:rPr>
              <a:t>年孙冶方经济科学奖</a:t>
            </a:r>
          </a:p>
          <a:p>
            <a:pPr marL="0" indent="0" algn="just">
              <a:lnSpc>
                <a:spcPts val="2400"/>
              </a:lnSpc>
              <a:buSzPts val="1000"/>
              <a:buNone/>
            </a:pPr>
            <a:endParaRPr lang="zh-CN" altLang="zh-CN" sz="4533" dirty="0">
              <a:solidFill>
                <a:srgbClr val="404040"/>
              </a:solidFill>
              <a:latin typeface="Calibri" panose="020F0502020204030204" pitchFamily="34" charset="0"/>
              <a:ea typeface="微软雅黑" panose="020B0503020204020204" pitchFamily="34" charset="-122"/>
            </a:endParaRPr>
          </a:p>
        </p:txBody>
      </p:sp>
      <p:sp>
        <p:nvSpPr>
          <p:cNvPr id="4" name="页脚占位符 3">
            <a:extLst>
              <a:ext uri="{FF2B5EF4-FFF2-40B4-BE49-F238E27FC236}">
                <a16:creationId xmlns:a16="http://schemas.microsoft.com/office/drawing/2014/main" id="{414F173F-559C-BD4F-9E2F-8E2C4207F450}"/>
              </a:ext>
            </a:extLst>
          </p:cNvPr>
          <p:cNvSpPr>
            <a:spLocks noGrp="1"/>
          </p:cNvSpPr>
          <p:nvPr>
            <p:ph type="ftr" sz="quarter" idx="11"/>
          </p:nvPr>
        </p:nvSpPr>
        <p:spPr/>
        <p:txBody>
          <a:bodyPr/>
          <a:lstStyle/>
          <a:p>
            <a:r>
              <a:rPr lang="zh-CN" altLang="en-US"/>
              <a:t>严格保密</a:t>
            </a:r>
          </a:p>
        </p:txBody>
      </p:sp>
      <p:sp>
        <p:nvSpPr>
          <p:cNvPr id="5" name="灯片编号占位符 4">
            <a:extLst>
              <a:ext uri="{FF2B5EF4-FFF2-40B4-BE49-F238E27FC236}">
                <a16:creationId xmlns:a16="http://schemas.microsoft.com/office/drawing/2014/main" id="{F5B3F2B9-C2ED-7A4C-AC70-BA2C90A09269}"/>
              </a:ext>
            </a:extLst>
          </p:cNvPr>
          <p:cNvSpPr>
            <a:spLocks noGrp="1"/>
          </p:cNvSpPr>
          <p:nvPr>
            <p:ph type="sldNum" sz="quarter" idx="12"/>
          </p:nvPr>
        </p:nvSpPr>
        <p:spPr/>
        <p:txBody>
          <a:bodyPr/>
          <a:lstStyle/>
          <a:p>
            <a:fld id="{F054BAD5-415E-493C-9023-AB4605AAD986}" type="slidenum">
              <a:rPr lang="zh-CN" altLang="en-US" smtClean="0"/>
              <a:t>27</a:t>
            </a:fld>
            <a:endParaRPr lang="zh-CN" altLang="en-US"/>
          </a:p>
        </p:txBody>
      </p:sp>
      <p:sp>
        <p:nvSpPr>
          <p:cNvPr id="6" name="TextBox 24">
            <a:extLst>
              <a:ext uri="{FF2B5EF4-FFF2-40B4-BE49-F238E27FC236}">
                <a16:creationId xmlns:a16="http://schemas.microsoft.com/office/drawing/2014/main" id="{5F3EF043-C6BD-964C-8F3B-633E7F13A37F}"/>
              </a:ext>
            </a:extLst>
          </p:cNvPr>
          <p:cNvSpPr txBox="1"/>
          <p:nvPr/>
        </p:nvSpPr>
        <p:spPr>
          <a:xfrm>
            <a:off x="431371" y="297851"/>
            <a:ext cx="10081120" cy="836353"/>
          </a:xfrm>
          <a:prstGeom prst="rect">
            <a:avLst/>
          </a:prstGeom>
          <a:noFill/>
        </p:spPr>
        <p:txBody>
          <a:bodyPr wrap="square" lIns="96744" tIns="48372" rIns="96744" bIns="48372" rtlCol="0">
            <a:spAutoFit/>
          </a:bodyPr>
          <a:lstStyle>
            <a:defPPr>
              <a:defRPr lang="zh-CN"/>
            </a:defPPr>
            <a:lvl1pPr>
              <a:defRPr kumimoji="1" sz="3600" b="1">
                <a:solidFill>
                  <a:schemeClr val="tx1">
                    <a:lumMod val="65000"/>
                    <a:lumOff val="35000"/>
                  </a:schemeClr>
                </a:solidFill>
                <a:latin typeface="微软雅黑" pitchFamily="34" charset="-122"/>
                <a:ea typeface="微软雅黑" pitchFamily="34" charset="-122"/>
              </a:defRPr>
            </a:lvl1pPr>
          </a:lstStyle>
          <a:p>
            <a:r>
              <a:rPr lang="zh-CN" altLang="en-US" sz="4800" dirty="0"/>
              <a:t>业内评价和获奖情况：</a:t>
            </a:r>
          </a:p>
        </p:txBody>
      </p:sp>
    </p:spTree>
    <p:extLst>
      <p:ext uri="{BB962C8B-B14F-4D97-AF65-F5344CB8AC3E}">
        <p14:creationId xmlns:p14="http://schemas.microsoft.com/office/powerpoint/2010/main" val="29489547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3" cstate="screen">
            <a:extLst>
              <a:ext uri="{28A0092B-C50C-407E-A947-70E740481C1C}">
                <a14:useLocalDpi xmlns:a14="http://schemas.microsoft.com/office/drawing/2010/main"/>
              </a:ext>
            </a:extLst>
          </a:blip>
          <a:srcRect l="313" r="14836"/>
          <a:stretch/>
        </p:blipFill>
        <p:spPr>
          <a:xfrm>
            <a:off x="0" y="0"/>
            <a:ext cx="12153900" cy="6858000"/>
          </a:xfrm>
          <a:prstGeom prst="rect">
            <a:avLst/>
          </a:prstGeom>
        </p:spPr>
      </p:pic>
      <p:sp>
        <p:nvSpPr>
          <p:cNvPr id="7" name="文本框 6"/>
          <p:cNvSpPr txBox="1"/>
          <p:nvPr/>
        </p:nvSpPr>
        <p:spPr>
          <a:xfrm>
            <a:off x="3900095" y="2634708"/>
            <a:ext cx="4801315" cy="1015663"/>
          </a:xfrm>
          <a:prstGeom prst="rect">
            <a:avLst/>
          </a:prstGeom>
          <a:noFill/>
        </p:spPr>
        <p:txBody>
          <a:bodyPr wrap="none" rtlCol="0">
            <a:spAutoFit/>
            <a:scene3d>
              <a:camera prst="orthographicFront"/>
              <a:lightRig rig="threePt" dir="t"/>
            </a:scene3d>
            <a:sp3d contourW="12700"/>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CN" altLang="en-US" sz="6000" b="1" i="0" u="none" strike="noStrike" kern="1200" cap="none" spc="0" normalizeH="0" baseline="0" noProof="0" dirty="0">
                <a:ln>
                  <a:noFill/>
                </a:ln>
                <a:solidFill>
                  <a:srgbClr val="22374C"/>
                </a:solidFill>
                <a:effectLst/>
                <a:uLnTx/>
                <a:uFillTx/>
                <a:latin typeface="SimHei" panose="02010609060101010101" pitchFamily="49" charset="-122"/>
                <a:ea typeface="SimHei" panose="02010609060101010101" pitchFamily="49" charset="-122"/>
              </a:rPr>
              <a:t>感谢您的聆听</a:t>
            </a:r>
          </a:p>
        </p:txBody>
      </p:sp>
      <p:pic>
        <p:nvPicPr>
          <p:cNvPr id="6" name="图片 5">
            <a:extLst>
              <a:ext uri="{FF2B5EF4-FFF2-40B4-BE49-F238E27FC236}">
                <a16:creationId xmlns:a16="http://schemas.microsoft.com/office/drawing/2014/main" id="{164A2813-855C-4C2C-A9D3-9ED157C798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8478" y="1160008"/>
            <a:ext cx="1155043" cy="1145875"/>
          </a:xfrm>
          <a:prstGeom prst="rect">
            <a:avLst/>
          </a:prstGeom>
        </p:spPr>
      </p:pic>
      <p:sp>
        <p:nvSpPr>
          <p:cNvPr id="10" name="TextBox 11">
            <a:extLst>
              <a:ext uri="{FF2B5EF4-FFF2-40B4-BE49-F238E27FC236}">
                <a16:creationId xmlns:a16="http://schemas.microsoft.com/office/drawing/2014/main" id="{30BB0305-8417-4299-B084-894BB0503CB7}"/>
              </a:ext>
            </a:extLst>
          </p:cNvPr>
          <p:cNvSpPr txBox="1"/>
          <p:nvPr/>
        </p:nvSpPr>
        <p:spPr>
          <a:xfrm>
            <a:off x="4104143" y="532498"/>
            <a:ext cx="398371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华文新魏" panose="02010800040101010101" pitchFamily="2" charset="-122"/>
                <a:ea typeface="华文新魏" panose="02010800040101010101" pitchFamily="2" charset="-122"/>
                <a:cs typeface="+mn-cs"/>
              </a:rPr>
              <a:t>——</a:t>
            </a:r>
            <a:r>
              <a:rPr kumimoji="0" lang="zh-CN" altLang="en-US" sz="2400" b="0" i="0" u="none" strike="noStrike" kern="1200" cap="none" spc="0" normalizeH="0" baseline="0" noProof="0" dirty="0">
                <a:ln>
                  <a:noFill/>
                </a:ln>
                <a:solidFill>
                  <a:prstClr val="black"/>
                </a:solidFill>
                <a:effectLst/>
                <a:uLnTx/>
                <a:uFillTx/>
                <a:latin typeface="华文新魏" panose="02010800040101010101" pitchFamily="2" charset="-122"/>
                <a:ea typeface="华文新魏" panose="02010800040101010101" pitchFamily="2" charset="-122"/>
                <a:cs typeface="+mn-cs"/>
              </a:rPr>
              <a:t>言中伦  行中虑</a:t>
            </a:r>
            <a:r>
              <a:rPr kumimoji="0" lang="en-US" altLang="zh-CN" sz="2400" b="0" i="0" u="none" strike="noStrike" kern="1200" cap="none" spc="0" normalizeH="0" baseline="0" noProof="0" dirty="0">
                <a:ln>
                  <a:noFill/>
                </a:ln>
                <a:solidFill>
                  <a:prstClr val="black"/>
                </a:solidFill>
                <a:effectLst/>
                <a:uLnTx/>
                <a:uFillTx/>
                <a:latin typeface="华文新魏" panose="02010800040101010101" pitchFamily="2" charset="-122"/>
                <a:ea typeface="华文新魏" panose="02010800040101010101" pitchFamily="2" charset="-122"/>
                <a:cs typeface="+mn-cs"/>
              </a:rPr>
              <a:t>——</a:t>
            </a:r>
            <a:endParaRPr kumimoji="0" lang="zh-CN" altLang="en-US" sz="2400" b="1" i="0" u="none" strike="noStrike" kern="1200" cap="none" spc="0" normalizeH="0" baseline="0" noProof="0" dirty="0">
              <a:ln>
                <a:noFill/>
              </a:ln>
              <a:solidFill>
                <a:prstClr val="black"/>
              </a:solidFill>
              <a:effectLst/>
              <a:uLnTx/>
              <a:uFillTx/>
              <a:latin typeface="华文新魏" panose="02010800040101010101" pitchFamily="2" charset="-122"/>
              <a:ea typeface="华文新魏" panose="02010800040101010101" pitchFamily="2" charset="-122"/>
              <a:cs typeface="+mn-cs"/>
            </a:endParaRPr>
          </a:p>
        </p:txBody>
      </p:sp>
      <p:pic>
        <p:nvPicPr>
          <p:cNvPr id="12" name="图片 11" descr="logo.png">
            <a:extLst>
              <a:ext uri="{FF2B5EF4-FFF2-40B4-BE49-F238E27FC236}">
                <a16:creationId xmlns:a16="http://schemas.microsoft.com/office/drawing/2014/main" id="{C8AE9739-4ACE-4732-B1D8-8977F0428FF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220" t="7934" r="69244" b="74403"/>
          <a:stretch/>
        </p:blipFill>
        <p:spPr>
          <a:xfrm>
            <a:off x="10610567" y="6170136"/>
            <a:ext cx="1581433" cy="591833"/>
          </a:xfrm>
          <a:prstGeom prst="rect">
            <a:avLst/>
          </a:prstGeom>
        </p:spPr>
      </p:pic>
    </p:spTree>
    <p:extLst>
      <p:ext uri="{BB962C8B-B14F-4D97-AF65-F5344CB8AC3E}">
        <p14:creationId xmlns:p14="http://schemas.microsoft.com/office/powerpoint/2010/main" val="21787490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descr="D:\=Business Support=\VI系统\logo\中英文全称横版Logo.png">
            <a:extLst>
              <a:ext uri="{FF2B5EF4-FFF2-40B4-BE49-F238E27FC236}">
                <a16:creationId xmlns:a16="http://schemas.microsoft.com/office/drawing/2014/main" id="{01138BC1-1532-4834-9C05-3C184E64138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79396" y="565131"/>
            <a:ext cx="2426122" cy="374250"/>
          </a:xfrm>
          <a:prstGeom prst="rect">
            <a:avLst/>
          </a:prstGeom>
          <a:noFill/>
          <a:ln>
            <a:noFill/>
          </a:ln>
        </p:spPr>
      </p:pic>
      <p:pic>
        <p:nvPicPr>
          <p:cNvPr id="34" name="图片 33">
            <a:extLst>
              <a:ext uri="{FF2B5EF4-FFF2-40B4-BE49-F238E27FC236}">
                <a16:creationId xmlns:a16="http://schemas.microsoft.com/office/drawing/2014/main" id="{B66B1462-1A75-42D9-B547-4CF1A8D13E5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1434" b="2440"/>
          <a:stretch/>
        </p:blipFill>
        <p:spPr>
          <a:xfrm rot="5400000">
            <a:off x="350737" y="-350737"/>
            <a:ext cx="1660727" cy="2362201"/>
          </a:xfrm>
          <a:prstGeom prst="rect">
            <a:avLst/>
          </a:prstGeom>
        </p:spPr>
      </p:pic>
      <p:pic>
        <p:nvPicPr>
          <p:cNvPr id="2" name="图片 1">
            <a:extLst>
              <a:ext uri="{FF2B5EF4-FFF2-40B4-BE49-F238E27FC236}">
                <a16:creationId xmlns:a16="http://schemas.microsoft.com/office/drawing/2014/main" id="{F57AC645-CBE8-3C4B-9595-6158A2D8CFBE}"/>
              </a:ext>
            </a:extLst>
          </p:cNvPr>
          <p:cNvPicPr>
            <a:picLocks noChangeAspect="1"/>
          </p:cNvPicPr>
          <p:nvPr/>
        </p:nvPicPr>
        <p:blipFill>
          <a:blip r:embed="rId5"/>
          <a:stretch>
            <a:fillRect/>
          </a:stretch>
        </p:blipFill>
        <p:spPr>
          <a:xfrm>
            <a:off x="2362201" y="2275591"/>
            <a:ext cx="2146201" cy="2135362"/>
          </a:xfrm>
          <a:prstGeom prst="rect">
            <a:avLst/>
          </a:prstGeom>
        </p:spPr>
      </p:pic>
      <p:pic>
        <p:nvPicPr>
          <p:cNvPr id="5" name="图片 4">
            <a:extLst>
              <a:ext uri="{FF2B5EF4-FFF2-40B4-BE49-F238E27FC236}">
                <a16:creationId xmlns:a16="http://schemas.microsoft.com/office/drawing/2014/main" id="{A045AD72-B060-CA4C-B658-7DC736F2BD45}"/>
              </a:ext>
            </a:extLst>
          </p:cNvPr>
          <p:cNvPicPr>
            <a:picLocks/>
          </p:cNvPicPr>
          <p:nvPr/>
        </p:nvPicPr>
        <p:blipFill>
          <a:blip r:embed="rId6"/>
          <a:stretch>
            <a:fillRect/>
          </a:stretch>
        </p:blipFill>
        <p:spPr>
          <a:xfrm flipH="1">
            <a:off x="4894580" y="2573912"/>
            <a:ext cx="18000" cy="1296000"/>
          </a:xfrm>
          <a:prstGeom prst="rect">
            <a:avLst/>
          </a:prstGeom>
        </p:spPr>
      </p:pic>
      <p:sp>
        <p:nvSpPr>
          <p:cNvPr id="8" name="文本框 7">
            <a:extLst>
              <a:ext uri="{FF2B5EF4-FFF2-40B4-BE49-F238E27FC236}">
                <a16:creationId xmlns:a16="http://schemas.microsoft.com/office/drawing/2014/main" id="{62DD0613-B64F-CA41-9F9D-5EB49175C608}"/>
              </a:ext>
            </a:extLst>
          </p:cNvPr>
          <p:cNvSpPr txBox="1"/>
          <p:nvPr/>
        </p:nvSpPr>
        <p:spPr>
          <a:xfrm>
            <a:off x="3192407" y="2786059"/>
            <a:ext cx="870751" cy="830997"/>
          </a:xfrm>
          <a:prstGeom prst="rect">
            <a:avLst/>
          </a:prstGeom>
          <a:noFill/>
        </p:spPr>
        <p:txBody>
          <a:bodyPr wrap="none" rtlCol="0">
            <a:spAutoFit/>
          </a:bodyPr>
          <a:lstStyle/>
          <a:p>
            <a:r>
              <a:rPr kumimoji="1" lang="en-US" altLang="zh-CN" sz="4800" dirty="0">
                <a:solidFill>
                  <a:srgbClr val="FF8A1F"/>
                </a:solidFill>
              </a:rPr>
              <a:t>01</a:t>
            </a:r>
            <a:endParaRPr kumimoji="1" lang="zh-CN" altLang="en-US" sz="4800" dirty="0">
              <a:solidFill>
                <a:srgbClr val="FF8A1F"/>
              </a:solidFill>
            </a:endParaRPr>
          </a:p>
        </p:txBody>
      </p:sp>
      <p:pic>
        <p:nvPicPr>
          <p:cNvPr id="10" name="图片 9">
            <a:extLst>
              <a:ext uri="{FF2B5EF4-FFF2-40B4-BE49-F238E27FC236}">
                <a16:creationId xmlns:a16="http://schemas.microsoft.com/office/drawing/2014/main" id="{BB969D8D-F37F-4644-8761-0174E9C6BD37}"/>
              </a:ext>
            </a:extLst>
          </p:cNvPr>
          <p:cNvPicPr>
            <a:picLocks noChangeAspect="1"/>
          </p:cNvPicPr>
          <p:nvPr/>
        </p:nvPicPr>
        <p:blipFill>
          <a:blip r:embed="rId7"/>
          <a:stretch>
            <a:fillRect/>
          </a:stretch>
        </p:blipFill>
        <p:spPr>
          <a:xfrm>
            <a:off x="3171835" y="4160129"/>
            <a:ext cx="1066800" cy="279400"/>
          </a:xfrm>
          <a:prstGeom prst="rect">
            <a:avLst/>
          </a:prstGeom>
        </p:spPr>
      </p:pic>
      <p:sp>
        <p:nvSpPr>
          <p:cNvPr id="36" name="矩形 35">
            <a:extLst>
              <a:ext uri="{FF2B5EF4-FFF2-40B4-BE49-F238E27FC236}">
                <a16:creationId xmlns:a16="http://schemas.microsoft.com/office/drawing/2014/main" id="{F7D68118-8933-FD41-92C6-3D4C8D6683E2}"/>
              </a:ext>
            </a:extLst>
          </p:cNvPr>
          <p:cNvSpPr/>
          <p:nvPr/>
        </p:nvSpPr>
        <p:spPr>
          <a:xfrm>
            <a:off x="5982921" y="2867969"/>
            <a:ext cx="2996531" cy="707886"/>
          </a:xfrm>
          <a:prstGeom prst="rect">
            <a:avLst/>
          </a:prstGeom>
        </p:spPr>
        <p:txBody>
          <a:bodyPr wrap="square">
            <a:spAutoFit/>
          </a:bodyPr>
          <a:lstStyle/>
          <a:p>
            <a:pPr lvl="0"/>
            <a:r>
              <a:rPr lang="zh-CN" altLang="en-US" sz="4000" b="1" dirty="0">
                <a:ln w="0"/>
                <a:solidFill>
                  <a:srgbClr val="EE7700"/>
                </a:solidFill>
                <a:effectLst>
                  <a:outerShdw blurRad="38100" dist="25400" dir="5400000" algn="ctr" rotWithShape="0">
                    <a:srgbClr val="6E747A">
                      <a:alpha val="43000"/>
                    </a:srgbClr>
                  </a:outerShdw>
                </a:effectLst>
                <a:latin typeface="SimHei" panose="02010609060101010101" pitchFamily="49" charset="-122"/>
                <a:ea typeface="SimHei" panose="02010609060101010101" pitchFamily="49" charset="-122"/>
              </a:rPr>
              <a:t>合规风险</a:t>
            </a:r>
          </a:p>
        </p:txBody>
      </p:sp>
    </p:spTree>
    <p:extLst>
      <p:ext uri="{BB962C8B-B14F-4D97-AF65-F5344CB8AC3E}">
        <p14:creationId xmlns:p14="http://schemas.microsoft.com/office/powerpoint/2010/main" val="5430672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11">
            <a:extLst>
              <a:ext uri="{FF2B5EF4-FFF2-40B4-BE49-F238E27FC236}">
                <a16:creationId xmlns:a16="http://schemas.microsoft.com/office/drawing/2014/main" id="{0A3EB0FF-CD5B-41C6-AB77-3912C1241B6B}"/>
              </a:ext>
            </a:extLst>
          </p:cNvPr>
          <p:cNvSpPr txBox="1"/>
          <p:nvPr/>
        </p:nvSpPr>
        <p:spPr>
          <a:xfrm>
            <a:off x="1427827" y="612023"/>
            <a:ext cx="4587962" cy="430887"/>
          </a:xfrm>
          <a:prstGeom prst="rect">
            <a:avLst/>
          </a:prstGeom>
          <a:noFill/>
        </p:spPr>
        <p:txBody>
          <a:bodyPr wrap="square" lIns="0" tIns="0" rIns="0" bIns="0" rtlCol="0">
            <a:spAutoFit/>
            <a:scene3d>
              <a:camera prst="orthographicFront"/>
              <a:lightRig rig="threePt" dir="t"/>
            </a:scene3d>
            <a:sp3d contourW="12700"/>
          </a:bodyPr>
          <a:lstStyle/>
          <a:p>
            <a:pPr lvl="0">
              <a:defRPr/>
            </a:pPr>
            <a:r>
              <a:rPr lang="zh-CN" altLang="en-US" sz="2800" b="1" dirty="0">
                <a:solidFill>
                  <a:prstClr val="black">
                    <a:lumMod val="65000"/>
                    <a:lumOff val="35000"/>
                  </a:prstClr>
                </a:solidFill>
                <a:latin typeface="Arial"/>
                <a:ea typeface="微软雅黑"/>
              </a:rPr>
              <a:t>处罚案例</a:t>
            </a:r>
            <a:endParaRPr kumimoji="0" lang="en-US" altLang="zh-CN" sz="2800" b="1" i="0" u="none" strike="noStrike" kern="1200" cap="none" spc="0" normalizeH="0" baseline="0" noProof="0" dirty="0">
              <a:ln>
                <a:noFill/>
              </a:ln>
              <a:solidFill>
                <a:prstClr val="black">
                  <a:lumMod val="65000"/>
                  <a:lumOff val="35000"/>
                </a:prstClr>
              </a:solidFill>
              <a:effectLst/>
              <a:uLnTx/>
              <a:uFillTx/>
              <a:latin typeface="Arial"/>
              <a:ea typeface="微软雅黑"/>
              <a:cs typeface="+mn-cs"/>
            </a:endParaRPr>
          </a:p>
        </p:txBody>
      </p:sp>
      <p:pic>
        <p:nvPicPr>
          <p:cNvPr id="29" name="图片 28" descr="D:\=Business Support=\VI系统\logo\中英文全称横版Logo.png">
            <a:extLst>
              <a:ext uri="{FF2B5EF4-FFF2-40B4-BE49-F238E27FC236}">
                <a16:creationId xmlns:a16="http://schemas.microsoft.com/office/drawing/2014/main" id="{01138BC1-1532-4834-9C05-3C184E64138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79396" y="565131"/>
            <a:ext cx="2426122" cy="374250"/>
          </a:xfrm>
          <a:prstGeom prst="rect">
            <a:avLst/>
          </a:prstGeom>
          <a:noFill/>
          <a:ln>
            <a:noFill/>
          </a:ln>
        </p:spPr>
      </p:pic>
      <p:sp>
        <p:nvSpPr>
          <p:cNvPr id="30" name="TextBox 7">
            <a:extLst>
              <a:ext uri="{FF2B5EF4-FFF2-40B4-BE49-F238E27FC236}">
                <a16:creationId xmlns:a16="http://schemas.microsoft.com/office/drawing/2014/main" id="{7E7E97B1-E3EA-45C7-9014-93E2D6C3A524}"/>
              </a:ext>
            </a:extLst>
          </p:cNvPr>
          <p:cNvSpPr txBox="1"/>
          <p:nvPr/>
        </p:nvSpPr>
        <p:spPr>
          <a:xfrm flipV="1">
            <a:off x="505567" y="1055253"/>
            <a:ext cx="10931676" cy="36000"/>
          </a:xfrm>
          <a:prstGeom prst="rect">
            <a:avLst/>
          </a:prstGeom>
          <a:solidFill>
            <a:schemeClr val="accent1">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07" b="0" i="0" u="none" strike="noStrike" kern="1200" cap="none" spc="0" normalizeH="0" baseline="0" noProof="0" dirty="0">
              <a:ln>
                <a:noFill/>
              </a:ln>
              <a:solidFill>
                <a:prstClr val="black"/>
              </a:solidFill>
              <a:effectLst/>
              <a:uLnTx/>
              <a:uFillTx/>
              <a:latin typeface="Arial"/>
              <a:ea typeface="微软雅黑"/>
              <a:cs typeface="+mn-cs"/>
            </a:endParaRPr>
          </a:p>
        </p:txBody>
      </p:sp>
      <p:pic>
        <p:nvPicPr>
          <p:cNvPr id="34" name="图片 33">
            <a:extLst>
              <a:ext uri="{FF2B5EF4-FFF2-40B4-BE49-F238E27FC236}">
                <a16:creationId xmlns:a16="http://schemas.microsoft.com/office/drawing/2014/main" id="{B66B1462-1A75-42D9-B547-4CF1A8D13E5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1434" b="2440"/>
          <a:stretch/>
        </p:blipFill>
        <p:spPr>
          <a:xfrm rot="5400000">
            <a:off x="350737" y="-350737"/>
            <a:ext cx="1660727" cy="2362201"/>
          </a:xfrm>
          <a:prstGeom prst="rect">
            <a:avLst/>
          </a:prstGeom>
        </p:spPr>
      </p:pic>
      <p:grpSp>
        <p:nvGrpSpPr>
          <p:cNvPr id="48" name="组合 47">
            <a:extLst>
              <a:ext uri="{FF2B5EF4-FFF2-40B4-BE49-F238E27FC236}">
                <a16:creationId xmlns:a16="http://schemas.microsoft.com/office/drawing/2014/main" id="{0953C936-6387-420C-B402-F36DFE80F371}"/>
              </a:ext>
            </a:extLst>
          </p:cNvPr>
          <p:cNvGrpSpPr/>
          <p:nvPr/>
        </p:nvGrpSpPr>
        <p:grpSpPr>
          <a:xfrm>
            <a:off x="1147811" y="1225004"/>
            <a:ext cx="6791719" cy="4866554"/>
            <a:chOff x="3237545" y="4561747"/>
            <a:chExt cx="1146960" cy="1146960"/>
          </a:xfrm>
        </p:grpSpPr>
        <p:sp>
          <p:nvSpPr>
            <p:cNvPr id="60" name="圆角矩形 4">
              <a:extLst>
                <a:ext uri="{FF2B5EF4-FFF2-40B4-BE49-F238E27FC236}">
                  <a16:creationId xmlns:a16="http://schemas.microsoft.com/office/drawing/2014/main" id="{AF5CC025-1849-44D0-A496-AD5BBB56F0C1}"/>
                </a:ext>
              </a:extLst>
            </p:cNvPr>
            <p:cNvSpPr/>
            <p:nvPr/>
          </p:nvSpPr>
          <p:spPr>
            <a:xfrm>
              <a:off x="3237545" y="4561747"/>
              <a:ext cx="1146960" cy="1146960"/>
            </a:xfrm>
            <a:prstGeom prst="roundRect">
              <a:avLst>
                <a:gd name="adj" fmla="val 9039"/>
              </a:avLst>
            </a:prstGeom>
            <a:solidFill>
              <a:schemeClr val="accent1"/>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013" b="0" i="0" u="none" strike="noStrike" kern="120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mn-cs"/>
              </a:endParaRPr>
            </a:p>
          </p:txBody>
        </p:sp>
        <p:sp>
          <p:nvSpPr>
            <p:cNvPr id="61" name="圆角矩形 5">
              <a:extLst>
                <a:ext uri="{FF2B5EF4-FFF2-40B4-BE49-F238E27FC236}">
                  <a16:creationId xmlns:a16="http://schemas.microsoft.com/office/drawing/2014/main" id="{9F8BD1FD-3ED8-4FBE-9299-A62BDFE0C075}"/>
                </a:ext>
              </a:extLst>
            </p:cNvPr>
            <p:cNvSpPr/>
            <p:nvPr/>
          </p:nvSpPr>
          <p:spPr>
            <a:xfrm>
              <a:off x="3294838" y="4642031"/>
              <a:ext cx="1032367" cy="986387"/>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013" b="0" i="0" u="none" strike="noStrike" kern="120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mn-cs"/>
              </a:endParaRPr>
            </a:p>
          </p:txBody>
        </p:sp>
      </p:grpSp>
      <p:sp>
        <p:nvSpPr>
          <p:cNvPr id="124" name="文本框 123">
            <a:extLst>
              <a:ext uri="{FF2B5EF4-FFF2-40B4-BE49-F238E27FC236}">
                <a16:creationId xmlns:a16="http://schemas.microsoft.com/office/drawing/2014/main" id="{BB669F61-476B-42F5-BC9C-C17730870648}"/>
              </a:ext>
            </a:extLst>
          </p:cNvPr>
          <p:cNvSpPr txBox="1"/>
          <p:nvPr/>
        </p:nvSpPr>
        <p:spPr>
          <a:xfrm>
            <a:off x="1909116" y="1728831"/>
            <a:ext cx="2502629" cy="369332"/>
          </a:xfrm>
          <a:prstGeom prst="rect">
            <a:avLst/>
          </a:prstGeom>
          <a:noFill/>
        </p:spPr>
        <p:txBody>
          <a:bodyPr wrap="square" rtlCol="0">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lang="zh-CN" altLang="en-US" dirty="0">
                <a:solidFill>
                  <a:prstClr val="black">
                    <a:lumMod val="65000"/>
                    <a:lumOff val="35000"/>
                  </a:prstClr>
                </a:solidFill>
                <a:latin typeface="印品黑体" panose="00000500000000000000" pitchFamily="2" charset="-122"/>
                <a:ea typeface="印品黑体" panose="00000500000000000000" pitchFamily="2" charset="-122"/>
              </a:rPr>
              <a:t>案例一</a:t>
            </a:r>
            <a:endParaRPr kumimoji="0" lang="zh-CN" altLang="en-US" b="0" i="0" u="none" strike="noStrike" kern="1200" cap="none" spc="0" normalizeH="0" baseline="0" noProof="0" dirty="0">
              <a:ln>
                <a:noFill/>
              </a:ln>
              <a:solidFill>
                <a:prstClr val="black">
                  <a:lumMod val="65000"/>
                  <a:lumOff val="35000"/>
                </a:prstClr>
              </a:solidFill>
              <a:effectLst/>
              <a:uLnTx/>
              <a:uFillTx/>
              <a:latin typeface="印品黑体" panose="00000500000000000000" pitchFamily="2" charset="-122"/>
              <a:ea typeface="印品黑体" panose="00000500000000000000" pitchFamily="2" charset="-122"/>
            </a:endParaRPr>
          </a:p>
        </p:txBody>
      </p:sp>
      <p:cxnSp>
        <p:nvCxnSpPr>
          <p:cNvPr id="125" name="直接连接符 124">
            <a:extLst>
              <a:ext uri="{FF2B5EF4-FFF2-40B4-BE49-F238E27FC236}">
                <a16:creationId xmlns:a16="http://schemas.microsoft.com/office/drawing/2014/main" id="{80E401E9-D48E-462A-93DA-650425222C98}"/>
              </a:ext>
            </a:extLst>
          </p:cNvPr>
          <p:cNvCxnSpPr/>
          <p:nvPr/>
        </p:nvCxnSpPr>
        <p:spPr>
          <a:xfrm>
            <a:off x="8836866" y="2580788"/>
            <a:ext cx="2207323"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6" name="直接连接符 125">
            <a:extLst>
              <a:ext uri="{FF2B5EF4-FFF2-40B4-BE49-F238E27FC236}">
                <a16:creationId xmlns:a16="http://schemas.microsoft.com/office/drawing/2014/main" id="{EF776389-4B97-4DE5-9C1D-4D6296DE5DCE}"/>
              </a:ext>
            </a:extLst>
          </p:cNvPr>
          <p:cNvCxnSpPr/>
          <p:nvPr/>
        </p:nvCxnSpPr>
        <p:spPr>
          <a:xfrm>
            <a:off x="8836866" y="3289370"/>
            <a:ext cx="2207323"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7" name="直接连接符 126">
            <a:extLst>
              <a:ext uri="{FF2B5EF4-FFF2-40B4-BE49-F238E27FC236}">
                <a16:creationId xmlns:a16="http://schemas.microsoft.com/office/drawing/2014/main" id="{AFC976F6-D67F-45C5-B036-274BBF26F556}"/>
              </a:ext>
            </a:extLst>
          </p:cNvPr>
          <p:cNvCxnSpPr/>
          <p:nvPr/>
        </p:nvCxnSpPr>
        <p:spPr>
          <a:xfrm>
            <a:off x="8836866" y="3977526"/>
            <a:ext cx="2207323"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8" name="直接连接符 127">
            <a:extLst>
              <a:ext uri="{FF2B5EF4-FFF2-40B4-BE49-F238E27FC236}">
                <a16:creationId xmlns:a16="http://schemas.microsoft.com/office/drawing/2014/main" id="{063C71DA-F4F8-4E34-B776-D7FA49C867AB}"/>
              </a:ext>
            </a:extLst>
          </p:cNvPr>
          <p:cNvCxnSpPr/>
          <p:nvPr/>
        </p:nvCxnSpPr>
        <p:spPr>
          <a:xfrm>
            <a:off x="8836866" y="4686108"/>
            <a:ext cx="2207323"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9" name="文本框 128">
            <a:extLst>
              <a:ext uri="{FF2B5EF4-FFF2-40B4-BE49-F238E27FC236}">
                <a16:creationId xmlns:a16="http://schemas.microsoft.com/office/drawing/2014/main" id="{3B9BD996-9E39-4179-A54E-1D395C6D3846}"/>
              </a:ext>
            </a:extLst>
          </p:cNvPr>
          <p:cNvSpPr txBox="1"/>
          <p:nvPr/>
        </p:nvSpPr>
        <p:spPr>
          <a:xfrm>
            <a:off x="1635551" y="2065943"/>
            <a:ext cx="5552388" cy="3285515"/>
          </a:xfrm>
          <a:prstGeom prst="rect">
            <a:avLst/>
          </a:prstGeom>
          <a:noFill/>
        </p:spPr>
        <p:txBody>
          <a:bodyPr wrap="square" rtlCol="0">
            <a:spAutoFit/>
          </a:bodyPr>
          <a:lstStyle/>
          <a:p>
            <a:pPr indent="457200">
              <a:lnSpc>
                <a:spcPct val="150000"/>
              </a:lnSpc>
            </a:pPr>
            <a:r>
              <a:rPr lang="en-US" altLang="zh-CN" sz="1400" dirty="0">
                <a:latin typeface="+mn-ea"/>
              </a:rPr>
              <a:t>2018 </a:t>
            </a:r>
            <a:r>
              <a:rPr lang="zh-CN" altLang="en-US" sz="1400" dirty="0">
                <a:latin typeface="+mn-ea"/>
              </a:rPr>
              <a:t>年</a:t>
            </a:r>
            <a:r>
              <a:rPr lang="en-US" altLang="zh-CN" sz="1400" dirty="0">
                <a:latin typeface="+mn-ea"/>
              </a:rPr>
              <a:t>5 </a:t>
            </a:r>
            <a:r>
              <a:rPr lang="zh-CN" altLang="en-US" sz="1400" dirty="0">
                <a:latin typeface="+mn-ea"/>
              </a:rPr>
              <a:t>月</a:t>
            </a:r>
            <a:r>
              <a:rPr lang="en-US" altLang="zh-CN" sz="1400" dirty="0">
                <a:latin typeface="+mn-ea"/>
              </a:rPr>
              <a:t>29 </a:t>
            </a:r>
            <a:r>
              <a:rPr lang="zh-CN" altLang="en-US" sz="1400" dirty="0">
                <a:latin typeface="+mn-ea"/>
              </a:rPr>
              <a:t>日，当事人作为申报单位以一般贸易方式申报出口俄罗斯联邦</a:t>
            </a:r>
            <a:r>
              <a:rPr lang="en-US" altLang="zh-CN" sz="1400" dirty="0">
                <a:latin typeface="+mn-ea"/>
              </a:rPr>
              <a:t>20 </a:t>
            </a:r>
            <a:r>
              <a:rPr lang="zh-CN" altLang="en-US" sz="1400" dirty="0">
                <a:latin typeface="+mn-ea"/>
              </a:rPr>
              <a:t>票货物，申报价格共计</a:t>
            </a:r>
            <a:r>
              <a:rPr lang="en-US" altLang="zh-CN" sz="1400" dirty="0">
                <a:latin typeface="+mn-ea"/>
              </a:rPr>
              <a:t>20,397,747.78 </a:t>
            </a:r>
            <a:r>
              <a:rPr lang="zh-CN" altLang="en-US" sz="1400" dirty="0">
                <a:latin typeface="+mn-ea"/>
              </a:rPr>
              <a:t>元人民币， 申报退税款</a:t>
            </a:r>
            <a:r>
              <a:rPr lang="en-US" altLang="zh-CN" sz="1400" dirty="0">
                <a:latin typeface="+mn-ea"/>
              </a:rPr>
              <a:t>2,651,707.21 </a:t>
            </a:r>
            <a:r>
              <a:rPr lang="zh-CN" altLang="en-US" sz="1400" dirty="0">
                <a:latin typeface="+mn-ea"/>
              </a:rPr>
              <a:t>元人民币。经查，实际价格共计</a:t>
            </a:r>
            <a:r>
              <a:rPr lang="en-US" altLang="zh-CN" sz="1400" dirty="0">
                <a:latin typeface="+mn-ea"/>
              </a:rPr>
              <a:t>5,457,291.00 </a:t>
            </a:r>
            <a:r>
              <a:rPr lang="zh-CN" altLang="en-US" sz="1400" dirty="0">
                <a:latin typeface="+mn-ea"/>
              </a:rPr>
              <a:t>元人民币，实际应退税款</a:t>
            </a:r>
            <a:r>
              <a:rPr lang="en-US" altLang="zh-CN" sz="1400" dirty="0">
                <a:latin typeface="+mn-ea"/>
              </a:rPr>
              <a:t>743,703.17 </a:t>
            </a:r>
            <a:r>
              <a:rPr lang="zh-CN" altLang="en-US" sz="1400" dirty="0">
                <a:latin typeface="+mn-ea"/>
              </a:rPr>
              <a:t>元人民币。</a:t>
            </a:r>
            <a:endParaRPr lang="en-US" altLang="zh-CN" sz="1400" dirty="0">
              <a:latin typeface="+mn-ea"/>
            </a:endParaRPr>
          </a:p>
          <a:p>
            <a:pPr indent="457200">
              <a:lnSpc>
                <a:spcPct val="150000"/>
              </a:lnSpc>
            </a:pPr>
            <a:r>
              <a:rPr lang="zh-CN" altLang="en-US" sz="1400" dirty="0">
                <a:latin typeface="+mn-ea"/>
              </a:rPr>
              <a:t>当事人的上述行为已构成</a:t>
            </a:r>
            <a:r>
              <a:rPr lang="en-US" altLang="zh-CN" sz="1400" dirty="0">
                <a:latin typeface="+mn-ea"/>
              </a:rPr>
              <a:t>《</a:t>
            </a:r>
            <a:r>
              <a:rPr lang="zh-CN" altLang="en-US" sz="1400" dirty="0">
                <a:latin typeface="+mn-ea"/>
              </a:rPr>
              <a:t>中华人民共和国海关行政处罚实施条例</a:t>
            </a:r>
            <a:r>
              <a:rPr lang="en-US" altLang="zh-CN" sz="1400" dirty="0">
                <a:latin typeface="+mn-ea"/>
              </a:rPr>
              <a:t>》</a:t>
            </a:r>
            <a:r>
              <a:rPr lang="zh-CN" altLang="en-US" sz="1400" dirty="0">
                <a:latin typeface="+mn-ea"/>
              </a:rPr>
              <a:t>第十七条规定所指之因工作疏忽致使发生本实施条例第十五条规定情形，即申报不实</a:t>
            </a:r>
            <a:r>
              <a:rPr lang="zh-CN" altLang="en-US" sz="1400" dirty="0">
                <a:solidFill>
                  <a:srgbClr val="FF0000"/>
                </a:solidFill>
                <a:latin typeface="+mn-ea"/>
              </a:rPr>
              <a:t>影响国家出口退税管理</a:t>
            </a:r>
            <a:r>
              <a:rPr lang="zh-CN" altLang="en-US" sz="1400" dirty="0">
                <a:latin typeface="+mn-ea"/>
              </a:rPr>
              <a:t>的违法行为，并造成可能多退税款人民币</a:t>
            </a:r>
            <a:r>
              <a:rPr lang="en-US" altLang="zh-CN" sz="1400" dirty="0">
                <a:latin typeface="+mn-ea"/>
              </a:rPr>
              <a:t>1,908,004.04 </a:t>
            </a:r>
            <a:r>
              <a:rPr lang="zh-CN" altLang="en-US" sz="1400" dirty="0">
                <a:latin typeface="+mn-ea"/>
              </a:rPr>
              <a:t>元的违法后果。</a:t>
            </a:r>
            <a:endParaRPr lang="en-US" altLang="zh-CN" sz="1400" dirty="0">
              <a:latin typeface="+mn-ea"/>
            </a:endParaRPr>
          </a:p>
          <a:p>
            <a:pPr indent="457200">
              <a:lnSpc>
                <a:spcPct val="150000"/>
              </a:lnSpc>
            </a:pPr>
            <a:r>
              <a:rPr lang="zh-CN" altLang="en-US" sz="1400" dirty="0">
                <a:latin typeface="+mn-ea"/>
              </a:rPr>
              <a:t>根据</a:t>
            </a:r>
            <a:r>
              <a:rPr lang="en-US" altLang="zh-CN" sz="1400" dirty="0">
                <a:latin typeface="+mn-ea"/>
              </a:rPr>
              <a:t>《</a:t>
            </a:r>
            <a:r>
              <a:rPr lang="zh-CN" altLang="en-US" sz="1400" dirty="0">
                <a:latin typeface="+mn-ea"/>
              </a:rPr>
              <a:t>中华人民共和国海关行政处罚实施条例</a:t>
            </a:r>
            <a:r>
              <a:rPr lang="en-US" altLang="zh-CN" sz="1400" dirty="0">
                <a:latin typeface="+mn-ea"/>
              </a:rPr>
              <a:t>》</a:t>
            </a:r>
            <a:r>
              <a:rPr lang="zh-CN" altLang="en-US" sz="1400" dirty="0">
                <a:latin typeface="+mn-ea"/>
              </a:rPr>
              <a:t>第十七条之规定，对当事人处以罚款人民币</a:t>
            </a:r>
            <a:r>
              <a:rPr lang="en-US" altLang="zh-CN" sz="1400" dirty="0">
                <a:solidFill>
                  <a:srgbClr val="FF0000"/>
                </a:solidFill>
                <a:latin typeface="+mn-ea"/>
              </a:rPr>
              <a:t>190.8 </a:t>
            </a:r>
            <a:r>
              <a:rPr lang="zh-CN" altLang="en-US" sz="1400" dirty="0">
                <a:solidFill>
                  <a:srgbClr val="FF0000"/>
                </a:solidFill>
                <a:latin typeface="+mn-ea"/>
              </a:rPr>
              <a:t>万元</a:t>
            </a:r>
            <a:r>
              <a:rPr lang="zh-CN" altLang="en-US" sz="1400" dirty="0">
                <a:latin typeface="+mn-ea"/>
              </a:rPr>
              <a:t>。</a:t>
            </a:r>
          </a:p>
        </p:txBody>
      </p:sp>
      <p:sp>
        <p:nvSpPr>
          <p:cNvPr id="130" name="文本框 129">
            <a:extLst>
              <a:ext uri="{FF2B5EF4-FFF2-40B4-BE49-F238E27FC236}">
                <a16:creationId xmlns:a16="http://schemas.microsoft.com/office/drawing/2014/main" id="{3AB6169E-429C-4B65-8327-419ACB1B8F69}"/>
              </a:ext>
            </a:extLst>
          </p:cNvPr>
          <p:cNvSpPr txBox="1"/>
          <p:nvPr/>
        </p:nvSpPr>
        <p:spPr>
          <a:xfrm>
            <a:off x="9590250" y="2138552"/>
            <a:ext cx="768537" cy="369332"/>
          </a:xfrm>
          <a:prstGeom prst="rect">
            <a:avLst/>
          </a:prstGeom>
          <a:noFill/>
        </p:spPr>
        <p:txBody>
          <a:bodyPr wrap="square" rtlCol="0">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lang="zh-CN" altLang="en-US" dirty="0">
                <a:solidFill>
                  <a:prstClr val="black">
                    <a:lumMod val="65000"/>
                    <a:lumOff val="35000"/>
                  </a:prstClr>
                </a:solidFill>
                <a:latin typeface="+mn-ea"/>
              </a:rPr>
              <a:t>价格</a:t>
            </a:r>
            <a:endParaRPr kumimoji="0" lang="zh-CN" altLang="en-US" b="0" i="0" u="none" strike="noStrike" kern="1200" cap="none" spc="0" normalizeH="0" baseline="0" noProof="0" dirty="0">
              <a:ln>
                <a:noFill/>
              </a:ln>
              <a:solidFill>
                <a:prstClr val="black">
                  <a:lumMod val="65000"/>
                  <a:lumOff val="35000"/>
                </a:prstClr>
              </a:solidFill>
              <a:effectLst/>
              <a:uLnTx/>
              <a:uFillTx/>
              <a:latin typeface="+mn-ea"/>
            </a:endParaRPr>
          </a:p>
        </p:txBody>
      </p:sp>
      <p:sp>
        <p:nvSpPr>
          <p:cNvPr id="131" name="文本框 130">
            <a:extLst>
              <a:ext uri="{FF2B5EF4-FFF2-40B4-BE49-F238E27FC236}">
                <a16:creationId xmlns:a16="http://schemas.microsoft.com/office/drawing/2014/main" id="{E3CF2167-8E97-4033-980B-323331C1DD38}"/>
              </a:ext>
            </a:extLst>
          </p:cNvPr>
          <p:cNvSpPr txBox="1"/>
          <p:nvPr/>
        </p:nvSpPr>
        <p:spPr>
          <a:xfrm>
            <a:off x="9327570" y="2785909"/>
            <a:ext cx="1293898" cy="369332"/>
          </a:xfrm>
          <a:prstGeom prst="rect">
            <a:avLst/>
          </a:prstGeom>
          <a:noFill/>
        </p:spPr>
        <p:txBody>
          <a:bodyPr wrap="square" rtlCol="0">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lang="zh-CN" altLang="en-US" dirty="0">
                <a:solidFill>
                  <a:prstClr val="black">
                    <a:lumMod val="65000"/>
                    <a:lumOff val="35000"/>
                  </a:prstClr>
                </a:solidFill>
                <a:latin typeface="+mn-ea"/>
              </a:rPr>
              <a:t>申报不实</a:t>
            </a:r>
            <a:endParaRPr kumimoji="0" lang="zh-CN" altLang="en-US" b="0" i="0" u="none" strike="noStrike" kern="1200" cap="none" spc="0" normalizeH="0" baseline="0" noProof="0" dirty="0">
              <a:ln>
                <a:noFill/>
              </a:ln>
              <a:solidFill>
                <a:prstClr val="black">
                  <a:lumMod val="65000"/>
                  <a:lumOff val="35000"/>
                </a:prstClr>
              </a:solidFill>
              <a:effectLst/>
              <a:uLnTx/>
              <a:uFillTx/>
              <a:latin typeface="+mn-ea"/>
            </a:endParaRPr>
          </a:p>
        </p:txBody>
      </p:sp>
      <p:sp>
        <p:nvSpPr>
          <p:cNvPr id="132" name="文本框 131">
            <a:extLst>
              <a:ext uri="{FF2B5EF4-FFF2-40B4-BE49-F238E27FC236}">
                <a16:creationId xmlns:a16="http://schemas.microsoft.com/office/drawing/2014/main" id="{7D3AA1A5-14D0-4A20-9D09-4D1C937665B7}"/>
              </a:ext>
            </a:extLst>
          </p:cNvPr>
          <p:cNvSpPr txBox="1"/>
          <p:nvPr/>
        </p:nvSpPr>
        <p:spPr>
          <a:xfrm>
            <a:off x="9006537" y="3524034"/>
            <a:ext cx="2166755" cy="369332"/>
          </a:xfrm>
          <a:prstGeom prst="rect">
            <a:avLst/>
          </a:prstGeom>
          <a:noFill/>
        </p:spPr>
        <p:txBody>
          <a:bodyPr wrap="square" rtlCol="0">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lang="zh-CN" altLang="en-US" dirty="0">
                <a:solidFill>
                  <a:prstClr val="black">
                    <a:lumMod val="65000"/>
                    <a:lumOff val="35000"/>
                  </a:prstClr>
                </a:solidFill>
                <a:latin typeface="+mn-ea"/>
              </a:rPr>
              <a:t>影响出口退税管理</a:t>
            </a:r>
            <a:endParaRPr kumimoji="0" lang="zh-CN" altLang="en-US" b="0" i="0" u="none" strike="noStrike" kern="1200" cap="none" spc="0" normalizeH="0" baseline="0" noProof="0" dirty="0">
              <a:ln>
                <a:noFill/>
              </a:ln>
              <a:solidFill>
                <a:prstClr val="black">
                  <a:lumMod val="65000"/>
                  <a:lumOff val="35000"/>
                </a:prstClr>
              </a:solidFill>
              <a:effectLst/>
              <a:uLnTx/>
              <a:uFillTx/>
              <a:latin typeface="+mn-ea"/>
            </a:endParaRPr>
          </a:p>
        </p:txBody>
      </p:sp>
      <p:sp>
        <p:nvSpPr>
          <p:cNvPr id="133" name="文本框 132">
            <a:extLst>
              <a:ext uri="{FF2B5EF4-FFF2-40B4-BE49-F238E27FC236}">
                <a16:creationId xmlns:a16="http://schemas.microsoft.com/office/drawing/2014/main" id="{4ED96008-3DDF-431C-B984-524F04BAA2EA}"/>
              </a:ext>
            </a:extLst>
          </p:cNvPr>
          <p:cNvSpPr txBox="1"/>
          <p:nvPr/>
        </p:nvSpPr>
        <p:spPr>
          <a:xfrm>
            <a:off x="9402718" y="4232616"/>
            <a:ext cx="1143602" cy="369332"/>
          </a:xfrm>
          <a:prstGeom prst="rect">
            <a:avLst/>
          </a:prstGeom>
          <a:noFill/>
        </p:spPr>
        <p:txBody>
          <a:bodyPr wrap="square" rtlCol="0">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lang="zh-CN" altLang="en-US" dirty="0">
                <a:solidFill>
                  <a:prstClr val="black">
                    <a:lumMod val="65000"/>
                    <a:lumOff val="35000"/>
                  </a:prstClr>
                </a:solidFill>
                <a:latin typeface="+mn-ea"/>
              </a:rPr>
              <a:t>高额罚款</a:t>
            </a:r>
            <a:endParaRPr kumimoji="0" lang="zh-CN" altLang="en-US" b="0" i="0" u="none" strike="noStrike" kern="1200" cap="none" spc="0" normalizeH="0" baseline="0" noProof="0" dirty="0">
              <a:ln>
                <a:noFill/>
              </a:ln>
              <a:solidFill>
                <a:prstClr val="black">
                  <a:lumMod val="65000"/>
                  <a:lumOff val="35000"/>
                </a:prstClr>
              </a:solidFill>
              <a:effectLst/>
              <a:uLnTx/>
              <a:uFillTx/>
              <a:latin typeface="+mn-ea"/>
            </a:endParaRPr>
          </a:p>
        </p:txBody>
      </p:sp>
    </p:spTree>
    <p:extLst>
      <p:ext uri="{BB962C8B-B14F-4D97-AF65-F5344CB8AC3E}">
        <p14:creationId xmlns:p14="http://schemas.microsoft.com/office/powerpoint/2010/main" val="27745385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animEffect transition="in" filter="fade">
                                      <p:cBhvr>
                                        <p:cTn id="9" dur="500"/>
                                        <p:tgtEl>
                                          <p:spTgt spid="48"/>
                                        </p:tgtEl>
                                      </p:cBhvr>
                                    </p:animEffect>
                                  </p:childTnLst>
                                </p:cTn>
                              </p:par>
                              <p:par>
                                <p:cTn id="10" presetID="53" presetClass="entr" presetSubtype="16" fill="hold" grpId="0" nodeType="withEffect">
                                  <p:stCondLst>
                                    <p:cond delay="0"/>
                                  </p:stCondLst>
                                  <p:iterate type="lt">
                                    <p:tmPct val="10000"/>
                                  </p:iterate>
                                  <p:childTnLst>
                                    <p:set>
                                      <p:cBhvr>
                                        <p:cTn id="11" dur="1" fill="hold">
                                          <p:stCondLst>
                                            <p:cond delay="0"/>
                                          </p:stCondLst>
                                        </p:cTn>
                                        <p:tgtEl>
                                          <p:spTgt spid="124"/>
                                        </p:tgtEl>
                                        <p:attrNameLst>
                                          <p:attrName>style.visibility</p:attrName>
                                        </p:attrNameLst>
                                      </p:cBhvr>
                                      <p:to>
                                        <p:strVal val="visible"/>
                                      </p:to>
                                    </p:set>
                                    <p:anim calcmode="lin" valueType="num">
                                      <p:cBhvr>
                                        <p:cTn id="12" dur="500" fill="hold"/>
                                        <p:tgtEl>
                                          <p:spTgt spid="124"/>
                                        </p:tgtEl>
                                        <p:attrNameLst>
                                          <p:attrName>ppt_w</p:attrName>
                                        </p:attrNameLst>
                                      </p:cBhvr>
                                      <p:tavLst>
                                        <p:tav tm="0">
                                          <p:val>
                                            <p:fltVal val="0"/>
                                          </p:val>
                                        </p:tav>
                                        <p:tav tm="100000">
                                          <p:val>
                                            <p:strVal val="#ppt_w"/>
                                          </p:val>
                                        </p:tav>
                                      </p:tavLst>
                                    </p:anim>
                                    <p:anim calcmode="lin" valueType="num">
                                      <p:cBhvr>
                                        <p:cTn id="13" dur="500" fill="hold"/>
                                        <p:tgtEl>
                                          <p:spTgt spid="124"/>
                                        </p:tgtEl>
                                        <p:attrNameLst>
                                          <p:attrName>ppt_h</p:attrName>
                                        </p:attrNameLst>
                                      </p:cBhvr>
                                      <p:tavLst>
                                        <p:tav tm="0">
                                          <p:val>
                                            <p:fltVal val="0"/>
                                          </p:val>
                                        </p:tav>
                                        <p:tav tm="100000">
                                          <p:val>
                                            <p:strVal val="#ppt_h"/>
                                          </p:val>
                                        </p:tav>
                                      </p:tavLst>
                                    </p:anim>
                                    <p:animEffect transition="in" filter="fade">
                                      <p:cBhvr>
                                        <p:cTn id="14" dur="500"/>
                                        <p:tgtEl>
                                          <p:spTgt spid="124"/>
                                        </p:tgtEl>
                                      </p:cBhvr>
                                    </p:animEffect>
                                  </p:childTnLst>
                                </p:cTn>
                              </p:par>
                              <p:par>
                                <p:cTn id="15" presetID="16" presetClass="entr" presetSubtype="37" fill="hold" nodeType="withEffect">
                                  <p:stCondLst>
                                    <p:cond delay="0"/>
                                  </p:stCondLst>
                                  <p:childTnLst>
                                    <p:set>
                                      <p:cBhvr>
                                        <p:cTn id="16" dur="1" fill="hold">
                                          <p:stCondLst>
                                            <p:cond delay="0"/>
                                          </p:stCondLst>
                                        </p:cTn>
                                        <p:tgtEl>
                                          <p:spTgt spid="125"/>
                                        </p:tgtEl>
                                        <p:attrNameLst>
                                          <p:attrName>style.visibility</p:attrName>
                                        </p:attrNameLst>
                                      </p:cBhvr>
                                      <p:to>
                                        <p:strVal val="visible"/>
                                      </p:to>
                                    </p:set>
                                    <p:animEffect transition="in" filter="barn(outVertical)">
                                      <p:cBhvr>
                                        <p:cTn id="17" dur="500"/>
                                        <p:tgtEl>
                                          <p:spTgt spid="125"/>
                                        </p:tgtEl>
                                      </p:cBhvr>
                                    </p:animEffect>
                                  </p:childTnLst>
                                </p:cTn>
                              </p:par>
                              <p:par>
                                <p:cTn id="18" presetID="16" presetClass="entr" presetSubtype="37" fill="hold" nodeType="withEffect">
                                  <p:stCondLst>
                                    <p:cond delay="0"/>
                                  </p:stCondLst>
                                  <p:childTnLst>
                                    <p:set>
                                      <p:cBhvr>
                                        <p:cTn id="19" dur="1" fill="hold">
                                          <p:stCondLst>
                                            <p:cond delay="0"/>
                                          </p:stCondLst>
                                        </p:cTn>
                                        <p:tgtEl>
                                          <p:spTgt spid="126"/>
                                        </p:tgtEl>
                                        <p:attrNameLst>
                                          <p:attrName>style.visibility</p:attrName>
                                        </p:attrNameLst>
                                      </p:cBhvr>
                                      <p:to>
                                        <p:strVal val="visible"/>
                                      </p:to>
                                    </p:set>
                                    <p:animEffect transition="in" filter="barn(outVertical)">
                                      <p:cBhvr>
                                        <p:cTn id="20" dur="500"/>
                                        <p:tgtEl>
                                          <p:spTgt spid="126"/>
                                        </p:tgtEl>
                                      </p:cBhvr>
                                    </p:animEffect>
                                  </p:childTnLst>
                                </p:cTn>
                              </p:par>
                              <p:par>
                                <p:cTn id="21" presetID="16" presetClass="entr" presetSubtype="37" fill="hold" nodeType="withEffect">
                                  <p:stCondLst>
                                    <p:cond delay="0"/>
                                  </p:stCondLst>
                                  <p:childTnLst>
                                    <p:set>
                                      <p:cBhvr>
                                        <p:cTn id="22" dur="1" fill="hold">
                                          <p:stCondLst>
                                            <p:cond delay="0"/>
                                          </p:stCondLst>
                                        </p:cTn>
                                        <p:tgtEl>
                                          <p:spTgt spid="127"/>
                                        </p:tgtEl>
                                        <p:attrNameLst>
                                          <p:attrName>style.visibility</p:attrName>
                                        </p:attrNameLst>
                                      </p:cBhvr>
                                      <p:to>
                                        <p:strVal val="visible"/>
                                      </p:to>
                                    </p:set>
                                    <p:animEffect transition="in" filter="barn(outVertical)">
                                      <p:cBhvr>
                                        <p:cTn id="23" dur="500"/>
                                        <p:tgtEl>
                                          <p:spTgt spid="127"/>
                                        </p:tgtEl>
                                      </p:cBhvr>
                                    </p:animEffect>
                                  </p:childTnLst>
                                </p:cTn>
                              </p:par>
                              <p:par>
                                <p:cTn id="24" presetID="16" presetClass="entr" presetSubtype="37" fill="hold" nodeType="withEffect">
                                  <p:stCondLst>
                                    <p:cond delay="0"/>
                                  </p:stCondLst>
                                  <p:childTnLst>
                                    <p:set>
                                      <p:cBhvr>
                                        <p:cTn id="25" dur="1" fill="hold">
                                          <p:stCondLst>
                                            <p:cond delay="0"/>
                                          </p:stCondLst>
                                        </p:cTn>
                                        <p:tgtEl>
                                          <p:spTgt spid="128"/>
                                        </p:tgtEl>
                                        <p:attrNameLst>
                                          <p:attrName>style.visibility</p:attrName>
                                        </p:attrNameLst>
                                      </p:cBhvr>
                                      <p:to>
                                        <p:strVal val="visible"/>
                                      </p:to>
                                    </p:set>
                                    <p:animEffect transition="in" filter="barn(outVertical)">
                                      <p:cBhvr>
                                        <p:cTn id="26" dur="500"/>
                                        <p:tgtEl>
                                          <p:spTgt spid="128"/>
                                        </p:tgtEl>
                                      </p:cBhvr>
                                    </p:animEffect>
                                  </p:childTnLst>
                                </p:cTn>
                              </p:par>
                              <p:par>
                                <p:cTn id="27" presetID="53" presetClass="entr" presetSubtype="16" fill="hold" grpId="0" nodeType="withEffect">
                                  <p:stCondLst>
                                    <p:cond delay="0"/>
                                  </p:stCondLst>
                                  <p:iterate type="lt">
                                    <p:tmPct val="10000"/>
                                  </p:iterate>
                                  <p:childTnLst>
                                    <p:set>
                                      <p:cBhvr>
                                        <p:cTn id="28" dur="1" fill="hold">
                                          <p:stCondLst>
                                            <p:cond delay="0"/>
                                          </p:stCondLst>
                                        </p:cTn>
                                        <p:tgtEl>
                                          <p:spTgt spid="129"/>
                                        </p:tgtEl>
                                        <p:attrNameLst>
                                          <p:attrName>style.visibility</p:attrName>
                                        </p:attrNameLst>
                                      </p:cBhvr>
                                      <p:to>
                                        <p:strVal val="visible"/>
                                      </p:to>
                                    </p:set>
                                    <p:anim calcmode="lin" valueType="num">
                                      <p:cBhvr>
                                        <p:cTn id="29" dur="500" fill="hold"/>
                                        <p:tgtEl>
                                          <p:spTgt spid="129"/>
                                        </p:tgtEl>
                                        <p:attrNameLst>
                                          <p:attrName>ppt_w</p:attrName>
                                        </p:attrNameLst>
                                      </p:cBhvr>
                                      <p:tavLst>
                                        <p:tav tm="0">
                                          <p:val>
                                            <p:fltVal val="0"/>
                                          </p:val>
                                        </p:tav>
                                        <p:tav tm="100000">
                                          <p:val>
                                            <p:strVal val="#ppt_w"/>
                                          </p:val>
                                        </p:tav>
                                      </p:tavLst>
                                    </p:anim>
                                    <p:anim calcmode="lin" valueType="num">
                                      <p:cBhvr>
                                        <p:cTn id="30" dur="500" fill="hold"/>
                                        <p:tgtEl>
                                          <p:spTgt spid="129"/>
                                        </p:tgtEl>
                                        <p:attrNameLst>
                                          <p:attrName>ppt_h</p:attrName>
                                        </p:attrNameLst>
                                      </p:cBhvr>
                                      <p:tavLst>
                                        <p:tav tm="0">
                                          <p:val>
                                            <p:fltVal val="0"/>
                                          </p:val>
                                        </p:tav>
                                        <p:tav tm="100000">
                                          <p:val>
                                            <p:strVal val="#ppt_h"/>
                                          </p:val>
                                        </p:tav>
                                      </p:tavLst>
                                    </p:anim>
                                    <p:animEffect transition="in" filter="fade">
                                      <p:cBhvr>
                                        <p:cTn id="31" dur="500"/>
                                        <p:tgtEl>
                                          <p:spTgt spid="129"/>
                                        </p:tgtEl>
                                      </p:cBhvr>
                                    </p:animEffect>
                                  </p:childTnLst>
                                </p:cTn>
                              </p:par>
                              <p:par>
                                <p:cTn id="32" presetID="53" presetClass="entr" presetSubtype="16" fill="hold" grpId="0" nodeType="withEffect">
                                  <p:stCondLst>
                                    <p:cond delay="0"/>
                                  </p:stCondLst>
                                  <p:iterate type="lt">
                                    <p:tmPct val="10000"/>
                                  </p:iterate>
                                  <p:childTnLst>
                                    <p:set>
                                      <p:cBhvr>
                                        <p:cTn id="33" dur="1" fill="hold">
                                          <p:stCondLst>
                                            <p:cond delay="0"/>
                                          </p:stCondLst>
                                        </p:cTn>
                                        <p:tgtEl>
                                          <p:spTgt spid="130"/>
                                        </p:tgtEl>
                                        <p:attrNameLst>
                                          <p:attrName>style.visibility</p:attrName>
                                        </p:attrNameLst>
                                      </p:cBhvr>
                                      <p:to>
                                        <p:strVal val="visible"/>
                                      </p:to>
                                    </p:set>
                                    <p:anim calcmode="lin" valueType="num">
                                      <p:cBhvr>
                                        <p:cTn id="34" dur="500" fill="hold"/>
                                        <p:tgtEl>
                                          <p:spTgt spid="130"/>
                                        </p:tgtEl>
                                        <p:attrNameLst>
                                          <p:attrName>ppt_w</p:attrName>
                                        </p:attrNameLst>
                                      </p:cBhvr>
                                      <p:tavLst>
                                        <p:tav tm="0">
                                          <p:val>
                                            <p:fltVal val="0"/>
                                          </p:val>
                                        </p:tav>
                                        <p:tav tm="100000">
                                          <p:val>
                                            <p:strVal val="#ppt_w"/>
                                          </p:val>
                                        </p:tav>
                                      </p:tavLst>
                                    </p:anim>
                                    <p:anim calcmode="lin" valueType="num">
                                      <p:cBhvr>
                                        <p:cTn id="35" dur="500" fill="hold"/>
                                        <p:tgtEl>
                                          <p:spTgt spid="130"/>
                                        </p:tgtEl>
                                        <p:attrNameLst>
                                          <p:attrName>ppt_h</p:attrName>
                                        </p:attrNameLst>
                                      </p:cBhvr>
                                      <p:tavLst>
                                        <p:tav tm="0">
                                          <p:val>
                                            <p:fltVal val="0"/>
                                          </p:val>
                                        </p:tav>
                                        <p:tav tm="100000">
                                          <p:val>
                                            <p:strVal val="#ppt_h"/>
                                          </p:val>
                                        </p:tav>
                                      </p:tavLst>
                                    </p:anim>
                                    <p:animEffect transition="in" filter="fade">
                                      <p:cBhvr>
                                        <p:cTn id="36" dur="500"/>
                                        <p:tgtEl>
                                          <p:spTgt spid="130"/>
                                        </p:tgtEl>
                                      </p:cBhvr>
                                    </p:animEffect>
                                  </p:childTnLst>
                                </p:cTn>
                              </p:par>
                              <p:par>
                                <p:cTn id="37" presetID="53" presetClass="entr" presetSubtype="16" fill="hold" grpId="0" nodeType="withEffect">
                                  <p:stCondLst>
                                    <p:cond delay="0"/>
                                  </p:stCondLst>
                                  <p:iterate type="lt">
                                    <p:tmPct val="10000"/>
                                  </p:iterate>
                                  <p:childTnLst>
                                    <p:set>
                                      <p:cBhvr>
                                        <p:cTn id="38" dur="1" fill="hold">
                                          <p:stCondLst>
                                            <p:cond delay="0"/>
                                          </p:stCondLst>
                                        </p:cTn>
                                        <p:tgtEl>
                                          <p:spTgt spid="131"/>
                                        </p:tgtEl>
                                        <p:attrNameLst>
                                          <p:attrName>style.visibility</p:attrName>
                                        </p:attrNameLst>
                                      </p:cBhvr>
                                      <p:to>
                                        <p:strVal val="visible"/>
                                      </p:to>
                                    </p:set>
                                    <p:anim calcmode="lin" valueType="num">
                                      <p:cBhvr>
                                        <p:cTn id="39" dur="500" fill="hold"/>
                                        <p:tgtEl>
                                          <p:spTgt spid="131"/>
                                        </p:tgtEl>
                                        <p:attrNameLst>
                                          <p:attrName>ppt_w</p:attrName>
                                        </p:attrNameLst>
                                      </p:cBhvr>
                                      <p:tavLst>
                                        <p:tav tm="0">
                                          <p:val>
                                            <p:fltVal val="0"/>
                                          </p:val>
                                        </p:tav>
                                        <p:tav tm="100000">
                                          <p:val>
                                            <p:strVal val="#ppt_w"/>
                                          </p:val>
                                        </p:tav>
                                      </p:tavLst>
                                    </p:anim>
                                    <p:anim calcmode="lin" valueType="num">
                                      <p:cBhvr>
                                        <p:cTn id="40" dur="500" fill="hold"/>
                                        <p:tgtEl>
                                          <p:spTgt spid="131"/>
                                        </p:tgtEl>
                                        <p:attrNameLst>
                                          <p:attrName>ppt_h</p:attrName>
                                        </p:attrNameLst>
                                      </p:cBhvr>
                                      <p:tavLst>
                                        <p:tav tm="0">
                                          <p:val>
                                            <p:fltVal val="0"/>
                                          </p:val>
                                        </p:tav>
                                        <p:tav tm="100000">
                                          <p:val>
                                            <p:strVal val="#ppt_h"/>
                                          </p:val>
                                        </p:tav>
                                      </p:tavLst>
                                    </p:anim>
                                    <p:animEffect transition="in" filter="fade">
                                      <p:cBhvr>
                                        <p:cTn id="41" dur="500"/>
                                        <p:tgtEl>
                                          <p:spTgt spid="131"/>
                                        </p:tgtEl>
                                      </p:cBhvr>
                                    </p:animEffect>
                                  </p:childTnLst>
                                </p:cTn>
                              </p:par>
                              <p:par>
                                <p:cTn id="42" presetID="53" presetClass="entr" presetSubtype="16" fill="hold" grpId="0" nodeType="withEffect">
                                  <p:stCondLst>
                                    <p:cond delay="0"/>
                                  </p:stCondLst>
                                  <p:iterate type="lt">
                                    <p:tmPct val="10000"/>
                                  </p:iterate>
                                  <p:childTnLst>
                                    <p:set>
                                      <p:cBhvr>
                                        <p:cTn id="43" dur="1" fill="hold">
                                          <p:stCondLst>
                                            <p:cond delay="0"/>
                                          </p:stCondLst>
                                        </p:cTn>
                                        <p:tgtEl>
                                          <p:spTgt spid="132"/>
                                        </p:tgtEl>
                                        <p:attrNameLst>
                                          <p:attrName>style.visibility</p:attrName>
                                        </p:attrNameLst>
                                      </p:cBhvr>
                                      <p:to>
                                        <p:strVal val="visible"/>
                                      </p:to>
                                    </p:set>
                                    <p:anim calcmode="lin" valueType="num">
                                      <p:cBhvr>
                                        <p:cTn id="44" dur="500" fill="hold"/>
                                        <p:tgtEl>
                                          <p:spTgt spid="132"/>
                                        </p:tgtEl>
                                        <p:attrNameLst>
                                          <p:attrName>ppt_w</p:attrName>
                                        </p:attrNameLst>
                                      </p:cBhvr>
                                      <p:tavLst>
                                        <p:tav tm="0">
                                          <p:val>
                                            <p:fltVal val="0"/>
                                          </p:val>
                                        </p:tav>
                                        <p:tav tm="100000">
                                          <p:val>
                                            <p:strVal val="#ppt_w"/>
                                          </p:val>
                                        </p:tav>
                                      </p:tavLst>
                                    </p:anim>
                                    <p:anim calcmode="lin" valueType="num">
                                      <p:cBhvr>
                                        <p:cTn id="45" dur="500" fill="hold"/>
                                        <p:tgtEl>
                                          <p:spTgt spid="132"/>
                                        </p:tgtEl>
                                        <p:attrNameLst>
                                          <p:attrName>ppt_h</p:attrName>
                                        </p:attrNameLst>
                                      </p:cBhvr>
                                      <p:tavLst>
                                        <p:tav tm="0">
                                          <p:val>
                                            <p:fltVal val="0"/>
                                          </p:val>
                                        </p:tav>
                                        <p:tav tm="100000">
                                          <p:val>
                                            <p:strVal val="#ppt_h"/>
                                          </p:val>
                                        </p:tav>
                                      </p:tavLst>
                                    </p:anim>
                                    <p:animEffect transition="in" filter="fade">
                                      <p:cBhvr>
                                        <p:cTn id="46" dur="500"/>
                                        <p:tgtEl>
                                          <p:spTgt spid="132"/>
                                        </p:tgtEl>
                                      </p:cBhvr>
                                    </p:animEffect>
                                  </p:childTnLst>
                                </p:cTn>
                              </p:par>
                              <p:par>
                                <p:cTn id="47" presetID="53" presetClass="entr" presetSubtype="16" fill="hold" grpId="0" nodeType="withEffect">
                                  <p:stCondLst>
                                    <p:cond delay="0"/>
                                  </p:stCondLst>
                                  <p:iterate type="lt">
                                    <p:tmPct val="10000"/>
                                  </p:iterate>
                                  <p:childTnLst>
                                    <p:set>
                                      <p:cBhvr>
                                        <p:cTn id="48" dur="1" fill="hold">
                                          <p:stCondLst>
                                            <p:cond delay="0"/>
                                          </p:stCondLst>
                                        </p:cTn>
                                        <p:tgtEl>
                                          <p:spTgt spid="133"/>
                                        </p:tgtEl>
                                        <p:attrNameLst>
                                          <p:attrName>style.visibility</p:attrName>
                                        </p:attrNameLst>
                                      </p:cBhvr>
                                      <p:to>
                                        <p:strVal val="visible"/>
                                      </p:to>
                                    </p:set>
                                    <p:anim calcmode="lin" valueType="num">
                                      <p:cBhvr>
                                        <p:cTn id="49" dur="500" fill="hold"/>
                                        <p:tgtEl>
                                          <p:spTgt spid="133"/>
                                        </p:tgtEl>
                                        <p:attrNameLst>
                                          <p:attrName>ppt_w</p:attrName>
                                        </p:attrNameLst>
                                      </p:cBhvr>
                                      <p:tavLst>
                                        <p:tav tm="0">
                                          <p:val>
                                            <p:fltVal val="0"/>
                                          </p:val>
                                        </p:tav>
                                        <p:tav tm="100000">
                                          <p:val>
                                            <p:strVal val="#ppt_w"/>
                                          </p:val>
                                        </p:tav>
                                      </p:tavLst>
                                    </p:anim>
                                    <p:anim calcmode="lin" valueType="num">
                                      <p:cBhvr>
                                        <p:cTn id="50" dur="500" fill="hold"/>
                                        <p:tgtEl>
                                          <p:spTgt spid="133"/>
                                        </p:tgtEl>
                                        <p:attrNameLst>
                                          <p:attrName>ppt_h</p:attrName>
                                        </p:attrNameLst>
                                      </p:cBhvr>
                                      <p:tavLst>
                                        <p:tav tm="0">
                                          <p:val>
                                            <p:fltVal val="0"/>
                                          </p:val>
                                        </p:tav>
                                        <p:tav tm="100000">
                                          <p:val>
                                            <p:strVal val="#ppt_h"/>
                                          </p:val>
                                        </p:tav>
                                      </p:tavLst>
                                    </p:anim>
                                    <p:animEffect transition="in" filter="fade">
                                      <p:cBhvr>
                                        <p:cTn id="51" dur="5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129" grpId="0"/>
      <p:bldP spid="130" grpId="0"/>
      <p:bldP spid="131" grpId="0"/>
      <p:bldP spid="132" grpId="0"/>
      <p:bldP spid="1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11">
            <a:extLst>
              <a:ext uri="{FF2B5EF4-FFF2-40B4-BE49-F238E27FC236}">
                <a16:creationId xmlns:a16="http://schemas.microsoft.com/office/drawing/2014/main" id="{0A3EB0FF-CD5B-41C6-AB77-3912C1241B6B}"/>
              </a:ext>
            </a:extLst>
          </p:cNvPr>
          <p:cNvSpPr txBox="1"/>
          <p:nvPr/>
        </p:nvSpPr>
        <p:spPr>
          <a:xfrm>
            <a:off x="1427827" y="612023"/>
            <a:ext cx="4587962" cy="430887"/>
          </a:xfrm>
          <a:prstGeom prst="rect">
            <a:avLst/>
          </a:prstGeom>
          <a:noFill/>
        </p:spPr>
        <p:txBody>
          <a:bodyPr wrap="square" lIns="0" tIns="0" rIns="0" bIns="0" rtlCol="0">
            <a:spAutoFit/>
            <a:scene3d>
              <a:camera prst="orthographicFront"/>
              <a:lightRig rig="threePt" dir="t"/>
            </a:scene3d>
            <a:sp3d contourW="12700"/>
          </a:bodyPr>
          <a:lstStyle/>
          <a:p>
            <a:pPr lvl="0">
              <a:defRPr/>
            </a:pPr>
            <a:r>
              <a:rPr lang="zh-CN" altLang="en-US" sz="2800" b="1" dirty="0">
                <a:solidFill>
                  <a:prstClr val="black">
                    <a:lumMod val="65000"/>
                    <a:lumOff val="35000"/>
                  </a:prstClr>
                </a:solidFill>
                <a:latin typeface="Arial"/>
                <a:ea typeface="微软雅黑"/>
              </a:rPr>
              <a:t>处罚案例</a:t>
            </a:r>
            <a:endParaRPr kumimoji="0" lang="en-US" altLang="zh-CN" sz="2800" b="1" i="0" u="none" strike="noStrike" kern="1200" cap="none" spc="0" normalizeH="0" baseline="0" noProof="0" dirty="0">
              <a:ln>
                <a:noFill/>
              </a:ln>
              <a:solidFill>
                <a:prstClr val="black">
                  <a:lumMod val="65000"/>
                  <a:lumOff val="35000"/>
                </a:prstClr>
              </a:solidFill>
              <a:effectLst/>
              <a:uLnTx/>
              <a:uFillTx/>
              <a:latin typeface="Arial"/>
              <a:ea typeface="微软雅黑"/>
              <a:cs typeface="+mn-cs"/>
            </a:endParaRPr>
          </a:p>
        </p:txBody>
      </p:sp>
      <p:pic>
        <p:nvPicPr>
          <p:cNvPr id="29" name="图片 28" descr="D:\=Business Support=\VI系统\logo\中英文全称横版Logo.png">
            <a:extLst>
              <a:ext uri="{FF2B5EF4-FFF2-40B4-BE49-F238E27FC236}">
                <a16:creationId xmlns:a16="http://schemas.microsoft.com/office/drawing/2014/main" id="{01138BC1-1532-4834-9C05-3C184E64138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79396" y="565131"/>
            <a:ext cx="2426122" cy="374250"/>
          </a:xfrm>
          <a:prstGeom prst="rect">
            <a:avLst/>
          </a:prstGeom>
          <a:noFill/>
          <a:ln>
            <a:noFill/>
          </a:ln>
        </p:spPr>
      </p:pic>
      <p:sp>
        <p:nvSpPr>
          <p:cNvPr id="30" name="TextBox 7">
            <a:extLst>
              <a:ext uri="{FF2B5EF4-FFF2-40B4-BE49-F238E27FC236}">
                <a16:creationId xmlns:a16="http://schemas.microsoft.com/office/drawing/2014/main" id="{7E7E97B1-E3EA-45C7-9014-93E2D6C3A524}"/>
              </a:ext>
            </a:extLst>
          </p:cNvPr>
          <p:cNvSpPr txBox="1"/>
          <p:nvPr/>
        </p:nvSpPr>
        <p:spPr>
          <a:xfrm flipV="1">
            <a:off x="505567" y="1055253"/>
            <a:ext cx="10931676" cy="36000"/>
          </a:xfrm>
          <a:prstGeom prst="rect">
            <a:avLst/>
          </a:prstGeom>
          <a:solidFill>
            <a:schemeClr val="accent1">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07" b="0" i="0" u="none" strike="noStrike" kern="1200" cap="none" spc="0" normalizeH="0" baseline="0" noProof="0" dirty="0">
              <a:ln>
                <a:noFill/>
              </a:ln>
              <a:solidFill>
                <a:prstClr val="black"/>
              </a:solidFill>
              <a:effectLst/>
              <a:uLnTx/>
              <a:uFillTx/>
              <a:latin typeface="Arial"/>
              <a:ea typeface="微软雅黑"/>
              <a:cs typeface="+mn-cs"/>
            </a:endParaRPr>
          </a:p>
        </p:txBody>
      </p:sp>
      <p:pic>
        <p:nvPicPr>
          <p:cNvPr id="34" name="图片 33">
            <a:extLst>
              <a:ext uri="{FF2B5EF4-FFF2-40B4-BE49-F238E27FC236}">
                <a16:creationId xmlns:a16="http://schemas.microsoft.com/office/drawing/2014/main" id="{B66B1462-1A75-42D9-B547-4CF1A8D13E5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1434" b="2440"/>
          <a:stretch/>
        </p:blipFill>
        <p:spPr>
          <a:xfrm rot="5400000">
            <a:off x="350737" y="-350737"/>
            <a:ext cx="1660727" cy="2362201"/>
          </a:xfrm>
          <a:prstGeom prst="rect">
            <a:avLst/>
          </a:prstGeom>
        </p:spPr>
      </p:pic>
      <p:grpSp>
        <p:nvGrpSpPr>
          <p:cNvPr id="48" name="组合 47">
            <a:extLst>
              <a:ext uri="{FF2B5EF4-FFF2-40B4-BE49-F238E27FC236}">
                <a16:creationId xmlns:a16="http://schemas.microsoft.com/office/drawing/2014/main" id="{0953C936-6387-420C-B402-F36DFE80F371}"/>
              </a:ext>
            </a:extLst>
          </p:cNvPr>
          <p:cNvGrpSpPr/>
          <p:nvPr/>
        </p:nvGrpSpPr>
        <p:grpSpPr>
          <a:xfrm>
            <a:off x="1147811" y="1225004"/>
            <a:ext cx="6791719" cy="4866554"/>
            <a:chOff x="3237545" y="4561747"/>
            <a:chExt cx="1146960" cy="1146960"/>
          </a:xfrm>
        </p:grpSpPr>
        <p:sp>
          <p:nvSpPr>
            <p:cNvPr id="60" name="圆角矩形 4">
              <a:extLst>
                <a:ext uri="{FF2B5EF4-FFF2-40B4-BE49-F238E27FC236}">
                  <a16:creationId xmlns:a16="http://schemas.microsoft.com/office/drawing/2014/main" id="{AF5CC025-1849-44D0-A496-AD5BBB56F0C1}"/>
                </a:ext>
              </a:extLst>
            </p:cNvPr>
            <p:cNvSpPr/>
            <p:nvPr/>
          </p:nvSpPr>
          <p:spPr>
            <a:xfrm>
              <a:off x="3237545" y="4561747"/>
              <a:ext cx="1146960" cy="1146960"/>
            </a:xfrm>
            <a:prstGeom prst="roundRect">
              <a:avLst>
                <a:gd name="adj" fmla="val 9039"/>
              </a:avLst>
            </a:prstGeom>
            <a:solidFill>
              <a:schemeClr val="accent1"/>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013" b="0" i="0" u="none" strike="noStrike" kern="120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mn-cs"/>
              </a:endParaRPr>
            </a:p>
          </p:txBody>
        </p:sp>
        <p:sp>
          <p:nvSpPr>
            <p:cNvPr id="61" name="圆角矩形 5">
              <a:extLst>
                <a:ext uri="{FF2B5EF4-FFF2-40B4-BE49-F238E27FC236}">
                  <a16:creationId xmlns:a16="http://schemas.microsoft.com/office/drawing/2014/main" id="{9F8BD1FD-3ED8-4FBE-9299-A62BDFE0C075}"/>
                </a:ext>
              </a:extLst>
            </p:cNvPr>
            <p:cNvSpPr/>
            <p:nvPr/>
          </p:nvSpPr>
          <p:spPr>
            <a:xfrm>
              <a:off x="3294838" y="4642031"/>
              <a:ext cx="1032367" cy="986387"/>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013" b="0" i="0" u="none" strike="noStrike" kern="120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mn-cs"/>
              </a:endParaRPr>
            </a:p>
          </p:txBody>
        </p:sp>
      </p:grpSp>
      <p:sp>
        <p:nvSpPr>
          <p:cNvPr id="124" name="文本框 123">
            <a:extLst>
              <a:ext uri="{FF2B5EF4-FFF2-40B4-BE49-F238E27FC236}">
                <a16:creationId xmlns:a16="http://schemas.microsoft.com/office/drawing/2014/main" id="{BB669F61-476B-42F5-BC9C-C17730870648}"/>
              </a:ext>
            </a:extLst>
          </p:cNvPr>
          <p:cNvSpPr txBox="1"/>
          <p:nvPr/>
        </p:nvSpPr>
        <p:spPr>
          <a:xfrm>
            <a:off x="1909116" y="1728831"/>
            <a:ext cx="2502629" cy="369332"/>
          </a:xfrm>
          <a:prstGeom prst="rect">
            <a:avLst/>
          </a:prstGeom>
          <a:noFill/>
        </p:spPr>
        <p:txBody>
          <a:bodyPr wrap="square" rtlCol="0">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lang="zh-CN" altLang="en-US" dirty="0">
                <a:solidFill>
                  <a:prstClr val="black">
                    <a:lumMod val="65000"/>
                    <a:lumOff val="35000"/>
                  </a:prstClr>
                </a:solidFill>
                <a:latin typeface="印品黑体" panose="00000500000000000000" pitchFamily="2" charset="-122"/>
                <a:ea typeface="印品黑体" panose="00000500000000000000" pitchFamily="2" charset="-122"/>
              </a:rPr>
              <a:t>案例二</a:t>
            </a:r>
            <a:endParaRPr kumimoji="0" lang="zh-CN" altLang="en-US" b="0" i="0" u="none" strike="noStrike" kern="1200" cap="none" spc="0" normalizeH="0" baseline="0" noProof="0" dirty="0">
              <a:ln>
                <a:noFill/>
              </a:ln>
              <a:solidFill>
                <a:prstClr val="black">
                  <a:lumMod val="65000"/>
                  <a:lumOff val="35000"/>
                </a:prstClr>
              </a:solidFill>
              <a:effectLst/>
              <a:uLnTx/>
              <a:uFillTx/>
              <a:latin typeface="印品黑体" panose="00000500000000000000" pitchFamily="2" charset="-122"/>
              <a:ea typeface="印品黑体" panose="00000500000000000000" pitchFamily="2" charset="-122"/>
            </a:endParaRPr>
          </a:p>
        </p:txBody>
      </p:sp>
      <p:cxnSp>
        <p:nvCxnSpPr>
          <p:cNvPr id="125" name="直接连接符 124">
            <a:extLst>
              <a:ext uri="{FF2B5EF4-FFF2-40B4-BE49-F238E27FC236}">
                <a16:creationId xmlns:a16="http://schemas.microsoft.com/office/drawing/2014/main" id="{80E401E9-D48E-462A-93DA-650425222C98}"/>
              </a:ext>
            </a:extLst>
          </p:cNvPr>
          <p:cNvCxnSpPr/>
          <p:nvPr/>
        </p:nvCxnSpPr>
        <p:spPr>
          <a:xfrm>
            <a:off x="8836866" y="2580788"/>
            <a:ext cx="2207323"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6" name="直接连接符 125">
            <a:extLst>
              <a:ext uri="{FF2B5EF4-FFF2-40B4-BE49-F238E27FC236}">
                <a16:creationId xmlns:a16="http://schemas.microsoft.com/office/drawing/2014/main" id="{EF776389-4B97-4DE5-9C1D-4D6296DE5DCE}"/>
              </a:ext>
            </a:extLst>
          </p:cNvPr>
          <p:cNvCxnSpPr/>
          <p:nvPr/>
        </p:nvCxnSpPr>
        <p:spPr>
          <a:xfrm>
            <a:off x="8836866" y="3289370"/>
            <a:ext cx="2207323"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7" name="直接连接符 126">
            <a:extLst>
              <a:ext uri="{FF2B5EF4-FFF2-40B4-BE49-F238E27FC236}">
                <a16:creationId xmlns:a16="http://schemas.microsoft.com/office/drawing/2014/main" id="{AFC976F6-D67F-45C5-B036-274BBF26F556}"/>
              </a:ext>
            </a:extLst>
          </p:cNvPr>
          <p:cNvCxnSpPr/>
          <p:nvPr/>
        </p:nvCxnSpPr>
        <p:spPr>
          <a:xfrm>
            <a:off x="8836866" y="3977526"/>
            <a:ext cx="2207323"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8" name="直接连接符 127">
            <a:extLst>
              <a:ext uri="{FF2B5EF4-FFF2-40B4-BE49-F238E27FC236}">
                <a16:creationId xmlns:a16="http://schemas.microsoft.com/office/drawing/2014/main" id="{063C71DA-F4F8-4E34-B776-D7FA49C867AB}"/>
              </a:ext>
            </a:extLst>
          </p:cNvPr>
          <p:cNvCxnSpPr/>
          <p:nvPr/>
        </p:nvCxnSpPr>
        <p:spPr>
          <a:xfrm>
            <a:off x="8836866" y="4686108"/>
            <a:ext cx="2207323"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9" name="文本框 128">
            <a:extLst>
              <a:ext uri="{FF2B5EF4-FFF2-40B4-BE49-F238E27FC236}">
                <a16:creationId xmlns:a16="http://schemas.microsoft.com/office/drawing/2014/main" id="{3B9BD996-9E39-4179-A54E-1D395C6D3846}"/>
              </a:ext>
            </a:extLst>
          </p:cNvPr>
          <p:cNvSpPr txBox="1"/>
          <p:nvPr/>
        </p:nvSpPr>
        <p:spPr>
          <a:xfrm>
            <a:off x="1767455" y="2231914"/>
            <a:ext cx="5552388" cy="1992853"/>
          </a:xfrm>
          <a:prstGeom prst="rect">
            <a:avLst/>
          </a:prstGeom>
          <a:noFill/>
        </p:spPr>
        <p:txBody>
          <a:bodyPr wrap="square" rtlCol="0">
            <a:spAutoFit/>
          </a:bodyPr>
          <a:lstStyle/>
          <a:p>
            <a:pPr indent="457200">
              <a:lnSpc>
                <a:spcPct val="150000"/>
              </a:lnSpc>
            </a:pPr>
            <a:r>
              <a:rPr lang="en-US" altLang="zh-CN" sz="1400" dirty="0">
                <a:latin typeface="+mn-ea"/>
              </a:rPr>
              <a:t>2006</a:t>
            </a:r>
            <a:r>
              <a:rPr lang="zh-CN" altLang="en-US" sz="1400" dirty="0">
                <a:latin typeface="+mn-ea"/>
              </a:rPr>
              <a:t>年</a:t>
            </a:r>
            <a:r>
              <a:rPr lang="en-US" altLang="zh-CN" sz="1400" dirty="0">
                <a:latin typeface="+mn-ea"/>
              </a:rPr>
              <a:t>4</a:t>
            </a:r>
            <a:r>
              <a:rPr lang="zh-CN" altLang="en-US" sz="1400" dirty="0">
                <a:latin typeface="+mn-ea"/>
              </a:rPr>
              <a:t>月</a:t>
            </a:r>
            <a:r>
              <a:rPr lang="en-US" altLang="zh-CN" sz="1400" dirty="0">
                <a:latin typeface="+mn-ea"/>
              </a:rPr>
              <a:t>29</a:t>
            </a:r>
            <a:r>
              <a:rPr lang="zh-CN" altLang="en-US" sz="1400" dirty="0">
                <a:latin typeface="+mn-ea"/>
              </a:rPr>
              <a:t>日，深圳某公司以加工贸易方式向皇岗海关申报出口货物一批，经查，申报货物与实际不符，构成走私被查获。</a:t>
            </a:r>
            <a:endParaRPr lang="en-US" altLang="zh-CN" sz="1400" dirty="0">
              <a:latin typeface="+mn-ea"/>
            </a:endParaRPr>
          </a:p>
          <a:p>
            <a:pPr indent="457200">
              <a:lnSpc>
                <a:spcPct val="150000"/>
              </a:lnSpc>
            </a:pPr>
            <a:r>
              <a:rPr lang="zh-CN" altLang="en-US" sz="1400" dirty="0">
                <a:latin typeface="+mn-ea"/>
              </a:rPr>
              <a:t>根据</a:t>
            </a:r>
            <a:r>
              <a:rPr lang="en-US" altLang="zh-CN" sz="1400" dirty="0">
                <a:latin typeface="+mn-ea"/>
              </a:rPr>
              <a:t>《</a:t>
            </a:r>
            <a:r>
              <a:rPr lang="zh-CN" altLang="en-US" sz="1400" dirty="0">
                <a:latin typeface="+mn-ea"/>
              </a:rPr>
              <a:t>中华人民共和国海关行政处罚实施条例</a:t>
            </a:r>
            <a:r>
              <a:rPr lang="en-US" altLang="zh-CN" sz="1400" dirty="0">
                <a:latin typeface="+mn-ea"/>
              </a:rPr>
              <a:t>》</a:t>
            </a:r>
            <a:r>
              <a:rPr lang="zh-CN" altLang="en-US" sz="1400" dirty="0">
                <a:latin typeface="+mn-ea"/>
              </a:rPr>
              <a:t>第七条（二）项、第九条第一款（三）项的规定，决定对当事人作出如下行政处罚：没收涉案货物汽车应急起动器</a:t>
            </a:r>
            <a:r>
              <a:rPr lang="en-US" altLang="zh-CN" sz="1400" dirty="0">
                <a:latin typeface="+mn-ea"/>
              </a:rPr>
              <a:t>B/8KG/</a:t>
            </a:r>
            <a:r>
              <a:rPr lang="zh-CN" altLang="en-US" sz="1400" dirty="0">
                <a:latin typeface="+mn-ea"/>
              </a:rPr>
              <a:t>个共</a:t>
            </a:r>
            <a:r>
              <a:rPr lang="en-US" altLang="zh-CN" sz="1400" dirty="0">
                <a:latin typeface="+mn-ea"/>
              </a:rPr>
              <a:t>17000</a:t>
            </a:r>
            <a:r>
              <a:rPr lang="zh-CN" altLang="en-US" sz="1400" dirty="0">
                <a:latin typeface="+mn-ea"/>
              </a:rPr>
              <a:t>个，如货物无法没收则追缴其等值价款人民币</a:t>
            </a:r>
            <a:r>
              <a:rPr lang="en-US" altLang="zh-CN" sz="1400" dirty="0">
                <a:solidFill>
                  <a:srgbClr val="FF0000"/>
                </a:solidFill>
                <a:latin typeface="+mn-ea"/>
              </a:rPr>
              <a:t>148.26</a:t>
            </a:r>
            <a:r>
              <a:rPr lang="zh-CN" altLang="en-US" sz="1400" dirty="0">
                <a:latin typeface="+mn-ea"/>
              </a:rPr>
              <a:t>万元。</a:t>
            </a:r>
          </a:p>
        </p:txBody>
      </p:sp>
      <p:sp>
        <p:nvSpPr>
          <p:cNvPr id="130" name="文本框 129">
            <a:extLst>
              <a:ext uri="{FF2B5EF4-FFF2-40B4-BE49-F238E27FC236}">
                <a16:creationId xmlns:a16="http://schemas.microsoft.com/office/drawing/2014/main" id="{3AB6169E-429C-4B65-8327-419ACB1B8F69}"/>
              </a:ext>
            </a:extLst>
          </p:cNvPr>
          <p:cNvSpPr txBox="1"/>
          <p:nvPr/>
        </p:nvSpPr>
        <p:spPr>
          <a:xfrm>
            <a:off x="9282870" y="2146506"/>
            <a:ext cx="1614087" cy="369332"/>
          </a:xfrm>
          <a:prstGeom prst="rect">
            <a:avLst/>
          </a:prstGeom>
          <a:noFill/>
        </p:spPr>
        <p:txBody>
          <a:bodyPr wrap="square" rtlCol="0">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lang="zh-CN" altLang="en-US" noProof="0" dirty="0">
                <a:solidFill>
                  <a:prstClr val="black">
                    <a:lumMod val="65000"/>
                    <a:lumOff val="35000"/>
                  </a:prstClr>
                </a:solidFill>
                <a:latin typeface="+mn-ea"/>
              </a:rPr>
              <a:t>贸易方式</a:t>
            </a:r>
            <a:endParaRPr kumimoji="0" lang="zh-CN" altLang="en-US" b="0" i="0" u="none" strike="noStrike" kern="1200" cap="none" spc="0" normalizeH="0" baseline="0" noProof="0" dirty="0">
              <a:ln>
                <a:noFill/>
              </a:ln>
              <a:solidFill>
                <a:prstClr val="black">
                  <a:lumMod val="65000"/>
                  <a:lumOff val="35000"/>
                </a:prstClr>
              </a:solidFill>
              <a:effectLst/>
              <a:uLnTx/>
              <a:uFillTx/>
              <a:latin typeface="+mn-ea"/>
            </a:endParaRPr>
          </a:p>
        </p:txBody>
      </p:sp>
      <p:sp>
        <p:nvSpPr>
          <p:cNvPr id="131" name="文本框 130">
            <a:extLst>
              <a:ext uri="{FF2B5EF4-FFF2-40B4-BE49-F238E27FC236}">
                <a16:creationId xmlns:a16="http://schemas.microsoft.com/office/drawing/2014/main" id="{E3CF2167-8E97-4033-980B-323331C1DD38}"/>
              </a:ext>
            </a:extLst>
          </p:cNvPr>
          <p:cNvSpPr txBox="1"/>
          <p:nvPr/>
        </p:nvSpPr>
        <p:spPr>
          <a:xfrm>
            <a:off x="9248331" y="2835877"/>
            <a:ext cx="2088252" cy="369332"/>
          </a:xfrm>
          <a:prstGeom prst="rect">
            <a:avLst/>
          </a:prstGeom>
          <a:noFill/>
        </p:spPr>
        <p:txBody>
          <a:bodyPr wrap="square" rtlCol="0">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lang="zh-CN" altLang="en-US" dirty="0">
                <a:solidFill>
                  <a:prstClr val="black">
                    <a:lumMod val="65000"/>
                    <a:lumOff val="35000"/>
                  </a:prstClr>
                </a:solidFill>
                <a:latin typeface="+mn-ea"/>
              </a:rPr>
              <a:t>申报不实</a:t>
            </a:r>
            <a:endParaRPr kumimoji="0" lang="zh-CN" altLang="en-US" b="0" i="0" u="none" strike="noStrike" kern="1200" cap="none" spc="0" normalizeH="0" baseline="0" noProof="0" dirty="0">
              <a:ln>
                <a:noFill/>
              </a:ln>
              <a:solidFill>
                <a:prstClr val="black">
                  <a:lumMod val="65000"/>
                  <a:lumOff val="35000"/>
                </a:prstClr>
              </a:solidFill>
              <a:effectLst/>
              <a:uLnTx/>
              <a:uFillTx/>
              <a:latin typeface="+mn-ea"/>
            </a:endParaRPr>
          </a:p>
        </p:txBody>
      </p:sp>
      <p:sp>
        <p:nvSpPr>
          <p:cNvPr id="132" name="文本框 131">
            <a:extLst>
              <a:ext uri="{FF2B5EF4-FFF2-40B4-BE49-F238E27FC236}">
                <a16:creationId xmlns:a16="http://schemas.microsoft.com/office/drawing/2014/main" id="{7D3AA1A5-14D0-4A20-9D09-4D1C937665B7}"/>
              </a:ext>
            </a:extLst>
          </p:cNvPr>
          <p:cNvSpPr txBox="1"/>
          <p:nvPr/>
        </p:nvSpPr>
        <p:spPr>
          <a:xfrm>
            <a:off x="9006537" y="3524034"/>
            <a:ext cx="2166755" cy="369332"/>
          </a:xfrm>
          <a:prstGeom prst="rect">
            <a:avLst/>
          </a:prstGeom>
          <a:noFill/>
        </p:spPr>
        <p:txBody>
          <a:bodyPr wrap="square" rtlCol="0">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lang="zh-CN" altLang="en-US" dirty="0">
                <a:solidFill>
                  <a:prstClr val="black">
                    <a:lumMod val="65000"/>
                    <a:lumOff val="35000"/>
                  </a:prstClr>
                </a:solidFill>
                <a:latin typeface="+mn-ea"/>
              </a:rPr>
              <a:t>认定为走私行为</a:t>
            </a:r>
            <a:endParaRPr kumimoji="0" lang="zh-CN" altLang="en-US" b="0" i="0" u="none" strike="noStrike" kern="1200" cap="none" spc="0" normalizeH="0" baseline="0" noProof="0" dirty="0">
              <a:ln>
                <a:noFill/>
              </a:ln>
              <a:solidFill>
                <a:prstClr val="black">
                  <a:lumMod val="65000"/>
                  <a:lumOff val="35000"/>
                </a:prstClr>
              </a:solidFill>
              <a:effectLst/>
              <a:uLnTx/>
              <a:uFillTx/>
              <a:latin typeface="+mn-ea"/>
            </a:endParaRPr>
          </a:p>
        </p:txBody>
      </p:sp>
      <p:sp>
        <p:nvSpPr>
          <p:cNvPr id="133" name="文本框 132">
            <a:extLst>
              <a:ext uri="{FF2B5EF4-FFF2-40B4-BE49-F238E27FC236}">
                <a16:creationId xmlns:a16="http://schemas.microsoft.com/office/drawing/2014/main" id="{4ED96008-3DDF-431C-B984-524F04BAA2EA}"/>
              </a:ext>
            </a:extLst>
          </p:cNvPr>
          <p:cNvSpPr txBox="1"/>
          <p:nvPr/>
        </p:nvSpPr>
        <p:spPr>
          <a:xfrm>
            <a:off x="8836865" y="4232615"/>
            <a:ext cx="2207323" cy="369332"/>
          </a:xfrm>
          <a:prstGeom prst="rect">
            <a:avLst/>
          </a:prstGeom>
          <a:noFill/>
        </p:spPr>
        <p:txBody>
          <a:bodyPr wrap="square" rtlCol="0">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lang="zh-CN" altLang="en-US" dirty="0">
                <a:solidFill>
                  <a:prstClr val="black">
                    <a:lumMod val="65000"/>
                    <a:lumOff val="35000"/>
                  </a:prstClr>
                </a:solidFill>
                <a:latin typeface="+mn-ea"/>
              </a:rPr>
              <a:t>没收</a:t>
            </a:r>
            <a:r>
              <a:rPr lang="en-US" altLang="zh-CN" dirty="0">
                <a:solidFill>
                  <a:prstClr val="black">
                    <a:lumMod val="65000"/>
                    <a:lumOff val="35000"/>
                  </a:prstClr>
                </a:solidFill>
                <a:latin typeface="+mn-ea"/>
              </a:rPr>
              <a:t>/</a:t>
            </a:r>
            <a:r>
              <a:rPr lang="zh-CN" altLang="en-US" dirty="0">
                <a:solidFill>
                  <a:prstClr val="black">
                    <a:lumMod val="65000"/>
                    <a:lumOff val="35000"/>
                  </a:prstClr>
                </a:solidFill>
                <a:latin typeface="+mn-ea"/>
              </a:rPr>
              <a:t>追缴等值价款</a:t>
            </a:r>
            <a:endParaRPr kumimoji="0" lang="zh-CN" altLang="en-US" b="0" i="0" u="none" strike="noStrike" kern="1200" cap="none" spc="0" normalizeH="0" baseline="0" noProof="0" dirty="0">
              <a:ln>
                <a:noFill/>
              </a:ln>
              <a:solidFill>
                <a:prstClr val="black">
                  <a:lumMod val="65000"/>
                  <a:lumOff val="35000"/>
                </a:prstClr>
              </a:solidFill>
              <a:effectLst/>
              <a:uLnTx/>
              <a:uFillTx/>
              <a:latin typeface="+mn-ea"/>
            </a:endParaRPr>
          </a:p>
        </p:txBody>
      </p:sp>
    </p:spTree>
    <p:extLst>
      <p:ext uri="{BB962C8B-B14F-4D97-AF65-F5344CB8AC3E}">
        <p14:creationId xmlns:p14="http://schemas.microsoft.com/office/powerpoint/2010/main" val="7862653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animEffect transition="in" filter="fade">
                                      <p:cBhvr>
                                        <p:cTn id="9" dur="500"/>
                                        <p:tgtEl>
                                          <p:spTgt spid="48"/>
                                        </p:tgtEl>
                                      </p:cBhvr>
                                    </p:animEffect>
                                  </p:childTnLst>
                                </p:cTn>
                              </p:par>
                              <p:par>
                                <p:cTn id="10" presetID="53" presetClass="entr" presetSubtype="16" fill="hold" grpId="0" nodeType="withEffect">
                                  <p:stCondLst>
                                    <p:cond delay="0"/>
                                  </p:stCondLst>
                                  <p:iterate type="lt">
                                    <p:tmPct val="10000"/>
                                  </p:iterate>
                                  <p:childTnLst>
                                    <p:set>
                                      <p:cBhvr>
                                        <p:cTn id="11" dur="1" fill="hold">
                                          <p:stCondLst>
                                            <p:cond delay="0"/>
                                          </p:stCondLst>
                                        </p:cTn>
                                        <p:tgtEl>
                                          <p:spTgt spid="124"/>
                                        </p:tgtEl>
                                        <p:attrNameLst>
                                          <p:attrName>style.visibility</p:attrName>
                                        </p:attrNameLst>
                                      </p:cBhvr>
                                      <p:to>
                                        <p:strVal val="visible"/>
                                      </p:to>
                                    </p:set>
                                    <p:anim calcmode="lin" valueType="num">
                                      <p:cBhvr>
                                        <p:cTn id="12" dur="500" fill="hold"/>
                                        <p:tgtEl>
                                          <p:spTgt spid="124"/>
                                        </p:tgtEl>
                                        <p:attrNameLst>
                                          <p:attrName>ppt_w</p:attrName>
                                        </p:attrNameLst>
                                      </p:cBhvr>
                                      <p:tavLst>
                                        <p:tav tm="0">
                                          <p:val>
                                            <p:fltVal val="0"/>
                                          </p:val>
                                        </p:tav>
                                        <p:tav tm="100000">
                                          <p:val>
                                            <p:strVal val="#ppt_w"/>
                                          </p:val>
                                        </p:tav>
                                      </p:tavLst>
                                    </p:anim>
                                    <p:anim calcmode="lin" valueType="num">
                                      <p:cBhvr>
                                        <p:cTn id="13" dur="500" fill="hold"/>
                                        <p:tgtEl>
                                          <p:spTgt spid="124"/>
                                        </p:tgtEl>
                                        <p:attrNameLst>
                                          <p:attrName>ppt_h</p:attrName>
                                        </p:attrNameLst>
                                      </p:cBhvr>
                                      <p:tavLst>
                                        <p:tav tm="0">
                                          <p:val>
                                            <p:fltVal val="0"/>
                                          </p:val>
                                        </p:tav>
                                        <p:tav tm="100000">
                                          <p:val>
                                            <p:strVal val="#ppt_h"/>
                                          </p:val>
                                        </p:tav>
                                      </p:tavLst>
                                    </p:anim>
                                    <p:animEffect transition="in" filter="fade">
                                      <p:cBhvr>
                                        <p:cTn id="14" dur="500"/>
                                        <p:tgtEl>
                                          <p:spTgt spid="124"/>
                                        </p:tgtEl>
                                      </p:cBhvr>
                                    </p:animEffect>
                                  </p:childTnLst>
                                </p:cTn>
                              </p:par>
                              <p:par>
                                <p:cTn id="15" presetID="16" presetClass="entr" presetSubtype="37" fill="hold" nodeType="withEffect">
                                  <p:stCondLst>
                                    <p:cond delay="0"/>
                                  </p:stCondLst>
                                  <p:childTnLst>
                                    <p:set>
                                      <p:cBhvr>
                                        <p:cTn id="16" dur="1" fill="hold">
                                          <p:stCondLst>
                                            <p:cond delay="0"/>
                                          </p:stCondLst>
                                        </p:cTn>
                                        <p:tgtEl>
                                          <p:spTgt spid="125"/>
                                        </p:tgtEl>
                                        <p:attrNameLst>
                                          <p:attrName>style.visibility</p:attrName>
                                        </p:attrNameLst>
                                      </p:cBhvr>
                                      <p:to>
                                        <p:strVal val="visible"/>
                                      </p:to>
                                    </p:set>
                                    <p:animEffect transition="in" filter="barn(outVertical)">
                                      <p:cBhvr>
                                        <p:cTn id="17" dur="500"/>
                                        <p:tgtEl>
                                          <p:spTgt spid="125"/>
                                        </p:tgtEl>
                                      </p:cBhvr>
                                    </p:animEffect>
                                  </p:childTnLst>
                                </p:cTn>
                              </p:par>
                              <p:par>
                                <p:cTn id="18" presetID="16" presetClass="entr" presetSubtype="37" fill="hold" nodeType="withEffect">
                                  <p:stCondLst>
                                    <p:cond delay="0"/>
                                  </p:stCondLst>
                                  <p:childTnLst>
                                    <p:set>
                                      <p:cBhvr>
                                        <p:cTn id="19" dur="1" fill="hold">
                                          <p:stCondLst>
                                            <p:cond delay="0"/>
                                          </p:stCondLst>
                                        </p:cTn>
                                        <p:tgtEl>
                                          <p:spTgt spid="126"/>
                                        </p:tgtEl>
                                        <p:attrNameLst>
                                          <p:attrName>style.visibility</p:attrName>
                                        </p:attrNameLst>
                                      </p:cBhvr>
                                      <p:to>
                                        <p:strVal val="visible"/>
                                      </p:to>
                                    </p:set>
                                    <p:animEffect transition="in" filter="barn(outVertical)">
                                      <p:cBhvr>
                                        <p:cTn id="20" dur="500"/>
                                        <p:tgtEl>
                                          <p:spTgt spid="126"/>
                                        </p:tgtEl>
                                      </p:cBhvr>
                                    </p:animEffect>
                                  </p:childTnLst>
                                </p:cTn>
                              </p:par>
                              <p:par>
                                <p:cTn id="21" presetID="16" presetClass="entr" presetSubtype="37" fill="hold" nodeType="withEffect">
                                  <p:stCondLst>
                                    <p:cond delay="0"/>
                                  </p:stCondLst>
                                  <p:childTnLst>
                                    <p:set>
                                      <p:cBhvr>
                                        <p:cTn id="22" dur="1" fill="hold">
                                          <p:stCondLst>
                                            <p:cond delay="0"/>
                                          </p:stCondLst>
                                        </p:cTn>
                                        <p:tgtEl>
                                          <p:spTgt spid="127"/>
                                        </p:tgtEl>
                                        <p:attrNameLst>
                                          <p:attrName>style.visibility</p:attrName>
                                        </p:attrNameLst>
                                      </p:cBhvr>
                                      <p:to>
                                        <p:strVal val="visible"/>
                                      </p:to>
                                    </p:set>
                                    <p:animEffect transition="in" filter="barn(outVertical)">
                                      <p:cBhvr>
                                        <p:cTn id="23" dur="500"/>
                                        <p:tgtEl>
                                          <p:spTgt spid="127"/>
                                        </p:tgtEl>
                                      </p:cBhvr>
                                    </p:animEffect>
                                  </p:childTnLst>
                                </p:cTn>
                              </p:par>
                              <p:par>
                                <p:cTn id="24" presetID="16" presetClass="entr" presetSubtype="37" fill="hold" nodeType="withEffect">
                                  <p:stCondLst>
                                    <p:cond delay="0"/>
                                  </p:stCondLst>
                                  <p:childTnLst>
                                    <p:set>
                                      <p:cBhvr>
                                        <p:cTn id="25" dur="1" fill="hold">
                                          <p:stCondLst>
                                            <p:cond delay="0"/>
                                          </p:stCondLst>
                                        </p:cTn>
                                        <p:tgtEl>
                                          <p:spTgt spid="128"/>
                                        </p:tgtEl>
                                        <p:attrNameLst>
                                          <p:attrName>style.visibility</p:attrName>
                                        </p:attrNameLst>
                                      </p:cBhvr>
                                      <p:to>
                                        <p:strVal val="visible"/>
                                      </p:to>
                                    </p:set>
                                    <p:animEffect transition="in" filter="barn(outVertical)">
                                      <p:cBhvr>
                                        <p:cTn id="26" dur="500"/>
                                        <p:tgtEl>
                                          <p:spTgt spid="128"/>
                                        </p:tgtEl>
                                      </p:cBhvr>
                                    </p:animEffect>
                                  </p:childTnLst>
                                </p:cTn>
                              </p:par>
                              <p:par>
                                <p:cTn id="27" presetID="53" presetClass="entr" presetSubtype="16" fill="hold" grpId="0" nodeType="withEffect">
                                  <p:stCondLst>
                                    <p:cond delay="0"/>
                                  </p:stCondLst>
                                  <p:iterate type="lt">
                                    <p:tmPct val="10000"/>
                                  </p:iterate>
                                  <p:childTnLst>
                                    <p:set>
                                      <p:cBhvr>
                                        <p:cTn id="28" dur="1" fill="hold">
                                          <p:stCondLst>
                                            <p:cond delay="0"/>
                                          </p:stCondLst>
                                        </p:cTn>
                                        <p:tgtEl>
                                          <p:spTgt spid="129"/>
                                        </p:tgtEl>
                                        <p:attrNameLst>
                                          <p:attrName>style.visibility</p:attrName>
                                        </p:attrNameLst>
                                      </p:cBhvr>
                                      <p:to>
                                        <p:strVal val="visible"/>
                                      </p:to>
                                    </p:set>
                                    <p:anim calcmode="lin" valueType="num">
                                      <p:cBhvr>
                                        <p:cTn id="29" dur="500" fill="hold"/>
                                        <p:tgtEl>
                                          <p:spTgt spid="129"/>
                                        </p:tgtEl>
                                        <p:attrNameLst>
                                          <p:attrName>ppt_w</p:attrName>
                                        </p:attrNameLst>
                                      </p:cBhvr>
                                      <p:tavLst>
                                        <p:tav tm="0">
                                          <p:val>
                                            <p:fltVal val="0"/>
                                          </p:val>
                                        </p:tav>
                                        <p:tav tm="100000">
                                          <p:val>
                                            <p:strVal val="#ppt_w"/>
                                          </p:val>
                                        </p:tav>
                                      </p:tavLst>
                                    </p:anim>
                                    <p:anim calcmode="lin" valueType="num">
                                      <p:cBhvr>
                                        <p:cTn id="30" dur="500" fill="hold"/>
                                        <p:tgtEl>
                                          <p:spTgt spid="129"/>
                                        </p:tgtEl>
                                        <p:attrNameLst>
                                          <p:attrName>ppt_h</p:attrName>
                                        </p:attrNameLst>
                                      </p:cBhvr>
                                      <p:tavLst>
                                        <p:tav tm="0">
                                          <p:val>
                                            <p:fltVal val="0"/>
                                          </p:val>
                                        </p:tav>
                                        <p:tav tm="100000">
                                          <p:val>
                                            <p:strVal val="#ppt_h"/>
                                          </p:val>
                                        </p:tav>
                                      </p:tavLst>
                                    </p:anim>
                                    <p:animEffect transition="in" filter="fade">
                                      <p:cBhvr>
                                        <p:cTn id="31" dur="500"/>
                                        <p:tgtEl>
                                          <p:spTgt spid="129"/>
                                        </p:tgtEl>
                                      </p:cBhvr>
                                    </p:animEffect>
                                  </p:childTnLst>
                                </p:cTn>
                              </p:par>
                              <p:par>
                                <p:cTn id="32" presetID="53" presetClass="entr" presetSubtype="16" fill="hold" grpId="0" nodeType="withEffect">
                                  <p:stCondLst>
                                    <p:cond delay="0"/>
                                  </p:stCondLst>
                                  <p:iterate type="lt">
                                    <p:tmPct val="10000"/>
                                  </p:iterate>
                                  <p:childTnLst>
                                    <p:set>
                                      <p:cBhvr>
                                        <p:cTn id="33" dur="1" fill="hold">
                                          <p:stCondLst>
                                            <p:cond delay="0"/>
                                          </p:stCondLst>
                                        </p:cTn>
                                        <p:tgtEl>
                                          <p:spTgt spid="130"/>
                                        </p:tgtEl>
                                        <p:attrNameLst>
                                          <p:attrName>style.visibility</p:attrName>
                                        </p:attrNameLst>
                                      </p:cBhvr>
                                      <p:to>
                                        <p:strVal val="visible"/>
                                      </p:to>
                                    </p:set>
                                    <p:anim calcmode="lin" valueType="num">
                                      <p:cBhvr>
                                        <p:cTn id="34" dur="500" fill="hold"/>
                                        <p:tgtEl>
                                          <p:spTgt spid="130"/>
                                        </p:tgtEl>
                                        <p:attrNameLst>
                                          <p:attrName>ppt_w</p:attrName>
                                        </p:attrNameLst>
                                      </p:cBhvr>
                                      <p:tavLst>
                                        <p:tav tm="0">
                                          <p:val>
                                            <p:fltVal val="0"/>
                                          </p:val>
                                        </p:tav>
                                        <p:tav tm="100000">
                                          <p:val>
                                            <p:strVal val="#ppt_w"/>
                                          </p:val>
                                        </p:tav>
                                      </p:tavLst>
                                    </p:anim>
                                    <p:anim calcmode="lin" valueType="num">
                                      <p:cBhvr>
                                        <p:cTn id="35" dur="500" fill="hold"/>
                                        <p:tgtEl>
                                          <p:spTgt spid="130"/>
                                        </p:tgtEl>
                                        <p:attrNameLst>
                                          <p:attrName>ppt_h</p:attrName>
                                        </p:attrNameLst>
                                      </p:cBhvr>
                                      <p:tavLst>
                                        <p:tav tm="0">
                                          <p:val>
                                            <p:fltVal val="0"/>
                                          </p:val>
                                        </p:tav>
                                        <p:tav tm="100000">
                                          <p:val>
                                            <p:strVal val="#ppt_h"/>
                                          </p:val>
                                        </p:tav>
                                      </p:tavLst>
                                    </p:anim>
                                    <p:animEffect transition="in" filter="fade">
                                      <p:cBhvr>
                                        <p:cTn id="36" dur="500"/>
                                        <p:tgtEl>
                                          <p:spTgt spid="130"/>
                                        </p:tgtEl>
                                      </p:cBhvr>
                                    </p:animEffect>
                                  </p:childTnLst>
                                </p:cTn>
                              </p:par>
                              <p:par>
                                <p:cTn id="37" presetID="53" presetClass="entr" presetSubtype="16" fill="hold" grpId="0" nodeType="withEffect">
                                  <p:stCondLst>
                                    <p:cond delay="0"/>
                                  </p:stCondLst>
                                  <p:iterate type="lt">
                                    <p:tmPct val="10000"/>
                                  </p:iterate>
                                  <p:childTnLst>
                                    <p:set>
                                      <p:cBhvr>
                                        <p:cTn id="38" dur="1" fill="hold">
                                          <p:stCondLst>
                                            <p:cond delay="0"/>
                                          </p:stCondLst>
                                        </p:cTn>
                                        <p:tgtEl>
                                          <p:spTgt spid="131"/>
                                        </p:tgtEl>
                                        <p:attrNameLst>
                                          <p:attrName>style.visibility</p:attrName>
                                        </p:attrNameLst>
                                      </p:cBhvr>
                                      <p:to>
                                        <p:strVal val="visible"/>
                                      </p:to>
                                    </p:set>
                                    <p:anim calcmode="lin" valueType="num">
                                      <p:cBhvr>
                                        <p:cTn id="39" dur="500" fill="hold"/>
                                        <p:tgtEl>
                                          <p:spTgt spid="131"/>
                                        </p:tgtEl>
                                        <p:attrNameLst>
                                          <p:attrName>ppt_w</p:attrName>
                                        </p:attrNameLst>
                                      </p:cBhvr>
                                      <p:tavLst>
                                        <p:tav tm="0">
                                          <p:val>
                                            <p:fltVal val="0"/>
                                          </p:val>
                                        </p:tav>
                                        <p:tav tm="100000">
                                          <p:val>
                                            <p:strVal val="#ppt_w"/>
                                          </p:val>
                                        </p:tav>
                                      </p:tavLst>
                                    </p:anim>
                                    <p:anim calcmode="lin" valueType="num">
                                      <p:cBhvr>
                                        <p:cTn id="40" dur="500" fill="hold"/>
                                        <p:tgtEl>
                                          <p:spTgt spid="131"/>
                                        </p:tgtEl>
                                        <p:attrNameLst>
                                          <p:attrName>ppt_h</p:attrName>
                                        </p:attrNameLst>
                                      </p:cBhvr>
                                      <p:tavLst>
                                        <p:tav tm="0">
                                          <p:val>
                                            <p:fltVal val="0"/>
                                          </p:val>
                                        </p:tav>
                                        <p:tav tm="100000">
                                          <p:val>
                                            <p:strVal val="#ppt_h"/>
                                          </p:val>
                                        </p:tav>
                                      </p:tavLst>
                                    </p:anim>
                                    <p:animEffect transition="in" filter="fade">
                                      <p:cBhvr>
                                        <p:cTn id="41" dur="500"/>
                                        <p:tgtEl>
                                          <p:spTgt spid="131"/>
                                        </p:tgtEl>
                                      </p:cBhvr>
                                    </p:animEffect>
                                  </p:childTnLst>
                                </p:cTn>
                              </p:par>
                              <p:par>
                                <p:cTn id="42" presetID="53" presetClass="entr" presetSubtype="16" fill="hold" grpId="0" nodeType="withEffect">
                                  <p:stCondLst>
                                    <p:cond delay="0"/>
                                  </p:stCondLst>
                                  <p:iterate type="lt">
                                    <p:tmPct val="10000"/>
                                  </p:iterate>
                                  <p:childTnLst>
                                    <p:set>
                                      <p:cBhvr>
                                        <p:cTn id="43" dur="1" fill="hold">
                                          <p:stCondLst>
                                            <p:cond delay="0"/>
                                          </p:stCondLst>
                                        </p:cTn>
                                        <p:tgtEl>
                                          <p:spTgt spid="132"/>
                                        </p:tgtEl>
                                        <p:attrNameLst>
                                          <p:attrName>style.visibility</p:attrName>
                                        </p:attrNameLst>
                                      </p:cBhvr>
                                      <p:to>
                                        <p:strVal val="visible"/>
                                      </p:to>
                                    </p:set>
                                    <p:anim calcmode="lin" valueType="num">
                                      <p:cBhvr>
                                        <p:cTn id="44" dur="500" fill="hold"/>
                                        <p:tgtEl>
                                          <p:spTgt spid="132"/>
                                        </p:tgtEl>
                                        <p:attrNameLst>
                                          <p:attrName>ppt_w</p:attrName>
                                        </p:attrNameLst>
                                      </p:cBhvr>
                                      <p:tavLst>
                                        <p:tav tm="0">
                                          <p:val>
                                            <p:fltVal val="0"/>
                                          </p:val>
                                        </p:tav>
                                        <p:tav tm="100000">
                                          <p:val>
                                            <p:strVal val="#ppt_w"/>
                                          </p:val>
                                        </p:tav>
                                      </p:tavLst>
                                    </p:anim>
                                    <p:anim calcmode="lin" valueType="num">
                                      <p:cBhvr>
                                        <p:cTn id="45" dur="500" fill="hold"/>
                                        <p:tgtEl>
                                          <p:spTgt spid="132"/>
                                        </p:tgtEl>
                                        <p:attrNameLst>
                                          <p:attrName>ppt_h</p:attrName>
                                        </p:attrNameLst>
                                      </p:cBhvr>
                                      <p:tavLst>
                                        <p:tav tm="0">
                                          <p:val>
                                            <p:fltVal val="0"/>
                                          </p:val>
                                        </p:tav>
                                        <p:tav tm="100000">
                                          <p:val>
                                            <p:strVal val="#ppt_h"/>
                                          </p:val>
                                        </p:tav>
                                      </p:tavLst>
                                    </p:anim>
                                    <p:animEffect transition="in" filter="fade">
                                      <p:cBhvr>
                                        <p:cTn id="46" dur="500"/>
                                        <p:tgtEl>
                                          <p:spTgt spid="132"/>
                                        </p:tgtEl>
                                      </p:cBhvr>
                                    </p:animEffect>
                                  </p:childTnLst>
                                </p:cTn>
                              </p:par>
                              <p:par>
                                <p:cTn id="47" presetID="53" presetClass="entr" presetSubtype="16" fill="hold" grpId="0" nodeType="withEffect">
                                  <p:stCondLst>
                                    <p:cond delay="0"/>
                                  </p:stCondLst>
                                  <p:iterate type="lt">
                                    <p:tmPct val="10000"/>
                                  </p:iterate>
                                  <p:childTnLst>
                                    <p:set>
                                      <p:cBhvr>
                                        <p:cTn id="48" dur="1" fill="hold">
                                          <p:stCondLst>
                                            <p:cond delay="0"/>
                                          </p:stCondLst>
                                        </p:cTn>
                                        <p:tgtEl>
                                          <p:spTgt spid="133"/>
                                        </p:tgtEl>
                                        <p:attrNameLst>
                                          <p:attrName>style.visibility</p:attrName>
                                        </p:attrNameLst>
                                      </p:cBhvr>
                                      <p:to>
                                        <p:strVal val="visible"/>
                                      </p:to>
                                    </p:set>
                                    <p:anim calcmode="lin" valueType="num">
                                      <p:cBhvr>
                                        <p:cTn id="49" dur="500" fill="hold"/>
                                        <p:tgtEl>
                                          <p:spTgt spid="133"/>
                                        </p:tgtEl>
                                        <p:attrNameLst>
                                          <p:attrName>ppt_w</p:attrName>
                                        </p:attrNameLst>
                                      </p:cBhvr>
                                      <p:tavLst>
                                        <p:tav tm="0">
                                          <p:val>
                                            <p:fltVal val="0"/>
                                          </p:val>
                                        </p:tav>
                                        <p:tav tm="100000">
                                          <p:val>
                                            <p:strVal val="#ppt_w"/>
                                          </p:val>
                                        </p:tav>
                                      </p:tavLst>
                                    </p:anim>
                                    <p:anim calcmode="lin" valueType="num">
                                      <p:cBhvr>
                                        <p:cTn id="50" dur="500" fill="hold"/>
                                        <p:tgtEl>
                                          <p:spTgt spid="133"/>
                                        </p:tgtEl>
                                        <p:attrNameLst>
                                          <p:attrName>ppt_h</p:attrName>
                                        </p:attrNameLst>
                                      </p:cBhvr>
                                      <p:tavLst>
                                        <p:tav tm="0">
                                          <p:val>
                                            <p:fltVal val="0"/>
                                          </p:val>
                                        </p:tav>
                                        <p:tav tm="100000">
                                          <p:val>
                                            <p:strVal val="#ppt_h"/>
                                          </p:val>
                                        </p:tav>
                                      </p:tavLst>
                                    </p:anim>
                                    <p:animEffect transition="in" filter="fade">
                                      <p:cBhvr>
                                        <p:cTn id="51" dur="5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129" grpId="0"/>
      <p:bldP spid="130" grpId="0"/>
      <p:bldP spid="131" grpId="0"/>
      <p:bldP spid="132" grpId="0"/>
      <p:bldP spid="13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11">
            <a:extLst>
              <a:ext uri="{FF2B5EF4-FFF2-40B4-BE49-F238E27FC236}">
                <a16:creationId xmlns:a16="http://schemas.microsoft.com/office/drawing/2014/main" id="{0A3EB0FF-CD5B-41C6-AB77-3912C1241B6B}"/>
              </a:ext>
            </a:extLst>
          </p:cNvPr>
          <p:cNvSpPr txBox="1"/>
          <p:nvPr/>
        </p:nvSpPr>
        <p:spPr>
          <a:xfrm>
            <a:off x="1427827" y="612023"/>
            <a:ext cx="4587962" cy="430887"/>
          </a:xfrm>
          <a:prstGeom prst="rect">
            <a:avLst/>
          </a:prstGeom>
          <a:noFill/>
        </p:spPr>
        <p:txBody>
          <a:bodyPr wrap="square" lIns="0" tIns="0" rIns="0" bIns="0" rtlCol="0">
            <a:spAutoFit/>
            <a:scene3d>
              <a:camera prst="orthographicFront"/>
              <a:lightRig rig="threePt" dir="t"/>
            </a:scene3d>
            <a:sp3d contourW="12700"/>
          </a:bodyPr>
          <a:lstStyle/>
          <a:p>
            <a:pPr lvl="0">
              <a:defRPr/>
            </a:pPr>
            <a:r>
              <a:rPr lang="zh-CN" altLang="en-US" sz="2800" b="1" dirty="0">
                <a:solidFill>
                  <a:prstClr val="black">
                    <a:lumMod val="65000"/>
                    <a:lumOff val="35000"/>
                  </a:prstClr>
                </a:solidFill>
                <a:latin typeface="Arial"/>
                <a:ea typeface="微软雅黑"/>
              </a:rPr>
              <a:t>处罚案例</a:t>
            </a:r>
            <a:endParaRPr kumimoji="0" lang="en-US" altLang="zh-CN" sz="2800" b="1" i="0" u="none" strike="noStrike" kern="1200" cap="none" spc="0" normalizeH="0" baseline="0" noProof="0" dirty="0">
              <a:ln>
                <a:noFill/>
              </a:ln>
              <a:solidFill>
                <a:prstClr val="black">
                  <a:lumMod val="65000"/>
                  <a:lumOff val="35000"/>
                </a:prstClr>
              </a:solidFill>
              <a:effectLst/>
              <a:uLnTx/>
              <a:uFillTx/>
              <a:latin typeface="Arial"/>
              <a:ea typeface="微软雅黑"/>
              <a:cs typeface="+mn-cs"/>
            </a:endParaRPr>
          </a:p>
        </p:txBody>
      </p:sp>
      <p:pic>
        <p:nvPicPr>
          <p:cNvPr id="29" name="图片 28" descr="D:\=Business Support=\VI系统\logo\中英文全称横版Logo.png">
            <a:extLst>
              <a:ext uri="{FF2B5EF4-FFF2-40B4-BE49-F238E27FC236}">
                <a16:creationId xmlns:a16="http://schemas.microsoft.com/office/drawing/2014/main" id="{01138BC1-1532-4834-9C05-3C184E64138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79396" y="565131"/>
            <a:ext cx="2426122" cy="374250"/>
          </a:xfrm>
          <a:prstGeom prst="rect">
            <a:avLst/>
          </a:prstGeom>
          <a:noFill/>
          <a:ln>
            <a:noFill/>
          </a:ln>
        </p:spPr>
      </p:pic>
      <p:sp>
        <p:nvSpPr>
          <p:cNvPr id="30" name="TextBox 7">
            <a:extLst>
              <a:ext uri="{FF2B5EF4-FFF2-40B4-BE49-F238E27FC236}">
                <a16:creationId xmlns:a16="http://schemas.microsoft.com/office/drawing/2014/main" id="{7E7E97B1-E3EA-45C7-9014-93E2D6C3A524}"/>
              </a:ext>
            </a:extLst>
          </p:cNvPr>
          <p:cNvSpPr txBox="1"/>
          <p:nvPr/>
        </p:nvSpPr>
        <p:spPr>
          <a:xfrm flipV="1">
            <a:off x="505567" y="1055253"/>
            <a:ext cx="10931676" cy="36000"/>
          </a:xfrm>
          <a:prstGeom prst="rect">
            <a:avLst/>
          </a:prstGeom>
          <a:solidFill>
            <a:schemeClr val="accent1">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07" b="0" i="0" u="none" strike="noStrike" kern="1200" cap="none" spc="0" normalizeH="0" baseline="0" noProof="0" dirty="0">
              <a:ln>
                <a:noFill/>
              </a:ln>
              <a:solidFill>
                <a:prstClr val="black"/>
              </a:solidFill>
              <a:effectLst/>
              <a:uLnTx/>
              <a:uFillTx/>
              <a:latin typeface="Arial"/>
              <a:ea typeface="微软雅黑"/>
              <a:cs typeface="+mn-cs"/>
            </a:endParaRPr>
          </a:p>
        </p:txBody>
      </p:sp>
      <p:pic>
        <p:nvPicPr>
          <p:cNvPr id="34" name="图片 33">
            <a:extLst>
              <a:ext uri="{FF2B5EF4-FFF2-40B4-BE49-F238E27FC236}">
                <a16:creationId xmlns:a16="http://schemas.microsoft.com/office/drawing/2014/main" id="{B66B1462-1A75-42D9-B547-4CF1A8D13E5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1434" b="2440"/>
          <a:stretch/>
        </p:blipFill>
        <p:spPr>
          <a:xfrm rot="5400000">
            <a:off x="350737" y="-350737"/>
            <a:ext cx="1660727" cy="2362201"/>
          </a:xfrm>
          <a:prstGeom prst="rect">
            <a:avLst/>
          </a:prstGeom>
        </p:spPr>
      </p:pic>
      <p:grpSp>
        <p:nvGrpSpPr>
          <p:cNvPr id="48" name="组合 47">
            <a:extLst>
              <a:ext uri="{FF2B5EF4-FFF2-40B4-BE49-F238E27FC236}">
                <a16:creationId xmlns:a16="http://schemas.microsoft.com/office/drawing/2014/main" id="{0953C936-6387-420C-B402-F36DFE80F371}"/>
              </a:ext>
            </a:extLst>
          </p:cNvPr>
          <p:cNvGrpSpPr/>
          <p:nvPr/>
        </p:nvGrpSpPr>
        <p:grpSpPr>
          <a:xfrm>
            <a:off x="1147811" y="1225004"/>
            <a:ext cx="6791719" cy="4866554"/>
            <a:chOff x="3237545" y="4561747"/>
            <a:chExt cx="1146960" cy="1146960"/>
          </a:xfrm>
        </p:grpSpPr>
        <p:sp>
          <p:nvSpPr>
            <p:cNvPr id="60" name="圆角矩形 4">
              <a:extLst>
                <a:ext uri="{FF2B5EF4-FFF2-40B4-BE49-F238E27FC236}">
                  <a16:creationId xmlns:a16="http://schemas.microsoft.com/office/drawing/2014/main" id="{AF5CC025-1849-44D0-A496-AD5BBB56F0C1}"/>
                </a:ext>
              </a:extLst>
            </p:cNvPr>
            <p:cNvSpPr/>
            <p:nvPr/>
          </p:nvSpPr>
          <p:spPr>
            <a:xfrm>
              <a:off x="3237545" y="4561747"/>
              <a:ext cx="1146960" cy="1146960"/>
            </a:xfrm>
            <a:prstGeom prst="roundRect">
              <a:avLst>
                <a:gd name="adj" fmla="val 9039"/>
              </a:avLst>
            </a:prstGeom>
            <a:solidFill>
              <a:schemeClr val="accent1"/>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013" b="0" i="0" u="none" strike="noStrike" kern="120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mn-cs"/>
              </a:endParaRPr>
            </a:p>
          </p:txBody>
        </p:sp>
        <p:sp>
          <p:nvSpPr>
            <p:cNvPr id="61" name="圆角矩形 5">
              <a:extLst>
                <a:ext uri="{FF2B5EF4-FFF2-40B4-BE49-F238E27FC236}">
                  <a16:creationId xmlns:a16="http://schemas.microsoft.com/office/drawing/2014/main" id="{9F8BD1FD-3ED8-4FBE-9299-A62BDFE0C075}"/>
                </a:ext>
              </a:extLst>
            </p:cNvPr>
            <p:cNvSpPr/>
            <p:nvPr/>
          </p:nvSpPr>
          <p:spPr>
            <a:xfrm>
              <a:off x="3294838" y="4642031"/>
              <a:ext cx="1032367" cy="986387"/>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013" b="0" i="0" u="none" strike="noStrike" kern="120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mn-cs"/>
              </a:endParaRPr>
            </a:p>
          </p:txBody>
        </p:sp>
      </p:grpSp>
      <p:sp>
        <p:nvSpPr>
          <p:cNvPr id="124" name="文本框 123">
            <a:extLst>
              <a:ext uri="{FF2B5EF4-FFF2-40B4-BE49-F238E27FC236}">
                <a16:creationId xmlns:a16="http://schemas.microsoft.com/office/drawing/2014/main" id="{BB669F61-476B-42F5-BC9C-C17730870648}"/>
              </a:ext>
            </a:extLst>
          </p:cNvPr>
          <p:cNvSpPr txBox="1"/>
          <p:nvPr/>
        </p:nvSpPr>
        <p:spPr>
          <a:xfrm>
            <a:off x="1909116" y="1696543"/>
            <a:ext cx="2502629" cy="369332"/>
          </a:xfrm>
          <a:prstGeom prst="rect">
            <a:avLst/>
          </a:prstGeom>
          <a:noFill/>
        </p:spPr>
        <p:txBody>
          <a:bodyPr wrap="square" rtlCol="0">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lang="zh-CN" altLang="en-US" dirty="0">
                <a:solidFill>
                  <a:prstClr val="black">
                    <a:lumMod val="65000"/>
                    <a:lumOff val="35000"/>
                  </a:prstClr>
                </a:solidFill>
                <a:latin typeface="印品黑体" panose="00000500000000000000" pitchFamily="2" charset="-122"/>
                <a:ea typeface="印品黑体" panose="00000500000000000000" pitchFamily="2" charset="-122"/>
              </a:rPr>
              <a:t>案例三</a:t>
            </a:r>
            <a:endParaRPr kumimoji="0" lang="zh-CN" altLang="en-US" b="0" i="0" u="none" strike="noStrike" kern="1200" cap="none" spc="0" normalizeH="0" baseline="0" noProof="0" dirty="0">
              <a:ln>
                <a:noFill/>
              </a:ln>
              <a:solidFill>
                <a:prstClr val="black">
                  <a:lumMod val="65000"/>
                  <a:lumOff val="35000"/>
                </a:prstClr>
              </a:solidFill>
              <a:effectLst/>
              <a:uLnTx/>
              <a:uFillTx/>
              <a:latin typeface="印品黑体" panose="00000500000000000000" pitchFamily="2" charset="-122"/>
              <a:ea typeface="印品黑体" panose="00000500000000000000" pitchFamily="2" charset="-122"/>
            </a:endParaRPr>
          </a:p>
        </p:txBody>
      </p:sp>
      <p:cxnSp>
        <p:nvCxnSpPr>
          <p:cNvPr id="125" name="直接连接符 124">
            <a:extLst>
              <a:ext uri="{FF2B5EF4-FFF2-40B4-BE49-F238E27FC236}">
                <a16:creationId xmlns:a16="http://schemas.microsoft.com/office/drawing/2014/main" id="{80E401E9-D48E-462A-93DA-650425222C98}"/>
              </a:ext>
            </a:extLst>
          </p:cNvPr>
          <p:cNvCxnSpPr/>
          <p:nvPr/>
        </p:nvCxnSpPr>
        <p:spPr>
          <a:xfrm>
            <a:off x="8836866" y="2580788"/>
            <a:ext cx="2207323"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6" name="直接连接符 125">
            <a:extLst>
              <a:ext uri="{FF2B5EF4-FFF2-40B4-BE49-F238E27FC236}">
                <a16:creationId xmlns:a16="http://schemas.microsoft.com/office/drawing/2014/main" id="{EF776389-4B97-4DE5-9C1D-4D6296DE5DCE}"/>
              </a:ext>
            </a:extLst>
          </p:cNvPr>
          <p:cNvCxnSpPr/>
          <p:nvPr/>
        </p:nvCxnSpPr>
        <p:spPr>
          <a:xfrm>
            <a:off x="8836866" y="3289370"/>
            <a:ext cx="2207323"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7" name="直接连接符 126">
            <a:extLst>
              <a:ext uri="{FF2B5EF4-FFF2-40B4-BE49-F238E27FC236}">
                <a16:creationId xmlns:a16="http://schemas.microsoft.com/office/drawing/2014/main" id="{AFC976F6-D67F-45C5-B036-274BBF26F556}"/>
              </a:ext>
            </a:extLst>
          </p:cNvPr>
          <p:cNvCxnSpPr/>
          <p:nvPr/>
        </p:nvCxnSpPr>
        <p:spPr>
          <a:xfrm>
            <a:off x="8836866" y="3977526"/>
            <a:ext cx="2207323"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8" name="直接连接符 127">
            <a:extLst>
              <a:ext uri="{FF2B5EF4-FFF2-40B4-BE49-F238E27FC236}">
                <a16:creationId xmlns:a16="http://schemas.microsoft.com/office/drawing/2014/main" id="{063C71DA-F4F8-4E34-B776-D7FA49C867AB}"/>
              </a:ext>
            </a:extLst>
          </p:cNvPr>
          <p:cNvCxnSpPr/>
          <p:nvPr/>
        </p:nvCxnSpPr>
        <p:spPr>
          <a:xfrm>
            <a:off x="8836866" y="4686108"/>
            <a:ext cx="2207323"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9" name="文本框 128">
            <a:extLst>
              <a:ext uri="{FF2B5EF4-FFF2-40B4-BE49-F238E27FC236}">
                <a16:creationId xmlns:a16="http://schemas.microsoft.com/office/drawing/2014/main" id="{3B9BD996-9E39-4179-A54E-1D395C6D3846}"/>
              </a:ext>
            </a:extLst>
          </p:cNvPr>
          <p:cNvSpPr txBox="1"/>
          <p:nvPr/>
        </p:nvSpPr>
        <p:spPr>
          <a:xfrm>
            <a:off x="1767455" y="2231914"/>
            <a:ext cx="5552388" cy="2677656"/>
          </a:xfrm>
          <a:prstGeom prst="rect">
            <a:avLst/>
          </a:prstGeom>
          <a:noFill/>
        </p:spPr>
        <p:txBody>
          <a:bodyPr wrap="square" rtlCol="0">
            <a:spAutoFit/>
          </a:bodyPr>
          <a:lstStyle/>
          <a:p>
            <a:pPr indent="457200">
              <a:lnSpc>
                <a:spcPct val="150000"/>
              </a:lnSpc>
            </a:pPr>
            <a:r>
              <a:rPr lang="en-US" altLang="zh-CN" sz="1400" dirty="0"/>
              <a:t>2017</a:t>
            </a:r>
            <a:r>
              <a:rPr lang="zh-CN" altLang="en-US" sz="1400" dirty="0"/>
              <a:t>年</a:t>
            </a:r>
            <a:r>
              <a:rPr lang="en-US" altLang="zh-CN" sz="1400" dirty="0"/>
              <a:t>11</a:t>
            </a:r>
            <a:r>
              <a:rPr lang="zh-CN" altLang="en-US" sz="1400" dirty="0"/>
              <a:t>月</a:t>
            </a:r>
            <a:r>
              <a:rPr lang="en-US" altLang="zh-CN" sz="1400" dirty="0"/>
              <a:t>9</a:t>
            </a:r>
            <a:r>
              <a:rPr lang="zh-CN" altLang="en-US" sz="1400" dirty="0"/>
              <a:t>日，当事人委托</a:t>
            </a:r>
            <a:r>
              <a:rPr lang="zh-CN" altLang="en-US" sz="1400" dirty="0" smtClean="0"/>
              <a:t>上海某报关有限公司</a:t>
            </a:r>
            <a:r>
              <a:rPr lang="zh-CN" altLang="en-US" sz="1400" dirty="0"/>
              <a:t>以一般贸易方式向海关申报出口钛白粉</a:t>
            </a:r>
            <a:r>
              <a:rPr lang="en-US" altLang="zh-CN" sz="1400" dirty="0"/>
              <a:t>24000</a:t>
            </a:r>
            <a:r>
              <a:rPr lang="zh-CN" altLang="en-US" sz="1400" dirty="0"/>
              <a:t>千克，申报价格</a:t>
            </a:r>
            <a:r>
              <a:rPr lang="en-US" altLang="zh-CN" sz="1400" dirty="0"/>
              <a:t>FOB50,760</a:t>
            </a:r>
            <a:r>
              <a:rPr lang="zh-CN" altLang="en-US" sz="1400" dirty="0"/>
              <a:t>美元，申报商品编号为</a:t>
            </a:r>
            <a:r>
              <a:rPr lang="en-US" altLang="zh-CN" sz="1400" dirty="0"/>
              <a:t>32061110</a:t>
            </a:r>
            <a:r>
              <a:rPr lang="zh-CN" altLang="en-US" sz="1400" dirty="0"/>
              <a:t>，申报运抵国及</a:t>
            </a:r>
            <a:r>
              <a:rPr lang="zh-CN" altLang="en-US" sz="1400" dirty="0">
                <a:solidFill>
                  <a:srgbClr val="FF0000"/>
                </a:solidFill>
              </a:rPr>
              <a:t>出口许可证进口国为印度尼西亚</a:t>
            </a:r>
            <a:r>
              <a:rPr lang="zh-CN" altLang="en-US" sz="1400" dirty="0"/>
              <a:t>，报关单号为</a:t>
            </a:r>
            <a:r>
              <a:rPr lang="en-US" altLang="zh-CN" sz="1400" dirty="0"/>
              <a:t>223120170003543097</a:t>
            </a:r>
            <a:r>
              <a:rPr lang="zh-CN" altLang="en-US" sz="1400" dirty="0"/>
              <a:t>。经查，</a:t>
            </a:r>
            <a:r>
              <a:rPr lang="zh-CN" altLang="en-US" sz="1400" dirty="0">
                <a:solidFill>
                  <a:srgbClr val="FF0000"/>
                </a:solidFill>
              </a:rPr>
              <a:t>实际运抵国为委内瑞拉</a:t>
            </a:r>
            <a:r>
              <a:rPr lang="zh-CN" altLang="en-US" sz="1400" dirty="0"/>
              <a:t>，涉影响许可证管理。经核定，货物价值为人民币</a:t>
            </a:r>
            <a:r>
              <a:rPr lang="en-US" altLang="zh-CN" sz="1400" dirty="0"/>
              <a:t>334,970</a:t>
            </a:r>
            <a:r>
              <a:rPr lang="zh-CN" altLang="en-US" sz="1400" dirty="0"/>
              <a:t>元。</a:t>
            </a:r>
          </a:p>
          <a:p>
            <a:pPr indent="457200">
              <a:lnSpc>
                <a:spcPct val="150000"/>
              </a:lnSpc>
            </a:pPr>
            <a:r>
              <a:rPr lang="zh-CN" altLang="en-US" sz="1400" dirty="0"/>
              <a:t>上述事实业已构成违反海关监管规定的行为。</a:t>
            </a:r>
          </a:p>
          <a:p>
            <a:pPr indent="457200">
              <a:lnSpc>
                <a:spcPct val="150000"/>
              </a:lnSpc>
            </a:pPr>
            <a:r>
              <a:rPr lang="zh-CN" altLang="en-US" sz="1400" dirty="0"/>
              <a:t>项、</a:t>
            </a:r>
            <a:r>
              <a:rPr lang="en-US" altLang="zh-CN" sz="1400" dirty="0"/>
              <a:t>《</a:t>
            </a:r>
            <a:r>
              <a:rPr lang="zh-CN" altLang="en-US" sz="1400" dirty="0"/>
              <a:t>中华人民共和国海关行政处罚实施条例</a:t>
            </a:r>
            <a:r>
              <a:rPr lang="en-US" altLang="zh-CN" sz="1400" dirty="0"/>
              <a:t>》</a:t>
            </a:r>
            <a:r>
              <a:rPr lang="zh-CN" altLang="en-US" sz="1400" dirty="0"/>
              <a:t>第十五条第（三）项之规定，对当事人科处罚款人民币</a:t>
            </a:r>
            <a:r>
              <a:rPr lang="en-US" altLang="zh-CN" sz="1400" dirty="0"/>
              <a:t>24,000</a:t>
            </a:r>
            <a:r>
              <a:rPr lang="zh-CN" altLang="en-US" sz="1400" dirty="0"/>
              <a:t>元。</a:t>
            </a:r>
          </a:p>
        </p:txBody>
      </p:sp>
      <p:sp>
        <p:nvSpPr>
          <p:cNvPr id="130" name="文本框 129">
            <a:extLst>
              <a:ext uri="{FF2B5EF4-FFF2-40B4-BE49-F238E27FC236}">
                <a16:creationId xmlns:a16="http://schemas.microsoft.com/office/drawing/2014/main" id="{3AB6169E-429C-4B65-8327-419ACB1B8F69}"/>
              </a:ext>
            </a:extLst>
          </p:cNvPr>
          <p:cNvSpPr txBox="1"/>
          <p:nvPr/>
        </p:nvSpPr>
        <p:spPr>
          <a:xfrm>
            <a:off x="9438725" y="2094125"/>
            <a:ext cx="1365913" cy="369332"/>
          </a:xfrm>
          <a:prstGeom prst="rect">
            <a:avLst/>
          </a:prstGeom>
          <a:noFill/>
        </p:spPr>
        <p:txBody>
          <a:bodyPr wrap="square" rtlCol="0">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lang="zh-CN" altLang="en-US" noProof="0" dirty="0">
                <a:solidFill>
                  <a:prstClr val="black">
                    <a:lumMod val="65000"/>
                    <a:lumOff val="35000"/>
                  </a:prstClr>
                </a:solidFill>
                <a:latin typeface="印品黑体" panose="00000500000000000000" pitchFamily="2" charset="-122"/>
                <a:ea typeface="印品黑体" panose="00000500000000000000" pitchFamily="2" charset="-122"/>
              </a:rPr>
              <a:t>目的国</a:t>
            </a:r>
            <a:endParaRPr kumimoji="0" lang="zh-CN" altLang="en-US" b="0" i="0" u="none" strike="noStrike" kern="1200" cap="none" spc="0" normalizeH="0" baseline="0" noProof="0" dirty="0">
              <a:ln>
                <a:noFill/>
              </a:ln>
              <a:solidFill>
                <a:prstClr val="black">
                  <a:lumMod val="65000"/>
                  <a:lumOff val="35000"/>
                </a:prstClr>
              </a:solidFill>
              <a:effectLst/>
              <a:uLnTx/>
              <a:uFillTx/>
              <a:latin typeface="印品黑体" panose="00000500000000000000" pitchFamily="2" charset="-122"/>
              <a:ea typeface="印品黑体" panose="00000500000000000000" pitchFamily="2" charset="-122"/>
            </a:endParaRPr>
          </a:p>
        </p:txBody>
      </p:sp>
      <p:sp>
        <p:nvSpPr>
          <p:cNvPr id="131" name="文本框 130">
            <a:extLst>
              <a:ext uri="{FF2B5EF4-FFF2-40B4-BE49-F238E27FC236}">
                <a16:creationId xmlns:a16="http://schemas.microsoft.com/office/drawing/2014/main" id="{E3CF2167-8E97-4033-980B-323331C1DD38}"/>
              </a:ext>
            </a:extLst>
          </p:cNvPr>
          <p:cNvSpPr txBox="1"/>
          <p:nvPr/>
        </p:nvSpPr>
        <p:spPr>
          <a:xfrm>
            <a:off x="9369596" y="2835877"/>
            <a:ext cx="1845722" cy="369332"/>
          </a:xfrm>
          <a:prstGeom prst="rect">
            <a:avLst/>
          </a:prstGeom>
          <a:noFill/>
        </p:spPr>
        <p:txBody>
          <a:bodyPr wrap="square" rtlCol="0">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lang="zh-CN" altLang="en-US" dirty="0">
                <a:solidFill>
                  <a:prstClr val="black">
                    <a:lumMod val="65000"/>
                    <a:lumOff val="35000"/>
                  </a:prstClr>
                </a:solidFill>
                <a:latin typeface="印品黑体" panose="00000500000000000000" pitchFamily="2" charset="-122"/>
                <a:ea typeface="印品黑体" panose="00000500000000000000" pitchFamily="2" charset="-122"/>
              </a:rPr>
              <a:t>申报不实</a:t>
            </a:r>
            <a:endParaRPr kumimoji="0" lang="zh-CN" altLang="en-US" b="0" i="0" u="none" strike="noStrike" kern="1200" cap="none" spc="0" normalizeH="0" baseline="0" noProof="0" dirty="0">
              <a:ln>
                <a:noFill/>
              </a:ln>
              <a:solidFill>
                <a:prstClr val="black">
                  <a:lumMod val="65000"/>
                  <a:lumOff val="35000"/>
                </a:prstClr>
              </a:solidFill>
              <a:effectLst/>
              <a:uLnTx/>
              <a:uFillTx/>
              <a:latin typeface="印品黑体" panose="00000500000000000000" pitchFamily="2" charset="-122"/>
              <a:ea typeface="印品黑体" panose="00000500000000000000" pitchFamily="2" charset="-122"/>
            </a:endParaRPr>
          </a:p>
        </p:txBody>
      </p:sp>
      <p:sp>
        <p:nvSpPr>
          <p:cNvPr id="132" name="文本框 131">
            <a:extLst>
              <a:ext uri="{FF2B5EF4-FFF2-40B4-BE49-F238E27FC236}">
                <a16:creationId xmlns:a16="http://schemas.microsoft.com/office/drawing/2014/main" id="{7D3AA1A5-14D0-4A20-9D09-4D1C937665B7}"/>
              </a:ext>
            </a:extLst>
          </p:cNvPr>
          <p:cNvSpPr txBox="1"/>
          <p:nvPr/>
        </p:nvSpPr>
        <p:spPr>
          <a:xfrm>
            <a:off x="9006537" y="3524034"/>
            <a:ext cx="2166755" cy="369332"/>
          </a:xfrm>
          <a:prstGeom prst="rect">
            <a:avLst/>
          </a:prstGeom>
          <a:noFill/>
        </p:spPr>
        <p:txBody>
          <a:bodyPr wrap="square" rtlCol="0">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lang="zh-CN" altLang="en-US" dirty="0">
                <a:solidFill>
                  <a:prstClr val="black">
                    <a:lumMod val="65000"/>
                    <a:lumOff val="35000"/>
                  </a:prstClr>
                </a:solidFill>
                <a:latin typeface="印品黑体" panose="00000500000000000000" pitchFamily="2" charset="-122"/>
                <a:ea typeface="印品黑体" panose="00000500000000000000" pitchFamily="2" charset="-122"/>
              </a:rPr>
              <a:t>影响许可证件管理</a:t>
            </a:r>
            <a:endParaRPr kumimoji="0" lang="zh-CN" altLang="en-US" b="0" i="0" u="none" strike="noStrike" kern="1200" cap="none" spc="0" normalizeH="0" baseline="0" noProof="0" dirty="0">
              <a:ln>
                <a:noFill/>
              </a:ln>
              <a:solidFill>
                <a:prstClr val="black">
                  <a:lumMod val="65000"/>
                  <a:lumOff val="35000"/>
                </a:prstClr>
              </a:solidFill>
              <a:effectLst/>
              <a:uLnTx/>
              <a:uFillTx/>
              <a:latin typeface="印品黑体" panose="00000500000000000000" pitchFamily="2" charset="-122"/>
              <a:ea typeface="印品黑体" panose="00000500000000000000" pitchFamily="2" charset="-122"/>
            </a:endParaRPr>
          </a:p>
        </p:txBody>
      </p:sp>
      <p:sp>
        <p:nvSpPr>
          <p:cNvPr id="133" name="文本框 132">
            <a:extLst>
              <a:ext uri="{FF2B5EF4-FFF2-40B4-BE49-F238E27FC236}">
                <a16:creationId xmlns:a16="http://schemas.microsoft.com/office/drawing/2014/main" id="{4ED96008-3DDF-431C-B984-524F04BAA2EA}"/>
              </a:ext>
            </a:extLst>
          </p:cNvPr>
          <p:cNvSpPr txBox="1"/>
          <p:nvPr/>
        </p:nvSpPr>
        <p:spPr>
          <a:xfrm>
            <a:off x="9438725" y="4232615"/>
            <a:ext cx="1143602" cy="369332"/>
          </a:xfrm>
          <a:prstGeom prst="rect">
            <a:avLst/>
          </a:prstGeom>
          <a:noFill/>
        </p:spPr>
        <p:txBody>
          <a:bodyPr wrap="square" rtlCol="0">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lang="zh-CN" altLang="en-US" dirty="0">
                <a:solidFill>
                  <a:prstClr val="black">
                    <a:lumMod val="65000"/>
                    <a:lumOff val="35000"/>
                  </a:prstClr>
                </a:solidFill>
                <a:latin typeface="印品黑体" panose="00000500000000000000" pitchFamily="2" charset="-122"/>
                <a:ea typeface="印品黑体" panose="00000500000000000000" pitchFamily="2" charset="-122"/>
              </a:rPr>
              <a:t>科处罚款</a:t>
            </a:r>
            <a:endParaRPr kumimoji="0" lang="zh-CN" altLang="en-US" b="0" i="0" u="none" strike="noStrike" kern="1200" cap="none" spc="0" normalizeH="0" baseline="0" noProof="0" dirty="0">
              <a:ln>
                <a:noFill/>
              </a:ln>
              <a:solidFill>
                <a:prstClr val="black">
                  <a:lumMod val="65000"/>
                  <a:lumOff val="35000"/>
                </a:prstClr>
              </a:solidFill>
              <a:effectLst/>
              <a:uLnTx/>
              <a:uFillTx/>
              <a:latin typeface="印品黑体" panose="00000500000000000000" pitchFamily="2" charset="-122"/>
              <a:ea typeface="印品黑体" panose="00000500000000000000" pitchFamily="2" charset="-122"/>
            </a:endParaRPr>
          </a:p>
        </p:txBody>
      </p:sp>
    </p:spTree>
    <p:extLst>
      <p:ext uri="{BB962C8B-B14F-4D97-AF65-F5344CB8AC3E}">
        <p14:creationId xmlns:p14="http://schemas.microsoft.com/office/powerpoint/2010/main" val="35280190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animEffect transition="in" filter="fade">
                                      <p:cBhvr>
                                        <p:cTn id="9" dur="500"/>
                                        <p:tgtEl>
                                          <p:spTgt spid="48"/>
                                        </p:tgtEl>
                                      </p:cBhvr>
                                    </p:animEffect>
                                  </p:childTnLst>
                                </p:cTn>
                              </p:par>
                              <p:par>
                                <p:cTn id="10" presetID="53" presetClass="entr" presetSubtype="16" fill="hold" grpId="0" nodeType="withEffect">
                                  <p:stCondLst>
                                    <p:cond delay="0"/>
                                  </p:stCondLst>
                                  <p:iterate type="lt">
                                    <p:tmPct val="10000"/>
                                  </p:iterate>
                                  <p:childTnLst>
                                    <p:set>
                                      <p:cBhvr>
                                        <p:cTn id="11" dur="1" fill="hold">
                                          <p:stCondLst>
                                            <p:cond delay="0"/>
                                          </p:stCondLst>
                                        </p:cTn>
                                        <p:tgtEl>
                                          <p:spTgt spid="124"/>
                                        </p:tgtEl>
                                        <p:attrNameLst>
                                          <p:attrName>style.visibility</p:attrName>
                                        </p:attrNameLst>
                                      </p:cBhvr>
                                      <p:to>
                                        <p:strVal val="visible"/>
                                      </p:to>
                                    </p:set>
                                    <p:anim calcmode="lin" valueType="num">
                                      <p:cBhvr>
                                        <p:cTn id="12" dur="500" fill="hold"/>
                                        <p:tgtEl>
                                          <p:spTgt spid="124"/>
                                        </p:tgtEl>
                                        <p:attrNameLst>
                                          <p:attrName>ppt_w</p:attrName>
                                        </p:attrNameLst>
                                      </p:cBhvr>
                                      <p:tavLst>
                                        <p:tav tm="0">
                                          <p:val>
                                            <p:fltVal val="0"/>
                                          </p:val>
                                        </p:tav>
                                        <p:tav tm="100000">
                                          <p:val>
                                            <p:strVal val="#ppt_w"/>
                                          </p:val>
                                        </p:tav>
                                      </p:tavLst>
                                    </p:anim>
                                    <p:anim calcmode="lin" valueType="num">
                                      <p:cBhvr>
                                        <p:cTn id="13" dur="500" fill="hold"/>
                                        <p:tgtEl>
                                          <p:spTgt spid="124"/>
                                        </p:tgtEl>
                                        <p:attrNameLst>
                                          <p:attrName>ppt_h</p:attrName>
                                        </p:attrNameLst>
                                      </p:cBhvr>
                                      <p:tavLst>
                                        <p:tav tm="0">
                                          <p:val>
                                            <p:fltVal val="0"/>
                                          </p:val>
                                        </p:tav>
                                        <p:tav tm="100000">
                                          <p:val>
                                            <p:strVal val="#ppt_h"/>
                                          </p:val>
                                        </p:tav>
                                      </p:tavLst>
                                    </p:anim>
                                    <p:animEffect transition="in" filter="fade">
                                      <p:cBhvr>
                                        <p:cTn id="14" dur="500"/>
                                        <p:tgtEl>
                                          <p:spTgt spid="124"/>
                                        </p:tgtEl>
                                      </p:cBhvr>
                                    </p:animEffect>
                                  </p:childTnLst>
                                </p:cTn>
                              </p:par>
                              <p:par>
                                <p:cTn id="15" presetID="16" presetClass="entr" presetSubtype="37" fill="hold" nodeType="withEffect">
                                  <p:stCondLst>
                                    <p:cond delay="0"/>
                                  </p:stCondLst>
                                  <p:childTnLst>
                                    <p:set>
                                      <p:cBhvr>
                                        <p:cTn id="16" dur="1" fill="hold">
                                          <p:stCondLst>
                                            <p:cond delay="0"/>
                                          </p:stCondLst>
                                        </p:cTn>
                                        <p:tgtEl>
                                          <p:spTgt spid="125"/>
                                        </p:tgtEl>
                                        <p:attrNameLst>
                                          <p:attrName>style.visibility</p:attrName>
                                        </p:attrNameLst>
                                      </p:cBhvr>
                                      <p:to>
                                        <p:strVal val="visible"/>
                                      </p:to>
                                    </p:set>
                                    <p:animEffect transition="in" filter="barn(outVertical)">
                                      <p:cBhvr>
                                        <p:cTn id="17" dur="500"/>
                                        <p:tgtEl>
                                          <p:spTgt spid="125"/>
                                        </p:tgtEl>
                                      </p:cBhvr>
                                    </p:animEffect>
                                  </p:childTnLst>
                                </p:cTn>
                              </p:par>
                              <p:par>
                                <p:cTn id="18" presetID="16" presetClass="entr" presetSubtype="37" fill="hold" nodeType="withEffect">
                                  <p:stCondLst>
                                    <p:cond delay="0"/>
                                  </p:stCondLst>
                                  <p:childTnLst>
                                    <p:set>
                                      <p:cBhvr>
                                        <p:cTn id="19" dur="1" fill="hold">
                                          <p:stCondLst>
                                            <p:cond delay="0"/>
                                          </p:stCondLst>
                                        </p:cTn>
                                        <p:tgtEl>
                                          <p:spTgt spid="126"/>
                                        </p:tgtEl>
                                        <p:attrNameLst>
                                          <p:attrName>style.visibility</p:attrName>
                                        </p:attrNameLst>
                                      </p:cBhvr>
                                      <p:to>
                                        <p:strVal val="visible"/>
                                      </p:to>
                                    </p:set>
                                    <p:animEffect transition="in" filter="barn(outVertical)">
                                      <p:cBhvr>
                                        <p:cTn id="20" dur="500"/>
                                        <p:tgtEl>
                                          <p:spTgt spid="126"/>
                                        </p:tgtEl>
                                      </p:cBhvr>
                                    </p:animEffect>
                                  </p:childTnLst>
                                </p:cTn>
                              </p:par>
                              <p:par>
                                <p:cTn id="21" presetID="16" presetClass="entr" presetSubtype="37" fill="hold" nodeType="withEffect">
                                  <p:stCondLst>
                                    <p:cond delay="0"/>
                                  </p:stCondLst>
                                  <p:childTnLst>
                                    <p:set>
                                      <p:cBhvr>
                                        <p:cTn id="22" dur="1" fill="hold">
                                          <p:stCondLst>
                                            <p:cond delay="0"/>
                                          </p:stCondLst>
                                        </p:cTn>
                                        <p:tgtEl>
                                          <p:spTgt spid="127"/>
                                        </p:tgtEl>
                                        <p:attrNameLst>
                                          <p:attrName>style.visibility</p:attrName>
                                        </p:attrNameLst>
                                      </p:cBhvr>
                                      <p:to>
                                        <p:strVal val="visible"/>
                                      </p:to>
                                    </p:set>
                                    <p:animEffect transition="in" filter="barn(outVertical)">
                                      <p:cBhvr>
                                        <p:cTn id="23" dur="500"/>
                                        <p:tgtEl>
                                          <p:spTgt spid="127"/>
                                        </p:tgtEl>
                                      </p:cBhvr>
                                    </p:animEffect>
                                  </p:childTnLst>
                                </p:cTn>
                              </p:par>
                              <p:par>
                                <p:cTn id="24" presetID="16" presetClass="entr" presetSubtype="37" fill="hold" nodeType="withEffect">
                                  <p:stCondLst>
                                    <p:cond delay="0"/>
                                  </p:stCondLst>
                                  <p:childTnLst>
                                    <p:set>
                                      <p:cBhvr>
                                        <p:cTn id="25" dur="1" fill="hold">
                                          <p:stCondLst>
                                            <p:cond delay="0"/>
                                          </p:stCondLst>
                                        </p:cTn>
                                        <p:tgtEl>
                                          <p:spTgt spid="128"/>
                                        </p:tgtEl>
                                        <p:attrNameLst>
                                          <p:attrName>style.visibility</p:attrName>
                                        </p:attrNameLst>
                                      </p:cBhvr>
                                      <p:to>
                                        <p:strVal val="visible"/>
                                      </p:to>
                                    </p:set>
                                    <p:animEffect transition="in" filter="barn(outVertical)">
                                      <p:cBhvr>
                                        <p:cTn id="26" dur="500"/>
                                        <p:tgtEl>
                                          <p:spTgt spid="128"/>
                                        </p:tgtEl>
                                      </p:cBhvr>
                                    </p:animEffect>
                                  </p:childTnLst>
                                </p:cTn>
                              </p:par>
                              <p:par>
                                <p:cTn id="27" presetID="53" presetClass="entr" presetSubtype="16" fill="hold" grpId="0" nodeType="withEffect">
                                  <p:stCondLst>
                                    <p:cond delay="0"/>
                                  </p:stCondLst>
                                  <p:iterate type="lt">
                                    <p:tmPct val="10000"/>
                                  </p:iterate>
                                  <p:childTnLst>
                                    <p:set>
                                      <p:cBhvr>
                                        <p:cTn id="28" dur="1" fill="hold">
                                          <p:stCondLst>
                                            <p:cond delay="0"/>
                                          </p:stCondLst>
                                        </p:cTn>
                                        <p:tgtEl>
                                          <p:spTgt spid="129"/>
                                        </p:tgtEl>
                                        <p:attrNameLst>
                                          <p:attrName>style.visibility</p:attrName>
                                        </p:attrNameLst>
                                      </p:cBhvr>
                                      <p:to>
                                        <p:strVal val="visible"/>
                                      </p:to>
                                    </p:set>
                                    <p:anim calcmode="lin" valueType="num">
                                      <p:cBhvr>
                                        <p:cTn id="29" dur="500" fill="hold"/>
                                        <p:tgtEl>
                                          <p:spTgt spid="129"/>
                                        </p:tgtEl>
                                        <p:attrNameLst>
                                          <p:attrName>ppt_w</p:attrName>
                                        </p:attrNameLst>
                                      </p:cBhvr>
                                      <p:tavLst>
                                        <p:tav tm="0">
                                          <p:val>
                                            <p:fltVal val="0"/>
                                          </p:val>
                                        </p:tav>
                                        <p:tav tm="100000">
                                          <p:val>
                                            <p:strVal val="#ppt_w"/>
                                          </p:val>
                                        </p:tav>
                                      </p:tavLst>
                                    </p:anim>
                                    <p:anim calcmode="lin" valueType="num">
                                      <p:cBhvr>
                                        <p:cTn id="30" dur="500" fill="hold"/>
                                        <p:tgtEl>
                                          <p:spTgt spid="129"/>
                                        </p:tgtEl>
                                        <p:attrNameLst>
                                          <p:attrName>ppt_h</p:attrName>
                                        </p:attrNameLst>
                                      </p:cBhvr>
                                      <p:tavLst>
                                        <p:tav tm="0">
                                          <p:val>
                                            <p:fltVal val="0"/>
                                          </p:val>
                                        </p:tav>
                                        <p:tav tm="100000">
                                          <p:val>
                                            <p:strVal val="#ppt_h"/>
                                          </p:val>
                                        </p:tav>
                                      </p:tavLst>
                                    </p:anim>
                                    <p:animEffect transition="in" filter="fade">
                                      <p:cBhvr>
                                        <p:cTn id="31" dur="500"/>
                                        <p:tgtEl>
                                          <p:spTgt spid="129"/>
                                        </p:tgtEl>
                                      </p:cBhvr>
                                    </p:animEffect>
                                  </p:childTnLst>
                                </p:cTn>
                              </p:par>
                              <p:par>
                                <p:cTn id="32" presetID="53" presetClass="entr" presetSubtype="16" fill="hold" grpId="0" nodeType="withEffect">
                                  <p:stCondLst>
                                    <p:cond delay="0"/>
                                  </p:stCondLst>
                                  <p:iterate type="lt">
                                    <p:tmPct val="10000"/>
                                  </p:iterate>
                                  <p:childTnLst>
                                    <p:set>
                                      <p:cBhvr>
                                        <p:cTn id="33" dur="1" fill="hold">
                                          <p:stCondLst>
                                            <p:cond delay="0"/>
                                          </p:stCondLst>
                                        </p:cTn>
                                        <p:tgtEl>
                                          <p:spTgt spid="130"/>
                                        </p:tgtEl>
                                        <p:attrNameLst>
                                          <p:attrName>style.visibility</p:attrName>
                                        </p:attrNameLst>
                                      </p:cBhvr>
                                      <p:to>
                                        <p:strVal val="visible"/>
                                      </p:to>
                                    </p:set>
                                    <p:anim calcmode="lin" valueType="num">
                                      <p:cBhvr>
                                        <p:cTn id="34" dur="500" fill="hold"/>
                                        <p:tgtEl>
                                          <p:spTgt spid="130"/>
                                        </p:tgtEl>
                                        <p:attrNameLst>
                                          <p:attrName>ppt_w</p:attrName>
                                        </p:attrNameLst>
                                      </p:cBhvr>
                                      <p:tavLst>
                                        <p:tav tm="0">
                                          <p:val>
                                            <p:fltVal val="0"/>
                                          </p:val>
                                        </p:tav>
                                        <p:tav tm="100000">
                                          <p:val>
                                            <p:strVal val="#ppt_w"/>
                                          </p:val>
                                        </p:tav>
                                      </p:tavLst>
                                    </p:anim>
                                    <p:anim calcmode="lin" valueType="num">
                                      <p:cBhvr>
                                        <p:cTn id="35" dur="500" fill="hold"/>
                                        <p:tgtEl>
                                          <p:spTgt spid="130"/>
                                        </p:tgtEl>
                                        <p:attrNameLst>
                                          <p:attrName>ppt_h</p:attrName>
                                        </p:attrNameLst>
                                      </p:cBhvr>
                                      <p:tavLst>
                                        <p:tav tm="0">
                                          <p:val>
                                            <p:fltVal val="0"/>
                                          </p:val>
                                        </p:tav>
                                        <p:tav tm="100000">
                                          <p:val>
                                            <p:strVal val="#ppt_h"/>
                                          </p:val>
                                        </p:tav>
                                      </p:tavLst>
                                    </p:anim>
                                    <p:animEffect transition="in" filter="fade">
                                      <p:cBhvr>
                                        <p:cTn id="36" dur="500"/>
                                        <p:tgtEl>
                                          <p:spTgt spid="130"/>
                                        </p:tgtEl>
                                      </p:cBhvr>
                                    </p:animEffect>
                                  </p:childTnLst>
                                </p:cTn>
                              </p:par>
                              <p:par>
                                <p:cTn id="37" presetID="53" presetClass="entr" presetSubtype="16" fill="hold" grpId="0" nodeType="withEffect">
                                  <p:stCondLst>
                                    <p:cond delay="0"/>
                                  </p:stCondLst>
                                  <p:iterate type="lt">
                                    <p:tmPct val="10000"/>
                                  </p:iterate>
                                  <p:childTnLst>
                                    <p:set>
                                      <p:cBhvr>
                                        <p:cTn id="38" dur="1" fill="hold">
                                          <p:stCondLst>
                                            <p:cond delay="0"/>
                                          </p:stCondLst>
                                        </p:cTn>
                                        <p:tgtEl>
                                          <p:spTgt spid="131"/>
                                        </p:tgtEl>
                                        <p:attrNameLst>
                                          <p:attrName>style.visibility</p:attrName>
                                        </p:attrNameLst>
                                      </p:cBhvr>
                                      <p:to>
                                        <p:strVal val="visible"/>
                                      </p:to>
                                    </p:set>
                                    <p:anim calcmode="lin" valueType="num">
                                      <p:cBhvr>
                                        <p:cTn id="39" dur="500" fill="hold"/>
                                        <p:tgtEl>
                                          <p:spTgt spid="131"/>
                                        </p:tgtEl>
                                        <p:attrNameLst>
                                          <p:attrName>ppt_w</p:attrName>
                                        </p:attrNameLst>
                                      </p:cBhvr>
                                      <p:tavLst>
                                        <p:tav tm="0">
                                          <p:val>
                                            <p:fltVal val="0"/>
                                          </p:val>
                                        </p:tav>
                                        <p:tav tm="100000">
                                          <p:val>
                                            <p:strVal val="#ppt_w"/>
                                          </p:val>
                                        </p:tav>
                                      </p:tavLst>
                                    </p:anim>
                                    <p:anim calcmode="lin" valueType="num">
                                      <p:cBhvr>
                                        <p:cTn id="40" dur="500" fill="hold"/>
                                        <p:tgtEl>
                                          <p:spTgt spid="131"/>
                                        </p:tgtEl>
                                        <p:attrNameLst>
                                          <p:attrName>ppt_h</p:attrName>
                                        </p:attrNameLst>
                                      </p:cBhvr>
                                      <p:tavLst>
                                        <p:tav tm="0">
                                          <p:val>
                                            <p:fltVal val="0"/>
                                          </p:val>
                                        </p:tav>
                                        <p:tav tm="100000">
                                          <p:val>
                                            <p:strVal val="#ppt_h"/>
                                          </p:val>
                                        </p:tav>
                                      </p:tavLst>
                                    </p:anim>
                                    <p:animEffect transition="in" filter="fade">
                                      <p:cBhvr>
                                        <p:cTn id="41" dur="500"/>
                                        <p:tgtEl>
                                          <p:spTgt spid="131"/>
                                        </p:tgtEl>
                                      </p:cBhvr>
                                    </p:animEffect>
                                  </p:childTnLst>
                                </p:cTn>
                              </p:par>
                              <p:par>
                                <p:cTn id="42" presetID="53" presetClass="entr" presetSubtype="16" fill="hold" grpId="0" nodeType="withEffect">
                                  <p:stCondLst>
                                    <p:cond delay="0"/>
                                  </p:stCondLst>
                                  <p:iterate type="lt">
                                    <p:tmPct val="10000"/>
                                  </p:iterate>
                                  <p:childTnLst>
                                    <p:set>
                                      <p:cBhvr>
                                        <p:cTn id="43" dur="1" fill="hold">
                                          <p:stCondLst>
                                            <p:cond delay="0"/>
                                          </p:stCondLst>
                                        </p:cTn>
                                        <p:tgtEl>
                                          <p:spTgt spid="132"/>
                                        </p:tgtEl>
                                        <p:attrNameLst>
                                          <p:attrName>style.visibility</p:attrName>
                                        </p:attrNameLst>
                                      </p:cBhvr>
                                      <p:to>
                                        <p:strVal val="visible"/>
                                      </p:to>
                                    </p:set>
                                    <p:anim calcmode="lin" valueType="num">
                                      <p:cBhvr>
                                        <p:cTn id="44" dur="500" fill="hold"/>
                                        <p:tgtEl>
                                          <p:spTgt spid="132"/>
                                        </p:tgtEl>
                                        <p:attrNameLst>
                                          <p:attrName>ppt_w</p:attrName>
                                        </p:attrNameLst>
                                      </p:cBhvr>
                                      <p:tavLst>
                                        <p:tav tm="0">
                                          <p:val>
                                            <p:fltVal val="0"/>
                                          </p:val>
                                        </p:tav>
                                        <p:tav tm="100000">
                                          <p:val>
                                            <p:strVal val="#ppt_w"/>
                                          </p:val>
                                        </p:tav>
                                      </p:tavLst>
                                    </p:anim>
                                    <p:anim calcmode="lin" valueType="num">
                                      <p:cBhvr>
                                        <p:cTn id="45" dur="500" fill="hold"/>
                                        <p:tgtEl>
                                          <p:spTgt spid="132"/>
                                        </p:tgtEl>
                                        <p:attrNameLst>
                                          <p:attrName>ppt_h</p:attrName>
                                        </p:attrNameLst>
                                      </p:cBhvr>
                                      <p:tavLst>
                                        <p:tav tm="0">
                                          <p:val>
                                            <p:fltVal val="0"/>
                                          </p:val>
                                        </p:tav>
                                        <p:tav tm="100000">
                                          <p:val>
                                            <p:strVal val="#ppt_h"/>
                                          </p:val>
                                        </p:tav>
                                      </p:tavLst>
                                    </p:anim>
                                    <p:animEffect transition="in" filter="fade">
                                      <p:cBhvr>
                                        <p:cTn id="46" dur="500"/>
                                        <p:tgtEl>
                                          <p:spTgt spid="132"/>
                                        </p:tgtEl>
                                      </p:cBhvr>
                                    </p:animEffect>
                                  </p:childTnLst>
                                </p:cTn>
                              </p:par>
                              <p:par>
                                <p:cTn id="47" presetID="53" presetClass="entr" presetSubtype="16" fill="hold" grpId="0" nodeType="withEffect">
                                  <p:stCondLst>
                                    <p:cond delay="0"/>
                                  </p:stCondLst>
                                  <p:iterate type="lt">
                                    <p:tmPct val="10000"/>
                                  </p:iterate>
                                  <p:childTnLst>
                                    <p:set>
                                      <p:cBhvr>
                                        <p:cTn id="48" dur="1" fill="hold">
                                          <p:stCondLst>
                                            <p:cond delay="0"/>
                                          </p:stCondLst>
                                        </p:cTn>
                                        <p:tgtEl>
                                          <p:spTgt spid="133"/>
                                        </p:tgtEl>
                                        <p:attrNameLst>
                                          <p:attrName>style.visibility</p:attrName>
                                        </p:attrNameLst>
                                      </p:cBhvr>
                                      <p:to>
                                        <p:strVal val="visible"/>
                                      </p:to>
                                    </p:set>
                                    <p:anim calcmode="lin" valueType="num">
                                      <p:cBhvr>
                                        <p:cTn id="49" dur="500" fill="hold"/>
                                        <p:tgtEl>
                                          <p:spTgt spid="133"/>
                                        </p:tgtEl>
                                        <p:attrNameLst>
                                          <p:attrName>ppt_w</p:attrName>
                                        </p:attrNameLst>
                                      </p:cBhvr>
                                      <p:tavLst>
                                        <p:tav tm="0">
                                          <p:val>
                                            <p:fltVal val="0"/>
                                          </p:val>
                                        </p:tav>
                                        <p:tav tm="100000">
                                          <p:val>
                                            <p:strVal val="#ppt_w"/>
                                          </p:val>
                                        </p:tav>
                                      </p:tavLst>
                                    </p:anim>
                                    <p:anim calcmode="lin" valueType="num">
                                      <p:cBhvr>
                                        <p:cTn id="50" dur="500" fill="hold"/>
                                        <p:tgtEl>
                                          <p:spTgt spid="133"/>
                                        </p:tgtEl>
                                        <p:attrNameLst>
                                          <p:attrName>ppt_h</p:attrName>
                                        </p:attrNameLst>
                                      </p:cBhvr>
                                      <p:tavLst>
                                        <p:tav tm="0">
                                          <p:val>
                                            <p:fltVal val="0"/>
                                          </p:val>
                                        </p:tav>
                                        <p:tav tm="100000">
                                          <p:val>
                                            <p:strVal val="#ppt_h"/>
                                          </p:val>
                                        </p:tav>
                                      </p:tavLst>
                                    </p:anim>
                                    <p:animEffect transition="in" filter="fade">
                                      <p:cBhvr>
                                        <p:cTn id="51" dur="5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129" grpId="0"/>
      <p:bldP spid="130" grpId="0"/>
      <p:bldP spid="131" grpId="0"/>
      <p:bldP spid="132" grpId="0"/>
      <p:bldP spid="13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11">
            <a:extLst>
              <a:ext uri="{FF2B5EF4-FFF2-40B4-BE49-F238E27FC236}">
                <a16:creationId xmlns:a16="http://schemas.microsoft.com/office/drawing/2014/main" id="{0A3EB0FF-CD5B-41C6-AB77-3912C1241B6B}"/>
              </a:ext>
            </a:extLst>
          </p:cNvPr>
          <p:cNvSpPr txBox="1"/>
          <p:nvPr/>
        </p:nvSpPr>
        <p:spPr>
          <a:xfrm>
            <a:off x="1427827" y="612023"/>
            <a:ext cx="4587962" cy="430887"/>
          </a:xfrm>
          <a:prstGeom prst="rect">
            <a:avLst/>
          </a:prstGeom>
          <a:noFill/>
        </p:spPr>
        <p:txBody>
          <a:bodyPr wrap="square" lIns="0" tIns="0" rIns="0" bIns="0" rtlCol="0">
            <a:spAutoFit/>
            <a:scene3d>
              <a:camera prst="orthographicFront"/>
              <a:lightRig rig="threePt" dir="t"/>
            </a:scene3d>
            <a:sp3d contourW="12700"/>
          </a:bodyPr>
          <a:lstStyle/>
          <a:p>
            <a:pPr lvl="0">
              <a:defRPr/>
            </a:pPr>
            <a:r>
              <a:rPr kumimoji="0" lang="zh-CN" altLang="en-US" sz="2800" b="1" i="0" u="none" strike="noStrike" kern="1200" cap="none" spc="0" normalizeH="0" baseline="0" noProof="0" dirty="0">
                <a:ln>
                  <a:noFill/>
                </a:ln>
                <a:solidFill>
                  <a:prstClr val="black">
                    <a:lumMod val="65000"/>
                    <a:lumOff val="35000"/>
                  </a:prstClr>
                </a:solidFill>
                <a:effectLst/>
                <a:uLnTx/>
                <a:uFillTx/>
                <a:latin typeface="Arial"/>
                <a:ea typeface="微软雅黑"/>
                <a:cs typeface="+mn-cs"/>
              </a:rPr>
              <a:t>海关</a:t>
            </a:r>
            <a:r>
              <a:rPr lang="zh-CN" altLang="en-US" sz="2800" b="1" dirty="0">
                <a:solidFill>
                  <a:prstClr val="black">
                    <a:lumMod val="65000"/>
                    <a:lumOff val="35000"/>
                  </a:prstClr>
                </a:solidFill>
                <a:latin typeface="Arial"/>
                <a:ea typeface="微软雅黑"/>
              </a:rPr>
              <a:t>处罚</a:t>
            </a:r>
            <a:endParaRPr kumimoji="0" lang="en-US" altLang="zh-CN" sz="2800" b="1" i="0" u="none" strike="noStrike" kern="1200" cap="none" spc="0" normalizeH="0" baseline="0" noProof="0" dirty="0">
              <a:ln>
                <a:noFill/>
              </a:ln>
              <a:solidFill>
                <a:prstClr val="black">
                  <a:lumMod val="65000"/>
                  <a:lumOff val="35000"/>
                </a:prstClr>
              </a:solidFill>
              <a:effectLst/>
              <a:uLnTx/>
              <a:uFillTx/>
              <a:latin typeface="Arial"/>
              <a:ea typeface="微软雅黑"/>
              <a:cs typeface="+mn-cs"/>
            </a:endParaRPr>
          </a:p>
        </p:txBody>
      </p:sp>
      <p:pic>
        <p:nvPicPr>
          <p:cNvPr id="29" name="图片 28" descr="D:\=Business Support=\VI系统\logo\中英文全称横版Logo.png">
            <a:extLst>
              <a:ext uri="{FF2B5EF4-FFF2-40B4-BE49-F238E27FC236}">
                <a16:creationId xmlns:a16="http://schemas.microsoft.com/office/drawing/2014/main" id="{01138BC1-1532-4834-9C05-3C184E64138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79396" y="565131"/>
            <a:ext cx="2426122" cy="374250"/>
          </a:xfrm>
          <a:prstGeom prst="rect">
            <a:avLst/>
          </a:prstGeom>
          <a:noFill/>
          <a:ln>
            <a:noFill/>
          </a:ln>
        </p:spPr>
      </p:pic>
      <p:sp>
        <p:nvSpPr>
          <p:cNvPr id="30" name="TextBox 7">
            <a:extLst>
              <a:ext uri="{FF2B5EF4-FFF2-40B4-BE49-F238E27FC236}">
                <a16:creationId xmlns:a16="http://schemas.microsoft.com/office/drawing/2014/main" id="{7E7E97B1-E3EA-45C7-9014-93E2D6C3A524}"/>
              </a:ext>
            </a:extLst>
          </p:cNvPr>
          <p:cNvSpPr txBox="1"/>
          <p:nvPr/>
        </p:nvSpPr>
        <p:spPr>
          <a:xfrm flipV="1">
            <a:off x="505567" y="1055253"/>
            <a:ext cx="10931676" cy="36000"/>
          </a:xfrm>
          <a:prstGeom prst="rect">
            <a:avLst/>
          </a:prstGeom>
          <a:solidFill>
            <a:schemeClr val="accent1">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07" b="0" i="0" u="none" strike="noStrike" kern="1200" cap="none" spc="0" normalizeH="0" baseline="0" noProof="0" dirty="0">
              <a:ln>
                <a:noFill/>
              </a:ln>
              <a:solidFill>
                <a:prstClr val="black"/>
              </a:solidFill>
              <a:effectLst/>
              <a:uLnTx/>
              <a:uFillTx/>
              <a:latin typeface="Arial"/>
              <a:ea typeface="微软雅黑"/>
              <a:cs typeface="+mn-cs"/>
            </a:endParaRPr>
          </a:p>
        </p:txBody>
      </p:sp>
      <p:pic>
        <p:nvPicPr>
          <p:cNvPr id="34" name="图片 33">
            <a:extLst>
              <a:ext uri="{FF2B5EF4-FFF2-40B4-BE49-F238E27FC236}">
                <a16:creationId xmlns:a16="http://schemas.microsoft.com/office/drawing/2014/main" id="{B66B1462-1A75-42D9-B547-4CF1A8D13E5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1434" b="2440"/>
          <a:stretch/>
        </p:blipFill>
        <p:spPr>
          <a:xfrm rot="5400000">
            <a:off x="350737" y="-350737"/>
            <a:ext cx="1660727" cy="2362201"/>
          </a:xfrm>
          <a:prstGeom prst="rect">
            <a:avLst/>
          </a:prstGeom>
        </p:spPr>
      </p:pic>
      <p:grpSp>
        <p:nvGrpSpPr>
          <p:cNvPr id="119" name="组合 118">
            <a:extLst>
              <a:ext uri="{FF2B5EF4-FFF2-40B4-BE49-F238E27FC236}">
                <a16:creationId xmlns:a16="http://schemas.microsoft.com/office/drawing/2014/main" id="{49670D3D-1886-4372-B867-E2D2A5A6AF93}"/>
              </a:ext>
            </a:extLst>
          </p:cNvPr>
          <p:cNvGrpSpPr/>
          <p:nvPr/>
        </p:nvGrpSpPr>
        <p:grpSpPr>
          <a:xfrm>
            <a:off x="1427827" y="1376295"/>
            <a:ext cx="8104328" cy="4675612"/>
            <a:chOff x="1009221" y="1536551"/>
            <a:chExt cx="8104328" cy="4675612"/>
          </a:xfrm>
        </p:grpSpPr>
        <p:sp>
          <p:nvSpPr>
            <p:cNvPr id="80" name="任意多边形: 形状 79">
              <a:extLst>
                <a:ext uri="{FF2B5EF4-FFF2-40B4-BE49-F238E27FC236}">
                  <a16:creationId xmlns:a16="http://schemas.microsoft.com/office/drawing/2014/main" id="{A5FF8752-1E18-42BB-B3F3-40D311F38C7C}"/>
                </a:ext>
              </a:extLst>
            </p:cNvPr>
            <p:cNvSpPr/>
            <p:nvPr/>
          </p:nvSpPr>
          <p:spPr>
            <a:xfrm>
              <a:off x="1009221" y="3389843"/>
              <a:ext cx="1855348" cy="561992"/>
            </a:xfrm>
            <a:custGeom>
              <a:avLst/>
              <a:gdLst>
                <a:gd name="connsiteX0" fmla="*/ 0 w 1123984"/>
                <a:gd name="connsiteY0" fmla="*/ 56199 h 561992"/>
                <a:gd name="connsiteX1" fmla="*/ 56199 w 1123984"/>
                <a:gd name="connsiteY1" fmla="*/ 0 h 561992"/>
                <a:gd name="connsiteX2" fmla="*/ 1067785 w 1123984"/>
                <a:gd name="connsiteY2" fmla="*/ 0 h 561992"/>
                <a:gd name="connsiteX3" fmla="*/ 1123984 w 1123984"/>
                <a:gd name="connsiteY3" fmla="*/ 56199 h 561992"/>
                <a:gd name="connsiteX4" fmla="*/ 1123984 w 1123984"/>
                <a:gd name="connsiteY4" fmla="*/ 505793 h 561992"/>
                <a:gd name="connsiteX5" fmla="*/ 1067785 w 1123984"/>
                <a:gd name="connsiteY5" fmla="*/ 561992 h 561992"/>
                <a:gd name="connsiteX6" fmla="*/ 56199 w 1123984"/>
                <a:gd name="connsiteY6" fmla="*/ 561992 h 561992"/>
                <a:gd name="connsiteX7" fmla="*/ 0 w 1123984"/>
                <a:gd name="connsiteY7" fmla="*/ 505793 h 561992"/>
                <a:gd name="connsiteX8" fmla="*/ 0 w 1123984"/>
                <a:gd name="connsiteY8" fmla="*/ 56199 h 561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3984" h="561992">
                  <a:moveTo>
                    <a:pt x="0" y="56199"/>
                  </a:moveTo>
                  <a:cubicBezTo>
                    <a:pt x="0" y="25161"/>
                    <a:pt x="25161" y="0"/>
                    <a:pt x="56199" y="0"/>
                  </a:cubicBezTo>
                  <a:lnTo>
                    <a:pt x="1067785" y="0"/>
                  </a:lnTo>
                  <a:cubicBezTo>
                    <a:pt x="1098823" y="0"/>
                    <a:pt x="1123984" y="25161"/>
                    <a:pt x="1123984" y="56199"/>
                  </a:cubicBezTo>
                  <a:lnTo>
                    <a:pt x="1123984" y="505793"/>
                  </a:lnTo>
                  <a:cubicBezTo>
                    <a:pt x="1123984" y="536831"/>
                    <a:pt x="1098823" y="561992"/>
                    <a:pt x="1067785" y="561992"/>
                  </a:cubicBezTo>
                  <a:lnTo>
                    <a:pt x="56199" y="561992"/>
                  </a:lnTo>
                  <a:cubicBezTo>
                    <a:pt x="25161" y="561992"/>
                    <a:pt x="0" y="536831"/>
                    <a:pt x="0" y="505793"/>
                  </a:cubicBezTo>
                  <a:lnTo>
                    <a:pt x="0" y="5619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160" tIns="29160" rIns="29160" bIns="29160" numCol="1" spcCol="1270" anchor="ctr" anchorCtr="0">
              <a:noAutofit/>
            </a:bodyPr>
            <a:lstStyle/>
            <a:p>
              <a:pPr marL="0" lvl="0" indent="0" algn="ctr" defTabSz="889000">
                <a:lnSpc>
                  <a:spcPct val="90000"/>
                </a:lnSpc>
                <a:spcBef>
                  <a:spcPct val="0"/>
                </a:spcBef>
                <a:spcAft>
                  <a:spcPct val="35000"/>
                </a:spcAft>
                <a:buNone/>
              </a:pPr>
              <a:r>
                <a:rPr lang="zh-CN" altLang="en-US" sz="1400" kern="1200" dirty="0">
                  <a:solidFill>
                    <a:schemeClr val="accent6"/>
                  </a:solidFill>
                  <a:latin typeface="+mn-ea"/>
                </a:rPr>
                <a:t>漏税</a:t>
              </a:r>
              <a:r>
                <a:rPr lang="en-US" altLang="zh-CN" sz="1400" kern="1200" dirty="0">
                  <a:solidFill>
                    <a:schemeClr val="accent6"/>
                  </a:solidFill>
                  <a:latin typeface="+mn-ea"/>
                </a:rPr>
                <a:t>/</a:t>
              </a:r>
              <a:r>
                <a:rPr lang="zh-CN" altLang="en-US" sz="1400" kern="1200" dirty="0">
                  <a:solidFill>
                    <a:schemeClr val="accent6"/>
                  </a:solidFill>
                  <a:latin typeface="+mn-ea"/>
                </a:rPr>
                <a:t>逃证</a:t>
              </a:r>
              <a:r>
                <a:rPr lang="en-US" altLang="zh-CN" sz="1400" kern="1200" dirty="0">
                  <a:solidFill>
                    <a:schemeClr val="accent6"/>
                  </a:solidFill>
                  <a:latin typeface="+mn-ea"/>
                </a:rPr>
                <a:t>/</a:t>
              </a:r>
              <a:r>
                <a:rPr lang="zh-CN" altLang="en-US" sz="1400" kern="1200" dirty="0">
                  <a:solidFill>
                    <a:schemeClr val="accent6"/>
                  </a:solidFill>
                  <a:latin typeface="+mn-ea"/>
                </a:rPr>
                <a:t>逃避商检</a:t>
              </a:r>
            </a:p>
          </p:txBody>
        </p:sp>
        <p:sp>
          <p:nvSpPr>
            <p:cNvPr id="82" name="任意多边形: 形状 81">
              <a:extLst>
                <a:ext uri="{FF2B5EF4-FFF2-40B4-BE49-F238E27FC236}">
                  <a16:creationId xmlns:a16="http://schemas.microsoft.com/office/drawing/2014/main" id="{02F12DF7-BD4F-442B-B491-7F89737652EA}"/>
                </a:ext>
              </a:extLst>
            </p:cNvPr>
            <p:cNvSpPr/>
            <p:nvPr/>
          </p:nvSpPr>
          <p:spPr>
            <a:xfrm>
              <a:off x="3230799" y="2348786"/>
              <a:ext cx="1123984" cy="561992"/>
            </a:xfrm>
            <a:custGeom>
              <a:avLst/>
              <a:gdLst>
                <a:gd name="connsiteX0" fmla="*/ 0 w 1123984"/>
                <a:gd name="connsiteY0" fmla="*/ 56199 h 561992"/>
                <a:gd name="connsiteX1" fmla="*/ 56199 w 1123984"/>
                <a:gd name="connsiteY1" fmla="*/ 0 h 561992"/>
                <a:gd name="connsiteX2" fmla="*/ 1067785 w 1123984"/>
                <a:gd name="connsiteY2" fmla="*/ 0 h 561992"/>
                <a:gd name="connsiteX3" fmla="*/ 1123984 w 1123984"/>
                <a:gd name="connsiteY3" fmla="*/ 56199 h 561992"/>
                <a:gd name="connsiteX4" fmla="*/ 1123984 w 1123984"/>
                <a:gd name="connsiteY4" fmla="*/ 505793 h 561992"/>
                <a:gd name="connsiteX5" fmla="*/ 1067785 w 1123984"/>
                <a:gd name="connsiteY5" fmla="*/ 561992 h 561992"/>
                <a:gd name="connsiteX6" fmla="*/ 56199 w 1123984"/>
                <a:gd name="connsiteY6" fmla="*/ 561992 h 561992"/>
                <a:gd name="connsiteX7" fmla="*/ 0 w 1123984"/>
                <a:gd name="connsiteY7" fmla="*/ 505793 h 561992"/>
                <a:gd name="connsiteX8" fmla="*/ 0 w 1123984"/>
                <a:gd name="connsiteY8" fmla="*/ 56199 h 561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3984" h="561992">
                  <a:moveTo>
                    <a:pt x="0" y="56199"/>
                  </a:moveTo>
                  <a:cubicBezTo>
                    <a:pt x="0" y="25161"/>
                    <a:pt x="25161" y="0"/>
                    <a:pt x="56199" y="0"/>
                  </a:cubicBezTo>
                  <a:lnTo>
                    <a:pt x="1067785" y="0"/>
                  </a:lnTo>
                  <a:cubicBezTo>
                    <a:pt x="1098823" y="0"/>
                    <a:pt x="1123984" y="25161"/>
                    <a:pt x="1123984" y="56199"/>
                  </a:cubicBezTo>
                  <a:lnTo>
                    <a:pt x="1123984" y="505793"/>
                  </a:lnTo>
                  <a:cubicBezTo>
                    <a:pt x="1123984" y="536831"/>
                    <a:pt x="1098823" y="561992"/>
                    <a:pt x="1067785" y="561992"/>
                  </a:cubicBezTo>
                  <a:lnTo>
                    <a:pt x="56199" y="561992"/>
                  </a:lnTo>
                  <a:cubicBezTo>
                    <a:pt x="25161" y="561992"/>
                    <a:pt x="0" y="536831"/>
                    <a:pt x="0" y="505793"/>
                  </a:cubicBezTo>
                  <a:lnTo>
                    <a:pt x="0" y="5619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160" tIns="29160" rIns="29160" bIns="29160" numCol="1" spcCol="1270" anchor="ctr" anchorCtr="0">
              <a:noAutofit/>
            </a:bodyPr>
            <a:lstStyle/>
            <a:p>
              <a:pPr marL="0" lvl="0" indent="0" algn="ctr" defTabSz="889000">
                <a:lnSpc>
                  <a:spcPct val="90000"/>
                </a:lnSpc>
                <a:spcBef>
                  <a:spcPct val="0"/>
                </a:spcBef>
                <a:spcAft>
                  <a:spcPct val="35000"/>
                </a:spcAft>
                <a:buNone/>
              </a:pPr>
              <a:r>
                <a:rPr lang="zh-CN" altLang="en-US" sz="1400" dirty="0">
                  <a:solidFill>
                    <a:schemeClr val="accent6"/>
                  </a:solidFill>
                  <a:latin typeface="+mn-ea"/>
                </a:rPr>
                <a:t>故意</a:t>
              </a:r>
              <a:endParaRPr lang="zh-CN" altLang="en-US" sz="1400" kern="1200" dirty="0">
                <a:solidFill>
                  <a:schemeClr val="accent6"/>
                </a:solidFill>
                <a:latin typeface="+mn-ea"/>
              </a:endParaRPr>
            </a:p>
          </p:txBody>
        </p:sp>
        <p:sp>
          <p:nvSpPr>
            <p:cNvPr id="84" name="任意多边形: 形状 83">
              <a:extLst>
                <a:ext uri="{FF2B5EF4-FFF2-40B4-BE49-F238E27FC236}">
                  <a16:creationId xmlns:a16="http://schemas.microsoft.com/office/drawing/2014/main" id="{161C3AF4-E747-4BF4-8C00-AB5909401698}"/>
                </a:ext>
              </a:extLst>
            </p:cNvPr>
            <p:cNvSpPr/>
            <p:nvPr/>
          </p:nvSpPr>
          <p:spPr>
            <a:xfrm>
              <a:off x="4794322" y="1838110"/>
              <a:ext cx="1123984" cy="561992"/>
            </a:xfrm>
            <a:custGeom>
              <a:avLst/>
              <a:gdLst>
                <a:gd name="connsiteX0" fmla="*/ 0 w 1123984"/>
                <a:gd name="connsiteY0" fmla="*/ 56199 h 561992"/>
                <a:gd name="connsiteX1" fmla="*/ 56199 w 1123984"/>
                <a:gd name="connsiteY1" fmla="*/ 0 h 561992"/>
                <a:gd name="connsiteX2" fmla="*/ 1067785 w 1123984"/>
                <a:gd name="connsiteY2" fmla="*/ 0 h 561992"/>
                <a:gd name="connsiteX3" fmla="*/ 1123984 w 1123984"/>
                <a:gd name="connsiteY3" fmla="*/ 56199 h 561992"/>
                <a:gd name="connsiteX4" fmla="*/ 1123984 w 1123984"/>
                <a:gd name="connsiteY4" fmla="*/ 505793 h 561992"/>
                <a:gd name="connsiteX5" fmla="*/ 1067785 w 1123984"/>
                <a:gd name="connsiteY5" fmla="*/ 561992 h 561992"/>
                <a:gd name="connsiteX6" fmla="*/ 56199 w 1123984"/>
                <a:gd name="connsiteY6" fmla="*/ 561992 h 561992"/>
                <a:gd name="connsiteX7" fmla="*/ 0 w 1123984"/>
                <a:gd name="connsiteY7" fmla="*/ 505793 h 561992"/>
                <a:gd name="connsiteX8" fmla="*/ 0 w 1123984"/>
                <a:gd name="connsiteY8" fmla="*/ 56199 h 561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3984" h="561992">
                  <a:moveTo>
                    <a:pt x="0" y="56199"/>
                  </a:moveTo>
                  <a:cubicBezTo>
                    <a:pt x="0" y="25161"/>
                    <a:pt x="25161" y="0"/>
                    <a:pt x="56199" y="0"/>
                  </a:cubicBezTo>
                  <a:lnTo>
                    <a:pt x="1067785" y="0"/>
                  </a:lnTo>
                  <a:cubicBezTo>
                    <a:pt x="1098823" y="0"/>
                    <a:pt x="1123984" y="25161"/>
                    <a:pt x="1123984" y="56199"/>
                  </a:cubicBezTo>
                  <a:lnTo>
                    <a:pt x="1123984" y="505793"/>
                  </a:lnTo>
                  <a:cubicBezTo>
                    <a:pt x="1123984" y="536831"/>
                    <a:pt x="1098823" y="561992"/>
                    <a:pt x="1067785" y="561992"/>
                  </a:cubicBezTo>
                  <a:lnTo>
                    <a:pt x="56199" y="561992"/>
                  </a:lnTo>
                  <a:cubicBezTo>
                    <a:pt x="25161" y="561992"/>
                    <a:pt x="0" y="536831"/>
                    <a:pt x="0" y="505793"/>
                  </a:cubicBezTo>
                  <a:lnTo>
                    <a:pt x="0" y="56199"/>
                  </a:lnTo>
                  <a:close/>
                </a:path>
              </a:pathLst>
            </a:cu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160" tIns="29160" rIns="29160" bIns="29160" numCol="1" spcCol="1270" anchor="ctr" anchorCtr="0">
              <a:noAutofit/>
            </a:bodyPr>
            <a:lstStyle/>
            <a:p>
              <a:pPr marL="0" lvl="0" indent="0" algn="ctr" defTabSz="889000">
                <a:lnSpc>
                  <a:spcPct val="90000"/>
                </a:lnSpc>
                <a:spcBef>
                  <a:spcPct val="0"/>
                </a:spcBef>
                <a:spcAft>
                  <a:spcPct val="35000"/>
                </a:spcAft>
                <a:buNone/>
              </a:pPr>
              <a:r>
                <a:rPr lang="zh-CN" altLang="en-US" sz="1400" kern="1200" dirty="0">
                  <a:latin typeface="+mn-ea"/>
                </a:rPr>
                <a:t>严重</a:t>
              </a:r>
            </a:p>
          </p:txBody>
        </p:sp>
        <p:sp>
          <p:nvSpPr>
            <p:cNvPr id="86" name="任意多边形: 形状 85">
              <a:extLst>
                <a:ext uri="{FF2B5EF4-FFF2-40B4-BE49-F238E27FC236}">
                  <a16:creationId xmlns:a16="http://schemas.microsoft.com/office/drawing/2014/main" id="{F6DE97DA-8B6B-492A-9C54-985D7F2FA188}"/>
                </a:ext>
              </a:extLst>
            </p:cNvPr>
            <p:cNvSpPr/>
            <p:nvPr/>
          </p:nvSpPr>
          <p:spPr>
            <a:xfrm>
              <a:off x="4839417" y="3381836"/>
              <a:ext cx="1123984" cy="561992"/>
            </a:xfrm>
            <a:custGeom>
              <a:avLst/>
              <a:gdLst>
                <a:gd name="connsiteX0" fmla="*/ 0 w 1123984"/>
                <a:gd name="connsiteY0" fmla="*/ 56199 h 561992"/>
                <a:gd name="connsiteX1" fmla="*/ 56199 w 1123984"/>
                <a:gd name="connsiteY1" fmla="*/ 0 h 561992"/>
                <a:gd name="connsiteX2" fmla="*/ 1067785 w 1123984"/>
                <a:gd name="connsiteY2" fmla="*/ 0 h 561992"/>
                <a:gd name="connsiteX3" fmla="*/ 1123984 w 1123984"/>
                <a:gd name="connsiteY3" fmla="*/ 56199 h 561992"/>
                <a:gd name="connsiteX4" fmla="*/ 1123984 w 1123984"/>
                <a:gd name="connsiteY4" fmla="*/ 505793 h 561992"/>
                <a:gd name="connsiteX5" fmla="*/ 1067785 w 1123984"/>
                <a:gd name="connsiteY5" fmla="*/ 561992 h 561992"/>
                <a:gd name="connsiteX6" fmla="*/ 56199 w 1123984"/>
                <a:gd name="connsiteY6" fmla="*/ 561992 h 561992"/>
                <a:gd name="connsiteX7" fmla="*/ 0 w 1123984"/>
                <a:gd name="connsiteY7" fmla="*/ 505793 h 561992"/>
                <a:gd name="connsiteX8" fmla="*/ 0 w 1123984"/>
                <a:gd name="connsiteY8" fmla="*/ 56199 h 561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3984" h="561992">
                  <a:moveTo>
                    <a:pt x="0" y="56199"/>
                  </a:moveTo>
                  <a:cubicBezTo>
                    <a:pt x="0" y="25161"/>
                    <a:pt x="25161" y="0"/>
                    <a:pt x="56199" y="0"/>
                  </a:cubicBezTo>
                  <a:lnTo>
                    <a:pt x="1067785" y="0"/>
                  </a:lnTo>
                  <a:cubicBezTo>
                    <a:pt x="1098823" y="0"/>
                    <a:pt x="1123984" y="25161"/>
                    <a:pt x="1123984" y="56199"/>
                  </a:cubicBezTo>
                  <a:lnTo>
                    <a:pt x="1123984" y="505793"/>
                  </a:lnTo>
                  <a:cubicBezTo>
                    <a:pt x="1123984" y="536831"/>
                    <a:pt x="1098823" y="561992"/>
                    <a:pt x="1067785" y="561992"/>
                  </a:cubicBezTo>
                  <a:lnTo>
                    <a:pt x="56199" y="561992"/>
                  </a:lnTo>
                  <a:cubicBezTo>
                    <a:pt x="25161" y="561992"/>
                    <a:pt x="0" y="536831"/>
                    <a:pt x="0" y="505793"/>
                  </a:cubicBezTo>
                  <a:lnTo>
                    <a:pt x="0" y="56199"/>
                  </a:lnTo>
                  <a:close/>
                </a:path>
              </a:pathLst>
            </a:custGeom>
            <a:solidFill>
              <a:schemeClr val="bg1">
                <a:lumMod val="8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160" tIns="29160" rIns="29160" bIns="29160" numCol="1" spcCol="1270" anchor="ctr" anchorCtr="0">
              <a:noAutofit/>
            </a:bodyPr>
            <a:lstStyle/>
            <a:p>
              <a:pPr marL="0" lvl="0" indent="0" algn="ctr" defTabSz="889000">
                <a:lnSpc>
                  <a:spcPct val="90000"/>
                </a:lnSpc>
                <a:spcBef>
                  <a:spcPct val="0"/>
                </a:spcBef>
                <a:spcAft>
                  <a:spcPct val="35000"/>
                </a:spcAft>
                <a:buNone/>
              </a:pPr>
              <a:r>
                <a:rPr lang="zh-CN" altLang="en-US" sz="1400" kern="1200" dirty="0">
                  <a:solidFill>
                    <a:schemeClr val="accent4"/>
                  </a:solidFill>
                  <a:latin typeface="+mn-ea"/>
                </a:rPr>
                <a:t>轻微</a:t>
              </a:r>
            </a:p>
          </p:txBody>
        </p:sp>
        <p:sp>
          <p:nvSpPr>
            <p:cNvPr id="88" name="任意多边形: 形状 87">
              <a:extLst>
                <a:ext uri="{FF2B5EF4-FFF2-40B4-BE49-F238E27FC236}">
                  <a16:creationId xmlns:a16="http://schemas.microsoft.com/office/drawing/2014/main" id="{051A132E-1E4C-40A7-B9BA-5514D6BC0254}"/>
                </a:ext>
              </a:extLst>
            </p:cNvPr>
            <p:cNvSpPr/>
            <p:nvPr/>
          </p:nvSpPr>
          <p:spPr>
            <a:xfrm>
              <a:off x="3239819" y="4468457"/>
              <a:ext cx="1123984" cy="561992"/>
            </a:xfrm>
            <a:custGeom>
              <a:avLst/>
              <a:gdLst>
                <a:gd name="connsiteX0" fmla="*/ 0 w 1123984"/>
                <a:gd name="connsiteY0" fmla="*/ 56199 h 561992"/>
                <a:gd name="connsiteX1" fmla="*/ 56199 w 1123984"/>
                <a:gd name="connsiteY1" fmla="*/ 0 h 561992"/>
                <a:gd name="connsiteX2" fmla="*/ 1067785 w 1123984"/>
                <a:gd name="connsiteY2" fmla="*/ 0 h 561992"/>
                <a:gd name="connsiteX3" fmla="*/ 1123984 w 1123984"/>
                <a:gd name="connsiteY3" fmla="*/ 56199 h 561992"/>
                <a:gd name="connsiteX4" fmla="*/ 1123984 w 1123984"/>
                <a:gd name="connsiteY4" fmla="*/ 505793 h 561992"/>
                <a:gd name="connsiteX5" fmla="*/ 1067785 w 1123984"/>
                <a:gd name="connsiteY5" fmla="*/ 561992 h 561992"/>
                <a:gd name="connsiteX6" fmla="*/ 56199 w 1123984"/>
                <a:gd name="connsiteY6" fmla="*/ 561992 h 561992"/>
                <a:gd name="connsiteX7" fmla="*/ 0 w 1123984"/>
                <a:gd name="connsiteY7" fmla="*/ 505793 h 561992"/>
                <a:gd name="connsiteX8" fmla="*/ 0 w 1123984"/>
                <a:gd name="connsiteY8" fmla="*/ 56199 h 561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3984" h="561992">
                  <a:moveTo>
                    <a:pt x="0" y="56199"/>
                  </a:moveTo>
                  <a:cubicBezTo>
                    <a:pt x="0" y="25161"/>
                    <a:pt x="25161" y="0"/>
                    <a:pt x="56199" y="0"/>
                  </a:cubicBezTo>
                  <a:lnTo>
                    <a:pt x="1067785" y="0"/>
                  </a:lnTo>
                  <a:cubicBezTo>
                    <a:pt x="1098823" y="0"/>
                    <a:pt x="1123984" y="25161"/>
                    <a:pt x="1123984" y="56199"/>
                  </a:cubicBezTo>
                  <a:lnTo>
                    <a:pt x="1123984" y="505793"/>
                  </a:lnTo>
                  <a:cubicBezTo>
                    <a:pt x="1123984" y="536831"/>
                    <a:pt x="1098823" y="561992"/>
                    <a:pt x="1067785" y="561992"/>
                  </a:cubicBezTo>
                  <a:lnTo>
                    <a:pt x="56199" y="561992"/>
                  </a:lnTo>
                  <a:cubicBezTo>
                    <a:pt x="25161" y="561992"/>
                    <a:pt x="0" y="536831"/>
                    <a:pt x="0" y="505793"/>
                  </a:cubicBezTo>
                  <a:lnTo>
                    <a:pt x="0" y="5619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160" tIns="29160" rIns="29160" bIns="29160" numCol="1" spcCol="1270" anchor="ctr" anchorCtr="0">
              <a:noAutofit/>
            </a:bodyPr>
            <a:lstStyle/>
            <a:p>
              <a:pPr marL="0" lvl="0" indent="0" algn="ctr" defTabSz="889000">
                <a:lnSpc>
                  <a:spcPct val="90000"/>
                </a:lnSpc>
                <a:spcBef>
                  <a:spcPct val="0"/>
                </a:spcBef>
                <a:spcAft>
                  <a:spcPct val="35000"/>
                </a:spcAft>
                <a:buNone/>
              </a:pPr>
              <a:r>
                <a:rPr lang="zh-CN" altLang="en-US" sz="1400" kern="1200" dirty="0">
                  <a:solidFill>
                    <a:schemeClr val="accent6"/>
                  </a:solidFill>
                  <a:latin typeface="+mn-ea"/>
                </a:rPr>
                <a:t>过失</a:t>
              </a:r>
            </a:p>
          </p:txBody>
        </p:sp>
        <p:sp>
          <p:nvSpPr>
            <p:cNvPr id="91" name="任意多边形: 形状 90">
              <a:extLst>
                <a:ext uri="{FF2B5EF4-FFF2-40B4-BE49-F238E27FC236}">
                  <a16:creationId xmlns:a16="http://schemas.microsoft.com/office/drawing/2014/main" id="{86E1C366-7DE9-478D-BFE4-1C26CCBF0F7C}"/>
                </a:ext>
              </a:extLst>
            </p:cNvPr>
            <p:cNvSpPr/>
            <p:nvPr/>
          </p:nvSpPr>
          <p:spPr>
            <a:xfrm>
              <a:off x="6339665" y="2148495"/>
              <a:ext cx="1123984" cy="561992"/>
            </a:xfrm>
            <a:custGeom>
              <a:avLst/>
              <a:gdLst>
                <a:gd name="connsiteX0" fmla="*/ 0 w 1123984"/>
                <a:gd name="connsiteY0" fmla="*/ 56199 h 561992"/>
                <a:gd name="connsiteX1" fmla="*/ 56199 w 1123984"/>
                <a:gd name="connsiteY1" fmla="*/ 0 h 561992"/>
                <a:gd name="connsiteX2" fmla="*/ 1067785 w 1123984"/>
                <a:gd name="connsiteY2" fmla="*/ 0 h 561992"/>
                <a:gd name="connsiteX3" fmla="*/ 1123984 w 1123984"/>
                <a:gd name="connsiteY3" fmla="*/ 56199 h 561992"/>
                <a:gd name="connsiteX4" fmla="*/ 1123984 w 1123984"/>
                <a:gd name="connsiteY4" fmla="*/ 505793 h 561992"/>
                <a:gd name="connsiteX5" fmla="*/ 1067785 w 1123984"/>
                <a:gd name="connsiteY5" fmla="*/ 561992 h 561992"/>
                <a:gd name="connsiteX6" fmla="*/ 56199 w 1123984"/>
                <a:gd name="connsiteY6" fmla="*/ 561992 h 561992"/>
                <a:gd name="connsiteX7" fmla="*/ 0 w 1123984"/>
                <a:gd name="connsiteY7" fmla="*/ 505793 h 561992"/>
                <a:gd name="connsiteX8" fmla="*/ 0 w 1123984"/>
                <a:gd name="connsiteY8" fmla="*/ 56199 h 561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3984" h="561992">
                  <a:moveTo>
                    <a:pt x="0" y="56199"/>
                  </a:moveTo>
                  <a:cubicBezTo>
                    <a:pt x="0" y="25161"/>
                    <a:pt x="25161" y="0"/>
                    <a:pt x="56199" y="0"/>
                  </a:cubicBezTo>
                  <a:lnTo>
                    <a:pt x="1067785" y="0"/>
                  </a:lnTo>
                  <a:cubicBezTo>
                    <a:pt x="1098823" y="0"/>
                    <a:pt x="1123984" y="25161"/>
                    <a:pt x="1123984" y="56199"/>
                  </a:cubicBezTo>
                  <a:lnTo>
                    <a:pt x="1123984" y="505793"/>
                  </a:lnTo>
                  <a:cubicBezTo>
                    <a:pt x="1123984" y="536831"/>
                    <a:pt x="1098823" y="561992"/>
                    <a:pt x="1067785" y="561992"/>
                  </a:cubicBezTo>
                  <a:lnTo>
                    <a:pt x="56199" y="561992"/>
                  </a:lnTo>
                  <a:cubicBezTo>
                    <a:pt x="25161" y="561992"/>
                    <a:pt x="0" y="536831"/>
                    <a:pt x="0" y="505793"/>
                  </a:cubicBezTo>
                  <a:lnTo>
                    <a:pt x="0" y="56199"/>
                  </a:lnTo>
                  <a:close/>
                </a:path>
              </a:pathLst>
            </a:cu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160" tIns="29160" rIns="29160" bIns="29160" numCol="1" spcCol="1270" anchor="ctr" anchorCtr="0">
              <a:noAutofit/>
            </a:bodyPr>
            <a:lstStyle/>
            <a:p>
              <a:pPr marL="0" lvl="0" indent="0" algn="ctr" defTabSz="889000">
                <a:lnSpc>
                  <a:spcPct val="90000"/>
                </a:lnSpc>
                <a:spcBef>
                  <a:spcPct val="0"/>
                </a:spcBef>
                <a:spcAft>
                  <a:spcPct val="35000"/>
                </a:spcAft>
                <a:buNone/>
              </a:pPr>
              <a:r>
                <a:rPr lang="zh-CN" altLang="en-US" sz="1400" kern="1200" dirty="0">
                  <a:latin typeface="+mn-ea"/>
                </a:rPr>
                <a:t>走私罪</a:t>
              </a:r>
            </a:p>
          </p:txBody>
        </p:sp>
        <p:sp>
          <p:nvSpPr>
            <p:cNvPr id="92" name="任意多边形: 形状 91">
              <a:extLst>
                <a:ext uri="{FF2B5EF4-FFF2-40B4-BE49-F238E27FC236}">
                  <a16:creationId xmlns:a16="http://schemas.microsoft.com/office/drawing/2014/main" id="{A1F956F4-0649-40DF-9692-892F45EFE26D}"/>
                </a:ext>
              </a:extLst>
            </p:cNvPr>
            <p:cNvSpPr/>
            <p:nvPr/>
          </p:nvSpPr>
          <p:spPr>
            <a:xfrm>
              <a:off x="6339665" y="3048802"/>
              <a:ext cx="1123984" cy="561992"/>
            </a:xfrm>
            <a:custGeom>
              <a:avLst/>
              <a:gdLst>
                <a:gd name="connsiteX0" fmla="*/ 0 w 1123984"/>
                <a:gd name="connsiteY0" fmla="*/ 56199 h 561992"/>
                <a:gd name="connsiteX1" fmla="*/ 56199 w 1123984"/>
                <a:gd name="connsiteY1" fmla="*/ 0 h 561992"/>
                <a:gd name="connsiteX2" fmla="*/ 1067785 w 1123984"/>
                <a:gd name="connsiteY2" fmla="*/ 0 h 561992"/>
                <a:gd name="connsiteX3" fmla="*/ 1123984 w 1123984"/>
                <a:gd name="connsiteY3" fmla="*/ 56199 h 561992"/>
                <a:gd name="connsiteX4" fmla="*/ 1123984 w 1123984"/>
                <a:gd name="connsiteY4" fmla="*/ 505793 h 561992"/>
                <a:gd name="connsiteX5" fmla="*/ 1067785 w 1123984"/>
                <a:gd name="connsiteY5" fmla="*/ 561992 h 561992"/>
                <a:gd name="connsiteX6" fmla="*/ 56199 w 1123984"/>
                <a:gd name="connsiteY6" fmla="*/ 561992 h 561992"/>
                <a:gd name="connsiteX7" fmla="*/ 0 w 1123984"/>
                <a:gd name="connsiteY7" fmla="*/ 505793 h 561992"/>
                <a:gd name="connsiteX8" fmla="*/ 0 w 1123984"/>
                <a:gd name="connsiteY8" fmla="*/ 56199 h 561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3984" h="561992">
                  <a:moveTo>
                    <a:pt x="0" y="56199"/>
                  </a:moveTo>
                  <a:cubicBezTo>
                    <a:pt x="0" y="25161"/>
                    <a:pt x="25161" y="0"/>
                    <a:pt x="56199" y="0"/>
                  </a:cubicBezTo>
                  <a:lnTo>
                    <a:pt x="1067785" y="0"/>
                  </a:lnTo>
                  <a:cubicBezTo>
                    <a:pt x="1098823" y="0"/>
                    <a:pt x="1123984" y="25161"/>
                    <a:pt x="1123984" y="56199"/>
                  </a:cubicBezTo>
                  <a:lnTo>
                    <a:pt x="1123984" y="505793"/>
                  </a:lnTo>
                  <a:cubicBezTo>
                    <a:pt x="1123984" y="536831"/>
                    <a:pt x="1098823" y="561992"/>
                    <a:pt x="1067785" y="561992"/>
                  </a:cubicBezTo>
                  <a:lnTo>
                    <a:pt x="56199" y="561992"/>
                  </a:lnTo>
                  <a:cubicBezTo>
                    <a:pt x="25161" y="561992"/>
                    <a:pt x="0" y="536831"/>
                    <a:pt x="0" y="505793"/>
                  </a:cubicBezTo>
                  <a:lnTo>
                    <a:pt x="0" y="56199"/>
                  </a:lnTo>
                  <a:close/>
                </a:path>
              </a:pathLst>
            </a:custGeom>
            <a:solidFill>
              <a:schemeClr val="bg1">
                <a:lumMod val="8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160" tIns="29160" rIns="29160" bIns="29160" numCol="1" spcCol="1270" anchor="ctr" anchorCtr="0">
              <a:noAutofit/>
            </a:bodyPr>
            <a:lstStyle/>
            <a:p>
              <a:pPr marL="0" lvl="0" indent="0" algn="ctr" defTabSz="889000">
                <a:lnSpc>
                  <a:spcPct val="90000"/>
                </a:lnSpc>
                <a:spcBef>
                  <a:spcPct val="0"/>
                </a:spcBef>
                <a:spcAft>
                  <a:spcPct val="35000"/>
                </a:spcAft>
                <a:buNone/>
              </a:pPr>
              <a:r>
                <a:rPr lang="zh-CN" altLang="en-US" sz="1400" kern="1200" dirty="0">
                  <a:solidFill>
                    <a:schemeClr val="accent4"/>
                  </a:solidFill>
                  <a:latin typeface="+mn-ea"/>
                </a:rPr>
                <a:t>走私行为</a:t>
              </a:r>
            </a:p>
          </p:txBody>
        </p:sp>
        <p:sp>
          <p:nvSpPr>
            <p:cNvPr id="93" name="任意多边形: 形状 92">
              <a:extLst>
                <a:ext uri="{FF2B5EF4-FFF2-40B4-BE49-F238E27FC236}">
                  <a16:creationId xmlns:a16="http://schemas.microsoft.com/office/drawing/2014/main" id="{BE7D2298-7964-4411-AB87-1A5548D12519}"/>
                </a:ext>
              </a:extLst>
            </p:cNvPr>
            <p:cNvSpPr/>
            <p:nvPr/>
          </p:nvSpPr>
          <p:spPr>
            <a:xfrm>
              <a:off x="6337730" y="4456616"/>
              <a:ext cx="1123984" cy="561992"/>
            </a:xfrm>
            <a:custGeom>
              <a:avLst/>
              <a:gdLst>
                <a:gd name="connsiteX0" fmla="*/ 0 w 1123984"/>
                <a:gd name="connsiteY0" fmla="*/ 56199 h 561992"/>
                <a:gd name="connsiteX1" fmla="*/ 56199 w 1123984"/>
                <a:gd name="connsiteY1" fmla="*/ 0 h 561992"/>
                <a:gd name="connsiteX2" fmla="*/ 1067785 w 1123984"/>
                <a:gd name="connsiteY2" fmla="*/ 0 h 561992"/>
                <a:gd name="connsiteX3" fmla="*/ 1123984 w 1123984"/>
                <a:gd name="connsiteY3" fmla="*/ 56199 h 561992"/>
                <a:gd name="connsiteX4" fmla="*/ 1123984 w 1123984"/>
                <a:gd name="connsiteY4" fmla="*/ 505793 h 561992"/>
                <a:gd name="connsiteX5" fmla="*/ 1067785 w 1123984"/>
                <a:gd name="connsiteY5" fmla="*/ 561992 h 561992"/>
                <a:gd name="connsiteX6" fmla="*/ 56199 w 1123984"/>
                <a:gd name="connsiteY6" fmla="*/ 561992 h 561992"/>
                <a:gd name="connsiteX7" fmla="*/ 0 w 1123984"/>
                <a:gd name="connsiteY7" fmla="*/ 505793 h 561992"/>
                <a:gd name="connsiteX8" fmla="*/ 0 w 1123984"/>
                <a:gd name="connsiteY8" fmla="*/ 56199 h 561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3984" h="561992">
                  <a:moveTo>
                    <a:pt x="0" y="56199"/>
                  </a:moveTo>
                  <a:cubicBezTo>
                    <a:pt x="0" y="25161"/>
                    <a:pt x="25161" y="0"/>
                    <a:pt x="56199" y="0"/>
                  </a:cubicBezTo>
                  <a:lnTo>
                    <a:pt x="1067785" y="0"/>
                  </a:lnTo>
                  <a:cubicBezTo>
                    <a:pt x="1098823" y="0"/>
                    <a:pt x="1123984" y="25161"/>
                    <a:pt x="1123984" y="56199"/>
                  </a:cubicBezTo>
                  <a:lnTo>
                    <a:pt x="1123984" y="505793"/>
                  </a:lnTo>
                  <a:cubicBezTo>
                    <a:pt x="1123984" y="536831"/>
                    <a:pt x="1098823" y="561992"/>
                    <a:pt x="1067785" y="561992"/>
                  </a:cubicBezTo>
                  <a:lnTo>
                    <a:pt x="56199" y="561992"/>
                  </a:lnTo>
                  <a:cubicBezTo>
                    <a:pt x="25161" y="561992"/>
                    <a:pt x="0" y="536831"/>
                    <a:pt x="0" y="505793"/>
                  </a:cubicBezTo>
                  <a:lnTo>
                    <a:pt x="0" y="5619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160" tIns="29160" rIns="29160" bIns="29160" numCol="1" spcCol="1270" anchor="ctr" anchorCtr="0">
              <a:noAutofit/>
            </a:bodyPr>
            <a:lstStyle/>
            <a:p>
              <a:pPr marL="0" lvl="0" indent="0" algn="ctr" defTabSz="889000">
                <a:lnSpc>
                  <a:spcPct val="90000"/>
                </a:lnSpc>
                <a:spcBef>
                  <a:spcPct val="0"/>
                </a:spcBef>
                <a:spcAft>
                  <a:spcPct val="35000"/>
                </a:spcAft>
                <a:buNone/>
              </a:pPr>
              <a:r>
                <a:rPr lang="zh-CN" altLang="en-US" sz="1400" kern="1200" dirty="0">
                  <a:solidFill>
                    <a:schemeClr val="accent6"/>
                  </a:solidFill>
                  <a:latin typeface="+mn-ea"/>
                </a:rPr>
                <a:t>违规行为</a:t>
              </a:r>
            </a:p>
          </p:txBody>
        </p:sp>
        <p:sp>
          <p:nvSpPr>
            <p:cNvPr id="94" name="左大括号 93">
              <a:extLst>
                <a:ext uri="{FF2B5EF4-FFF2-40B4-BE49-F238E27FC236}">
                  <a16:creationId xmlns:a16="http://schemas.microsoft.com/office/drawing/2014/main" id="{01FC99D8-0C56-41B6-8A6A-4BC8A158013C}"/>
                </a:ext>
              </a:extLst>
            </p:cNvPr>
            <p:cNvSpPr/>
            <p:nvPr/>
          </p:nvSpPr>
          <p:spPr>
            <a:xfrm>
              <a:off x="2920578" y="2583110"/>
              <a:ext cx="254212" cy="2175459"/>
            </a:xfrm>
            <a:prstGeom prst="leftBrace">
              <a:avLst>
                <a:gd name="adj1" fmla="val 8333"/>
                <a:gd name="adj2" fmla="val 52600"/>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400">
                <a:latin typeface="+mn-ea"/>
              </a:endParaRPr>
            </a:p>
          </p:txBody>
        </p:sp>
        <p:sp>
          <p:nvSpPr>
            <p:cNvPr id="95" name="左大括号 94">
              <a:extLst>
                <a:ext uri="{FF2B5EF4-FFF2-40B4-BE49-F238E27FC236}">
                  <a16:creationId xmlns:a16="http://schemas.microsoft.com/office/drawing/2014/main" id="{3A6096B0-38F7-4820-9B03-6155D44C52C5}"/>
                </a:ext>
              </a:extLst>
            </p:cNvPr>
            <p:cNvSpPr/>
            <p:nvPr/>
          </p:nvSpPr>
          <p:spPr>
            <a:xfrm>
              <a:off x="4442629" y="2109979"/>
              <a:ext cx="254211" cy="1652746"/>
            </a:xfrm>
            <a:prstGeom prst="leftBrace">
              <a:avLst>
                <a:gd name="adj1" fmla="val 8333"/>
                <a:gd name="adj2" fmla="val 30607"/>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400">
                <a:latin typeface="+mn-ea"/>
              </a:endParaRPr>
            </a:p>
          </p:txBody>
        </p:sp>
        <p:sp>
          <p:nvSpPr>
            <p:cNvPr id="96" name="任意多边形: 形状 95">
              <a:extLst>
                <a:ext uri="{FF2B5EF4-FFF2-40B4-BE49-F238E27FC236}">
                  <a16:creationId xmlns:a16="http://schemas.microsoft.com/office/drawing/2014/main" id="{3727E91E-949D-4ECB-9AF3-30141D988D34}"/>
                </a:ext>
              </a:extLst>
            </p:cNvPr>
            <p:cNvSpPr/>
            <p:nvPr/>
          </p:nvSpPr>
          <p:spPr>
            <a:xfrm>
              <a:off x="1796593" y="5496310"/>
              <a:ext cx="1123984" cy="561992"/>
            </a:xfrm>
            <a:custGeom>
              <a:avLst/>
              <a:gdLst>
                <a:gd name="connsiteX0" fmla="*/ 0 w 1123984"/>
                <a:gd name="connsiteY0" fmla="*/ 56199 h 561992"/>
                <a:gd name="connsiteX1" fmla="*/ 56199 w 1123984"/>
                <a:gd name="connsiteY1" fmla="*/ 0 h 561992"/>
                <a:gd name="connsiteX2" fmla="*/ 1067785 w 1123984"/>
                <a:gd name="connsiteY2" fmla="*/ 0 h 561992"/>
                <a:gd name="connsiteX3" fmla="*/ 1123984 w 1123984"/>
                <a:gd name="connsiteY3" fmla="*/ 56199 h 561992"/>
                <a:gd name="connsiteX4" fmla="*/ 1123984 w 1123984"/>
                <a:gd name="connsiteY4" fmla="*/ 505793 h 561992"/>
                <a:gd name="connsiteX5" fmla="*/ 1067785 w 1123984"/>
                <a:gd name="connsiteY5" fmla="*/ 561992 h 561992"/>
                <a:gd name="connsiteX6" fmla="*/ 56199 w 1123984"/>
                <a:gd name="connsiteY6" fmla="*/ 561992 h 561992"/>
                <a:gd name="connsiteX7" fmla="*/ 0 w 1123984"/>
                <a:gd name="connsiteY7" fmla="*/ 505793 h 561992"/>
                <a:gd name="connsiteX8" fmla="*/ 0 w 1123984"/>
                <a:gd name="connsiteY8" fmla="*/ 56199 h 561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3984" h="561992">
                  <a:moveTo>
                    <a:pt x="0" y="56199"/>
                  </a:moveTo>
                  <a:cubicBezTo>
                    <a:pt x="0" y="25161"/>
                    <a:pt x="25161" y="0"/>
                    <a:pt x="56199" y="0"/>
                  </a:cubicBezTo>
                  <a:lnTo>
                    <a:pt x="1067785" y="0"/>
                  </a:lnTo>
                  <a:cubicBezTo>
                    <a:pt x="1098823" y="0"/>
                    <a:pt x="1123984" y="25161"/>
                    <a:pt x="1123984" y="56199"/>
                  </a:cubicBezTo>
                  <a:lnTo>
                    <a:pt x="1123984" y="505793"/>
                  </a:lnTo>
                  <a:cubicBezTo>
                    <a:pt x="1123984" y="536831"/>
                    <a:pt x="1098823" y="561992"/>
                    <a:pt x="1067785" y="561992"/>
                  </a:cubicBezTo>
                  <a:lnTo>
                    <a:pt x="56199" y="561992"/>
                  </a:lnTo>
                  <a:cubicBezTo>
                    <a:pt x="25161" y="561992"/>
                    <a:pt x="0" y="536831"/>
                    <a:pt x="0" y="505793"/>
                  </a:cubicBezTo>
                  <a:lnTo>
                    <a:pt x="0" y="5619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160" tIns="29160" rIns="29160" bIns="29160" numCol="1" spcCol="1270" anchor="ctr" anchorCtr="0">
              <a:noAutofit/>
            </a:bodyPr>
            <a:lstStyle/>
            <a:p>
              <a:pPr marL="0" lvl="0" indent="0" algn="ctr" defTabSz="889000">
                <a:lnSpc>
                  <a:spcPct val="90000"/>
                </a:lnSpc>
                <a:spcBef>
                  <a:spcPct val="0"/>
                </a:spcBef>
                <a:spcAft>
                  <a:spcPct val="35000"/>
                </a:spcAft>
                <a:buNone/>
              </a:pPr>
              <a:r>
                <a:rPr lang="zh-CN" altLang="en-US" sz="1400" kern="1200" dirty="0">
                  <a:solidFill>
                    <a:schemeClr val="accent6"/>
                  </a:solidFill>
                  <a:latin typeface="+mn-ea"/>
                </a:rPr>
                <a:t>违反程序</a:t>
              </a:r>
            </a:p>
          </p:txBody>
        </p:sp>
        <p:sp>
          <p:nvSpPr>
            <p:cNvPr id="97" name="任意多边形: 形状 96">
              <a:extLst>
                <a:ext uri="{FF2B5EF4-FFF2-40B4-BE49-F238E27FC236}">
                  <a16:creationId xmlns:a16="http://schemas.microsoft.com/office/drawing/2014/main" id="{BE412D8A-0C95-4517-9C86-10E836728598}"/>
                </a:ext>
              </a:extLst>
            </p:cNvPr>
            <p:cNvSpPr/>
            <p:nvPr/>
          </p:nvSpPr>
          <p:spPr>
            <a:xfrm>
              <a:off x="6339665" y="5650171"/>
              <a:ext cx="1123984" cy="561992"/>
            </a:xfrm>
            <a:custGeom>
              <a:avLst/>
              <a:gdLst>
                <a:gd name="connsiteX0" fmla="*/ 0 w 1123984"/>
                <a:gd name="connsiteY0" fmla="*/ 56199 h 561992"/>
                <a:gd name="connsiteX1" fmla="*/ 56199 w 1123984"/>
                <a:gd name="connsiteY1" fmla="*/ 0 h 561992"/>
                <a:gd name="connsiteX2" fmla="*/ 1067785 w 1123984"/>
                <a:gd name="connsiteY2" fmla="*/ 0 h 561992"/>
                <a:gd name="connsiteX3" fmla="*/ 1123984 w 1123984"/>
                <a:gd name="connsiteY3" fmla="*/ 56199 h 561992"/>
                <a:gd name="connsiteX4" fmla="*/ 1123984 w 1123984"/>
                <a:gd name="connsiteY4" fmla="*/ 505793 h 561992"/>
                <a:gd name="connsiteX5" fmla="*/ 1067785 w 1123984"/>
                <a:gd name="connsiteY5" fmla="*/ 561992 h 561992"/>
                <a:gd name="connsiteX6" fmla="*/ 56199 w 1123984"/>
                <a:gd name="connsiteY6" fmla="*/ 561992 h 561992"/>
                <a:gd name="connsiteX7" fmla="*/ 0 w 1123984"/>
                <a:gd name="connsiteY7" fmla="*/ 505793 h 561992"/>
                <a:gd name="connsiteX8" fmla="*/ 0 w 1123984"/>
                <a:gd name="connsiteY8" fmla="*/ 56199 h 561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3984" h="561992">
                  <a:moveTo>
                    <a:pt x="0" y="56199"/>
                  </a:moveTo>
                  <a:cubicBezTo>
                    <a:pt x="0" y="25161"/>
                    <a:pt x="25161" y="0"/>
                    <a:pt x="56199" y="0"/>
                  </a:cubicBezTo>
                  <a:lnTo>
                    <a:pt x="1067785" y="0"/>
                  </a:lnTo>
                  <a:cubicBezTo>
                    <a:pt x="1098823" y="0"/>
                    <a:pt x="1123984" y="25161"/>
                    <a:pt x="1123984" y="56199"/>
                  </a:cubicBezTo>
                  <a:lnTo>
                    <a:pt x="1123984" y="505793"/>
                  </a:lnTo>
                  <a:cubicBezTo>
                    <a:pt x="1123984" y="536831"/>
                    <a:pt x="1098823" y="561992"/>
                    <a:pt x="1067785" y="561992"/>
                  </a:cubicBezTo>
                  <a:lnTo>
                    <a:pt x="56199" y="561992"/>
                  </a:lnTo>
                  <a:cubicBezTo>
                    <a:pt x="25161" y="561992"/>
                    <a:pt x="0" y="536831"/>
                    <a:pt x="0" y="505793"/>
                  </a:cubicBezTo>
                  <a:lnTo>
                    <a:pt x="0" y="5619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160" tIns="29160" rIns="29160" bIns="29160" numCol="1" spcCol="1270" anchor="ctr" anchorCtr="0">
              <a:noAutofit/>
            </a:bodyPr>
            <a:lstStyle/>
            <a:p>
              <a:pPr marL="0" lvl="0" indent="0" algn="ctr" defTabSz="889000">
                <a:lnSpc>
                  <a:spcPct val="90000"/>
                </a:lnSpc>
                <a:spcBef>
                  <a:spcPct val="0"/>
                </a:spcBef>
                <a:spcAft>
                  <a:spcPct val="35000"/>
                </a:spcAft>
                <a:buNone/>
              </a:pPr>
              <a:r>
                <a:rPr lang="zh-CN" altLang="en-US" sz="1400" kern="1200" dirty="0">
                  <a:solidFill>
                    <a:schemeClr val="accent6"/>
                  </a:solidFill>
                  <a:latin typeface="+mn-ea"/>
                </a:rPr>
                <a:t>违规行为</a:t>
              </a:r>
            </a:p>
          </p:txBody>
        </p:sp>
        <p:sp>
          <p:nvSpPr>
            <p:cNvPr id="100" name="右大括号 99">
              <a:extLst>
                <a:ext uri="{FF2B5EF4-FFF2-40B4-BE49-F238E27FC236}">
                  <a16:creationId xmlns:a16="http://schemas.microsoft.com/office/drawing/2014/main" id="{3328F9AE-4387-4495-8BC8-B789E285A469}"/>
                </a:ext>
              </a:extLst>
            </p:cNvPr>
            <p:cNvSpPr/>
            <p:nvPr/>
          </p:nvSpPr>
          <p:spPr>
            <a:xfrm>
              <a:off x="7606226" y="3212621"/>
              <a:ext cx="375666" cy="2682545"/>
            </a:xfrm>
            <a:prstGeom prst="rightBrace">
              <a:avLst>
                <a:gd name="adj1" fmla="val 8333"/>
                <a:gd name="adj2" fmla="val 49649"/>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400">
                <a:latin typeface="+mn-ea"/>
              </a:endParaRPr>
            </a:p>
          </p:txBody>
        </p:sp>
        <p:sp>
          <p:nvSpPr>
            <p:cNvPr id="101" name="任意多边形: 形状 100">
              <a:extLst>
                <a:ext uri="{FF2B5EF4-FFF2-40B4-BE49-F238E27FC236}">
                  <a16:creationId xmlns:a16="http://schemas.microsoft.com/office/drawing/2014/main" id="{CAC2C427-50B3-424D-830C-FD84B0EEEE9F}"/>
                </a:ext>
              </a:extLst>
            </p:cNvPr>
            <p:cNvSpPr/>
            <p:nvPr/>
          </p:nvSpPr>
          <p:spPr>
            <a:xfrm>
              <a:off x="7989565" y="4242357"/>
              <a:ext cx="1123984" cy="561992"/>
            </a:xfrm>
            <a:custGeom>
              <a:avLst/>
              <a:gdLst>
                <a:gd name="connsiteX0" fmla="*/ 0 w 1123984"/>
                <a:gd name="connsiteY0" fmla="*/ 56199 h 561992"/>
                <a:gd name="connsiteX1" fmla="*/ 56199 w 1123984"/>
                <a:gd name="connsiteY1" fmla="*/ 0 h 561992"/>
                <a:gd name="connsiteX2" fmla="*/ 1067785 w 1123984"/>
                <a:gd name="connsiteY2" fmla="*/ 0 h 561992"/>
                <a:gd name="connsiteX3" fmla="*/ 1123984 w 1123984"/>
                <a:gd name="connsiteY3" fmla="*/ 56199 h 561992"/>
                <a:gd name="connsiteX4" fmla="*/ 1123984 w 1123984"/>
                <a:gd name="connsiteY4" fmla="*/ 505793 h 561992"/>
                <a:gd name="connsiteX5" fmla="*/ 1067785 w 1123984"/>
                <a:gd name="connsiteY5" fmla="*/ 561992 h 561992"/>
                <a:gd name="connsiteX6" fmla="*/ 56199 w 1123984"/>
                <a:gd name="connsiteY6" fmla="*/ 561992 h 561992"/>
                <a:gd name="connsiteX7" fmla="*/ 0 w 1123984"/>
                <a:gd name="connsiteY7" fmla="*/ 505793 h 561992"/>
                <a:gd name="connsiteX8" fmla="*/ 0 w 1123984"/>
                <a:gd name="connsiteY8" fmla="*/ 56199 h 561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3984" h="561992">
                  <a:moveTo>
                    <a:pt x="0" y="56199"/>
                  </a:moveTo>
                  <a:cubicBezTo>
                    <a:pt x="0" y="25161"/>
                    <a:pt x="25161" y="0"/>
                    <a:pt x="56199" y="0"/>
                  </a:cubicBezTo>
                  <a:lnTo>
                    <a:pt x="1067785" y="0"/>
                  </a:lnTo>
                  <a:cubicBezTo>
                    <a:pt x="1098823" y="0"/>
                    <a:pt x="1123984" y="25161"/>
                    <a:pt x="1123984" y="56199"/>
                  </a:cubicBezTo>
                  <a:lnTo>
                    <a:pt x="1123984" y="505793"/>
                  </a:lnTo>
                  <a:cubicBezTo>
                    <a:pt x="1123984" y="536831"/>
                    <a:pt x="1098823" y="561992"/>
                    <a:pt x="1067785" y="561992"/>
                  </a:cubicBezTo>
                  <a:lnTo>
                    <a:pt x="56199" y="561992"/>
                  </a:lnTo>
                  <a:cubicBezTo>
                    <a:pt x="25161" y="561992"/>
                    <a:pt x="0" y="536831"/>
                    <a:pt x="0" y="505793"/>
                  </a:cubicBezTo>
                  <a:lnTo>
                    <a:pt x="0" y="5619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160" tIns="29160" rIns="29160" bIns="29160" numCol="1" spcCol="1270" anchor="ctr" anchorCtr="0">
              <a:noAutofit/>
            </a:bodyPr>
            <a:lstStyle/>
            <a:p>
              <a:pPr marL="0" lvl="0" indent="0" algn="ctr" defTabSz="889000">
                <a:lnSpc>
                  <a:spcPct val="90000"/>
                </a:lnSpc>
                <a:spcBef>
                  <a:spcPct val="0"/>
                </a:spcBef>
                <a:spcAft>
                  <a:spcPct val="35000"/>
                </a:spcAft>
                <a:buNone/>
              </a:pPr>
              <a:r>
                <a:rPr lang="zh-CN" altLang="en-US" sz="1400" kern="1200" dirty="0">
                  <a:solidFill>
                    <a:schemeClr val="accent6"/>
                  </a:solidFill>
                  <a:latin typeface="+mn-ea"/>
                </a:rPr>
                <a:t>行政处罚</a:t>
              </a:r>
            </a:p>
          </p:txBody>
        </p:sp>
        <p:sp>
          <p:nvSpPr>
            <p:cNvPr id="102" name="任意多边形: 形状 101">
              <a:extLst>
                <a:ext uri="{FF2B5EF4-FFF2-40B4-BE49-F238E27FC236}">
                  <a16:creationId xmlns:a16="http://schemas.microsoft.com/office/drawing/2014/main" id="{CAC74E94-2380-423E-993F-5EC9779AF00F}"/>
                </a:ext>
              </a:extLst>
            </p:cNvPr>
            <p:cNvSpPr/>
            <p:nvPr/>
          </p:nvSpPr>
          <p:spPr>
            <a:xfrm>
              <a:off x="7989565" y="1789031"/>
              <a:ext cx="1123984" cy="561992"/>
            </a:xfrm>
            <a:custGeom>
              <a:avLst/>
              <a:gdLst>
                <a:gd name="connsiteX0" fmla="*/ 0 w 1123984"/>
                <a:gd name="connsiteY0" fmla="*/ 56199 h 561992"/>
                <a:gd name="connsiteX1" fmla="*/ 56199 w 1123984"/>
                <a:gd name="connsiteY1" fmla="*/ 0 h 561992"/>
                <a:gd name="connsiteX2" fmla="*/ 1067785 w 1123984"/>
                <a:gd name="connsiteY2" fmla="*/ 0 h 561992"/>
                <a:gd name="connsiteX3" fmla="*/ 1123984 w 1123984"/>
                <a:gd name="connsiteY3" fmla="*/ 56199 h 561992"/>
                <a:gd name="connsiteX4" fmla="*/ 1123984 w 1123984"/>
                <a:gd name="connsiteY4" fmla="*/ 505793 h 561992"/>
                <a:gd name="connsiteX5" fmla="*/ 1067785 w 1123984"/>
                <a:gd name="connsiteY5" fmla="*/ 561992 h 561992"/>
                <a:gd name="connsiteX6" fmla="*/ 56199 w 1123984"/>
                <a:gd name="connsiteY6" fmla="*/ 561992 h 561992"/>
                <a:gd name="connsiteX7" fmla="*/ 0 w 1123984"/>
                <a:gd name="connsiteY7" fmla="*/ 505793 h 561992"/>
                <a:gd name="connsiteX8" fmla="*/ 0 w 1123984"/>
                <a:gd name="connsiteY8" fmla="*/ 56199 h 561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3984" h="561992">
                  <a:moveTo>
                    <a:pt x="0" y="56199"/>
                  </a:moveTo>
                  <a:cubicBezTo>
                    <a:pt x="0" y="25161"/>
                    <a:pt x="25161" y="0"/>
                    <a:pt x="56199" y="0"/>
                  </a:cubicBezTo>
                  <a:lnTo>
                    <a:pt x="1067785" y="0"/>
                  </a:lnTo>
                  <a:cubicBezTo>
                    <a:pt x="1098823" y="0"/>
                    <a:pt x="1123984" y="25161"/>
                    <a:pt x="1123984" y="56199"/>
                  </a:cubicBezTo>
                  <a:lnTo>
                    <a:pt x="1123984" y="505793"/>
                  </a:lnTo>
                  <a:cubicBezTo>
                    <a:pt x="1123984" y="536831"/>
                    <a:pt x="1098823" y="561992"/>
                    <a:pt x="1067785" y="561992"/>
                  </a:cubicBezTo>
                  <a:lnTo>
                    <a:pt x="56199" y="561992"/>
                  </a:lnTo>
                  <a:cubicBezTo>
                    <a:pt x="25161" y="561992"/>
                    <a:pt x="0" y="536831"/>
                    <a:pt x="0" y="505793"/>
                  </a:cubicBezTo>
                  <a:lnTo>
                    <a:pt x="0" y="56199"/>
                  </a:lnTo>
                  <a:close/>
                </a:path>
              </a:pathLst>
            </a:cu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160" tIns="29160" rIns="29160" bIns="29160" numCol="1" spcCol="1270" anchor="ctr" anchorCtr="0">
              <a:noAutofit/>
            </a:bodyPr>
            <a:lstStyle/>
            <a:p>
              <a:pPr marL="0" lvl="0" indent="0" algn="ctr" defTabSz="889000">
                <a:lnSpc>
                  <a:spcPct val="90000"/>
                </a:lnSpc>
                <a:spcBef>
                  <a:spcPct val="0"/>
                </a:spcBef>
                <a:spcAft>
                  <a:spcPct val="35000"/>
                </a:spcAft>
                <a:buNone/>
              </a:pPr>
              <a:r>
                <a:rPr lang="zh-CN" altLang="en-US" sz="1400" kern="1200" dirty="0">
                  <a:latin typeface="+mn-ea"/>
                </a:rPr>
                <a:t>刑事处罚</a:t>
              </a:r>
            </a:p>
          </p:txBody>
        </p:sp>
        <p:cxnSp>
          <p:nvCxnSpPr>
            <p:cNvPr id="107" name="直接连接符 106">
              <a:extLst>
                <a:ext uri="{FF2B5EF4-FFF2-40B4-BE49-F238E27FC236}">
                  <a16:creationId xmlns:a16="http://schemas.microsoft.com/office/drawing/2014/main" id="{2E7288B2-8160-489C-BD1B-565B6DAEF703}"/>
                </a:ext>
              </a:extLst>
            </p:cNvPr>
            <p:cNvCxnSpPr>
              <a:cxnSpLocks/>
            </p:cNvCxnSpPr>
            <p:nvPr/>
          </p:nvCxnSpPr>
          <p:spPr>
            <a:xfrm>
              <a:off x="4345596" y="4758579"/>
              <a:ext cx="2307599"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9" name="直接连接符 108">
              <a:extLst>
                <a:ext uri="{FF2B5EF4-FFF2-40B4-BE49-F238E27FC236}">
                  <a16:creationId xmlns:a16="http://schemas.microsoft.com/office/drawing/2014/main" id="{CB800CB8-F15C-4489-B6E3-88F922239B9E}"/>
                </a:ext>
              </a:extLst>
            </p:cNvPr>
            <p:cNvCxnSpPr>
              <a:cxnSpLocks/>
            </p:cNvCxnSpPr>
            <p:nvPr/>
          </p:nvCxnSpPr>
          <p:spPr>
            <a:xfrm>
              <a:off x="2920577" y="5777306"/>
              <a:ext cx="3732618"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13" name="任意多边形: 形状 112">
              <a:extLst>
                <a:ext uri="{FF2B5EF4-FFF2-40B4-BE49-F238E27FC236}">
                  <a16:creationId xmlns:a16="http://schemas.microsoft.com/office/drawing/2014/main" id="{89F364D2-D0C1-426F-AE00-4BDB37EC498A}"/>
                </a:ext>
              </a:extLst>
            </p:cNvPr>
            <p:cNvSpPr/>
            <p:nvPr/>
          </p:nvSpPr>
          <p:spPr>
            <a:xfrm>
              <a:off x="6337730" y="1536551"/>
              <a:ext cx="1123984" cy="561992"/>
            </a:xfrm>
            <a:custGeom>
              <a:avLst/>
              <a:gdLst>
                <a:gd name="connsiteX0" fmla="*/ 0 w 1123984"/>
                <a:gd name="connsiteY0" fmla="*/ 56199 h 561992"/>
                <a:gd name="connsiteX1" fmla="*/ 56199 w 1123984"/>
                <a:gd name="connsiteY1" fmla="*/ 0 h 561992"/>
                <a:gd name="connsiteX2" fmla="*/ 1067785 w 1123984"/>
                <a:gd name="connsiteY2" fmla="*/ 0 h 561992"/>
                <a:gd name="connsiteX3" fmla="*/ 1123984 w 1123984"/>
                <a:gd name="connsiteY3" fmla="*/ 56199 h 561992"/>
                <a:gd name="connsiteX4" fmla="*/ 1123984 w 1123984"/>
                <a:gd name="connsiteY4" fmla="*/ 505793 h 561992"/>
                <a:gd name="connsiteX5" fmla="*/ 1067785 w 1123984"/>
                <a:gd name="connsiteY5" fmla="*/ 561992 h 561992"/>
                <a:gd name="connsiteX6" fmla="*/ 56199 w 1123984"/>
                <a:gd name="connsiteY6" fmla="*/ 561992 h 561992"/>
                <a:gd name="connsiteX7" fmla="*/ 0 w 1123984"/>
                <a:gd name="connsiteY7" fmla="*/ 505793 h 561992"/>
                <a:gd name="connsiteX8" fmla="*/ 0 w 1123984"/>
                <a:gd name="connsiteY8" fmla="*/ 56199 h 561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3984" h="561992">
                  <a:moveTo>
                    <a:pt x="0" y="56199"/>
                  </a:moveTo>
                  <a:cubicBezTo>
                    <a:pt x="0" y="25161"/>
                    <a:pt x="25161" y="0"/>
                    <a:pt x="56199" y="0"/>
                  </a:cubicBezTo>
                  <a:lnTo>
                    <a:pt x="1067785" y="0"/>
                  </a:lnTo>
                  <a:cubicBezTo>
                    <a:pt x="1098823" y="0"/>
                    <a:pt x="1123984" y="25161"/>
                    <a:pt x="1123984" y="56199"/>
                  </a:cubicBezTo>
                  <a:lnTo>
                    <a:pt x="1123984" y="505793"/>
                  </a:lnTo>
                  <a:cubicBezTo>
                    <a:pt x="1123984" y="536831"/>
                    <a:pt x="1098823" y="561992"/>
                    <a:pt x="1067785" y="561992"/>
                  </a:cubicBezTo>
                  <a:lnTo>
                    <a:pt x="56199" y="561992"/>
                  </a:lnTo>
                  <a:cubicBezTo>
                    <a:pt x="25161" y="561992"/>
                    <a:pt x="0" y="536831"/>
                    <a:pt x="0" y="505793"/>
                  </a:cubicBezTo>
                  <a:lnTo>
                    <a:pt x="0" y="56199"/>
                  </a:lnTo>
                  <a:close/>
                </a:path>
              </a:pathLst>
            </a:cu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160" tIns="29160" rIns="29160" bIns="29160" numCol="1" spcCol="1270" anchor="ctr" anchorCtr="0">
              <a:noAutofit/>
            </a:bodyPr>
            <a:lstStyle/>
            <a:p>
              <a:pPr marL="0" lvl="0" indent="0" algn="ctr" defTabSz="889000">
                <a:lnSpc>
                  <a:spcPct val="90000"/>
                </a:lnSpc>
                <a:spcBef>
                  <a:spcPct val="0"/>
                </a:spcBef>
                <a:spcAft>
                  <a:spcPct val="35000"/>
                </a:spcAft>
                <a:buNone/>
              </a:pPr>
              <a:r>
                <a:rPr lang="zh-CN" altLang="en-US" sz="1400" dirty="0">
                  <a:latin typeface="+mn-ea"/>
                </a:rPr>
                <a:t>逃避商检</a:t>
              </a:r>
              <a:r>
                <a:rPr lang="zh-CN" altLang="en-US" sz="1400" kern="1200" dirty="0">
                  <a:latin typeface="+mn-ea"/>
                </a:rPr>
                <a:t>罪</a:t>
              </a:r>
            </a:p>
          </p:txBody>
        </p:sp>
        <p:sp>
          <p:nvSpPr>
            <p:cNvPr id="114" name="左大括号 113">
              <a:extLst>
                <a:ext uri="{FF2B5EF4-FFF2-40B4-BE49-F238E27FC236}">
                  <a16:creationId xmlns:a16="http://schemas.microsoft.com/office/drawing/2014/main" id="{9D9AE233-A94C-4328-9B9C-ECA66236EB29}"/>
                </a:ext>
              </a:extLst>
            </p:cNvPr>
            <p:cNvSpPr/>
            <p:nvPr/>
          </p:nvSpPr>
          <p:spPr>
            <a:xfrm>
              <a:off x="6015789" y="1684250"/>
              <a:ext cx="285319" cy="817961"/>
            </a:xfrm>
            <a:prstGeom prst="leftBrace">
              <a:avLst>
                <a:gd name="adj1" fmla="val 8333"/>
                <a:gd name="adj2" fmla="val 52305"/>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400">
                <a:latin typeface="+mn-ea"/>
              </a:endParaRPr>
            </a:p>
          </p:txBody>
        </p:sp>
        <p:sp>
          <p:nvSpPr>
            <p:cNvPr id="116" name="任意多边形: 形状 115">
              <a:extLst>
                <a:ext uri="{FF2B5EF4-FFF2-40B4-BE49-F238E27FC236}">
                  <a16:creationId xmlns:a16="http://schemas.microsoft.com/office/drawing/2014/main" id="{DB60C2DD-00AF-47E1-95A3-B5619D5FC21A}"/>
                </a:ext>
              </a:extLst>
            </p:cNvPr>
            <p:cNvSpPr/>
            <p:nvPr/>
          </p:nvSpPr>
          <p:spPr>
            <a:xfrm>
              <a:off x="6339665" y="3680365"/>
              <a:ext cx="1123984" cy="561992"/>
            </a:xfrm>
            <a:custGeom>
              <a:avLst/>
              <a:gdLst>
                <a:gd name="connsiteX0" fmla="*/ 0 w 1123984"/>
                <a:gd name="connsiteY0" fmla="*/ 56199 h 561992"/>
                <a:gd name="connsiteX1" fmla="*/ 56199 w 1123984"/>
                <a:gd name="connsiteY1" fmla="*/ 0 h 561992"/>
                <a:gd name="connsiteX2" fmla="*/ 1067785 w 1123984"/>
                <a:gd name="connsiteY2" fmla="*/ 0 h 561992"/>
                <a:gd name="connsiteX3" fmla="*/ 1123984 w 1123984"/>
                <a:gd name="connsiteY3" fmla="*/ 56199 h 561992"/>
                <a:gd name="connsiteX4" fmla="*/ 1123984 w 1123984"/>
                <a:gd name="connsiteY4" fmla="*/ 505793 h 561992"/>
                <a:gd name="connsiteX5" fmla="*/ 1067785 w 1123984"/>
                <a:gd name="connsiteY5" fmla="*/ 561992 h 561992"/>
                <a:gd name="connsiteX6" fmla="*/ 56199 w 1123984"/>
                <a:gd name="connsiteY6" fmla="*/ 561992 h 561992"/>
                <a:gd name="connsiteX7" fmla="*/ 0 w 1123984"/>
                <a:gd name="connsiteY7" fmla="*/ 505793 h 561992"/>
                <a:gd name="connsiteX8" fmla="*/ 0 w 1123984"/>
                <a:gd name="connsiteY8" fmla="*/ 56199 h 561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3984" h="561992">
                  <a:moveTo>
                    <a:pt x="0" y="56199"/>
                  </a:moveTo>
                  <a:cubicBezTo>
                    <a:pt x="0" y="25161"/>
                    <a:pt x="25161" y="0"/>
                    <a:pt x="56199" y="0"/>
                  </a:cubicBezTo>
                  <a:lnTo>
                    <a:pt x="1067785" y="0"/>
                  </a:lnTo>
                  <a:cubicBezTo>
                    <a:pt x="1098823" y="0"/>
                    <a:pt x="1123984" y="25161"/>
                    <a:pt x="1123984" y="56199"/>
                  </a:cubicBezTo>
                  <a:lnTo>
                    <a:pt x="1123984" y="505793"/>
                  </a:lnTo>
                  <a:cubicBezTo>
                    <a:pt x="1123984" y="536831"/>
                    <a:pt x="1098823" y="561992"/>
                    <a:pt x="1067785" y="561992"/>
                  </a:cubicBezTo>
                  <a:lnTo>
                    <a:pt x="56199" y="561992"/>
                  </a:lnTo>
                  <a:cubicBezTo>
                    <a:pt x="25161" y="561992"/>
                    <a:pt x="0" y="536831"/>
                    <a:pt x="0" y="505793"/>
                  </a:cubicBezTo>
                  <a:lnTo>
                    <a:pt x="0" y="56199"/>
                  </a:lnTo>
                  <a:close/>
                </a:path>
              </a:pathLst>
            </a:custGeom>
            <a:solidFill>
              <a:schemeClr val="bg1">
                <a:lumMod val="8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160" tIns="29160" rIns="29160" bIns="29160" numCol="1" spcCol="1270" anchor="ctr" anchorCtr="0">
              <a:noAutofit/>
            </a:bodyPr>
            <a:lstStyle/>
            <a:p>
              <a:pPr marL="0" lvl="0" indent="0" algn="ctr" defTabSz="889000">
                <a:lnSpc>
                  <a:spcPct val="90000"/>
                </a:lnSpc>
                <a:spcBef>
                  <a:spcPct val="0"/>
                </a:spcBef>
                <a:spcAft>
                  <a:spcPct val="35000"/>
                </a:spcAft>
                <a:buNone/>
              </a:pPr>
              <a:r>
                <a:rPr lang="zh-CN" altLang="en-US" sz="1400" kern="1200" dirty="0">
                  <a:solidFill>
                    <a:schemeClr val="accent4"/>
                  </a:solidFill>
                  <a:latin typeface="+mn-ea"/>
                </a:rPr>
                <a:t>涉检违法</a:t>
              </a:r>
            </a:p>
          </p:txBody>
        </p:sp>
        <p:sp>
          <p:nvSpPr>
            <p:cNvPr id="117" name="左大括号 116">
              <a:extLst>
                <a:ext uri="{FF2B5EF4-FFF2-40B4-BE49-F238E27FC236}">
                  <a16:creationId xmlns:a16="http://schemas.microsoft.com/office/drawing/2014/main" id="{57D01270-3506-4210-B38A-3E23A46E8DAD}"/>
                </a:ext>
              </a:extLst>
            </p:cNvPr>
            <p:cNvSpPr/>
            <p:nvPr/>
          </p:nvSpPr>
          <p:spPr>
            <a:xfrm>
              <a:off x="6096000" y="3248622"/>
              <a:ext cx="207389" cy="817961"/>
            </a:xfrm>
            <a:prstGeom prst="lef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400">
                <a:latin typeface="+mn-ea"/>
              </a:endParaRPr>
            </a:p>
          </p:txBody>
        </p:sp>
        <p:sp>
          <p:nvSpPr>
            <p:cNvPr id="118" name="左大括号 117">
              <a:extLst>
                <a:ext uri="{FF2B5EF4-FFF2-40B4-BE49-F238E27FC236}">
                  <a16:creationId xmlns:a16="http://schemas.microsoft.com/office/drawing/2014/main" id="{E49A050D-818F-4948-B266-FFECEA23D82D}"/>
                </a:ext>
              </a:extLst>
            </p:cNvPr>
            <p:cNvSpPr/>
            <p:nvPr/>
          </p:nvSpPr>
          <p:spPr>
            <a:xfrm rot="10800000">
              <a:off x="7647279" y="1697974"/>
              <a:ext cx="285319" cy="817961"/>
            </a:xfrm>
            <a:prstGeom prst="leftBrace">
              <a:avLst>
                <a:gd name="adj1" fmla="val 8333"/>
                <a:gd name="adj2" fmla="val 52305"/>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400">
                <a:latin typeface="+mn-ea"/>
              </a:endParaRPr>
            </a:p>
          </p:txBody>
        </p:sp>
      </p:grpSp>
    </p:spTree>
    <p:extLst>
      <p:ext uri="{BB962C8B-B14F-4D97-AF65-F5344CB8AC3E}">
        <p14:creationId xmlns:p14="http://schemas.microsoft.com/office/powerpoint/2010/main" val="52735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11">
            <a:extLst>
              <a:ext uri="{FF2B5EF4-FFF2-40B4-BE49-F238E27FC236}">
                <a16:creationId xmlns:a16="http://schemas.microsoft.com/office/drawing/2014/main" id="{0A3EB0FF-CD5B-41C6-AB77-3912C1241B6B}"/>
              </a:ext>
            </a:extLst>
          </p:cNvPr>
          <p:cNvSpPr txBox="1"/>
          <p:nvPr/>
        </p:nvSpPr>
        <p:spPr>
          <a:xfrm>
            <a:off x="1427827" y="612023"/>
            <a:ext cx="4587962" cy="430887"/>
          </a:xfrm>
          <a:prstGeom prst="rect">
            <a:avLst/>
          </a:prstGeom>
          <a:noFill/>
        </p:spPr>
        <p:txBody>
          <a:bodyPr wrap="square" lIns="0" tIns="0" rIns="0" bIns="0" rtlCol="0">
            <a:spAutoFit/>
            <a:scene3d>
              <a:camera prst="orthographicFront"/>
              <a:lightRig rig="threePt" dir="t"/>
            </a:scene3d>
            <a:sp3d contourW="12700"/>
          </a:bodyPr>
          <a:lstStyle/>
          <a:p>
            <a:pPr lvl="0">
              <a:defRPr/>
            </a:pPr>
            <a:r>
              <a:rPr kumimoji="0" lang="zh-CN" altLang="en-US" sz="2800" b="1" i="0" u="none" strike="noStrike" kern="1200" cap="none" spc="0" normalizeH="0" baseline="0" noProof="0" dirty="0">
                <a:ln>
                  <a:noFill/>
                </a:ln>
                <a:solidFill>
                  <a:prstClr val="black">
                    <a:lumMod val="65000"/>
                    <a:lumOff val="35000"/>
                  </a:prstClr>
                </a:solidFill>
                <a:effectLst/>
                <a:uLnTx/>
                <a:uFillTx/>
                <a:latin typeface="Arial"/>
                <a:ea typeface="微软雅黑"/>
                <a:cs typeface="+mn-cs"/>
              </a:rPr>
              <a:t>信用降级</a:t>
            </a:r>
            <a:endParaRPr kumimoji="0" lang="en-US" altLang="zh-CN" sz="2800" b="1" i="0" u="none" strike="noStrike" kern="1200" cap="none" spc="0" normalizeH="0" baseline="0" noProof="0" dirty="0">
              <a:ln>
                <a:noFill/>
              </a:ln>
              <a:solidFill>
                <a:prstClr val="black">
                  <a:lumMod val="65000"/>
                  <a:lumOff val="35000"/>
                </a:prstClr>
              </a:solidFill>
              <a:effectLst/>
              <a:uLnTx/>
              <a:uFillTx/>
              <a:latin typeface="Arial"/>
              <a:ea typeface="微软雅黑"/>
              <a:cs typeface="+mn-cs"/>
            </a:endParaRPr>
          </a:p>
        </p:txBody>
      </p:sp>
      <p:pic>
        <p:nvPicPr>
          <p:cNvPr id="29" name="图片 28" descr="D:\=Business Support=\VI系统\logo\中英文全称横版Logo.png">
            <a:extLst>
              <a:ext uri="{FF2B5EF4-FFF2-40B4-BE49-F238E27FC236}">
                <a16:creationId xmlns:a16="http://schemas.microsoft.com/office/drawing/2014/main" id="{01138BC1-1532-4834-9C05-3C184E64138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79396" y="565131"/>
            <a:ext cx="2426122" cy="374250"/>
          </a:xfrm>
          <a:prstGeom prst="rect">
            <a:avLst/>
          </a:prstGeom>
          <a:noFill/>
          <a:ln>
            <a:noFill/>
          </a:ln>
        </p:spPr>
      </p:pic>
      <p:sp>
        <p:nvSpPr>
          <p:cNvPr id="30" name="TextBox 7">
            <a:extLst>
              <a:ext uri="{FF2B5EF4-FFF2-40B4-BE49-F238E27FC236}">
                <a16:creationId xmlns:a16="http://schemas.microsoft.com/office/drawing/2014/main" id="{7E7E97B1-E3EA-45C7-9014-93E2D6C3A524}"/>
              </a:ext>
            </a:extLst>
          </p:cNvPr>
          <p:cNvSpPr txBox="1"/>
          <p:nvPr/>
        </p:nvSpPr>
        <p:spPr>
          <a:xfrm flipV="1">
            <a:off x="505567" y="1055253"/>
            <a:ext cx="10931676" cy="36000"/>
          </a:xfrm>
          <a:prstGeom prst="rect">
            <a:avLst/>
          </a:prstGeom>
          <a:solidFill>
            <a:schemeClr val="accent1">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07" b="0" i="0" u="none" strike="noStrike" kern="1200" cap="none" spc="0" normalizeH="0" baseline="0" noProof="0" dirty="0">
              <a:ln>
                <a:noFill/>
              </a:ln>
              <a:solidFill>
                <a:prstClr val="black"/>
              </a:solidFill>
              <a:effectLst/>
              <a:uLnTx/>
              <a:uFillTx/>
              <a:latin typeface="Arial"/>
              <a:ea typeface="微软雅黑"/>
              <a:cs typeface="+mn-cs"/>
            </a:endParaRPr>
          </a:p>
        </p:txBody>
      </p:sp>
      <p:pic>
        <p:nvPicPr>
          <p:cNvPr id="34" name="图片 33">
            <a:extLst>
              <a:ext uri="{FF2B5EF4-FFF2-40B4-BE49-F238E27FC236}">
                <a16:creationId xmlns:a16="http://schemas.microsoft.com/office/drawing/2014/main" id="{B66B1462-1A75-42D9-B547-4CF1A8D13E5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1434" b="2440"/>
          <a:stretch/>
        </p:blipFill>
        <p:spPr>
          <a:xfrm rot="5400000">
            <a:off x="350737" y="-350737"/>
            <a:ext cx="1660727" cy="2362201"/>
          </a:xfrm>
          <a:prstGeom prst="rect">
            <a:avLst/>
          </a:prstGeom>
        </p:spPr>
      </p:pic>
      <p:grpSp>
        <p:nvGrpSpPr>
          <p:cNvPr id="3" name="组合 2">
            <a:extLst>
              <a:ext uri="{FF2B5EF4-FFF2-40B4-BE49-F238E27FC236}">
                <a16:creationId xmlns:a16="http://schemas.microsoft.com/office/drawing/2014/main" id="{60CEB13B-CDDC-436D-9CE3-24D0D68F0413}"/>
              </a:ext>
            </a:extLst>
          </p:cNvPr>
          <p:cNvGrpSpPr/>
          <p:nvPr/>
        </p:nvGrpSpPr>
        <p:grpSpPr>
          <a:xfrm>
            <a:off x="5089280" y="1818737"/>
            <a:ext cx="6729649" cy="3459431"/>
            <a:chOff x="3574190" y="1752194"/>
            <a:chExt cx="8054579" cy="3907972"/>
          </a:xfrm>
        </p:grpSpPr>
        <p:sp>
          <p:nvSpPr>
            <p:cNvPr id="75" name="矩形 64">
              <a:extLst>
                <a:ext uri="{FF2B5EF4-FFF2-40B4-BE49-F238E27FC236}">
                  <a16:creationId xmlns:a16="http://schemas.microsoft.com/office/drawing/2014/main" id="{66BBBA8F-945D-405C-A966-7D13C6F9E9DC}"/>
                </a:ext>
              </a:extLst>
            </p:cNvPr>
            <p:cNvSpPr/>
            <p:nvPr/>
          </p:nvSpPr>
          <p:spPr>
            <a:xfrm rot="1800000">
              <a:off x="6137096" y="4340064"/>
              <a:ext cx="1260575" cy="847628"/>
            </a:xfrm>
            <a:custGeom>
              <a:avLst/>
              <a:gdLst>
                <a:gd name="connsiteX0" fmla="*/ 0 w 1260575"/>
                <a:gd name="connsiteY0" fmla="*/ 0 h 840313"/>
                <a:gd name="connsiteX1" fmla="*/ 1260575 w 1260575"/>
                <a:gd name="connsiteY1" fmla="*/ 0 h 840313"/>
                <a:gd name="connsiteX2" fmla="*/ 1260575 w 1260575"/>
                <a:gd name="connsiteY2" fmla="*/ 840313 h 840313"/>
                <a:gd name="connsiteX3" fmla="*/ 0 w 1260575"/>
                <a:gd name="connsiteY3" fmla="*/ 840313 h 840313"/>
                <a:gd name="connsiteX4" fmla="*/ 0 w 1260575"/>
                <a:gd name="connsiteY4" fmla="*/ 0 h 840313"/>
                <a:gd name="connsiteX0" fmla="*/ 0 w 1260575"/>
                <a:gd name="connsiteY0" fmla="*/ 0 h 847628"/>
                <a:gd name="connsiteX1" fmla="*/ 1260575 w 1260575"/>
                <a:gd name="connsiteY1" fmla="*/ 0 h 847628"/>
                <a:gd name="connsiteX2" fmla="*/ 1260575 w 1260575"/>
                <a:gd name="connsiteY2" fmla="*/ 840313 h 847628"/>
                <a:gd name="connsiteX3" fmla="*/ 402472 w 1260575"/>
                <a:gd name="connsiteY3" fmla="*/ 847628 h 847628"/>
                <a:gd name="connsiteX4" fmla="*/ 0 w 1260575"/>
                <a:gd name="connsiteY4" fmla="*/ 840313 h 847628"/>
                <a:gd name="connsiteX5" fmla="*/ 0 w 1260575"/>
                <a:gd name="connsiteY5" fmla="*/ 0 h 847628"/>
                <a:gd name="connsiteX0" fmla="*/ 0 w 1260575"/>
                <a:gd name="connsiteY0" fmla="*/ 0 h 847628"/>
                <a:gd name="connsiteX1" fmla="*/ 1260575 w 1260575"/>
                <a:gd name="connsiteY1" fmla="*/ 0 h 847628"/>
                <a:gd name="connsiteX2" fmla="*/ 1260575 w 1260575"/>
                <a:gd name="connsiteY2" fmla="*/ 840313 h 847628"/>
                <a:gd name="connsiteX3" fmla="*/ 402472 w 1260575"/>
                <a:gd name="connsiteY3" fmla="*/ 847628 h 847628"/>
                <a:gd name="connsiteX4" fmla="*/ 0 w 1260575"/>
                <a:gd name="connsiteY4" fmla="*/ 0 h 847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575" h="847628">
                  <a:moveTo>
                    <a:pt x="0" y="0"/>
                  </a:moveTo>
                  <a:lnTo>
                    <a:pt x="1260575" y="0"/>
                  </a:lnTo>
                  <a:lnTo>
                    <a:pt x="1260575" y="840313"/>
                  </a:lnTo>
                  <a:lnTo>
                    <a:pt x="402472" y="847628"/>
                  </a:lnTo>
                  <a:lnTo>
                    <a:pt x="0" y="0"/>
                  </a:lnTo>
                  <a:close/>
                </a:path>
              </a:pathLst>
            </a:custGeom>
            <a:gradFill flip="none" rotWithShape="0">
              <a:gsLst>
                <a:gs pos="0">
                  <a:schemeClr val="bg1">
                    <a:lumMod val="50000"/>
                  </a:schemeClr>
                </a:gs>
                <a:gs pos="61000">
                  <a:schemeClr val="bg1">
                    <a:lumMod val="95000"/>
                    <a:alpha val="0"/>
                  </a:schemeClr>
                </a:gs>
                <a:gs pos="100000">
                  <a:schemeClr val="bg1">
                    <a:lumMod val="95000"/>
                    <a:alpha val="0"/>
                  </a:schemeClr>
                </a:gs>
              </a:gsLst>
              <a:lin ang="1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lang="zh-CN" altLang="en-US" sz="825">
                <a:solidFill>
                  <a:prstClr val="white"/>
                </a:solidFill>
                <a:latin typeface="+mn-ea"/>
              </a:endParaRPr>
            </a:p>
          </p:txBody>
        </p:sp>
        <p:sp>
          <p:nvSpPr>
            <p:cNvPr id="76" name="矩形 65">
              <a:extLst>
                <a:ext uri="{FF2B5EF4-FFF2-40B4-BE49-F238E27FC236}">
                  <a16:creationId xmlns:a16="http://schemas.microsoft.com/office/drawing/2014/main" id="{BF04498B-D894-40C7-9D40-736DFCA2699B}"/>
                </a:ext>
              </a:extLst>
            </p:cNvPr>
            <p:cNvSpPr/>
            <p:nvPr/>
          </p:nvSpPr>
          <p:spPr>
            <a:xfrm rot="1800000">
              <a:off x="6890499" y="2915159"/>
              <a:ext cx="2369774" cy="1894878"/>
            </a:xfrm>
            <a:custGeom>
              <a:avLst/>
              <a:gdLst>
                <a:gd name="connsiteX0" fmla="*/ 0 w 2369774"/>
                <a:gd name="connsiteY0" fmla="*/ 0 h 1888326"/>
                <a:gd name="connsiteX1" fmla="*/ 2369774 w 2369774"/>
                <a:gd name="connsiteY1" fmla="*/ 0 h 1888326"/>
                <a:gd name="connsiteX2" fmla="*/ 2369774 w 2369774"/>
                <a:gd name="connsiteY2" fmla="*/ 1888326 h 1888326"/>
                <a:gd name="connsiteX3" fmla="*/ 0 w 2369774"/>
                <a:gd name="connsiteY3" fmla="*/ 1888326 h 1888326"/>
                <a:gd name="connsiteX4" fmla="*/ 0 w 2369774"/>
                <a:gd name="connsiteY4" fmla="*/ 0 h 1888326"/>
                <a:gd name="connsiteX0" fmla="*/ 0 w 2369774"/>
                <a:gd name="connsiteY0" fmla="*/ 0 h 1894878"/>
                <a:gd name="connsiteX1" fmla="*/ 2369774 w 2369774"/>
                <a:gd name="connsiteY1" fmla="*/ 0 h 1894878"/>
                <a:gd name="connsiteX2" fmla="*/ 2369774 w 2369774"/>
                <a:gd name="connsiteY2" fmla="*/ 1888326 h 1894878"/>
                <a:gd name="connsiteX3" fmla="*/ 862086 w 2369774"/>
                <a:gd name="connsiteY3" fmla="*/ 1894878 h 1894878"/>
                <a:gd name="connsiteX4" fmla="*/ 0 w 2369774"/>
                <a:gd name="connsiteY4" fmla="*/ 1888326 h 1894878"/>
                <a:gd name="connsiteX5" fmla="*/ 0 w 2369774"/>
                <a:gd name="connsiteY5" fmla="*/ 0 h 1894878"/>
                <a:gd name="connsiteX0" fmla="*/ 0 w 2369774"/>
                <a:gd name="connsiteY0" fmla="*/ 0 h 1894878"/>
                <a:gd name="connsiteX1" fmla="*/ 2369774 w 2369774"/>
                <a:gd name="connsiteY1" fmla="*/ 0 h 1894878"/>
                <a:gd name="connsiteX2" fmla="*/ 2369774 w 2369774"/>
                <a:gd name="connsiteY2" fmla="*/ 1888326 h 1894878"/>
                <a:gd name="connsiteX3" fmla="*/ 862086 w 2369774"/>
                <a:gd name="connsiteY3" fmla="*/ 1894878 h 1894878"/>
                <a:gd name="connsiteX4" fmla="*/ 0 w 2369774"/>
                <a:gd name="connsiteY4" fmla="*/ 0 h 1894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9774" h="1894878">
                  <a:moveTo>
                    <a:pt x="0" y="0"/>
                  </a:moveTo>
                  <a:lnTo>
                    <a:pt x="2369774" y="0"/>
                  </a:lnTo>
                  <a:lnTo>
                    <a:pt x="2369774" y="1888326"/>
                  </a:lnTo>
                  <a:lnTo>
                    <a:pt x="862086" y="1894878"/>
                  </a:lnTo>
                  <a:lnTo>
                    <a:pt x="0" y="0"/>
                  </a:lnTo>
                  <a:close/>
                </a:path>
              </a:pathLst>
            </a:custGeom>
            <a:gradFill flip="none" rotWithShape="0">
              <a:gsLst>
                <a:gs pos="0">
                  <a:schemeClr val="bg1">
                    <a:lumMod val="50000"/>
                  </a:schemeClr>
                </a:gs>
                <a:gs pos="61000">
                  <a:schemeClr val="bg1">
                    <a:lumMod val="95000"/>
                    <a:alpha val="0"/>
                  </a:schemeClr>
                </a:gs>
                <a:gs pos="100000">
                  <a:schemeClr val="bg1">
                    <a:lumMod val="95000"/>
                    <a:alpha val="0"/>
                  </a:schemeClr>
                </a:gs>
              </a:gsLst>
              <a:lin ang="1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lang="zh-CN" altLang="en-US" sz="825">
                <a:solidFill>
                  <a:prstClr val="white"/>
                </a:solidFill>
                <a:latin typeface="+mn-ea"/>
              </a:endParaRPr>
            </a:p>
          </p:txBody>
        </p:sp>
        <p:sp>
          <p:nvSpPr>
            <p:cNvPr id="77" name="矩形 64">
              <a:extLst>
                <a:ext uri="{FF2B5EF4-FFF2-40B4-BE49-F238E27FC236}">
                  <a16:creationId xmlns:a16="http://schemas.microsoft.com/office/drawing/2014/main" id="{2D28C5DB-5087-4233-A303-F148D2294BD0}"/>
                </a:ext>
              </a:extLst>
            </p:cNvPr>
            <p:cNvSpPr/>
            <p:nvPr/>
          </p:nvSpPr>
          <p:spPr>
            <a:xfrm rot="1800000">
              <a:off x="8235013" y="4340065"/>
              <a:ext cx="1260575" cy="847628"/>
            </a:xfrm>
            <a:custGeom>
              <a:avLst/>
              <a:gdLst>
                <a:gd name="connsiteX0" fmla="*/ 0 w 1260575"/>
                <a:gd name="connsiteY0" fmla="*/ 0 h 840313"/>
                <a:gd name="connsiteX1" fmla="*/ 1260575 w 1260575"/>
                <a:gd name="connsiteY1" fmla="*/ 0 h 840313"/>
                <a:gd name="connsiteX2" fmla="*/ 1260575 w 1260575"/>
                <a:gd name="connsiteY2" fmla="*/ 840313 h 840313"/>
                <a:gd name="connsiteX3" fmla="*/ 0 w 1260575"/>
                <a:gd name="connsiteY3" fmla="*/ 840313 h 840313"/>
                <a:gd name="connsiteX4" fmla="*/ 0 w 1260575"/>
                <a:gd name="connsiteY4" fmla="*/ 0 h 840313"/>
                <a:gd name="connsiteX0" fmla="*/ 0 w 1260575"/>
                <a:gd name="connsiteY0" fmla="*/ 0 h 847628"/>
                <a:gd name="connsiteX1" fmla="*/ 1260575 w 1260575"/>
                <a:gd name="connsiteY1" fmla="*/ 0 h 847628"/>
                <a:gd name="connsiteX2" fmla="*/ 1260575 w 1260575"/>
                <a:gd name="connsiteY2" fmla="*/ 840313 h 847628"/>
                <a:gd name="connsiteX3" fmla="*/ 402472 w 1260575"/>
                <a:gd name="connsiteY3" fmla="*/ 847628 h 847628"/>
                <a:gd name="connsiteX4" fmla="*/ 0 w 1260575"/>
                <a:gd name="connsiteY4" fmla="*/ 840313 h 847628"/>
                <a:gd name="connsiteX5" fmla="*/ 0 w 1260575"/>
                <a:gd name="connsiteY5" fmla="*/ 0 h 847628"/>
                <a:gd name="connsiteX0" fmla="*/ 0 w 1260575"/>
                <a:gd name="connsiteY0" fmla="*/ 0 h 847628"/>
                <a:gd name="connsiteX1" fmla="*/ 1260575 w 1260575"/>
                <a:gd name="connsiteY1" fmla="*/ 0 h 847628"/>
                <a:gd name="connsiteX2" fmla="*/ 1260575 w 1260575"/>
                <a:gd name="connsiteY2" fmla="*/ 840313 h 847628"/>
                <a:gd name="connsiteX3" fmla="*/ 402472 w 1260575"/>
                <a:gd name="connsiteY3" fmla="*/ 847628 h 847628"/>
                <a:gd name="connsiteX4" fmla="*/ 0 w 1260575"/>
                <a:gd name="connsiteY4" fmla="*/ 0 h 847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575" h="847628">
                  <a:moveTo>
                    <a:pt x="0" y="0"/>
                  </a:moveTo>
                  <a:lnTo>
                    <a:pt x="1260575" y="0"/>
                  </a:lnTo>
                  <a:lnTo>
                    <a:pt x="1260575" y="840313"/>
                  </a:lnTo>
                  <a:lnTo>
                    <a:pt x="402472" y="847628"/>
                  </a:lnTo>
                  <a:lnTo>
                    <a:pt x="0" y="0"/>
                  </a:lnTo>
                  <a:close/>
                </a:path>
              </a:pathLst>
            </a:custGeom>
            <a:gradFill flip="none" rotWithShape="0">
              <a:gsLst>
                <a:gs pos="0">
                  <a:schemeClr val="bg1">
                    <a:lumMod val="50000"/>
                  </a:schemeClr>
                </a:gs>
                <a:gs pos="61000">
                  <a:schemeClr val="bg1">
                    <a:lumMod val="95000"/>
                    <a:alpha val="0"/>
                  </a:schemeClr>
                </a:gs>
                <a:gs pos="100000">
                  <a:schemeClr val="bg1">
                    <a:lumMod val="95000"/>
                    <a:alpha val="0"/>
                  </a:schemeClr>
                </a:gs>
              </a:gsLst>
              <a:lin ang="1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lang="zh-CN" altLang="en-US" sz="825">
                <a:solidFill>
                  <a:prstClr val="white"/>
                </a:solidFill>
                <a:latin typeface="+mn-ea"/>
              </a:endParaRPr>
            </a:p>
          </p:txBody>
        </p:sp>
        <p:sp>
          <p:nvSpPr>
            <p:cNvPr id="78" name="矩形 64">
              <a:extLst>
                <a:ext uri="{FF2B5EF4-FFF2-40B4-BE49-F238E27FC236}">
                  <a16:creationId xmlns:a16="http://schemas.microsoft.com/office/drawing/2014/main" id="{736AD874-282B-496A-9253-A75E6282E386}"/>
                </a:ext>
              </a:extLst>
            </p:cNvPr>
            <p:cNvSpPr/>
            <p:nvPr/>
          </p:nvSpPr>
          <p:spPr>
            <a:xfrm rot="1800000">
              <a:off x="6137096" y="2252997"/>
              <a:ext cx="1260575" cy="847628"/>
            </a:xfrm>
            <a:custGeom>
              <a:avLst/>
              <a:gdLst>
                <a:gd name="connsiteX0" fmla="*/ 0 w 1260575"/>
                <a:gd name="connsiteY0" fmla="*/ 0 h 840313"/>
                <a:gd name="connsiteX1" fmla="*/ 1260575 w 1260575"/>
                <a:gd name="connsiteY1" fmla="*/ 0 h 840313"/>
                <a:gd name="connsiteX2" fmla="*/ 1260575 w 1260575"/>
                <a:gd name="connsiteY2" fmla="*/ 840313 h 840313"/>
                <a:gd name="connsiteX3" fmla="*/ 0 w 1260575"/>
                <a:gd name="connsiteY3" fmla="*/ 840313 h 840313"/>
                <a:gd name="connsiteX4" fmla="*/ 0 w 1260575"/>
                <a:gd name="connsiteY4" fmla="*/ 0 h 840313"/>
                <a:gd name="connsiteX0" fmla="*/ 0 w 1260575"/>
                <a:gd name="connsiteY0" fmla="*/ 0 h 847628"/>
                <a:gd name="connsiteX1" fmla="*/ 1260575 w 1260575"/>
                <a:gd name="connsiteY1" fmla="*/ 0 h 847628"/>
                <a:gd name="connsiteX2" fmla="*/ 1260575 w 1260575"/>
                <a:gd name="connsiteY2" fmla="*/ 840313 h 847628"/>
                <a:gd name="connsiteX3" fmla="*/ 402472 w 1260575"/>
                <a:gd name="connsiteY3" fmla="*/ 847628 h 847628"/>
                <a:gd name="connsiteX4" fmla="*/ 0 w 1260575"/>
                <a:gd name="connsiteY4" fmla="*/ 840313 h 847628"/>
                <a:gd name="connsiteX5" fmla="*/ 0 w 1260575"/>
                <a:gd name="connsiteY5" fmla="*/ 0 h 847628"/>
                <a:gd name="connsiteX0" fmla="*/ 0 w 1260575"/>
                <a:gd name="connsiteY0" fmla="*/ 0 h 847628"/>
                <a:gd name="connsiteX1" fmla="*/ 1260575 w 1260575"/>
                <a:gd name="connsiteY1" fmla="*/ 0 h 847628"/>
                <a:gd name="connsiteX2" fmla="*/ 1260575 w 1260575"/>
                <a:gd name="connsiteY2" fmla="*/ 840313 h 847628"/>
                <a:gd name="connsiteX3" fmla="*/ 402472 w 1260575"/>
                <a:gd name="connsiteY3" fmla="*/ 847628 h 847628"/>
                <a:gd name="connsiteX4" fmla="*/ 0 w 1260575"/>
                <a:gd name="connsiteY4" fmla="*/ 0 h 847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575" h="847628">
                  <a:moveTo>
                    <a:pt x="0" y="0"/>
                  </a:moveTo>
                  <a:lnTo>
                    <a:pt x="1260575" y="0"/>
                  </a:lnTo>
                  <a:lnTo>
                    <a:pt x="1260575" y="840313"/>
                  </a:lnTo>
                  <a:lnTo>
                    <a:pt x="402472" y="847628"/>
                  </a:lnTo>
                  <a:lnTo>
                    <a:pt x="0" y="0"/>
                  </a:lnTo>
                  <a:close/>
                </a:path>
              </a:pathLst>
            </a:custGeom>
            <a:gradFill flip="none" rotWithShape="0">
              <a:gsLst>
                <a:gs pos="0">
                  <a:schemeClr val="bg1">
                    <a:lumMod val="50000"/>
                  </a:schemeClr>
                </a:gs>
                <a:gs pos="61000">
                  <a:schemeClr val="bg1">
                    <a:lumMod val="95000"/>
                    <a:alpha val="0"/>
                  </a:schemeClr>
                </a:gs>
                <a:gs pos="100000">
                  <a:schemeClr val="bg1">
                    <a:lumMod val="95000"/>
                    <a:alpha val="0"/>
                  </a:schemeClr>
                </a:gs>
              </a:gsLst>
              <a:lin ang="1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lang="zh-CN" altLang="en-US" sz="825">
                <a:solidFill>
                  <a:prstClr val="white"/>
                </a:solidFill>
                <a:latin typeface="+mn-ea"/>
              </a:endParaRPr>
            </a:p>
          </p:txBody>
        </p:sp>
        <p:sp>
          <p:nvSpPr>
            <p:cNvPr id="79" name="矩形 64">
              <a:extLst>
                <a:ext uri="{FF2B5EF4-FFF2-40B4-BE49-F238E27FC236}">
                  <a16:creationId xmlns:a16="http://schemas.microsoft.com/office/drawing/2014/main" id="{9B79BDC2-7CF9-4C89-8E55-2A61A98CE4CD}"/>
                </a:ext>
              </a:extLst>
            </p:cNvPr>
            <p:cNvSpPr/>
            <p:nvPr/>
          </p:nvSpPr>
          <p:spPr>
            <a:xfrm rot="1800000">
              <a:off x="8235013" y="2252998"/>
              <a:ext cx="1260575" cy="847628"/>
            </a:xfrm>
            <a:custGeom>
              <a:avLst/>
              <a:gdLst>
                <a:gd name="connsiteX0" fmla="*/ 0 w 1260575"/>
                <a:gd name="connsiteY0" fmla="*/ 0 h 840313"/>
                <a:gd name="connsiteX1" fmla="*/ 1260575 w 1260575"/>
                <a:gd name="connsiteY1" fmla="*/ 0 h 840313"/>
                <a:gd name="connsiteX2" fmla="*/ 1260575 w 1260575"/>
                <a:gd name="connsiteY2" fmla="*/ 840313 h 840313"/>
                <a:gd name="connsiteX3" fmla="*/ 0 w 1260575"/>
                <a:gd name="connsiteY3" fmla="*/ 840313 h 840313"/>
                <a:gd name="connsiteX4" fmla="*/ 0 w 1260575"/>
                <a:gd name="connsiteY4" fmla="*/ 0 h 840313"/>
                <a:gd name="connsiteX0" fmla="*/ 0 w 1260575"/>
                <a:gd name="connsiteY0" fmla="*/ 0 h 847628"/>
                <a:gd name="connsiteX1" fmla="*/ 1260575 w 1260575"/>
                <a:gd name="connsiteY1" fmla="*/ 0 h 847628"/>
                <a:gd name="connsiteX2" fmla="*/ 1260575 w 1260575"/>
                <a:gd name="connsiteY2" fmla="*/ 840313 h 847628"/>
                <a:gd name="connsiteX3" fmla="*/ 402472 w 1260575"/>
                <a:gd name="connsiteY3" fmla="*/ 847628 h 847628"/>
                <a:gd name="connsiteX4" fmla="*/ 0 w 1260575"/>
                <a:gd name="connsiteY4" fmla="*/ 840313 h 847628"/>
                <a:gd name="connsiteX5" fmla="*/ 0 w 1260575"/>
                <a:gd name="connsiteY5" fmla="*/ 0 h 847628"/>
                <a:gd name="connsiteX0" fmla="*/ 0 w 1260575"/>
                <a:gd name="connsiteY0" fmla="*/ 0 h 847628"/>
                <a:gd name="connsiteX1" fmla="*/ 1260575 w 1260575"/>
                <a:gd name="connsiteY1" fmla="*/ 0 h 847628"/>
                <a:gd name="connsiteX2" fmla="*/ 1260575 w 1260575"/>
                <a:gd name="connsiteY2" fmla="*/ 840313 h 847628"/>
                <a:gd name="connsiteX3" fmla="*/ 402472 w 1260575"/>
                <a:gd name="connsiteY3" fmla="*/ 847628 h 847628"/>
                <a:gd name="connsiteX4" fmla="*/ 0 w 1260575"/>
                <a:gd name="connsiteY4" fmla="*/ 0 h 847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575" h="847628">
                  <a:moveTo>
                    <a:pt x="0" y="0"/>
                  </a:moveTo>
                  <a:lnTo>
                    <a:pt x="1260575" y="0"/>
                  </a:lnTo>
                  <a:lnTo>
                    <a:pt x="1260575" y="840313"/>
                  </a:lnTo>
                  <a:lnTo>
                    <a:pt x="402472" y="847628"/>
                  </a:lnTo>
                  <a:lnTo>
                    <a:pt x="0" y="0"/>
                  </a:lnTo>
                  <a:close/>
                </a:path>
              </a:pathLst>
            </a:custGeom>
            <a:gradFill flip="none" rotWithShape="0">
              <a:gsLst>
                <a:gs pos="0">
                  <a:schemeClr val="bg1">
                    <a:lumMod val="50000"/>
                  </a:schemeClr>
                </a:gs>
                <a:gs pos="61000">
                  <a:schemeClr val="bg1">
                    <a:lumMod val="95000"/>
                    <a:alpha val="0"/>
                  </a:schemeClr>
                </a:gs>
                <a:gs pos="100000">
                  <a:schemeClr val="bg1">
                    <a:lumMod val="95000"/>
                    <a:alpha val="0"/>
                  </a:schemeClr>
                </a:gs>
              </a:gsLst>
              <a:lin ang="1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lang="zh-CN" altLang="en-US" sz="825">
                <a:solidFill>
                  <a:prstClr val="white"/>
                </a:solidFill>
                <a:latin typeface="+mn-ea"/>
              </a:endParaRPr>
            </a:p>
          </p:txBody>
        </p:sp>
        <p:grpSp>
          <p:nvGrpSpPr>
            <p:cNvPr id="80" name="Group 34">
              <a:extLst>
                <a:ext uri="{FF2B5EF4-FFF2-40B4-BE49-F238E27FC236}">
                  <a16:creationId xmlns:a16="http://schemas.microsoft.com/office/drawing/2014/main" id="{84018F77-0103-4F18-860D-BC48050E94D9}"/>
                </a:ext>
              </a:extLst>
            </p:cNvPr>
            <p:cNvGrpSpPr/>
            <p:nvPr/>
          </p:nvGrpSpPr>
          <p:grpSpPr>
            <a:xfrm>
              <a:off x="6034938" y="2092829"/>
              <a:ext cx="2835278" cy="2835276"/>
              <a:chOff x="3907251" y="1412776"/>
              <a:chExt cx="4356485" cy="4356484"/>
            </a:xfrm>
          </p:grpSpPr>
          <p:sp>
            <p:nvSpPr>
              <p:cNvPr id="81" name="ïṧḷïḓê-Straight Connector 4">
                <a:extLst>
                  <a:ext uri="{FF2B5EF4-FFF2-40B4-BE49-F238E27FC236}">
                    <a16:creationId xmlns:a16="http://schemas.microsoft.com/office/drawing/2014/main" id="{B737C0D1-6A7B-4CD1-96B6-78443D5BB2E1}"/>
                  </a:ext>
                </a:extLst>
              </p:cNvPr>
              <p:cNvSpPr/>
              <p:nvPr/>
            </p:nvSpPr>
            <p:spPr>
              <a:xfrm flipH="1" flipV="1">
                <a:off x="4883173" y="2389957"/>
                <a:ext cx="598975" cy="598975"/>
              </a:xfrm>
              <a:prstGeom prst="line">
                <a:avLst/>
              </a:prstGeom>
              <a:ln w="38100">
                <a:solidFill>
                  <a:srgbClr val="DCDEE0"/>
                </a:solidFill>
                <a:miter lim="400000"/>
              </a:ln>
            </p:spPr>
            <p:txBody>
              <a:bodyPr anchor="ctr"/>
              <a:lstStyle/>
              <a:p>
                <a:pPr algn="ctr"/>
                <a:endParaRPr>
                  <a:latin typeface="+mn-ea"/>
                </a:endParaRPr>
              </a:p>
            </p:txBody>
          </p:sp>
          <p:sp>
            <p:nvSpPr>
              <p:cNvPr id="82" name="ïṧḷïḓê-Straight Connector 5">
                <a:extLst>
                  <a:ext uri="{FF2B5EF4-FFF2-40B4-BE49-F238E27FC236}">
                    <a16:creationId xmlns:a16="http://schemas.microsoft.com/office/drawing/2014/main" id="{DA6AEF2F-22C6-4650-8FBA-BCEADC4EE0F6}"/>
                  </a:ext>
                </a:extLst>
              </p:cNvPr>
              <p:cNvSpPr/>
              <p:nvPr/>
            </p:nvSpPr>
            <p:spPr>
              <a:xfrm flipV="1">
                <a:off x="6688837" y="2388698"/>
                <a:ext cx="598975" cy="598975"/>
              </a:xfrm>
              <a:prstGeom prst="line">
                <a:avLst/>
              </a:prstGeom>
              <a:ln w="38100">
                <a:solidFill>
                  <a:srgbClr val="DCDEE0"/>
                </a:solidFill>
                <a:miter lim="400000"/>
              </a:ln>
            </p:spPr>
            <p:txBody>
              <a:bodyPr anchor="ctr"/>
              <a:lstStyle/>
              <a:p>
                <a:pPr algn="ctr"/>
                <a:endParaRPr>
                  <a:latin typeface="+mn-ea"/>
                </a:endParaRPr>
              </a:p>
            </p:txBody>
          </p:sp>
          <p:sp>
            <p:nvSpPr>
              <p:cNvPr id="83" name="i$liḋe-Straight Connector 6">
                <a:extLst>
                  <a:ext uri="{FF2B5EF4-FFF2-40B4-BE49-F238E27FC236}">
                    <a16:creationId xmlns:a16="http://schemas.microsoft.com/office/drawing/2014/main" id="{7CD88123-B63E-46A9-9253-751A8445AA5E}"/>
                  </a:ext>
                </a:extLst>
              </p:cNvPr>
              <p:cNvSpPr/>
              <p:nvPr/>
            </p:nvSpPr>
            <p:spPr>
              <a:xfrm>
                <a:off x="6690095" y="4194363"/>
                <a:ext cx="598975" cy="598975"/>
              </a:xfrm>
              <a:prstGeom prst="line">
                <a:avLst/>
              </a:prstGeom>
              <a:ln w="38100">
                <a:solidFill>
                  <a:srgbClr val="DCDEE0"/>
                </a:solidFill>
                <a:miter lim="400000"/>
              </a:ln>
            </p:spPr>
            <p:txBody>
              <a:bodyPr anchor="ctr"/>
              <a:lstStyle/>
              <a:p>
                <a:pPr algn="ctr"/>
                <a:endParaRPr>
                  <a:latin typeface="+mn-ea"/>
                </a:endParaRPr>
              </a:p>
            </p:txBody>
          </p:sp>
          <p:sp>
            <p:nvSpPr>
              <p:cNvPr id="84" name="i$liḋe-Straight Connector 7">
                <a:extLst>
                  <a:ext uri="{FF2B5EF4-FFF2-40B4-BE49-F238E27FC236}">
                    <a16:creationId xmlns:a16="http://schemas.microsoft.com/office/drawing/2014/main" id="{C37602C5-613E-4194-A61F-4137C72486DD}"/>
                  </a:ext>
                </a:extLst>
              </p:cNvPr>
              <p:cNvSpPr/>
              <p:nvPr/>
            </p:nvSpPr>
            <p:spPr>
              <a:xfrm flipH="1">
                <a:off x="4884433" y="4195620"/>
                <a:ext cx="598975" cy="598975"/>
              </a:xfrm>
              <a:prstGeom prst="line">
                <a:avLst/>
              </a:prstGeom>
              <a:ln w="38100">
                <a:solidFill>
                  <a:srgbClr val="DCDEE0"/>
                </a:solidFill>
                <a:miter lim="400000"/>
              </a:ln>
            </p:spPr>
            <p:txBody>
              <a:bodyPr anchor="ctr"/>
              <a:lstStyle/>
              <a:p>
                <a:pPr algn="ctr"/>
                <a:endParaRPr>
                  <a:latin typeface="+mn-ea"/>
                </a:endParaRPr>
              </a:p>
            </p:txBody>
          </p:sp>
          <p:grpSp>
            <p:nvGrpSpPr>
              <p:cNvPr id="85" name="Group 28">
                <a:extLst>
                  <a:ext uri="{FF2B5EF4-FFF2-40B4-BE49-F238E27FC236}">
                    <a16:creationId xmlns:a16="http://schemas.microsoft.com/office/drawing/2014/main" id="{11EB06DB-724C-4BC7-96D0-C67F1201425C}"/>
                  </a:ext>
                </a:extLst>
              </p:cNvPr>
              <p:cNvGrpSpPr/>
              <p:nvPr/>
            </p:nvGrpSpPr>
            <p:grpSpPr>
              <a:xfrm>
                <a:off x="3907251" y="1412778"/>
                <a:ext cx="1143366" cy="1143366"/>
                <a:chOff x="3907251" y="1412778"/>
                <a:chExt cx="1143366" cy="1143366"/>
              </a:xfrm>
            </p:grpSpPr>
            <p:sp>
              <p:nvSpPr>
                <p:cNvPr id="109" name="i$liḋe-Freeform: Shape 21">
                  <a:extLst>
                    <a:ext uri="{FF2B5EF4-FFF2-40B4-BE49-F238E27FC236}">
                      <a16:creationId xmlns:a16="http://schemas.microsoft.com/office/drawing/2014/main" id="{4260A21F-E88C-45CA-A6EA-8866E771F23C}"/>
                    </a:ext>
                  </a:extLst>
                </p:cNvPr>
                <p:cNvSpPr/>
                <p:nvPr/>
              </p:nvSpPr>
              <p:spPr>
                <a:xfrm rot="18900000">
                  <a:off x="3907251" y="1412778"/>
                  <a:ext cx="1143366" cy="1143366"/>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2"/>
                        <a:pt x="1612" y="0"/>
                        <a:pt x="3600" y="0"/>
                      </a:cubicBezTo>
                      <a:lnTo>
                        <a:pt x="18000" y="0"/>
                      </a:lnTo>
                      <a:cubicBezTo>
                        <a:pt x="19988" y="0"/>
                        <a:pt x="21600" y="1612"/>
                        <a:pt x="21600" y="3600"/>
                      </a:cubicBezTo>
                      <a:lnTo>
                        <a:pt x="21600" y="18000"/>
                      </a:lnTo>
                      <a:cubicBezTo>
                        <a:pt x="21600" y="19988"/>
                        <a:pt x="19988" y="21600"/>
                        <a:pt x="18000" y="21600"/>
                      </a:cubicBezTo>
                      <a:lnTo>
                        <a:pt x="3600" y="21600"/>
                      </a:lnTo>
                      <a:cubicBezTo>
                        <a:pt x="1612" y="21600"/>
                        <a:pt x="0" y="19988"/>
                        <a:pt x="0" y="18000"/>
                      </a:cubicBezTo>
                      <a:lnTo>
                        <a:pt x="0" y="3600"/>
                      </a:lnTo>
                      <a:close/>
                    </a:path>
                  </a:pathLst>
                </a:custGeom>
                <a:solidFill>
                  <a:schemeClr val="accent1"/>
                </a:solidFill>
                <a:ln w="12700" cap="flat">
                  <a:noFill/>
                  <a:miter lim="400000"/>
                </a:ln>
                <a:effectLst/>
              </p:spPr>
              <p:txBody>
                <a:bodyPr anchor="ctr"/>
                <a:lstStyle/>
                <a:p>
                  <a:pPr algn="ctr"/>
                  <a:endParaRPr dirty="0">
                    <a:latin typeface="+mn-ea"/>
                  </a:endParaRPr>
                </a:p>
              </p:txBody>
            </p:sp>
            <p:grpSp>
              <p:nvGrpSpPr>
                <p:cNvPr id="110" name="Group 22">
                  <a:extLst>
                    <a:ext uri="{FF2B5EF4-FFF2-40B4-BE49-F238E27FC236}">
                      <a16:creationId xmlns:a16="http://schemas.microsoft.com/office/drawing/2014/main" id="{7B2C409F-BC4F-4486-8D3B-A7315DC2E973}"/>
                    </a:ext>
                  </a:extLst>
                </p:cNvPr>
                <p:cNvGrpSpPr>
                  <a:grpSpLocks/>
                </p:cNvGrpSpPr>
                <p:nvPr/>
              </p:nvGrpSpPr>
              <p:grpSpPr bwMode="auto">
                <a:xfrm>
                  <a:off x="4218196" y="1748966"/>
                  <a:ext cx="550134" cy="472704"/>
                  <a:chOff x="0" y="0"/>
                  <a:chExt cx="576" cy="495"/>
                </a:xfrm>
                <a:solidFill>
                  <a:schemeClr val="bg1"/>
                </a:solidFill>
              </p:grpSpPr>
              <p:sp>
                <p:nvSpPr>
                  <p:cNvPr id="111" name="i$liḋe-Freeform: Shape 23">
                    <a:extLst>
                      <a:ext uri="{FF2B5EF4-FFF2-40B4-BE49-F238E27FC236}">
                        <a16:creationId xmlns:a16="http://schemas.microsoft.com/office/drawing/2014/main" id="{38556084-E7A6-4DF2-A097-F798A3E98521}"/>
                      </a:ext>
                    </a:extLst>
                  </p:cNvPr>
                  <p:cNvSpPr>
                    <a:spLocks/>
                  </p:cNvSpPr>
                  <p:nvPr/>
                </p:nvSpPr>
                <p:spPr bwMode="auto">
                  <a:xfrm>
                    <a:off x="0" y="0"/>
                    <a:ext cx="495" cy="49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600" h="21600">
                        <a:moveTo>
                          <a:pt x="18899" y="18001"/>
                        </a:moveTo>
                        <a:cubicBezTo>
                          <a:pt x="18899" y="18497"/>
                          <a:pt x="18494" y="18901"/>
                          <a:pt x="17999" y="18901"/>
                        </a:cubicBezTo>
                        <a:lnTo>
                          <a:pt x="3601" y="18901"/>
                        </a:lnTo>
                        <a:cubicBezTo>
                          <a:pt x="3105" y="18901"/>
                          <a:pt x="2701" y="18497"/>
                          <a:pt x="2701" y="18001"/>
                        </a:cubicBezTo>
                        <a:lnTo>
                          <a:pt x="2701" y="3598"/>
                        </a:lnTo>
                        <a:cubicBezTo>
                          <a:pt x="2701" y="3102"/>
                          <a:pt x="3105" y="2699"/>
                          <a:pt x="3601" y="2699"/>
                        </a:cubicBezTo>
                        <a:lnTo>
                          <a:pt x="16077" y="2699"/>
                        </a:lnTo>
                        <a:lnTo>
                          <a:pt x="18707" y="70"/>
                        </a:lnTo>
                        <a:cubicBezTo>
                          <a:pt x="18478" y="25"/>
                          <a:pt x="18241" y="0"/>
                          <a:pt x="17999" y="0"/>
                        </a:cubicBezTo>
                        <a:lnTo>
                          <a:pt x="3601" y="0"/>
                        </a:lnTo>
                        <a:cubicBezTo>
                          <a:pt x="1612" y="0"/>
                          <a:pt x="0" y="1611"/>
                          <a:pt x="0" y="3598"/>
                        </a:cubicBezTo>
                        <a:lnTo>
                          <a:pt x="0" y="18001"/>
                        </a:lnTo>
                        <a:cubicBezTo>
                          <a:pt x="0" y="19989"/>
                          <a:pt x="1612" y="21600"/>
                          <a:pt x="3601" y="21600"/>
                        </a:cubicBezTo>
                        <a:lnTo>
                          <a:pt x="17999" y="21600"/>
                        </a:lnTo>
                        <a:cubicBezTo>
                          <a:pt x="19988" y="21600"/>
                          <a:pt x="21600" y="19989"/>
                          <a:pt x="21600" y="18001"/>
                        </a:cubicBezTo>
                        <a:lnTo>
                          <a:pt x="21600" y="10014"/>
                        </a:lnTo>
                        <a:lnTo>
                          <a:pt x="18899" y="12712"/>
                        </a:lnTo>
                        <a:lnTo>
                          <a:pt x="18899" y="18001"/>
                        </a:lnTo>
                        <a:close/>
                        <a:moveTo>
                          <a:pt x="18899" y="18001"/>
                        </a:moveTo>
                      </a:path>
                    </a:pathLst>
                  </a:custGeom>
                  <a:grpFill/>
                  <a:ln>
                    <a:noFill/>
                  </a:ln>
                  <a:extLst>
                    <a:ext uri="{91240B29-F687-4f45-9708-019B960494DF}">
                      <a14:hiddenLine xmlns="" xmlns:lc="http://schemas.openxmlformats.org/drawingml/2006/lockedCanvas" xmlns:p14="http://schemas.microsoft.com/office/powerpoint/2010/main"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a:latin typeface="+mn-ea"/>
                    </a:endParaRPr>
                  </a:p>
                </p:txBody>
              </p:sp>
              <p:sp>
                <p:nvSpPr>
                  <p:cNvPr id="112" name="i$liḋe-Freeform: Shape 24">
                    <a:extLst>
                      <a:ext uri="{FF2B5EF4-FFF2-40B4-BE49-F238E27FC236}">
                        <a16:creationId xmlns:a16="http://schemas.microsoft.com/office/drawing/2014/main" id="{BDE38C6C-5B09-49EC-80F6-D98A62F204AE}"/>
                      </a:ext>
                    </a:extLst>
                  </p:cNvPr>
                  <p:cNvSpPr>
                    <a:spLocks/>
                  </p:cNvSpPr>
                  <p:nvPr/>
                </p:nvSpPr>
                <p:spPr bwMode="auto">
                  <a:xfrm>
                    <a:off x="208" y="0"/>
                    <a:ext cx="368" cy="36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2496" y="13916"/>
                        </a:moveTo>
                        <a:lnTo>
                          <a:pt x="2496" y="13917"/>
                        </a:lnTo>
                        <a:lnTo>
                          <a:pt x="2495" y="13919"/>
                        </a:lnTo>
                        <a:lnTo>
                          <a:pt x="2496" y="13919"/>
                        </a:lnTo>
                        <a:lnTo>
                          <a:pt x="0" y="21600"/>
                        </a:lnTo>
                        <a:lnTo>
                          <a:pt x="7681" y="19104"/>
                        </a:lnTo>
                        <a:lnTo>
                          <a:pt x="7684" y="19103"/>
                        </a:lnTo>
                        <a:lnTo>
                          <a:pt x="7683" y="19102"/>
                        </a:lnTo>
                        <a:lnTo>
                          <a:pt x="21600" y="5186"/>
                        </a:lnTo>
                        <a:lnTo>
                          <a:pt x="16414" y="0"/>
                        </a:lnTo>
                        <a:lnTo>
                          <a:pt x="2498" y="13916"/>
                        </a:lnTo>
                        <a:lnTo>
                          <a:pt x="2496" y="13916"/>
                        </a:lnTo>
                        <a:close/>
                        <a:moveTo>
                          <a:pt x="7041" y="18061"/>
                        </a:moveTo>
                        <a:lnTo>
                          <a:pt x="1855" y="19745"/>
                        </a:lnTo>
                        <a:lnTo>
                          <a:pt x="3540" y="14559"/>
                        </a:lnTo>
                        <a:lnTo>
                          <a:pt x="7041" y="18061"/>
                        </a:lnTo>
                        <a:close/>
                        <a:moveTo>
                          <a:pt x="7041" y="18061"/>
                        </a:moveTo>
                      </a:path>
                    </a:pathLst>
                  </a:custGeom>
                  <a:grpFill/>
                  <a:ln>
                    <a:noFill/>
                  </a:ln>
                  <a:extLst>
                    <a:ext uri="{91240B29-F687-4f45-9708-019B960494DF}">
                      <a14:hiddenLine xmlns="" xmlns:lc="http://schemas.openxmlformats.org/drawingml/2006/lockedCanvas" xmlns:p14="http://schemas.microsoft.com/office/powerpoint/2010/main"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a:latin typeface="+mn-ea"/>
                    </a:endParaRPr>
                  </a:p>
                </p:txBody>
              </p:sp>
            </p:grpSp>
          </p:grpSp>
          <p:grpSp>
            <p:nvGrpSpPr>
              <p:cNvPr id="86" name="Group 25">
                <a:extLst>
                  <a:ext uri="{FF2B5EF4-FFF2-40B4-BE49-F238E27FC236}">
                    <a16:creationId xmlns:a16="http://schemas.microsoft.com/office/drawing/2014/main" id="{A1DB5184-3F8B-4D35-8B37-3FBEF4C562A1}"/>
                  </a:ext>
                </a:extLst>
              </p:cNvPr>
              <p:cNvGrpSpPr/>
              <p:nvPr/>
            </p:nvGrpSpPr>
            <p:grpSpPr>
              <a:xfrm>
                <a:off x="7120370" y="1412776"/>
                <a:ext cx="1143366" cy="1143366"/>
                <a:chOff x="7120370" y="1412776"/>
                <a:chExt cx="1143366" cy="1143366"/>
              </a:xfrm>
            </p:grpSpPr>
            <p:sp>
              <p:nvSpPr>
                <p:cNvPr id="107" name="i$liḋe-Freeform: Shape 26">
                  <a:extLst>
                    <a:ext uri="{FF2B5EF4-FFF2-40B4-BE49-F238E27FC236}">
                      <a16:creationId xmlns:a16="http://schemas.microsoft.com/office/drawing/2014/main" id="{2936C560-409A-454C-BD0F-0CF5A230CAEC}"/>
                    </a:ext>
                  </a:extLst>
                </p:cNvPr>
                <p:cNvSpPr/>
                <p:nvPr/>
              </p:nvSpPr>
              <p:spPr>
                <a:xfrm rot="18900000">
                  <a:off x="7120370" y="1412776"/>
                  <a:ext cx="1143366" cy="1143366"/>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2"/>
                        <a:pt x="1612" y="0"/>
                        <a:pt x="3600" y="0"/>
                      </a:cubicBezTo>
                      <a:lnTo>
                        <a:pt x="18000" y="0"/>
                      </a:lnTo>
                      <a:cubicBezTo>
                        <a:pt x="19988" y="0"/>
                        <a:pt x="21600" y="1612"/>
                        <a:pt x="21600" y="3600"/>
                      </a:cubicBezTo>
                      <a:lnTo>
                        <a:pt x="21600" y="18000"/>
                      </a:lnTo>
                      <a:cubicBezTo>
                        <a:pt x="21600" y="19988"/>
                        <a:pt x="19988" y="21600"/>
                        <a:pt x="18000" y="21600"/>
                      </a:cubicBezTo>
                      <a:lnTo>
                        <a:pt x="3600" y="21600"/>
                      </a:lnTo>
                      <a:cubicBezTo>
                        <a:pt x="1612" y="21600"/>
                        <a:pt x="0" y="19988"/>
                        <a:pt x="0" y="18000"/>
                      </a:cubicBezTo>
                      <a:lnTo>
                        <a:pt x="0" y="3600"/>
                      </a:lnTo>
                      <a:close/>
                    </a:path>
                  </a:pathLst>
                </a:custGeom>
                <a:solidFill>
                  <a:schemeClr val="accent3"/>
                </a:solidFill>
                <a:ln w="12700" cap="flat">
                  <a:noFill/>
                  <a:miter lim="400000"/>
                </a:ln>
                <a:effectLst/>
              </p:spPr>
              <p:txBody>
                <a:bodyPr anchor="ctr"/>
                <a:lstStyle/>
                <a:p>
                  <a:pPr algn="ctr"/>
                  <a:endParaRPr>
                    <a:latin typeface="+mn-ea"/>
                  </a:endParaRPr>
                </a:p>
              </p:txBody>
            </p:sp>
            <p:sp>
              <p:nvSpPr>
                <p:cNvPr id="108" name="i$liḋe-Freeform: Shape 27">
                  <a:extLst>
                    <a:ext uri="{FF2B5EF4-FFF2-40B4-BE49-F238E27FC236}">
                      <a16:creationId xmlns:a16="http://schemas.microsoft.com/office/drawing/2014/main" id="{7C083C4D-1ABE-40A6-8211-E6791849A11F}"/>
                    </a:ext>
                  </a:extLst>
                </p:cNvPr>
                <p:cNvSpPr>
                  <a:spLocks/>
                </p:cNvSpPr>
                <p:nvPr/>
              </p:nvSpPr>
              <p:spPr bwMode="auto">
                <a:xfrm>
                  <a:off x="7471491" y="1748967"/>
                  <a:ext cx="510203" cy="508163"/>
                </a:xfrm>
                <a:custGeom>
                  <a:avLst/>
                  <a:gdLst>
                    <a:gd name="T0" fmla="*/ 198438 w 21542"/>
                    <a:gd name="T1" fmla="*/ 197644 h 21600"/>
                    <a:gd name="T2" fmla="*/ 198438 w 21542"/>
                    <a:gd name="T3" fmla="*/ 197644 h 21600"/>
                    <a:gd name="T4" fmla="*/ 198438 w 21542"/>
                    <a:gd name="T5" fmla="*/ 197644 h 21600"/>
                    <a:gd name="T6" fmla="*/ 198438 w 21542"/>
                    <a:gd name="T7" fmla="*/ 1976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42" h="21600">
                      <a:moveTo>
                        <a:pt x="11685" y="1798"/>
                      </a:moveTo>
                      <a:cubicBezTo>
                        <a:pt x="12903" y="1906"/>
                        <a:pt x="14055" y="2202"/>
                        <a:pt x="15143" y="2682"/>
                      </a:cubicBezTo>
                      <a:cubicBezTo>
                        <a:pt x="16233" y="3165"/>
                        <a:pt x="17213" y="3803"/>
                        <a:pt x="18089" y="4596"/>
                      </a:cubicBezTo>
                      <a:cubicBezTo>
                        <a:pt x="18964" y="5390"/>
                        <a:pt x="19696" y="6307"/>
                        <a:pt x="20286" y="7355"/>
                      </a:cubicBezTo>
                      <a:cubicBezTo>
                        <a:pt x="20875" y="8400"/>
                        <a:pt x="21290" y="9537"/>
                        <a:pt x="21528" y="10774"/>
                      </a:cubicBezTo>
                      <a:cubicBezTo>
                        <a:pt x="21573" y="11034"/>
                        <a:pt x="21497" y="11229"/>
                        <a:pt x="21299" y="11356"/>
                      </a:cubicBezTo>
                      <a:cubicBezTo>
                        <a:pt x="21223" y="11407"/>
                        <a:pt x="21151" y="11435"/>
                        <a:pt x="21077" y="11435"/>
                      </a:cubicBezTo>
                      <a:cubicBezTo>
                        <a:pt x="20930" y="11435"/>
                        <a:pt x="20822" y="11381"/>
                        <a:pt x="20760" y="11271"/>
                      </a:cubicBezTo>
                      <a:cubicBezTo>
                        <a:pt x="20016" y="10353"/>
                        <a:pt x="19186" y="9890"/>
                        <a:pt x="18272" y="9879"/>
                      </a:cubicBezTo>
                      <a:cubicBezTo>
                        <a:pt x="17616" y="9879"/>
                        <a:pt x="16994" y="10128"/>
                        <a:pt x="16402" y="10619"/>
                      </a:cubicBezTo>
                      <a:cubicBezTo>
                        <a:pt x="15813" y="11110"/>
                        <a:pt x="15320" y="11796"/>
                        <a:pt x="14912" y="12680"/>
                      </a:cubicBezTo>
                      <a:cubicBezTo>
                        <a:pt x="14840" y="12886"/>
                        <a:pt x="14704" y="12991"/>
                        <a:pt x="14516" y="12991"/>
                      </a:cubicBezTo>
                      <a:cubicBezTo>
                        <a:pt x="14323" y="12991"/>
                        <a:pt x="14191" y="12886"/>
                        <a:pt x="14115" y="12680"/>
                      </a:cubicBezTo>
                      <a:cubicBezTo>
                        <a:pt x="13490" y="11328"/>
                        <a:pt x="12679" y="10452"/>
                        <a:pt x="11682" y="10057"/>
                      </a:cubicBezTo>
                      <a:lnTo>
                        <a:pt x="11682" y="17164"/>
                      </a:lnTo>
                      <a:cubicBezTo>
                        <a:pt x="11682" y="17779"/>
                        <a:pt x="11594" y="18350"/>
                        <a:pt x="11415" y="18883"/>
                      </a:cubicBezTo>
                      <a:cubicBezTo>
                        <a:pt x="11234" y="19414"/>
                        <a:pt x="10993" y="19886"/>
                        <a:pt x="10690" y="20298"/>
                      </a:cubicBezTo>
                      <a:cubicBezTo>
                        <a:pt x="10385" y="20704"/>
                        <a:pt x="10029" y="21026"/>
                        <a:pt x="9621" y="21258"/>
                      </a:cubicBezTo>
                      <a:cubicBezTo>
                        <a:pt x="9214" y="21487"/>
                        <a:pt x="8777" y="21599"/>
                        <a:pt x="8314" y="21599"/>
                      </a:cubicBezTo>
                      <a:cubicBezTo>
                        <a:pt x="7852" y="21599"/>
                        <a:pt x="7410" y="21487"/>
                        <a:pt x="6995" y="21258"/>
                      </a:cubicBezTo>
                      <a:cubicBezTo>
                        <a:pt x="6580" y="21027"/>
                        <a:pt x="6220" y="20705"/>
                        <a:pt x="5915" y="20298"/>
                      </a:cubicBezTo>
                      <a:cubicBezTo>
                        <a:pt x="5612" y="19886"/>
                        <a:pt x="5369" y="19417"/>
                        <a:pt x="5190" y="18883"/>
                      </a:cubicBezTo>
                      <a:cubicBezTo>
                        <a:pt x="5011" y="18350"/>
                        <a:pt x="4923" y="17779"/>
                        <a:pt x="4923" y="17164"/>
                      </a:cubicBezTo>
                      <a:cubicBezTo>
                        <a:pt x="4923" y="16850"/>
                        <a:pt x="5011" y="16591"/>
                        <a:pt x="5190" y="16390"/>
                      </a:cubicBezTo>
                      <a:cubicBezTo>
                        <a:pt x="5369" y="16187"/>
                        <a:pt x="5583" y="16085"/>
                        <a:pt x="5836" y="16085"/>
                      </a:cubicBezTo>
                      <a:cubicBezTo>
                        <a:pt x="6103" y="16085"/>
                        <a:pt x="6320" y="16187"/>
                        <a:pt x="6492" y="16390"/>
                      </a:cubicBezTo>
                      <a:cubicBezTo>
                        <a:pt x="6661" y="16591"/>
                        <a:pt x="6747" y="16851"/>
                        <a:pt x="6747" y="17164"/>
                      </a:cubicBezTo>
                      <a:cubicBezTo>
                        <a:pt x="6747" y="17799"/>
                        <a:pt x="6900" y="18333"/>
                        <a:pt x="7203" y="18776"/>
                      </a:cubicBezTo>
                      <a:cubicBezTo>
                        <a:pt x="7508" y="19216"/>
                        <a:pt x="7878" y="19437"/>
                        <a:pt x="8312" y="19437"/>
                      </a:cubicBezTo>
                      <a:cubicBezTo>
                        <a:pt x="8732" y="19437"/>
                        <a:pt x="9092" y="19216"/>
                        <a:pt x="9397" y="18776"/>
                      </a:cubicBezTo>
                      <a:cubicBezTo>
                        <a:pt x="9700" y="18333"/>
                        <a:pt x="9853" y="17799"/>
                        <a:pt x="9853" y="17164"/>
                      </a:cubicBezTo>
                      <a:lnTo>
                        <a:pt x="9853" y="10057"/>
                      </a:lnTo>
                      <a:cubicBezTo>
                        <a:pt x="8856" y="10461"/>
                        <a:pt x="8042" y="11336"/>
                        <a:pt x="7420" y="12680"/>
                      </a:cubicBezTo>
                      <a:cubicBezTo>
                        <a:pt x="7344" y="12886"/>
                        <a:pt x="7210" y="12991"/>
                        <a:pt x="7019" y="12991"/>
                      </a:cubicBezTo>
                      <a:cubicBezTo>
                        <a:pt x="6828" y="12991"/>
                        <a:pt x="6700" y="12886"/>
                        <a:pt x="6631" y="12680"/>
                      </a:cubicBezTo>
                      <a:cubicBezTo>
                        <a:pt x="6227" y="11796"/>
                        <a:pt x="5734" y="11110"/>
                        <a:pt x="5147" y="10619"/>
                      </a:cubicBezTo>
                      <a:cubicBezTo>
                        <a:pt x="4560" y="10128"/>
                        <a:pt x="3940" y="9879"/>
                        <a:pt x="3284" y="9879"/>
                      </a:cubicBezTo>
                      <a:cubicBezTo>
                        <a:pt x="2363" y="9879"/>
                        <a:pt x="1541" y="10345"/>
                        <a:pt x="808" y="11271"/>
                      </a:cubicBezTo>
                      <a:cubicBezTo>
                        <a:pt x="718" y="11381"/>
                        <a:pt x="596" y="11435"/>
                        <a:pt x="455" y="11435"/>
                      </a:cubicBezTo>
                      <a:cubicBezTo>
                        <a:pt x="381" y="11435"/>
                        <a:pt x="305" y="11407"/>
                        <a:pt x="238" y="11356"/>
                      </a:cubicBezTo>
                      <a:cubicBezTo>
                        <a:pt x="47" y="11229"/>
                        <a:pt x="-26" y="11034"/>
                        <a:pt x="7" y="10774"/>
                      </a:cubicBezTo>
                      <a:cubicBezTo>
                        <a:pt x="245" y="9537"/>
                        <a:pt x="660" y="8400"/>
                        <a:pt x="1259" y="7355"/>
                      </a:cubicBezTo>
                      <a:cubicBezTo>
                        <a:pt x="1855" y="6307"/>
                        <a:pt x="2595" y="5390"/>
                        <a:pt x="3468" y="4596"/>
                      </a:cubicBezTo>
                      <a:cubicBezTo>
                        <a:pt x="4343" y="3803"/>
                        <a:pt x="5321" y="3168"/>
                        <a:pt x="6402" y="2688"/>
                      </a:cubicBezTo>
                      <a:cubicBezTo>
                        <a:pt x="7482" y="2213"/>
                        <a:pt x="8634" y="1917"/>
                        <a:pt x="9850" y="1798"/>
                      </a:cubicBezTo>
                      <a:lnTo>
                        <a:pt x="9850" y="1081"/>
                      </a:lnTo>
                      <a:cubicBezTo>
                        <a:pt x="9850" y="767"/>
                        <a:pt x="9936" y="508"/>
                        <a:pt x="10118" y="304"/>
                      </a:cubicBezTo>
                      <a:cubicBezTo>
                        <a:pt x="10296" y="101"/>
                        <a:pt x="10511" y="0"/>
                        <a:pt x="10764" y="0"/>
                      </a:cubicBezTo>
                      <a:cubicBezTo>
                        <a:pt x="11029" y="0"/>
                        <a:pt x="11248" y="101"/>
                        <a:pt x="11420" y="304"/>
                      </a:cubicBezTo>
                      <a:cubicBezTo>
                        <a:pt x="11589" y="508"/>
                        <a:pt x="11675" y="767"/>
                        <a:pt x="11675" y="1081"/>
                      </a:cubicBezTo>
                      <a:lnTo>
                        <a:pt x="11675" y="1798"/>
                      </a:lnTo>
                      <a:lnTo>
                        <a:pt x="11685" y="1798"/>
                      </a:lnTo>
                      <a:close/>
                    </a:path>
                  </a:pathLst>
                </a:custGeom>
                <a:solidFill>
                  <a:schemeClr val="bg1"/>
                </a:solidFill>
                <a:ln>
                  <a:noFill/>
                </a:ln>
                <a:effectLst/>
              </p:spPr>
              <p:txBody>
                <a:bodyPr anchor="ctr"/>
                <a:lstStyle/>
                <a:p>
                  <a:pPr algn="ctr"/>
                  <a:endParaRPr>
                    <a:latin typeface="+mn-ea"/>
                  </a:endParaRPr>
                </a:p>
              </p:txBody>
            </p:sp>
          </p:grpSp>
          <p:grpSp>
            <p:nvGrpSpPr>
              <p:cNvPr id="87" name="Group 20">
                <a:extLst>
                  <a:ext uri="{FF2B5EF4-FFF2-40B4-BE49-F238E27FC236}">
                    <a16:creationId xmlns:a16="http://schemas.microsoft.com/office/drawing/2014/main" id="{3D7FC0A1-DEEE-481F-AD90-C508D15C4A11}"/>
                  </a:ext>
                </a:extLst>
              </p:cNvPr>
              <p:cNvGrpSpPr/>
              <p:nvPr/>
            </p:nvGrpSpPr>
            <p:grpSpPr>
              <a:xfrm>
                <a:off x="7120370" y="4625893"/>
                <a:ext cx="1143366" cy="1143366"/>
                <a:chOff x="7120370" y="4625893"/>
                <a:chExt cx="1143366" cy="1143366"/>
              </a:xfrm>
            </p:grpSpPr>
            <p:sp>
              <p:nvSpPr>
                <p:cNvPr id="105" name="i$liḋe-Freeform: Shape 29">
                  <a:extLst>
                    <a:ext uri="{FF2B5EF4-FFF2-40B4-BE49-F238E27FC236}">
                      <a16:creationId xmlns:a16="http://schemas.microsoft.com/office/drawing/2014/main" id="{DB2B1CA7-A6A6-4465-A9FC-B9B8469CA533}"/>
                    </a:ext>
                  </a:extLst>
                </p:cNvPr>
                <p:cNvSpPr/>
                <p:nvPr/>
              </p:nvSpPr>
              <p:spPr>
                <a:xfrm rot="18900000">
                  <a:off x="7120370" y="4625893"/>
                  <a:ext cx="1143366" cy="1143366"/>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2"/>
                        <a:pt x="1612" y="0"/>
                        <a:pt x="3600" y="0"/>
                      </a:cubicBezTo>
                      <a:lnTo>
                        <a:pt x="18000" y="0"/>
                      </a:lnTo>
                      <a:cubicBezTo>
                        <a:pt x="19988" y="0"/>
                        <a:pt x="21600" y="1612"/>
                        <a:pt x="21600" y="3600"/>
                      </a:cubicBezTo>
                      <a:lnTo>
                        <a:pt x="21600" y="18000"/>
                      </a:lnTo>
                      <a:cubicBezTo>
                        <a:pt x="21600" y="19988"/>
                        <a:pt x="19988" y="21600"/>
                        <a:pt x="18000" y="21600"/>
                      </a:cubicBezTo>
                      <a:lnTo>
                        <a:pt x="3600" y="21600"/>
                      </a:lnTo>
                      <a:cubicBezTo>
                        <a:pt x="1612" y="21600"/>
                        <a:pt x="0" y="19988"/>
                        <a:pt x="0" y="18000"/>
                      </a:cubicBezTo>
                      <a:lnTo>
                        <a:pt x="0" y="3600"/>
                      </a:lnTo>
                      <a:close/>
                    </a:path>
                  </a:pathLst>
                </a:custGeom>
                <a:solidFill>
                  <a:schemeClr val="accent5"/>
                </a:solidFill>
                <a:ln w="12700" cap="flat">
                  <a:noFill/>
                  <a:miter lim="400000"/>
                </a:ln>
                <a:effectLst/>
              </p:spPr>
              <p:txBody>
                <a:bodyPr anchor="ctr"/>
                <a:lstStyle/>
                <a:p>
                  <a:pPr algn="ctr"/>
                  <a:endParaRPr>
                    <a:latin typeface="+mn-ea"/>
                  </a:endParaRPr>
                </a:p>
              </p:txBody>
            </p:sp>
            <p:sp>
              <p:nvSpPr>
                <p:cNvPr id="106" name="i$liḋe-Freeform: Shape 30">
                  <a:extLst>
                    <a:ext uri="{FF2B5EF4-FFF2-40B4-BE49-F238E27FC236}">
                      <a16:creationId xmlns:a16="http://schemas.microsoft.com/office/drawing/2014/main" id="{4CD149DA-D720-42EA-9233-C69C75771DDD}"/>
                    </a:ext>
                  </a:extLst>
                </p:cNvPr>
                <p:cNvSpPr>
                  <a:spLocks noChangeAspect="1"/>
                </p:cNvSpPr>
                <p:nvPr/>
              </p:nvSpPr>
              <p:spPr bwMode="auto">
                <a:xfrm>
                  <a:off x="7487194" y="4952660"/>
                  <a:ext cx="436936" cy="522947"/>
                </a:xfrm>
                <a:custGeom>
                  <a:avLst/>
                  <a:gdLst>
                    <a:gd name="connsiteX0" fmla="*/ 206367 w 449768"/>
                    <a:gd name="connsiteY0" fmla="*/ 423375 h 538305"/>
                    <a:gd name="connsiteX1" fmla="*/ 208536 w 449768"/>
                    <a:gd name="connsiteY1" fmla="*/ 434347 h 538305"/>
                    <a:gd name="connsiteX2" fmla="*/ 136133 w 449768"/>
                    <a:gd name="connsiteY2" fmla="*/ 527584 h 538305"/>
                    <a:gd name="connsiteX3" fmla="*/ 120760 w 449768"/>
                    <a:gd name="connsiteY3" fmla="*/ 517169 h 538305"/>
                    <a:gd name="connsiteX4" fmla="*/ 192667 w 449768"/>
                    <a:gd name="connsiteY4" fmla="*/ 423933 h 538305"/>
                    <a:gd name="connsiteX5" fmla="*/ 206367 w 449768"/>
                    <a:gd name="connsiteY5" fmla="*/ 423375 h 538305"/>
                    <a:gd name="connsiteX6" fmla="*/ 158371 w 449768"/>
                    <a:gd name="connsiteY6" fmla="*/ 386315 h 538305"/>
                    <a:gd name="connsiteX7" fmla="*/ 160292 w 449768"/>
                    <a:gd name="connsiteY7" fmla="*/ 397002 h 538305"/>
                    <a:gd name="connsiteX8" fmla="*/ 51725 w 449768"/>
                    <a:gd name="connsiteY8" fmla="*/ 536376 h 538305"/>
                    <a:gd name="connsiteX9" fmla="*/ 41315 w 449768"/>
                    <a:gd name="connsiteY9" fmla="*/ 525997 h 538305"/>
                    <a:gd name="connsiteX10" fmla="*/ 144924 w 449768"/>
                    <a:gd name="connsiteY10" fmla="*/ 387118 h 538305"/>
                    <a:gd name="connsiteX11" fmla="*/ 158371 w 449768"/>
                    <a:gd name="connsiteY11" fmla="*/ 386315 h 538305"/>
                    <a:gd name="connsiteX12" fmla="*/ 112005 w 449768"/>
                    <a:gd name="connsiteY12" fmla="*/ 349971 h 538305"/>
                    <a:gd name="connsiteX13" fmla="*/ 113740 w 449768"/>
                    <a:gd name="connsiteY13" fmla="*/ 362927 h 538305"/>
                    <a:gd name="connsiteX14" fmla="*/ 41338 w 449768"/>
                    <a:gd name="connsiteY14" fmla="*/ 455221 h 538305"/>
                    <a:gd name="connsiteX15" fmla="*/ 25965 w 449768"/>
                    <a:gd name="connsiteY15" fmla="*/ 444857 h 538305"/>
                    <a:gd name="connsiteX16" fmla="*/ 98367 w 449768"/>
                    <a:gd name="connsiteY16" fmla="*/ 352562 h 538305"/>
                    <a:gd name="connsiteX17" fmla="*/ 112005 w 449768"/>
                    <a:gd name="connsiteY17" fmla="*/ 349971 h 538305"/>
                    <a:gd name="connsiteX18" fmla="*/ 287508 w 449768"/>
                    <a:gd name="connsiteY18" fmla="*/ 153269 h 538305"/>
                    <a:gd name="connsiteX19" fmla="*/ 261020 w 449768"/>
                    <a:gd name="connsiteY19" fmla="*/ 165441 h 538305"/>
                    <a:gd name="connsiteX20" fmla="*/ 255548 w 449768"/>
                    <a:gd name="connsiteY20" fmla="*/ 175874 h 538305"/>
                    <a:gd name="connsiteX21" fmla="*/ 276441 w 449768"/>
                    <a:gd name="connsiteY21" fmla="*/ 232511 h 538305"/>
                    <a:gd name="connsiteX22" fmla="*/ 328174 w 449768"/>
                    <a:gd name="connsiteY22" fmla="*/ 227543 h 538305"/>
                    <a:gd name="connsiteX23" fmla="*/ 333645 w 449768"/>
                    <a:gd name="connsiteY23" fmla="*/ 217110 h 538305"/>
                    <a:gd name="connsiteX24" fmla="*/ 317727 w 449768"/>
                    <a:gd name="connsiteY24" fmla="*/ 160472 h 538305"/>
                    <a:gd name="connsiteX25" fmla="*/ 287508 w 449768"/>
                    <a:gd name="connsiteY25" fmla="*/ 153269 h 538305"/>
                    <a:gd name="connsiteX26" fmla="*/ 437111 w 449768"/>
                    <a:gd name="connsiteY26" fmla="*/ 0 h 538305"/>
                    <a:gd name="connsiteX27" fmla="*/ 442086 w 449768"/>
                    <a:gd name="connsiteY27" fmla="*/ 0 h 538305"/>
                    <a:gd name="connsiteX28" fmla="*/ 447557 w 449768"/>
                    <a:gd name="connsiteY28" fmla="*/ 4968 h 538305"/>
                    <a:gd name="connsiteX29" fmla="*/ 447557 w 449768"/>
                    <a:gd name="connsiteY29" fmla="*/ 9937 h 538305"/>
                    <a:gd name="connsiteX30" fmla="*/ 447557 w 449768"/>
                    <a:gd name="connsiteY30" fmla="*/ 20370 h 538305"/>
                    <a:gd name="connsiteX31" fmla="*/ 447557 w 449768"/>
                    <a:gd name="connsiteY31" fmla="*/ 46204 h 538305"/>
                    <a:gd name="connsiteX32" fmla="*/ 442086 w 449768"/>
                    <a:gd name="connsiteY32" fmla="*/ 103338 h 538305"/>
                    <a:gd name="connsiteX33" fmla="*/ 442086 w 449768"/>
                    <a:gd name="connsiteY33" fmla="*/ 113771 h 538305"/>
                    <a:gd name="connsiteX34" fmla="*/ 437111 w 449768"/>
                    <a:gd name="connsiteY34" fmla="*/ 134141 h 538305"/>
                    <a:gd name="connsiteX35" fmla="*/ 421194 w 449768"/>
                    <a:gd name="connsiteY35" fmla="*/ 175874 h 538305"/>
                    <a:gd name="connsiteX36" fmla="*/ 354040 w 449768"/>
                    <a:gd name="connsiteY36" fmla="*/ 289645 h 538305"/>
                    <a:gd name="connsiteX37" fmla="*/ 344091 w 449768"/>
                    <a:gd name="connsiteY37" fmla="*/ 325913 h 538305"/>
                    <a:gd name="connsiteX38" fmla="*/ 276441 w 449768"/>
                    <a:gd name="connsiteY38" fmla="*/ 506754 h 538305"/>
                    <a:gd name="connsiteX39" fmla="*/ 261020 w 449768"/>
                    <a:gd name="connsiteY39" fmla="*/ 496321 h 538305"/>
                    <a:gd name="connsiteX40" fmla="*/ 17278 w 449768"/>
                    <a:gd name="connsiteY40" fmla="*/ 310511 h 538305"/>
                    <a:gd name="connsiteX41" fmla="*/ 1858 w 449768"/>
                    <a:gd name="connsiteY41" fmla="*/ 289645 h 538305"/>
                    <a:gd name="connsiteX42" fmla="*/ 162528 w 449768"/>
                    <a:gd name="connsiteY42" fmla="*/ 186307 h 538305"/>
                    <a:gd name="connsiteX43" fmla="*/ 193369 w 449768"/>
                    <a:gd name="connsiteY43" fmla="*/ 165441 h 538305"/>
                    <a:gd name="connsiteX44" fmla="*/ 312753 w 449768"/>
                    <a:gd name="connsiteY44" fmla="*/ 51669 h 538305"/>
                    <a:gd name="connsiteX45" fmla="*/ 400799 w 449768"/>
                    <a:gd name="connsiteY45" fmla="*/ 9937 h 538305"/>
                    <a:gd name="connsiteX46" fmla="*/ 426665 w 449768"/>
                    <a:gd name="connsiteY46" fmla="*/ 4968 h 538305"/>
                    <a:gd name="connsiteX47" fmla="*/ 437111 w 449768"/>
                    <a:gd name="connsiteY47" fmla="*/ 0 h 53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49768" h="538305">
                      <a:moveTo>
                        <a:pt x="206367" y="423375"/>
                      </a:moveTo>
                      <a:cubicBezTo>
                        <a:pt x="209652" y="425297"/>
                        <a:pt x="211016" y="429140"/>
                        <a:pt x="208536" y="434347"/>
                      </a:cubicBezTo>
                      <a:cubicBezTo>
                        <a:pt x="198122" y="460136"/>
                        <a:pt x="172335" y="506754"/>
                        <a:pt x="136133" y="527584"/>
                      </a:cubicBezTo>
                      <a:cubicBezTo>
                        <a:pt x="125719" y="532543"/>
                        <a:pt x="115305" y="527584"/>
                        <a:pt x="120760" y="517169"/>
                      </a:cubicBezTo>
                      <a:cubicBezTo>
                        <a:pt x="130678" y="491380"/>
                        <a:pt x="151507" y="450217"/>
                        <a:pt x="192667" y="423933"/>
                      </a:cubicBezTo>
                      <a:cubicBezTo>
                        <a:pt x="197874" y="421453"/>
                        <a:pt x="203081" y="421453"/>
                        <a:pt x="206367" y="423375"/>
                      </a:cubicBezTo>
                      <a:close/>
                      <a:moveTo>
                        <a:pt x="158371" y="386315"/>
                      </a:moveTo>
                      <a:cubicBezTo>
                        <a:pt x="161532" y="388230"/>
                        <a:pt x="162771" y="392060"/>
                        <a:pt x="160292" y="397002"/>
                      </a:cubicBezTo>
                      <a:cubicBezTo>
                        <a:pt x="144924" y="433081"/>
                        <a:pt x="113693" y="500297"/>
                        <a:pt x="51725" y="536376"/>
                      </a:cubicBezTo>
                      <a:cubicBezTo>
                        <a:pt x="41315" y="541318"/>
                        <a:pt x="36357" y="536376"/>
                        <a:pt x="41315" y="525997"/>
                      </a:cubicBezTo>
                      <a:cubicBezTo>
                        <a:pt x="51725" y="489918"/>
                        <a:pt x="82957" y="422702"/>
                        <a:pt x="144924" y="387118"/>
                      </a:cubicBezTo>
                      <a:cubicBezTo>
                        <a:pt x="150130" y="384399"/>
                        <a:pt x="155211" y="384399"/>
                        <a:pt x="158371" y="386315"/>
                      </a:cubicBezTo>
                      <a:close/>
                      <a:moveTo>
                        <a:pt x="112005" y="349971"/>
                      </a:moveTo>
                      <a:cubicBezTo>
                        <a:pt x="115228" y="352562"/>
                        <a:pt x="116468" y="357744"/>
                        <a:pt x="113740" y="362927"/>
                      </a:cubicBezTo>
                      <a:cubicBezTo>
                        <a:pt x="103326" y="388591"/>
                        <a:pt x="77539" y="429556"/>
                        <a:pt x="41338" y="455221"/>
                      </a:cubicBezTo>
                      <a:cubicBezTo>
                        <a:pt x="25965" y="460157"/>
                        <a:pt x="21006" y="455221"/>
                        <a:pt x="25965" y="444857"/>
                      </a:cubicBezTo>
                      <a:cubicBezTo>
                        <a:pt x="36379" y="419192"/>
                        <a:pt x="57207" y="378227"/>
                        <a:pt x="98367" y="352562"/>
                      </a:cubicBezTo>
                      <a:cubicBezTo>
                        <a:pt x="103574" y="347380"/>
                        <a:pt x="108781" y="347380"/>
                        <a:pt x="112005" y="349971"/>
                      </a:cubicBezTo>
                      <a:close/>
                      <a:moveTo>
                        <a:pt x="287508" y="153269"/>
                      </a:moveTo>
                      <a:cubicBezTo>
                        <a:pt x="277809" y="153890"/>
                        <a:pt x="268730" y="157740"/>
                        <a:pt x="261020" y="165441"/>
                      </a:cubicBezTo>
                      <a:cubicBezTo>
                        <a:pt x="261020" y="170409"/>
                        <a:pt x="261020" y="170409"/>
                        <a:pt x="255548" y="175874"/>
                      </a:cubicBezTo>
                      <a:cubicBezTo>
                        <a:pt x="245600" y="196243"/>
                        <a:pt x="250574" y="222575"/>
                        <a:pt x="276441" y="232511"/>
                      </a:cubicBezTo>
                      <a:cubicBezTo>
                        <a:pt x="291861" y="242944"/>
                        <a:pt x="317727" y="242944"/>
                        <a:pt x="328174" y="227543"/>
                      </a:cubicBezTo>
                      <a:cubicBezTo>
                        <a:pt x="333645" y="222575"/>
                        <a:pt x="333645" y="222575"/>
                        <a:pt x="333645" y="217110"/>
                      </a:cubicBezTo>
                      <a:cubicBezTo>
                        <a:pt x="349066" y="196243"/>
                        <a:pt x="338620" y="170409"/>
                        <a:pt x="317727" y="160472"/>
                      </a:cubicBezTo>
                      <a:cubicBezTo>
                        <a:pt x="307530" y="155256"/>
                        <a:pt x="297208" y="152648"/>
                        <a:pt x="287508" y="153269"/>
                      </a:cubicBezTo>
                      <a:close/>
                      <a:moveTo>
                        <a:pt x="437111" y="0"/>
                      </a:moveTo>
                      <a:lnTo>
                        <a:pt x="442086" y="0"/>
                      </a:lnTo>
                      <a:cubicBezTo>
                        <a:pt x="447557" y="0"/>
                        <a:pt x="452532" y="0"/>
                        <a:pt x="447557" y="4968"/>
                      </a:cubicBezTo>
                      <a:lnTo>
                        <a:pt x="447557" y="9937"/>
                      </a:lnTo>
                      <a:cubicBezTo>
                        <a:pt x="452532" y="15402"/>
                        <a:pt x="447557" y="15402"/>
                        <a:pt x="447557" y="20370"/>
                      </a:cubicBezTo>
                      <a:cubicBezTo>
                        <a:pt x="447557" y="25835"/>
                        <a:pt x="447557" y="36268"/>
                        <a:pt x="447557" y="46204"/>
                      </a:cubicBezTo>
                      <a:cubicBezTo>
                        <a:pt x="447557" y="62102"/>
                        <a:pt x="447557" y="82472"/>
                        <a:pt x="442086" y="103338"/>
                      </a:cubicBezTo>
                      <a:cubicBezTo>
                        <a:pt x="442086" y="108306"/>
                        <a:pt x="442086" y="108306"/>
                        <a:pt x="442086" y="113771"/>
                      </a:cubicBezTo>
                      <a:cubicBezTo>
                        <a:pt x="437111" y="124205"/>
                        <a:pt x="437111" y="129173"/>
                        <a:pt x="437111" y="134141"/>
                      </a:cubicBezTo>
                      <a:cubicBezTo>
                        <a:pt x="431640" y="150039"/>
                        <a:pt x="426665" y="165441"/>
                        <a:pt x="421194" y="175874"/>
                      </a:cubicBezTo>
                      <a:cubicBezTo>
                        <a:pt x="406271" y="212141"/>
                        <a:pt x="385378" y="248409"/>
                        <a:pt x="354040" y="289645"/>
                      </a:cubicBezTo>
                      <a:cubicBezTo>
                        <a:pt x="349066" y="294613"/>
                        <a:pt x="344091" y="315479"/>
                        <a:pt x="344091" y="325913"/>
                      </a:cubicBezTo>
                      <a:cubicBezTo>
                        <a:pt x="354040" y="367148"/>
                        <a:pt x="359512" y="460053"/>
                        <a:pt x="276441" y="506754"/>
                      </a:cubicBezTo>
                      <a:cubicBezTo>
                        <a:pt x="265994" y="517187"/>
                        <a:pt x="255548" y="512219"/>
                        <a:pt x="261020" y="496321"/>
                      </a:cubicBezTo>
                      <a:cubicBezTo>
                        <a:pt x="261020" y="439684"/>
                        <a:pt x="240128" y="305046"/>
                        <a:pt x="17278" y="310511"/>
                      </a:cubicBezTo>
                      <a:cubicBezTo>
                        <a:pt x="1858" y="310511"/>
                        <a:pt x="-3117" y="300078"/>
                        <a:pt x="1858" y="289645"/>
                      </a:cubicBezTo>
                      <a:cubicBezTo>
                        <a:pt x="17278" y="253377"/>
                        <a:pt x="59062" y="180842"/>
                        <a:pt x="162528" y="186307"/>
                      </a:cubicBezTo>
                      <a:cubicBezTo>
                        <a:pt x="172975" y="186307"/>
                        <a:pt x="188395" y="175874"/>
                        <a:pt x="193369" y="165441"/>
                      </a:cubicBezTo>
                      <a:cubicBezTo>
                        <a:pt x="214261" y="139606"/>
                        <a:pt x="250574" y="87937"/>
                        <a:pt x="312753" y="51669"/>
                      </a:cubicBezTo>
                      <a:cubicBezTo>
                        <a:pt x="349066" y="25835"/>
                        <a:pt x="379907" y="15402"/>
                        <a:pt x="400799" y="9937"/>
                      </a:cubicBezTo>
                      <a:cubicBezTo>
                        <a:pt x="416219" y="9937"/>
                        <a:pt x="426665" y="9937"/>
                        <a:pt x="426665" y="4968"/>
                      </a:cubicBezTo>
                      <a:cubicBezTo>
                        <a:pt x="431640" y="4968"/>
                        <a:pt x="431640" y="0"/>
                        <a:pt x="437111" y="0"/>
                      </a:cubicBezTo>
                      <a:close/>
                    </a:path>
                  </a:pathLst>
                </a:custGeom>
                <a:solidFill>
                  <a:schemeClr val="bg1"/>
                </a:solidFill>
                <a:ln>
                  <a:noFill/>
                </a:ln>
                <a:effectLst/>
                <a:extLst>
                  <a:ext uri="{91240B29-F687-4f45-9708-019B960494DF}">
                    <a14:hiddenLine xmlns="" xmlns:lc="http://schemas.openxmlformats.org/drawingml/2006/lockedCanvas" xmlns:p14="http://schemas.microsoft.com/office/powerpoint/2010/main"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p14="http://schemas.microsoft.com/office/powerpoint/2010/main"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latin typeface="+mn-ea"/>
                  </a:endParaRPr>
                </a:p>
              </p:txBody>
            </p:sp>
          </p:grpSp>
          <p:grpSp>
            <p:nvGrpSpPr>
              <p:cNvPr id="88" name="Group 1">
                <a:extLst>
                  <a:ext uri="{FF2B5EF4-FFF2-40B4-BE49-F238E27FC236}">
                    <a16:creationId xmlns:a16="http://schemas.microsoft.com/office/drawing/2014/main" id="{7BEBFC06-63F7-47EB-99B6-D3DC760EA702}"/>
                  </a:ext>
                </a:extLst>
              </p:cNvPr>
              <p:cNvGrpSpPr/>
              <p:nvPr/>
            </p:nvGrpSpPr>
            <p:grpSpPr>
              <a:xfrm>
                <a:off x="3907253" y="4625894"/>
                <a:ext cx="1143366" cy="1143366"/>
                <a:chOff x="3907253" y="4625894"/>
                <a:chExt cx="1143366" cy="1143366"/>
              </a:xfrm>
            </p:grpSpPr>
            <p:sp>
              <p:nvSpPr>
                <p:cNvPr id="103" name="i$liḋe-Freeform: Shape 32">
                  <a:extLst>
                    <a:ext uri="{FF2B5EF4-FFF2-40B4-BE49-F238E27FC236}">
                      <a16:creationId xmlns:a16="http://schemas.microsoft.com/office/drawing/2014/main" id="{B0584DFD-EFBB-400A-BA17-713E2B8F6F1F}"/>
                    </a:ext>
                  </a:extLst>
                </p:cNvPr>
                <p:cNvSpPr/>
                <p:nvPr/>
              </p:nvSpPr>
              <p:spPr>
                <a:xfrm rot="18900000">
                  <a:off x="3907253" y="4625894"/>
                  <a:ext cx="1143366" cy="1143366"/>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2"/>
                        <a:pt x="1612" y="0"/>
                        <a:pt x="3600" y="0"/>
                      </a:cubicBezTo>
                      <a:lnTo>
                        <a:pt x="18000" y="0"/>
                      </a:lnTo>
                      <a:cubicBezTo>
                        <a:pt x="19988" y="0"/>
                        <a:pt x="21600" y="1612"/>
                        <a:pt x="21600" y="3600"/>
                      </a:cubicBezTo>
                      <a:lnTo>
                        <a:pt x="21600" y="18000"/>
                      </a:lnTo>
                      <a:cubicBezTo>
                        <a:pt x="21600" y="19988"/>
                        <a:pt x="19988" y="21600"/>
                        <a:pt x="18000" y="21600"/>
                      </a:cubicBezTo>
                      <a:lnTo>
                        <a:pt x="3600" y="21600"/>
                      </a:lnTo>
                      <a:cubicBezTo>
                        <a:pt x="1612" y="21600"/>
                        <a:pt x="0" y="19988"/>
                        <a:pt x="0" y="18000"/>
                      </a:cubicBezTo>
                      <a:lnTo>
                        <a:pt x="0" y="3600"/>
                      </a:lnTo>
                      <a:close/>
                    </a:path>
                  </a:pathLst>
                </a:custGeom>
                <a:solidFill>
                  <a:schemeClr val="accent1"/>
                </a:solidFill>
                <a:ln w="12700" cap="flat">
                  <a:noFill/>
                  <a:miter lim="400000"/>
                </a:ln>
                <a:effectLst/>
              </p:spPr>
              <p:txBody>
                <a:bodyPr anchor="ctr"/>
                <a:lstStyle/>
                <a:p>
                  <a:pPr algn="ctr"/>
                  <a:endParaRPr>
                    <a:latin typeface="+mn-ea"/>
                  </a:endParaRPr>
                </a:p>
              </p:txBody>
            </p:sp>
            <p:sp>
              <p:nvSpPr>
                <p:cNvPr id="104" name="i$liḋe-Freeform: Shape 33">
                  <a:extLst>
                    <a:ext uri="{FF2B5EF4-FFF2-40B4-BE49-F238E27FC236}">
                      <a16:creationId xmlns:a16="http://schemas.microsoft.com/office/drawing/2014/main" id="{E2CC8136-AAF0-497E-A074-DF737392B077}"/>
                    </a:ext>
                  </a:extLst>
                </p:cNvPr>
                <p:cNvSpPr>
                  <a:spLocks noChangeAspect="1"/>
                </p:cNvSpPr>
                <p:nvPr/>
              </p:nvSpPr>
              <p:spPr bwMode="auto">
                <a:xfrm>
                  <a:off x="4222517" y="4938331"/>
                  <a:ext cx="464130" cy="510675"/>
                </a:xfrm>
                <a:custGeom>
                  <a:avLst/>
                  <a:gdLst>
                    <a:gd name="T0" fmla="+- 0 10795 54"/>
                    <a:gd name="T1" fmla="*/ T0 w 21483"/>
                    <a:gd name="T2" fmla="*/ 10800 h 21600"/>
                    <a:gd name="T3" fmla="+- 0 10795 54"/>
                    <a:gd name="T4" fmla="*/ T3 w 21483"/>
                    <a:gd name="T5" fmla="*/ 10800 h 21600"/>
                    <a:gd name="T6" fmla="+- 0 10795 54"/>
                    <a:gd name="T7" fmla="*/ T6 w 21483"/>
                    <a:gd name="T8" fmla="*/ 10800 h 21600"/>
                    <a:gd name="T9" fmla="+- 0 10795 54"/>
                    <a:gd name="T10" fmla="*/ T9 w 21483"/>
                    <a:gd name="T11" fmla="*/ 10800 h 21600"/>
                  </a:gdLst>
                  <a:ahLst/>
                  <a:cxnLst>
                    <a:cxn ang="0">
                      <a:pos x="T1" y="T2"/>
                    </a:cxn>
                    <a:cxn ang="0">
                      <a:pos x="T4" y="T5"/>
                    </a:cxn>
                    <a:cxn ang="0">
                      <a:pos x="T7" y="T8"/>
                    </a:cxn>
                    <a:cxn ang="0">
                      <a:pos x="T10" y="T11"/>
                    </a:cxn>
                  </a:cxnLst>
                  <a:rect l="0" t="0" r="r" b="b"/>
                  <a:pathLst>
                    <a:path w="21483" h="21600">
                      <a:moveTo>
                        <a:pt x="20490" y="581"/>
                      </a:moveTo>
                      <a:cubicBezTo>
                        <a:pt x="20984" y="1781"/>
                        <a:pt x="21295" y="3048"/>
                        <a:pt x="21421" y="4387"/>
                      </a:cubicBezTo>
                      <a:cubicBezTo>
                        <a:pt x="21545" y="5722"/>
                        <a:pt x="21482" y="7179"/>
                        <a:pt x="21220" y="8744"/>
                      </a:cubicBezTo>
                      <a:cubicBezTo>
                        <a:pt x="20549" y="13134"/>
                        <a:pt x="18385" y="16469"/>
                        <a:pt x="14732" y="18748"/>
                      </a:cubicBezTo>
                      <a:cubicBezTo>
                        <a:pt x="13010" y="19857"/>
                        <a:pt x="11265" y="20408"/>
                        <a:pt x="9505" y="20408"/>
                      </a:cubicBezTo>
                      <a:cubicBezTo>
                        <a:pt x="8354" y="20408"/>
                        <a:pt x="7208" y="20165"/>
                        <a:pt x="6064" y="19682"/>
                      </a:cubicBezTo>
                      <a:cubicBezTo>
                        <a:pt x="5893" y="19609"/>
                        <a:pt x="5725" y="19519"/>
                        <a:pt x="5556" y="19411"/>
                      </a:cubicBezTo>
                      <a:cubicBezTo>
                        <a:pt x="5388" y="19301"/>
                        <a:pt x="5221" y="19191"/>
                        <a:pt x="5058" y="19075"/>
                      </a:cubicBezTo>
                      <a:cubicBezTo>
                        <a:pt x="4840" y="18928"/>
                        <a:pt x="4625" y="18790"/>
                        <a:pt x="4414" y="18660"/>
                      </a:cubicBezTo>
                      <a:cubicBezTo>
                        <a:pt x="4199" y="18527"/>
                        <a:pt x="4017" y="18465"/>
                        <a:pt x="3857" y="18465"/>
                      </a:cubicBezTo>
                      <a:cubicBezTo>
                        <a:pt x="3785" y="18485"/>
                        <a:pt x="3698" y="18561"/>
                        <a:pt x="3598" y="18700"/>
                      </a:cubicBezTo>
                      <a:cubicBezTo>
                        <a:pt x="3497" y="18841"/>
                        <a:pt x="3392" y="18996"/>
                        <a:pt x="3287" y="19174"/>
                      </a:cubicBezTo>
                      <a:cubicBezTo>
                        <a:pt x="3184" y="19349"/>
                        <a:pt x="3085" y="19536"/>
                        <a:pt x="2989" y="19728"/>
                      </a:cubicBezTo>
                      <a:cubicBezTo>
                        <a:pt x="2898" y="19922"/>
                        <a:pt x="2821" y="20072"/>
                        <a:pt x="2760" y="20179"/>
                      </a:cubicBezTo>
                      <a:cubicBezTo>
                        <a:pt x="2655" y="20388"/>
                        <a:pt x="2557" y="20575"/>
                        <a:pt x="2463" y="20741"/>
                      </a:cubicBezTo>
                      <a:cubicBezTo>
                        <a:pt x="2372" y="20908"/>
                        <a:pt x="2285" y="21055"/>
                        <a:pt x="2213" y="21182"/>
                      </a:cubicBezTo>
                      <a:cubicBezTo>
                        <a:pt x="2025" y="21461"/>
                        <a:pt x="1787" y="21599"/>
                        <a:pt x="1494" y="21599"/>
                      </a:cubicBezTo>
                      <a:lnTo>
                        <a:pt x="1450" y="21599"/>
                      </a:lnTo>
                      <a:cubicBezTo>
                        <a:pt x="1235" y="21583"/>
                        <a:pt x="1050" y="21526"/>
                        <a:pt x="895" y="21433"/>
                      </a:cubicBezTo>
                      <a:cubicBezTo>
                        <a:pt x="743" y="21334"/>
                        <a:pt x="617" y="21224"/>
                        <a:pt x="521" y="21097"/>
                      </a:cubicBezTo>
                      <a:cubicBezTo>
                        <a:pt x="425" y="20975"/>
                        <a:pt x="348" y="20846"/>
                        <a:pt x="292" y="20716"/>
                      </a:cubicBezTo>
                      <a:cubicBezTo>
                        <a:pt x="236" y="20586"/>
                        <a:pt x="198" y="20484"/>
                        <a:pt x="184" y="20408"/>
                      </a:cubicBezTo>
                      <a:cubicBezTo>
                        <a:pt x="-17" y="20077"/>
                        <a:pt x="-54" y="19724"/>
                        <a:pt x="74" y="19355"/>
                      </a:cubicBezTo>
                      <a:cubicBezTo>
                        <a:pt x="222" y="18877"/>
                        <a:pt x="430" y="18479"/>
                        <a:pt x="699" y="18152"/>
                      </a:cubicBezTo>
                      <a:cubicBezTo>
                        <a:pt x="970" y="17827"/>
                        <a:pt x="1235" y="17536"/>
                        <a:pt x="1494" y="17276"/>
                      </a:cubicBezTo>
                      <a:cubicBezTo>
                        <a:pt x="1712" y="17068"/>
                        <a:pt x="1901" y="16873"/>
                        <a:pt x="2061" y="16692"/>
                      </a:cubicBezTo>
                      <a:cubicBezTo>
                        <a:pt x="2222" y="16511"/>
                        <a:pt x="2325" y="16319"/>
                        <a:pt x="2367" y="16113"/>
                      </a:cubicBezTo>
                      <a:cubicBezTo>
                        <a:pt x="2383" y="16057"/>
                        <a:pt x="2383" y="16003"/>
                        <a:pt x="2367" y="15949"/>
                      </a:cubicBezTo>
                      <a:cubicBezTo>
                        <a:pt x="2353" y="15899"/>
                        <a:pt x="2318" y="15783"/>
                        <a:pt x="2257" y="15611"/>
                      </a:cubicBezTo>
                      <a:cubicBezTo>
                        <a:pt x="2213" y="15503"/>
                        <a:pt x="2168" y="15379"/>
                        <a:pt x="2128" y="15241"/>
                      </a:cubicBezTo>
                      <a:cubicBezTo>
                        <a:pt x="2086" y="15100"/>
                        <a:pt x="2051" y="14941"/>
                        <a:pt x="2021" y="14761"/>
                      </a:cubicBezTo>
                      <a:cubicBezTo>
                        <a:pt x="1836" y="13321"/>
                        <a:pt x="1883" y="11988"/>
                        <a:pt x="2166" y="10774"/>
                      </a:cubicBezTo>
                      <a:cubicBezTo>
                        <a:pt x="2449" y="9557"/>
                        <a:pt x="2898" y="8464"/>
                        <a:pt x="3509" y="7493"/>
                      </a:cubicBezTo>
                      <a:cubicBezTo>
                        <a:pt x="4122" y="6527"/>
                        <a:pt x="4852" y="5689"/>
                        <a:pt x="5694" y="4986"/>
                      </a:cubicBezTo>
                      <a:cubicBezTo>
                        <a:pt x="6539" y="4283"/>
                        <a:pt x="7416" y="3741"/>
                        <a:pt x="8326" y="3351"/>
                      </a:cubicBezTo>
                      <a:cubicBezTo>
                        <a:pt x="8939" y="3091"/>
                        <a:pt x="9611" y="2939"/>
                        <a:pt x="10336" y="2894"/>
                      </a:cubicBezTo>
                      <a:cubicBezTo>
                        <a:pt x="11066" y="2848"/>
                        <a:pt x="11826" y="2817"/>
                        <a:pt x="12617" y="2798"/>
                      </a:cubicBezTo>
                      <a:cubicBezTo>
                        <a:pt x="13073" y="2798"/>
                        <a:pt x="13546" y="2789"/>
                        <a:pt x="14037" y="2772"/>
                      </a:cubicBezTo>
                      <a:cubicBezTo>
                        <a:pt x="14531" y="2752"/>
                        <a:pt x="15008" y="2704"/>
                        <a:pt x="15469" y="2623"/>
                      </a:cubicBezTo>
                      <a:cubicBezTo>
                        <a:pt x="15926" y="2541"/>
                        <a:pt x="16351" y="2414"/>
                        <a:pt x="16740" y="2239"/>
                      </a:cubicBezTo>
                      <a:cubicBezTo>
                        <a:pt x="17128" y="2064"/>
                        <a:pt x="17446" y="1815"/>
                        <a:pt x="17692" y="1499"/>
                      </a:cubicBezTo>
                      <a:cubicBezTo>
                        <a:pt x="17839" y="1321"/>
                        <a:pt x="17984" y="1135"/>
                        <a:pt x="18125" y="948"/>
                      </a:cubicBezTo>
                      <a:cubicBezTo>
                        <a:pt x="18261" y="756"/>
                        <a:pt x="18403" y="595"/>
                        <a:pt x="18548" y="460"/>
                      </a:cubicBezTo>
                      <a:cubicBezTo>
                        <a:pt x="18696" y="324"/>
                        <a:pt x="18855" y="214"/>
                        <a:pt x="19028" y="129"/>
                      </a:cubicBezTo>
                      <a:cubicBezTo>
                        <a:pt x="19206" y="42"/>
                        <a:pt x="19423" y="0"/>
                        <a:pt x="19688" y="0"/>
                      </a:cubicBezTo>
                      <a:cubicBezTo>
                        <a:pt x="19856" y="0"/>
                        <a:pt x="20015" y="50"/>
                        <a:pt x="20163" y="155"/>
                      </a:cubicBezTo>
                      <a:cubicBezTo>
                        <a:pt x="20308" y="261"/>
                        <a:pt x="20418" y="400"/>
                        <a:pt x="20490" y="581"/>
                      </a:cubicBezTo>
                      <a:moveTo>
                        <a:pt x="15350" y="9977"/>
                      </a:moveTo>
                      <a:cubicBezTo>
                        <a:pt x="15596" y="10017"/>
                        <a:pt x="15811" y="9927"/>
                        <a:pt x="15993" y="9712"/>
                      </a:cubicBezTo>
                      <a:cubicBezTo>
                        <a:pt x="16178" y="9503"/>
                        <a:pt x="16276" y="9249"/>
                        <a:pt x="16291" y="8953"/>
                      </a:cubicBezTo>
                      <a:cubicBezTo>
                        <a:pt x="16305" y="8636"/>
                        <a:pt x="16230" y="8374"/>
                        <a:pt x="16064" y="8159"/>
                      </a:cubicBezTo>
                      <a:cubicBezTo>
                        <a:pt x="15893" y="7947"/>
                        <a:pt x="15680" y="7832"/>
                        <a:pt x="15418" y="7815"/>
                      </a:cubicBezTo>
                      <a:cubicBezTo>
                        <a:pt x="14321" y="7761"/>
                        <a:pt x="13284" y="7834"/>
                        <a:pt x="12315" y="8038"/>
                      </a:cubicBezTo>
                      <a:cubicBezTo>
                        <a:pt x="11344" y="8241"/>
                        <a:pt x="10425" y="8571"/>
                        <a:pt x="9550" y="9032"/>
                      </a:cubicBezTo>
                      <a:cubicBezTo>
                        <a:pt x="8673" y="9492"/>
                        <a:pt x="7842" y="10090"/>
                        <a:pt x="7046" y="10830"/>
                      </a:cubicBezTo>
                      <a:cubicBezTo>
                        <a:pt x="6249" y="11567"/>
                        <a:pt x="5479" y="12465"/>
                        <a:pt x="4732" y="13518"/>
                      </a:cubicBezTo>
                      <a:cubicBezTo>
                        <a:pt x="4562" y="13764"/>
                        <a:pt x="4482" y="14032"/>
                        <a:pt x="4496" y="14323"/>
                      </a:cubicBezTo>
                      <a:cubicBezTo>
                        <a:pt x="4510" y="14617"/>
                        <a:pt x="4620" y="14862"/>
                        <a:pt x="4821" y="15063"/>
                      </a:cubicBezTo>
                      <a:cubicBezTo>
                        <a:pt x="4971" y="15221"/>
                        <a:pt x="5163" y="15311"/>
                        <a:pt x="5392" y="15317"/>
                      </a:cubicBezTo>
                      <a:cubicBezTo>
                        <a:pt x="5668" y="15317"/>
                        <a:pt x="5900" y="15195"/>
                        <a:pt x="6087" y="14953"/>
                      </a:cubicBezTo>
                      <a:cubicBezTo>
                        <a:pt x="6759" y="14035"/>
                        <a:pt x="7435" y="13244"/>
                        <a:pt x="8116" y="12586"/>
                      </a:cubicBezTo>
                      <a:cubicBezTo>
                        <a:pt x="8794" y="11929"/>
                        <a:pt x="9510" y="11401"/>
                        <a:pt x="10259" y="11005"/>
                      </a:cubicBezTo>
                      <a:cubicBezTo>
                        <a:pt x="11010" y="10610"/>
                        <a:pt x="11801" y="10330"/>
                        <a:pt x="12636" y="10167"/>
                      </a:cubicBezTo>
                      <a:cubicBezTo>
                        <a:pt x="13467" y="10003"/>
                        <a:pt x="14372" y="9938"/>
                        <a:pt x="15350" y="9977"/>
                      </a:cubicBezTo>
                    </a:path>
                  </a:pathLst>
                </a:custGeom>
                <a:solidFill>
                  <a:schemeClr val="bg1"/>
                </a:solidFill>
                <a:ln>
                  <a:noFill/>
                </a:ln>
                <a:effectLst/>
              </p:spPr>
              <p:txBody>
                <a:bodyPr anchor="ctr"/>
                <a:lstStyle/>
                <a:p>
                  <a:pPr algn="ctr"/>
                  <a:endParaRPr>
                    <a:latin typeface="+mn-ea"/>
                  </a:endParaRPr>
                </a:p>
              </p:txBody>
            </p:sp>
          </p:grpSp>
          <p:grpSp>
            <p:nvGrpSpPr>
              <p:cNvPr id="89" name="Group 31">
                <a:extLst>
                  <a:ext uri="{FF2B5EF4-FFF2-40B4-BE49-F238E27FC236}">
                    <a16:creationId xmlns:a16="http://schemas.microsoft.com/office/drawing/2014/main" id="{3C254FD6-55DC-4EE4-8413-3F549DD70F58}"/>
                  </a:ext>
                </a:extLst>
              </p:cNvPr>
              <p:cNvGrpSpPr/>
              <p:nvPr/>
            </p:nvGrpSpPr>
            <p:grpSpPr>
              <a:xfrm>
                <a:off x="4804040" y="2309565"/>
                <a:ext cx="2562906" cy="2562906"/>
                <a:chOff x="4804040" y="2309565"/>
                <a:chExt cx="2562906" cy="2562906"/>
              </a:xfrm>
            </p:grpSpPr>
            <p:sp>
              <p:nvSpPr>
                <p:cNvPr id="90" name="i$liḋe-Freeform: Shape 35">
                  <a:extLst>
                    <a:ext uri="{FF2B5EF4-FFF2-40B4-BE49-F238E27FC236}">
                      <a16:creationId xmlns:a16="http://schemas.microsoft.com/office/drawing/2014/main" id="{00256AF6-41EE-4DDA-A3F7-D8D205CC6617}"/>
                    </a:ext>
                  </a:extLst>
                </p:cNvPr>
                <p:cNvSpPr/>
                <p:nvPr/>
              </p:nvSpPr>
              <p:spPr>
                <a:xfrm rot="18900000">
                  <a:off x="4804040" y="2309565"/>
                  <a:ext cx="2562906" cy="2562906"/>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2"/>
                        <a:pt x="1612" y="0"/>
                        <a:pt x="3600" y="0"/>
                      </a:cubicBezTo>
                      <a:lnTo>
                        <a:pt x="18000" y="0"/>
                      </a:lnTo>
                      <a:cubicBezTo>
                        <a:pt x="19988" y="0"/>
                        <a:pt x="21600" y="1612"/>
                        <a:pt x="21600" y="3600"/>
                      </a:cubicBezTo>
                      <a:lnTo>
                        <a:pt x="21600" y="18000"/>
                      </a:lnTo>
                      <a:cubicBezTo>
                        <a:pt x="21600" y="19988"/>
                        <a:pt x="19988" y="21600"/>
                        <a:pt x="18000" y="21600"/>
                      </a:cubicBezTo>
                      <a:lnTo>
                        <a:pt x="3600" y="21600"/>
                      </a:lnTo>
                      <a:cubicBezTo>
                        <a:pt x="1612" y="21600"/>
                        <a:pt x="0" y="19988"/>
                        <a:pt x="0" y="18000"/>
                      </a:cubicBezTo>
                      <a:lnTo>
                        <a:pt x="0" y="3600"/>
                      </a:lnTo>
                      <a:close/>
                    </a:path>
                  </a:pathLst>
                </a:custGeom>
                <a:solidFill>
                  <a:schemeClr val="accent1"/>
                </a:solidFill>
                <a:ln w="12700" cap="flat">
                  <a:noFill/>
                  <a:miter lim="400000"/>
                </a:ln>
                <a:effectLst/>
              </p:spPr>
              <p:txBody>
                <a:bodyPr anchor="ctr"/>
                <a:lstStyle/>
                <a:p>
                  <a:pPr algn="ctr"/>
                  <a:endParaRPr dirty="0">
                    <a:latin typeface="+mn-ea"/>
                  </a:endParaRPr>
                </a:p>
              </p:txBody>
            </p:sp>
            <p:grpSp>
              <p:nvGrpSpPr>
                <p:cNvPr id="91" name="Group 36">
                  <a:extLst>
                    <a:ext uri="{FF2B5EF4-FFF2-40B4-BE49-F238E27FC236}">
                      <a16:creationId xmlns:a16="http://schemas.microsoft.com/office/drawing/2014/main" id="{8B906755-011E-451B-AEDD-422C6E936DCF}"/>
                    </a:ext>
                  </a:extLst>
                </p:cNvPr>
                <p:cNvGrpSpPr/>
                <p:nvPr/>
              </p:nvGrpSpPr>
              <p:grpSpPr>
                <a:xfrm>
                  <a:off x="5285178" y="3018962"/>
                  <a:ext cx="1582763" cy="1222632"/>
                  <a:chOff x="5059339" y="4704186"/>
                  <a:chExt cx="1660525" cy="1282700"/>
                </a:xfrm>
                <a:solidFill>
                  <a:schemeClr val="bg1"/>
                </a:solidFill>
              </p:grpSpPr>
              <p:sp>
                <p:nvSpPr>
                  <p:cNvPr id="92" name="i$liḋe-Freeform: Shape 37">
                    <a:extLst>
                      <a:ext uri="{FF2B5EF4-FFF2-40B4-BE49-F238E27FC236}">
                        <a16:creationId xmlns:a16="http://schemas.microsoft.com/office/drawing/2014/main" id="{45FE70AF-81DF-465D-A788-923F6E73EE26}"/>
                      </a:ext>
                    </a:extLst>
                  </p:cNvPr>
                  <p:cNvSpPr>
                    <a:spLocks/>
                  </p:cNvSpPr>
                  <p:nvPr/>
                </p:nvSpPr>
                <p:spPr bwMode="auto">
                  <a:xfrm>
                    <a:off x="5059339" y="4704186"/>
                    <a:ext cx="1660525" cy="895350"/>
                  </a:xfrm>
                  <a:custGeom>
                    <a:avLst/>
                    <a:gdLst>
                      <a:gd name="T0" fmla="*/ 862 w 1061"/>
                      <a:gd name="T1" fmla="*/ 572 h 572"/>
                      <a:gd name="T2" fmla="*/ 320 w 1061"/>
                      <a:gd name="T3" fmla="*/ 572 h 572"/>
                      <a:gd name="T4" fmla="*/ 290 w 1061"/>
                      <a:gd name="T5" fmla="*/ 548 h 572"/>
                      <a:gd name="T6" fmla="*/ 176 w 1061"/>
                      <a:gd name="T7" fmla="*/ 186 h 572"/>
                      <a:gd name="T8" fmla="*/ 16 w 1061"/>
                      <a:gd name="T9" fmla="*/ 58 h 572"/>
                      <a:gd name="T10" fmla="*/ 11 w 1061"/>
                      <a:gd name="T11" fmla="*/ 14 h 572"/>
                      <a:gd name="T12" fmla="*/ 55 w 1061"/>
                      <a:gd name="T13" fmla="*/ 17 h 572"/>
                      <a:gd name="T14" fmla="*/ 205 w 1061"/>
                      <a:gd name="T15" fmla="*/ 144 h 572"/>
                      <a:gd name="T16" fmla="*/ 1028 w 1061"/>
                      <a:gd name="T17" fmla="*/ 144 h 572"/>
                      <a:gd name="T18" fmla="*/ 1054 w 1061"/>
                      <a:gd name="T19" fmla="*/ 150 h 572"/>
                      <a:gd name="T20" fmla="*/ 1057 w 1061"/>
                      <a:gd name="T21" fmla="*/ 176 h 572"/>
                      <a:gd name="T22" fmla="*/ 891 w 1061"/>
                      <a:gd name="T23" fmla="*/ 553 h 572"/>
                      <a:gd name="T24" fmla="*/ 862 w 1061"/>
                      <a:gd name="T25" fmla="*/ 572 h 572"/>
                      <a:gd name="T26" fmla="*/ 343 w 1061"/>
                      <a:gd name="T27" fmla="*/ 501 h 572"/>
                      <a:gd name="T28" fmla="*/ 842 w 1061"/>
                      <a:gd name="T29" fmla="*/ 501 h 572"/>
                      <a:gd name="T30" fmla="*/ 980 w 1061"/>
                      <a:gd name="T31" fmla="*/ 180 h 572"/>
                      <a:gd name="T32" fmla="*/ 244 w 1061"/>
                      <a:gd name="T33" fmla="*/ 180 h 572"/>
                      <a:gd name="T34" fmla="*/ 343 w 1061"/>
                      <a:gd name="T35" fmla="*/ 501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61" h="572">
                        <a:moveTo>
                          <a:pt x="862" y="572"/>
                        </a:moveTo>
                        <a:cubicBezTo>
                          <a:pt x="320" y="572"/>
                          <a:pt x="320" y="572"/>
                          <a:pt x="320" y="572"/>
                        </a:cubicBezTo>
                        <a:cubicBezTo>
                          <a:pt x="307" y="572"/>
                          <a:pt x="295" y="561"/>
                          <a:pt x="290" y="548"/>
                        </a:cubicBezTo>
                        <a:cubicBezTo>
                          <a:pt x="176" y="186"/>
                          <a:pt x="176" y="186"/>
                          <a:pt x="176" y="186"/>
                        </a:cubicBezTo>
                        <a:cubicBezTo>
                          <a:pt x="16" y="58"/>
                          <a:pt x="16" y="58"/>
                          <a:pt x="16" y="58"/>
                        </a:cubicBezTo>
                        <a:cubicBezTo>
                          <a:pt x="2" y="48"/>
                          <a:pt x="0" y="28"/>
                          <a:pt x="11" y="14"/>
                        </a:cubicBezTo>
                        <a:cubicBezTo>
                          <a:pt x="21" y="0"/>
                          <a:pt x="41" y="6"/>
                          <a:pt x="55" y="17"/>
                        </a:cubicBezTo>
                        <a:cubicBezTo>
                          <a:pt x="205" y="144"/>
                          <a:pt x="205" y="144"/>
                          <a:pt x="205" y="144"/>
                        </a:cubicBezTo>
                        <a:cubicBezTo>
                          <a:pt x="1028" y="144"/>
                          <a:pt x="1028" y="144"/>
                          <a:pt x="1028" y="144"/>
                        </a:cubicBezTo>
                        <a:cubicBezTo>
                          <a:pt x="1039" y="144"/>
                          <a:pt x="1049" y="141"/>
                          <a:pt x="1054" y="150"/>
                        </a:cubicBezTo>
                        <a:cubicBezTo>
                          <a:pt x="1060" y="159"/>
                          <a:pt x="1061" y="166"/>
                          <a:pt x="1057" y="176"/>
                        </a:cubicBezTo>
                        <a:cubicBezTo>
                          <a:pt x="891" y="553"/>
                          <a:pt x="891" y="553"/>
                          <a:pt x="891" y="553"/>
                        </a:cubicBezTo>
                        <a:cubicBezTo>
                          <a:pt x="886" y="565"/>
                          <a:pt x="874" y="572"/>
                          <a:pt x="862" y="572"/>
                        </a:cubicBezTo>
                        <a:close/>
                        <a:moveTo>
                          <a:pt x="343" y="501"/>
                        </a:moveTo>
                        <a:cubicBezTo>
                          <a:pt x="842" y="501"/>
                          <a:pt x="842" y="501"/>
                          <a:pt x="842" y="501"/>
                        </a:cubicBezTo>
                        <a:cubicBezTo>
                          <a:pt x="980" y="180"/>
                          <a:pt x="980" y="180"/>
                          <a:pt x="980" y="180"/>
                        </a:cubicBezTo>
                        <a:cubicBezTo>
                          <a:pt x="244" y="180"/>
                          <a:pt x="244" y="180"/>
                          <a:pt x="244" y="180"/>
                        </a:cubicBezTo>
                        <a:lnTo>
                          <a:pt x="343" y="501"/>
                        </a:lnTo>
                        <a:close/>
                      </a:path>
                    </a:pathLst>
                  </a:custGeom>
                  <a:grpFill/>
                  <a:ln>
                    <a:noFill/>
                  </a:ln>
                </p:spPr>
                <p:txBody>
                  <a:bodyPr anchor="ctr"/>
                  <a:lstStyle/>
                  <a:p>
                    <a:pPr algn="ctr"/>
                    <a:endParaRPr>
                      <a:latin typeface="+mn-ea"/>
                    </a:endParaRPr>
                  </a:p>
                </p:txBody>
              </p:sp>
              <p:sp>
                <p:nvSpPr>
                  <p:cNvPr id="93" name="i$liḋe-Freeform: Shape 38">
                    <a:extLst>
                      <a:ext uri="{FF2B5EF4-FFF2-40B4-BE49-F238E27FC236}">
                        <a16:creationId xmlns:a16="http://schemas.microsoft.com/office/drawing/2014/main" id="{000D4A19-76EC-4048-820C-7C06297429E6}"/>
                      </a:ext>
                    </a:extLst>
                  </p:cNvPr>
                  <p:cNvSpPr>
                    <a:spLocks/>
                  </p:cNvSpPr>
                  <p:nvPr/>
                </p:nvSpPr>
                <p:spPr bwMode="auto">
                  <a:xfrm>
                    <a:off x="5599089" y="4926436"/>
                    <a:ext cx="153987" cy="641350"/>
                  </a:xfrm>
                  <a:custGeom>
                    <a:avLst/>
                    <a:gdLst>
                      <a:gd name="T0" fmla="*/ 81 w 98"/>
                      <a:gd name="T1" fmla="*/ 410 h 410"/>
                      <a:gd name="T2" fmla="*/ 65 w 98"/>
                      <a:gd name="T3" fmla="*/ 397 h 410"/>
                      <a:gd name="T4" fmla="*/ 1 w 98"/>
                      <a:gd name="T5" fmla="*/ 20 h 410"/>
                      <a:gd name="T6" fmla="*/ 14 w 98"/>
                      <a:gd name="T7" fmla="*/ 1 h 410"/>
                      <a:gd name="T8" fmla="*/ 32 w 98"/>
                      <a:gd name="T9" fmla="*/ 14 h 410"/>
                      <a:gd name="T10" fmla="*/ 96 w 98"/>
                      <a:gd name="T11" fmla="*/ 392 h 410"/>
                      <a:gd name="T12" fmla="*/ 84 w 98"/>
                      <a:gd name="T13" fmla="*/ 410 h 410"/>
                      <a:gd name="T14" fmla="*/ 81 w 98"/>
                      <a:gd name="T15" fmla="*/ 410 h 4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410">
                        <a:moveTo>
                          <a:pt x="81" y="410"/>
                        </a:moveTo>
                        <a:cubicBezTo>
                          <a:pt x="73" y="410"/>
                          <a:pt x="67" y="405"/>
                          <a:pt x="65" y="397"/>
                        </a:cubicBezTo>
                        <a:cubicBezTo>
                          <a:pt x="1" y="20"/>
                          <a:pt x="1" y="20"/>
                          <a:pt x="1" y="20"/>
                        </a:cubicBezTo>
                        <a:cubicBezTo>
                          <a:pt x="0" y="11"/>
                          <a:pt x="5" y="3"/>
                          <a:pt x="14" y="1"/>
                        </a:cubicBezTo>
                        <a:cubicBezTo>
                          <a:pt x="22" y="0"/>
                          <a:pt x="30" y="6"/>
                          <a:pt x="32" y="14"/>
                        </a:cubicBezTo>
                        <a:cubicBezTo>
                          <a:pt x="96" y="392"/>
                          <a:pt x="96" y="392"/>
                          <a:pt x="96" y="392"/>
                        </a:cubicBezTo>
                        <a:cubicBezTo>
                          <a:pt x="98" y="400"/>
                          <a:pt x="92" y="408"/>
                          <a:pt x="84" y="410"/>
                        </a:cubicBezTo>
                        <a:cubicBezTo>
                          <a:pt x="83" y="410"/>
                          <a:pt x="82" y="410"/>
                          <a:pt x="81" y="410"/>
                        </a:cubicBezTo>
                        <a:close/>
                      </a:path>
                    </a:pathLst>
                  </a:custGeom>
                  <a:grpFill/>
                  <a:ln>
                    <a:noFill/>
                  </a:ln>
                </p:spPr>
                <p:txBody>
                  <a:bodyPr anchor="ctr"/>
                  <a:lstStyle/>
                  <a:p>
                    <a:pPr algn="ctr"/>
                    <a:endParaRPr>
                      <a:latin typeface="+mn-ea"/>
                    </a:endParaRPr>
                  </a:p>
                </p:txBody>
              </p:sp>
              <p:sp>
                <p:nvSpPr>
                  <p:cNvPr id="94" name="i$liḋe-Freeform: Shape 39">
                    <a:extLst>
                      <a:ext uri="{FF2B5EF4-FFF2-40B4-BE49-F238E27FC236}">
                        <a16:creationId xmlns:a16="http://schemas.microsoft.com/office/drawing/2014/main" id="{EB40243E-22DE-4EDF-89C3-262A3105DB0F}"/>
                      </a:ext>
                    </a:extLst>
                  </p:cNvPr>
                  <p:cNvSpPr>
                    <a:spLocks/>
                  </p:cNvSpPr>
                  <p:nvPr/>
                </p:nvSpPr>
                <p:spPr bwMode="auto">
                  <a:xfrm>
                    <a:off x="5843564" y="4926436"/>
                    <a:ext cx="122237" cy="641350"/>
                  </a:xfrm>
                  <a:custGeom>
                    <a:avLst/>
                    <a:gdLst>
                      <a:gd name="T0" fmla="*/ 62 w 78"/>
                      <a:gd name="T1" fmla="*/ 410 h 410"/>
                      <a:gd name="T2" fmla="*/ 46 w 78"/>
                      <a:gd name="T3" fmla="*/ 396 h 410"/>
                      <a:gd name="T4" fmla="*/ 1 w 78"/>
                      <a:gd name="T5" fmla="*/ 19 h 410"/>
                      <a:gd name="T6" fmla="*/ 15 w 78"/>
                      <a:gd name="T7" fmla="*/ 1 h 410"/>
                      <a:gd name="T8" fmla="*/ 32 w 78"/>
                      <a:gd name="T9" fmla="*/ 15 h 410"/>
                      <a:gd name="T10" fmla="*/ 77 w 78"/>
                      <a:gd name="T11" fmla="*/ 392 h 410"/>
                      <a:gd name="T12" fmla="*/ 64 w 78"/>
                      <a:gd name="T13" fmla="*/ 410 h 410"/>
                      <a:gd name="T14" fmla="*/ 62 w 78"/>
                      <a:gd name="T15" fmla="*/ 410 h 4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410">
                        <a:moveTo>
                          <a:pt x="62" y="410"/>
                        </a:moveTo>
                        <a:cubicBezTo>
                          <a:pt x="54" y="410"/>
                          <a:pt x="47" y="404"/>
                          <a:pt x="46" y="396"/>
                        </a:cubicBezTo>
                        <a:cubicBezTo>
                          <a:pt x="1" y="19"/>
                          <a:pt x="1" y="19"/>
                          <a:pt x="1" y="19"/>
                        </a:cubicBezTo>
                        <a:cubicBezTo>
                          <a:pt x="0" y="10"/>
                          <a:pt x="6" y="2"/>
                          <a:pt x="15" y="1"/>
                        </a:cubicBezTo>
                        <a:cubicBezTo>
                          <a:pt x="23" y="0"/>
                          <a:pt x="31" y="6"/>
                          <a:pt x="32" y="15"/>
                        </a:cubicBezTo>
                        <a:cubicBezTo>
                          <a:pt x="77" y="392"/>
                          <a:pt x="77" y="392"/>
                          <a:pt x="77" y="392"/>
                        </a:cubicBezTo>
                        <a:cubicBezTo>
                          <a:pt x="78" y="401"/>
                          <a:pt x="72" y="409"/>
                          <a:pt x="64" y="410"/>
                        </a:cubicBezTo>
                        <a:cubicBezTo>
                          <a:pt x="63" y="410"/>
                          <a:pt x="62" y="410"/>
                          <a:pt x="62" y="410"/>
                        </a:cubicBezTo>
                        <a:close/>
                      </a:path>
                    </a:pathLst>
                  </a:custGeom>
                  <a:grpFill/>
                  <a:ln>
                    <a:noFill/>
                  </a:ln>
                </p:spPr>
                <p:txBody>
                  <a:bodyPr anchor="ctr"/>
                  <a:lstStyle/>
                  <a:p>
                    <a:pPr algn="ctr"/>
                    <a:endParaRPr>
                      <a:latin typeface="+mn-ea"/>
                    </a:endParaRPr>
                  </a:p>
                </p:txBody>
              </p:sp>
              <p:sp>
                <p:nvSpPr>
                  <p:cNvPr id="95" name="i$liḋe-Freeform: Shape 40">
                    <a:extLst>
                      <a:ext uri="{FF2B5EF4-FFF2-40B4-BE49-F238E27FC236}">
                        <a16:creationId xmlns:a16="http://schemas.microsoft.com/office/drawing/2014/main" id="{FF5B378F-341B-4B8B-A333-BA0E6904314E}"/>
                      </a:ext>
                    </a:extLst>
                  </p:cNvPr>
                  <p:cNvSpPr>
                    <a:spLocks/>
                  </p:cNvSpPr>
                  <p:nvPr/>
                </p:nvSpPr>
                <p:spPr bwMode="auto">
                  <a:xfrm>
                    <a:off x="6089627" y="4932786"/>
                    <a:ext cx="109537" cy="628650"/>
                  </a:xfrm>
                  <a:custGeom>
                    <a:avLst/>
                    <a:gdLst>
                      <a:gd name="T0" fmla="*/ 16 w 70"/>
                      <a:gd name="T1" fmla="*/ 402 h 402"/>
                      <a:gd name="T2" fmla="*/ 15 w 70"/>
                      <a:gd name="T3" fmla="*/ 402 h 402"/>
                      <a:gd name="T4" fmla="*/ 1 w 70"/>
                      <a:gd name="T5" fmla="*/ 385 h 402"/>
                      <a:gd name="T6" fmla="*/ 38 w 70"/>
                      <a:gd name="T7" fmla="*/ 15 h 402"/>
                      <a:gd name="T8" fmla="*/ 55 w 70"/>
                      <a:gd name="T9" fmla="*/ 1 h 402"/>
                      <a:gd name="T10" fmla="*/ 69 w 70"/>
                      <a:gd name="T11" fmla="*/ 18 h 402"/>
                      <a:gd name="T12" fmla="*/ 32 w 70"/>
                      <a:gd name="T13" fmla="*/ 388 h 402"/>
                      <a:gd name="T14" fmla="*/ 16 w 70"/>
                      <a:gd name="T15" fmla="*/ 402 h 4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402">
                        <a:moveTo>
                          <a:pt x="16" y="402"/>
                        </a:moveTo>
                        <a:cubicBezTo>
                          <a:pt x="16" y="402"/>
                          <a:pt x="15" y="402"/>
                          <a:pt x="15" y="402"/>
                        </a:cubicBezTo>
                        <a:cubicBezTo>
                          <a:pt x="6" y="401"/>
                          <a:pt x="0" y="393"/>
                          <a:pt x="1" y="385"/>
                        </a:cubicBezTo>
                        <a:cubicBezTo>
                          <a:pt x="38" y="15"/>
                          <a:pt x="38" y="15"/>
                          <a:pt x="38" y="15"/>
                        </a:cubicBezTo>
                        <a:cubicBezTo>
                          <a:pt x="39" y="7"/>
                          <a:pt x="47" y="0"/>
                          <a:pt x="55" y="1"/>
                        </a:cubicBezTo>
                        <a:cubicBezTo>
                          <a:pt x="64" y="2"/>
                          <a:pt x="70" y="10"/>
                          <a:pt x="69" y="18"/>
                        </a:cubicBezTo>
                        <a:cubicBezTo>
                          <a:pt x="32" y="388"/>
                          <a:pt x="32" y="388"/>
                          <a:pt x="32" y="388"/>
                        </a:cubicBezTo>
                        <a:cubicBezTo>
                          <a:pt x="31" y="396"/>
                          <a:pt x="24" y="402"/>
                          <a:pt x="16" y="402"/>
                        </a:cubicBezTo>
                        <a:close/>
                      </a:path>
                    </a:pathLst>
                  </a:custGeom>
                  <a:grpFill/>
                  <a:ln>
                    <a:noFill/>
                  </a:ln>
                </p:spPr>
                <p:txBody>
                  <a:bodyPr anchor="ctr"/>
                  <a:lstStyle/>
                  <a:p>
                    <a:pPr algn="ctr"/>
                    <a:endParaRPr>
                      <a:latin typeface="+mn-ea"/>
                    </a:endParaRPr>
                  </a:p>
                </p:txBody>
              </p:sp>
              <p:sp>
                <p:nvSpPr>
                  <p:cNvPr id="96" name="i$liḋe-Freeform: Shape 41">
                    <a:extLst>
                      <a:ext uri="{FF2B5EF4-FFF2-40B4-BE49-F238E27FC236}">
                        <a16:creationId xmlns:a16="http://schemas.microsoft.com/office/drawing/2014/main" id="{24F8B19C-22A4-4ADE-ABE8-1091D453D159}"/>
                      </a:ext>
                    </a:extLst>
                  </p:cNvPr>
                  <p:cNvSpPr>
                    <a:spLocks/>
                  </p:cNvSpPr>
                  <p:nvPr/>
                </p:nvSpPr>
                <p:spPr bwMode="auto">
                  <a:xfrm>
                    <a:off x="6238852" y="4943898"/>
                    <a:ext cx="271462" cy="614362"/>
                  </a:xfrm>
                  <a:custGeom>
                    <a:avLst/>
                    <a:gdLst>
                      <a:gd name="T0" fmla="*/ 18 w 173"/>
                      <a:gd name="T1" fmla="*/ 393 h 393"/>
                      <a:gd name="T2" fmla="*/ 12 w 173"/>
                      <a:gd name="T3" fmla="*/ 392 h 393"/>
                      <a:gd name="T4" fmla="*/ 3 w 173"/>
                      <a:gd name="T5" fmla="*/ 372 h 393"/>
                      <a:gd name="T6" fmla="*/ 140 w 173"/>
                      <a:gd name="T7" fmla="*/ 12 h 393"/>
                      <a:gd name="T8" fmla="*/ 160 w 173"/>
                      <a:gd name="T9" fmla="*/ 3 h 393"/>
                      <a:gd name="T10" fmla="*/ 169 w 173"/>
                      <a:gd name="T11" fmla="*/ 23 h 393"/>
                      <a:gd name="T12" fmla="*/ 33 w 173"/>
                      <a:gd name="T13" fmla="*/ 383 h 393"/>
                      <a:gd name="T14" fmla="*/ 18 w 173"/>
                      <a:gd name="T15" fmla="*/ 393 h 3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3" h="393">
                        <a:moveTo>
                          <a:pt x="18" y="393"/>
                        </a:moveTo>
                        <a:cubicBezTo>
                          <a:pt x="16" y="393"/>
                          <a:pt x="14" y="393"/>
                          <a:pt x="12" y="392"/>
                        </a:cubicBezTo>
                        <a:cubicBezTo>
                          <a:pt x="4" y="389"/>
                          <a:pt x="0" y="380"/>
                          <a:pt x="3" y="372"/>
                        </a:cubicBezTo>
                        <a:cubicBezTo>
                          <a:pt x="140" y="12"/>
                          <a:pt x="140" y="12"/>
                          <a:pt x="140" y="12"/>
                        </a:cubicBezTo>
                        <a:cubicBezTo>
                          <a:pt x="143" y="4"/>
                          <a:pt x="152" y="0"/>
                          <a:pt x="160" y="3"/>
                        </a:cubicBezTo>
                        <a:cubicBezTo>
                          <a:pt x="169" y="6"/>
                          <a:pt x="173" y="15"/>
                          <a:pt x="169" y="23"/>
                        </a:cubicBezTo>
                        <a:cubicBezTo>
                          <a:pt x="33" y="383"/>
                          <a:pt x="33" y="383"/>
                          <a:pt x="33" y="383"/>
                        </a:cubicBezTo>
                        <a:cubicBezTo>
                          <a:pt x="30" y="389"/>
                          <a:pt x="24" y="393"/>
                          <a:pt x="18" y="393"/>
                        </a:cubicBezTo>
                        <a:close/>
                      </a:path>
                    </a:pathLst>
                  </a:custGeom>
                  <a:grpFill/>
                  <a:ln>
                    <a:noFill/>
                  </a:ln>
                </p:spPr>
                <p:txBody>
                  <a:bodyPr anchor="ctr"/>
                  <a:lstStyle/>
                  <a:p>
                    <a:pPr algn="ctr"/>
                    <a:endParaRPr>
                      <a:latin typeface="+mn-ea"/>
                    </a:endParaRPr>
                  </a:p>
                </p:txBody>
              </p:sp>
              <p:sp>
                <p:nvSpPr>
                  <p:cNvPr id="97" name="i$liḋe-Freeform: Shape 42">
                    <a:extLst>
                      <a:ext uri="{FF2B5EF4-FFF2-40B4-BE49-F238E27FC236}">
                        <a16:creationId xmlns:a16="http://schemas.microsoft.com/office/drawing/2014/main" id="{603D44CD-82AB-4051-90A0-64161CB75DD0}"/>
                      </a:ext>
                    </a:extLst>
                  </p:cNvPr>
                  <p:cNvSpPr>
                    <a:spLocks/>
                  </p:cNvSpPr>
                  <p:nvPr/>
                </p:nvSpPr>
                <p:spPr bwMode="auto">
                  <a:xfrm>
                    <a:off x="5405414" y="5097886"/>
                    <a:ext cx="1223962" cy="55562"/>
                  </a:xfrm>
                  <a:custGeom>
                    <a:avLst/>
                    <a:gdLst>
                      <a:gd name="T0" fmla="*/ 766 w 782"/>
                      <a:gd name="T1" fmla="*/ 36 h 36"/>
                      <a:gd name="T2" fmla="*/ 15 w 782"/>
                      <a:gd name="T3" fmla="*/ 36 h 36"/>
                      <a:gd name="T4" fmla="*/ 0 w 782"/>
                      <a:gd name="T5" fmla="*/ 18 h 36"/>
                      <a:gd name="T6" fmla="*/ 15 w 782"/>
                      <a:gd name="T7" fmla="*/ 0 h 36"/>
                      <a:gd name="T8" fmla="*/ 766 w 782"/>
                      <a:gd name="T9" fmla="*/ 0 h 36"/>
                      <a:gd name="T10" fmla="*/ 782 w 782"/>
                      <a:gd name="T11" fmla="*/ 18 h 36"/>
                      <a:gd name="T12" fmla="*/ 766 w 7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782" h="36">
                        <a:moveTo>
                          <a:pt x="766" y="36"/>
                        </a:moveTo>
                        <a:cubicBezTo>
                          <a:pt x="15" y="36"/>
                          <a:pt x="15" y="36"/>
                          <a:pt x="15" y="36"/>
                        </a:cubicBezTo>
                        <a:cubicBezTo>
                          <a:pt x="7" y="36"/>
                          <a:pt x="0" y="27"/>
                          <a:pt x="0" y="18"/>
                        </a:cubicBezTo>
                        <a:cubicBezTo>
                          <a:pt x="0" y="9"/>
                          <a:pt x="7" y="0"/>
                          <a:pt x="15" y="0"/>
                        </a:cubicBezTo>
                        <a:cubicBezTo>
                          <a:pt x="766" y="0"/>
                          <a:pt x="766" y="0"/>
                          <a:pt x="766" y="0"/>
                        </a:cubicBezTo>
                        <a:cubicBezTo>
                          <a:pt x="775" y="0"/>
                          <a:pt x="782" y="9"/>
                          <a:pt x="782" y="18"/>
                        </a:cubicBezTo>
                        <a:cubicBezTo>
                          <a:pt x="782" y="27"/>
                          <a:pt x="775" y="36"/>
                          <a:pt x="766" y="36"/>
                        </a:cubicBezTo>
                        <a:close/>
                      </a:path>
                    </a:pathLst>
                  </a:custGeom>
                  <a:grpFill/>
                  <a:ln>
                    <a:noFill/>
                  </a:ln>
                </p:spPr>
                <p:txBody>
                  <a:bodyPr anchor="ctr"/>
                  <a:lstStyle/>
                  <a:p>
                    <a:pPr algn="ctr"/>
                    <a:endParaRPr>
                      <a:latin typeface="+mn-ea"/>
                    </a:endParaRPr>
                  </a:p>
                </p:txBody>
              </p:sp>
              <p:sp>
                <p:nvSpPr>
                  <p:cNvPr id="98" name="i$liḋe-Freeform: Shape 43">
                    <a:extLst>
                      <a:ext uri="{FF2B5EF4-FFF2-40B4-BE49-F238E27FC236}">
                        <a16:creationId xmlns:a16="http://schemas.microsoft.com/office/drawing/2014/main" id="{1BA8121C-0FEF-4A8E-A0AB-53914E082FCB}"/>
                      </a:ext>
                    </a:extLst>
                  </p:cNvPr>
                  <p:cNvSpPr>
                    <a:spLocks/>
                  </p:cNvSpPr>
                  <p:nvPr/>
                </p:nvSpPr>
                <p:spPr bwMode="auto">
                  <a:xfrm>
                    <a:off x="5453039" y="5264573"/>
                    <a:ext cx="1077912" cy="55562"/>
                  </a:xfrm>
                  <a:custGeom>
                    <a:avLst/>
                    <a:gdLst>
                      <a:gd name="T0" fmla="*/ 673 w 688"/>
                      <a:gd name="T1" fmla="*/ 36 h 36"/>
                      <a:gd name="T2" fmla="*/ 16 w 688"/>
                      <a:gd name="T3" fmla="*/ 36 h 36"/>
                      <a:gd name="T4" fmla="*/ 0 w 688"/>
                      <a:gd name="T5" fmla="*/ 18 h 36"/>
                      <a:gd name="T6" fmla="*/ 16 w 688"/>
                      <a:gd name="T7" fmla="*/ 0 h 36"/>
                      <a:gd name="T8" fmla="*/ 673 w 688"/>
                      <a:gd name="T9" fmla="*/ 0 h 36"/>
                      <a:gd name="T10" fmla="*/ 688 w 688"/>
                      <a:gd name="T11" fmla="*/ 18 h 36"/>
                      <a:gd name="T12" fmla="*/ 673 w 688"/>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688" h="36">
                        <a:moveTo>
                          <a:pt x="673" y="36"/>
                        </a:moveTo>
                        <a:cubicBezTo>
                          <a:pt x="16" y="36"/>
                          <a:pt x="16" y="36"/>
                          <a:pt x="16" y="36"/>
                        </a:cubicBezTo>
                        <a:cubicBezTo>
                          <a:pt x="7" y="36"/>
                          <a:pt x="0" y="27"/>
                          <a:pt x="0" y="18"/>
                        </a:cubicBezTo>
                        <a:cubicBezTo>
                          <a:pt x="0" y="9"/>
                          <a:pt x="7" y="0"/>
                          <a:pt x="16" y="0"/>
                        </a:cubicBezTo>
                        <a:cubicBezTo>
                          <a:pt x="673" y="0"/>
                          <a:pt x="673" y="0"/>
                          <a:pt x="673" y="0"/>
                        </a:cubicBezTo>
                        <a:cubicBezTo>
                          <a:pt x="681" y="0"/>
                          <a:pt x="688" y="9"/>
                          <a:pt x="688" y="18"/>
                        </a:cubicBezTo>
                        <a:cubicBezTo>
                          <a:pt x="688" y="27"/>
                          <a:pt x="681" y="36"/>
                          <a:pt x="673" y="36"/>
                        </a:cubicBezTo>
                        <a:close/>
                      </a:path>
                    </a:pathLst>
                  </a:custGeom>
                  <a:grpFill/>
                  <a:ln>
                    <a:noFill/>
                  </a:ln>
                </p:spPr>
                <p:txBody>
                  <a:bodyPr anchor="ctr"/>
                  <a:lstStyle/>
                  <a:p>
                    <a:pPr algn="ctr"/>
                    <a:endParaRPr>
                      <a:latin typeface="+mn-ea"/>
                    </a:endParaRPr>
                  </a:p>
                </p:txBody>
              </p:sp>
              <p:sp>
                <p:nvSpPr>
                  <p:cNvPr id="99" name="i$liḋe-Freeform: Shape 44">
                    <a:extLst>
                      <a:ext uri="{FF2B5EF4-FFF2-40B4-BE49-F238E27FC236}">
                        <a16:creationId xmlns:a16="http://schemas.microsoft.com/office/drawing/2014/main" id="{F6B4A927-13FA-4C14-9031-B51DA1CED7F9}"/>
                      </a:ext>
                    </a:extLst>
                  </p:cNvPr>
                  <p:cNvSpPr>
                    <a:spLocks/>
                  </p:cNvSpPr>
                  <p:nvPr/>
                </p:nvSpPr>
                <p:spPr bwMode="auto">
                  <a:xfrm>
                    <a:off x="5502252" y="5377286"/>
                    <a:ext cx="979487" cy="53975"/>
                  </a:xfrm>
                  <a:custGeom>
                    <a:avLst/>
                    <a:gdLst>
                      <a:gd name="T0" fmla="*/ 610 w 626"/>
                      <a:gd name="T1" fmla="*/ 35 h 35"/>
                      <a:gd name="T2" fmla="*/ 16 w 626"/>
                      <a:gd name="T3" fmla="*/ 35 h 35"/>
                      <a:gd name="T4" fmla="*/ 0 w 626"/>
                      <a:gd name="T5" fmla="*/ 17 h 35"/>
                      <a:gd name="T6" fmla="*/ 16 w 626"/>
                      <a:gd name="T7" fmla="*/ 0 h 35"/>
                      <a:gd name="T8" fmla="*/ 610 w 626"/>
                      <a:gd name="T9" fmla="*/ 0 h 35"/>
                      <a:gd name="T10" fmla="*/ 626 w 626"/>
                      <a:gd name="T11" fmla="*/ 17 h 35"/>
                      <a:gd name="T12" fmla="*/ 610 w 626"/>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626" h="35">
                        <a:moveTo>
                          <a:pt x="610" y="35"/>
                        </a:moveTo>
                        <a:cubicBezTo>
                          <a:pt x="16" y="35"/>
                          <a:pt x="16" y="35"/>
                          <a:pt x="16" y="35"/>
                        </a:cubicBezTo>
                        <a:cubicBezTo>
                          <a:pt x="7" y="35"/>
                          <a:pt x="0" y="26"/>
                          <a:pt x="0" y="17"/>
                        </a:cubicBezTo>
                        <a:cubicBezTo>
                          <a:pt x="0" y="9"/>
                          <a:pt x="7" y="0"/>
                          <a:pt x="16" y="0"/>
                        </a:cubicBezTo>
                        <a:cubicBezTo>
                          <a:pt x="610" y="0"/>
                          <a:pt x="610" y="0"/>
                          <a:pt x="610" y="0"/>
                        </a:cubicBezTo>
                        <a:cubicBezTo>
                          <a:pt x="619" y="0"/>
                          <a:pt x="626" y="9"/>
                          <a:pt x="626" y="17"/>
                        </a:cubicBezTo>
                        <a:cubicBezTo>
                          <a:pt x="626" y="26"/>
                          <a:pt x="619" y="35"/>
                          <a:pt x="610" y="35"/>
                        </a:cubicBezTo>
                        <a:close/>
                      </a:path>
                    </a:pathLst>
                  </a:custGeom>
                  <a:grpFill/>
                  <a:ln>
                    <a:noFill/>
                  </a:ln>
                </p:spPr>
                <p:txBody>
                  <a:bodyPr anchor="ctr"/>
                  <a:lstStyle/>
                  <a:p>
                    <a:pPr algn="ctr"/>
                    <a:endParaRPr>
                      <a:latin typeface="+mn-ea"/>
                    </a:endParaRPr>
                  </a:p>
                </p:txBody>
              </p:sp>
              <p:sp>
                <p:nvSpPr>
                  <p:cNvPr id="100" name="i$liḋe-Freeform: Shape 45">
                    <a:extLst>
                      <a:ext uri="{FF2B5EF4-FFF2-40B4-BE49-F238E27FC236}">
                        <a16:creationId xmlns:a16="http://schemas.microsoft.com/office/drawing/2014/main" id="{40F8C13D-AEE7-42E9-81D8-18D11C16EDB2}"/>
                      </a:ext>
                    </a:extLst>
                  </p:cNvPr>
                  <p:cNvSpPr>
                    <a:spLocks/>
                  </p:cNvSpPr>
                  <p:nvPr/>
                </p:nvSpPr>
                <p:spPr bwMode="auto">
                  <a:xfrm>
                    <a:off x="5516539" y="5526511"/>
                    <a:ext cx="931862" cy="407987"/>
                  </a:xfrm>
                  <a:custGeom>
                    <a:avLst/>
                    <a:gdLst>
                      <a:gd name="T0" fmla="*/ 579 w 596"/>
                      <a:gd name="T1" fmla="*/ 261 h 261"/>
                      <a:gd name="T2" fmla="*/ 18 w 596"/>
                      <a:gd name="T3" fmla="*/ 261 h 261"/>
                      <a:gd name="T4" fmla="*/ 5 w 596"/>
                      <a:gd name="T5" fmla="*/ 256 h 261"/>
                      <a:gd name="T6" fmla="*/ 0 w 596"/>
                      <a:gd name="T7" fmla="*/ 243 h 261"/>
                      <a:gd name="T8" fmla="*/ 9 w 596"/>
                      <a:gd name="T9" fmla="*/ 18 h 261"/>
                      <a:gd name="T10" fmla="*/ 27 w 596"/>
                      <a:gd name="T11" fmla="*/ 0 h 261"/>
                      <a:gd name="T12" fmla="*/ 44 w 596"/>
                      <a:gd name="T13" fmla="*/ 19 h 261"/>
                      <a:gd name="T14" fmla="*/ 36 w 596"/>
                      <a:gd name="T15" fmla="*/ 226 h 261"/>
                      <a:gd name="T16" fmla="*/ 579 w 596"/>
                      <a:gd name="T17" fmla="*/ 226 h 261"/>
                      <a:gd name="T18" fmla="*/ 596 w 596"/>
                      <a:gd name="T19" fmla="*/ 243 h 261"/>
                      <a:gd name="T20" fmla="*/ 579 w 596"/>
                      <a:gd name="T21" fmla="*/ 26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6" h="261">
                        <a:moveTo>
                          <a:pt x="579" y="261"/>
                        </a:moveTo>
                        <a:cubicBezTo>
                          <a:pt x="18" y="261"/>
                          <a:pt x="18" y="261"/>
                          <a:pt x="18" y="261"/>
                        </a:cubicBezTo>
                        <a:cubicBezTo>
                          <a:pt x="13" y="261"/>
                          <a:pt x="8" y="259"/>
                          <a:pt x="5" y="256"/>
                        </a:cubicBezTo>
                        <a:cubicBezTo>
                          <a:pt x="2" y="252"/>
                          <a:pt x="0" y="248"/>
                          <a:pt x="0" y="243"/>
                        </a:cubicBezTo>
                        <a:cubicBezTo>
                          <a:pt x="9" y="18"/>
                          <a:pt x="9" y="18"/>
                          <a:pt x="9" y="18"/>
                        </a:cubicBezTo>
                        <a:cubicBezTo>
                          <a:pt x="9" y="8"/>
                          <a:pt x="18" y="1"/>
                          <a:pt x="27" y="0"/>
                        </a:cubicBezTo>
                        <a:cubicBezTo>
                          <a:pt x="37" y="1"/>
                          <a:pt x="45" y="9"/>
                          <a:pt x="44" y="19"/>
                        </a:cubicBezTo>
                        <a:cubicBezTo>
                          <a:pt x="36" y="226"/>
                          <a:pt x="36" y="226"/>
                          <a:pt x="36" y="226"/>
                        </a:cubicBezTo>
                        <a:cubicBezTo>
                          <a:pt x="579" y="226"/>
                          <a:pt x="579" y="226"/>
                          <a:pt x="579" y="226"/>
                        </a:cubicBezTo>
                        <a:cubicBezTo>
                          <a:pt x="589" y="226"/>
                          <a:pt x="596" y="234"/>
                          <a:pt x="596" y="243"/>
                        </a:cubicBezTo>
                        <a:cubicBezTo>
                          <a:pt x="596" y="253"/>
                          <a:pt x="589" y="261"/>
                          <a:pt x="579" y="261"/>
                        </a:cubicBezTo>
                        <a:close/>
                      </a:path>
                    </a:pathLst>
                  </a:custGeom>
                  <a:grpFill/>
                  <a:ln>
                    <a:noFill/>
                  </a:ln>
                </p:spPr>
                <p:txBody>
                  <a:bodyPr anchor="ctr"/>
                  <a:lstStyle/>
                  <a:p>
                    <a:pPr algn="ctr"/>
                    <a:endParaRPr>
                      <a:latin typeface="+mn-ea"/>
                    </a:endParaRPr>
                  </a:p>
                </p:txBody>
              </p:sp>
              <p:sp>
                <p:nvSpPr>
                  <p:cNvPr id="101" name="i$liḋe-Oval 46">
                    <a:extLst>
                      <a:ext uri="{FF2B5EF4-FFF2-40B4-BE49-F238E27FC236}">
                        <a16:creationId xmlns:a16="http://schemas.microsoft.com/office/drawing/2014/main" id="{DA044E35-A9BA-4E30-BA87-147160A1191E}"/>
                      </a:ext>
                    </a:extLst>
                  </p:cNvPr>
                  <p:cNvSpPr>
                    <a:spLocks/>
                  </p:cNvSpPr>
                  <p:nvPr/>
                </p:nvSpPr>
                <p:spPr bwMode="auto">
                  <a:xfrm>
                    <a:off x="5437164" y="5783686"/>
                    <a:ext cx="206375" cy="203200"/>
                  </a:xfrm>
                  <a:prstGeom prst="ellipse">
                    <a:avLst/>
                  </a:prstGeom>
                  <a:grpFill/>
                  <a:ln>
                    <a:noFill/>
                  </a:ln>
                </p:spPr>
                <p:txBody>
                  <a:bodyPr anchor="ctr"/>
                  <a:lstStyle/>
                  <a:p>
                    <a:pPr algn="ctr"/>
                    <a:endParaRPr>
                      <a:latin typeface="+mn-ea"/>
                    </a:endParaRPr>
                  </a:p>
                </p:txBody>
              </p:sp>
              <p:sp>
                <p:nvSpPr>
                  <p:cNvPr id="102" name="i$liḋe-Oval 47">
                    <a:extLst>
                      <a:ext uri="{FF2B5EF4-FFF2-40B4-BE49-F238E27FC236}">
                        <a16:creationId xmlns:a16="http://schemas.microsoft.com/office/drawing/2014/main" id="{F9B6D9AA-E8A2-4407-8EA2-07CF479A40E5}"/>
                      </a:ext>
                    </a:extLst>
                  </p:cNvPr>
                  <p:cNvSpPr>
                    <a:spLocks/>
                  </p:cNvSpPr>
                  <p:nvPr/>
                </p:nvSpPr>
                <p:spPr bwMode="auto">
                  <a:xfrm>
                    <a:off x="6272189" y="5783686"/>
                    <a:ext cx="203200" cy="203200"/>
                  </a:xfrm>
                  <a:prstGeom prst="ellipse">
                    <a:avLst/>
                  </a:prstGeom>
                  <a:grpFill/>
                  <a:ln>
                    <a:noFill/>
                  </a:ln>
                </p:spPr>
                <p:txBody>
                  <a:bodyPr anchor="ctr"/>
                  <a:lstStyle/>
                  <a:p>
                    <a:pPr algn="ctr"/>
                    <a:endParaRPr>
                      <a:latin typeface="+mn-ea"/>
                    </a:endParaRPr>
                  </a:p>
                </p:txBody>
              </p:sp>
            </p:grpSp>
          </p:grpSp>
        </p:grpSp>
        <p:grpSp>
          <p:nvGrpSpPr>
            <p:cNvPr id="113" name="组合 112">
              <a:extLst>
                <a:ext uri="{FF2B5EF4-FFF2-40B4-BE49-F238E27FC236}">
                  <a16:creationId xmlns:a16="http://schemas.microsoft.com/office/drawing/2014/main" id="{0F9613F4-55FF-437E-BAFB-FBDA142BE980}"/>
                </a:ext>
              </a:extLst>
            </p:cNvPr>
            <p:cNvGrpSpPr/>
            <p:nvPr/>
          </p:nvGrpSpPr>
          <p:grpSpPr>
            <a:xfrm>
              <a:off x="9150996" y="1813424"/>
              <a:ext cx="2477773" cy="2167207"/>
              <a:chOff x="7449747" y="3245329"/>
              <a:chExt cx="2477773" cy="2167207"/>
            </a:xfrm>
          </p:grpSpPr>
          <p:sp>
            <p:nvSpPr>
              <p:cNvPr id="114" name="矩形 113">
                <a:extLst>
                  <a:ext uri="{FF2B5EF4-FFF2-40B4-BE49-F238E27FC236}">
                    <a16:creationId xmlns:a16="http://schemas.microsoft.com/office/drawing/2014/main" id="{A8177EE8-4BB5-43D3-A37C-63CB4091AB9F}"/>
                  </a:ext>
                </a:extLst>
              </p:cNvPr>
              <p:cNvSpPr/>
              <p:nvPr/>
            </p:nvSpPr>
            <p:spPr>
              <a:xfrm>
                <a:off x="7483990" y="3827467"/>
                <a:ext cx="2443530" cy="1585069"/>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tx1">
                        <a:lumMod val="50000"/>
                        <a:lumOff val="50000"/>
                      </a:schemeClr>
                    </a:solidFill>
                    <a:latin typeface="+mn-ea"/>
                  </a:rPr>
                  <a:t>相关部门可实施</a:t>
                </a:r>
                <a:r>
                  <a:rPr lang="en-US" altLang="zh-CN" sz="1200" dirty="0">
                    <a:solidFill>
                      <a:schemeClr val="tx1">
                        <a:lumMod val="50000"/>
                        <a:lumOff val="50000"/>
                      </a:schemeClr>
                    </a:solidFill>
                    <a:latin typeface="+mn-ea"/>
                  </a:rPr>
                  <a:t>5</a:t>
                </a:r>
                <a:r>
                  <a:rPr lang="zh-CN" altLang="en-US" sz="1200" dirty="0">
                    <a:solidFill>
                      <a:schemeClr val="tx1">
                        <a:lumMod val="50000"/>
                        <a:lumOff val="50000"/>
                      </a:schemeClr>
                    </a:solidFill>
                    <a:latin typeface="+mn-ea"/>
                  </a:rPr>
                  <a:t>大类</a:t>
                </a:r>
                <a:r>
                  <a:rPr lang="en-US" altLang="zh-CN" sz="1200" dirty="0">
                    <a:solidFill>
                      <a:schemeClr val="tx1">
                        <a:lumMod val="50000"/>
                        <a:lumOff val="50000"/>
                      </a:schemeClr>
                    </a:solidFill>
                    <a:latin typeface="+mn-ea"/>
                  </a:rPr>
                  <a:t>39</a:t>
                </a:r>
                <a:r>
                  <a:rPr lang="zh-CN" altLang="en-US" sz="1200" dirty="0">
                    <a:solidFill>
                      <a:schemeClr val="tx1">
                        <a:lumMod val="50000"/>
                        <a:lumOff val="50000"/>
                      </a:schemeClr>
                    </a:solidFill>
                    <a:latin typeface="+mn-ea"/>
                  </a:rPr>
                  <a:t>项惩戒措施，包括</a:t>
                </a:r>
                <a:r>
                  <a:rPr lang="zh-CN" altLang="en-US" sz="1200" b="1" dirty="0">
                    <a:solidFill>
                      <a:schemeClr val="tx1">
                        <a:lumMod val="50000"/>
                        <a:lumOff val="50000"/>
                      </a:schemeClr>
                    </a:solidFill>
                    <a:latin typeface="+mn-ea"/>
                  </a:rPr>
                  <a:t>纳入黑名单、加强审核查验、影响资质评定、实施限制管理、纳入惩戒参考依据</a:t>
                </a:r>
                <a:r>
                  <a:rPr lang="zh-CN" altLang="en-US" sz="1200" dirty="0">
                    <a:solidFill>
                      <a:schemeClr val="tx1">
                        <a:lumMod val="50000"/>
                        <a:lumOff val="50000"/>
                      </a:schemeClr>
                    </a:solidFill>
                    <a:latin typeface="+mn-ea"/>
                  </a:rPr>
                  <a:t>。</a:t>
                </a:r>
              </a:p>
              <a:p>
                <a:pPr algn="just">
                  <a:lnSpc>
                    <a:spcPct val="120000"/>
                  </a:lnSpc>
                </a:pPr>
                <a:endParaRPr lang="zh-CN" altLang="en-US" sz="1200" dirty="0">
                  <a:solidFill>
                    <a:schemeClr val="tx1">
                      <a:lumMod val="50000"/>
                      <a:lumOff val="50000"/>
                    </a:schemeClr>
                  </a:solidFill>
                  <a:latin typeface="+mn-ea"/>
                </a:endParaRPr>
              </a:p>
            </p:txBody>
          </p:sp>
          <p:sp>
            <p:nvSpPr>
              <p:cNvPr id="115" name="矩形 114">
                <a:extLst>
                  <a:ext uri="{FF2B5EF4-FFF2-40B4-BE49-F238E27FC236}">
                    <a16:creationId xmlns:a16="http://schemas.microsoft.com/office/drawing/2014/main" id="{A7B4F4F0-7F25-4E41-8FF7-D12EF02DF22F}"/>
                  </a:ext>
                </a:extLst>
              </p:cNvPr>
              <p:cNvSpPr/>
              <p:nvPr/>
            </p:nvSpPr>
            <p:spPr>
              <a:xfrm>
                <a:off x="7449747" y="3245329"/>
                <a:ext cx="2050552" cy="715284"/>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en-US" altLang="zh-CN" sz="3200" dirty="0">
                    <a:latin typeface="+mn-ea"/>
                  </a:rPr>
                  <a:t>39</a:t>
                </a:r>
                <a:endParaRPr lang="zh-CN" altLang="en-US" sz="3200" dirty="0">
                  <a:latin typeface="+mn-ea"/>
                </a:endParaRPr>
              </a:p>
            </p:txBody>
          </p:sp>
        </p:grpSp>
        <p:grpSp>
          <p:nvGrpSpPr>
            <p:cNvPr id="116" name="组合 115">
              <a:extLst>
                <a:ext uri="{FF2B5EF4-FFF2-40B4-BE49-F238E27FC236}">
                  <a16:creationId xmlns:a16="http://schemas.microsoft.com/office/drawing/2014/main" id="{56CE1071-C4D7-427F-883B-2754D17ED50A}"/>
                </a:ext>
              </a:extLst>
            </p:cNvPr>
            <p:cNvGrpSpPr/>
            <p:nvPr/>
          </p:nvGrpSpPr>
          <p:grpSpPr>
            <a:xfrm>
              <a:off x="9183962" y="3870846"/>
              <a:ext cx="2050552" cy="1208793"/>
              <a:chOff x="7482713" y="3154670"/>
              <a:chExt cx="2050552" cy="1208793"/>
            </a:xfrm>
          </p:grpSpPr>
          <p:sp>
            <p:nvSpPr>
              <p:cNvPr id="117" name="矩形 116">
                <a:extLst>
                  <a:ext uri="{FF2B5EF4-FFF2-40B4-BE49-F238E27FC236}">
                    <a16:creationId xmlns:a16="http://schemas.microsoft.com/office/drawing/2014/main" id="{DB282D1D-84F5-40F4-8468-7DA71DEA2837}"/>
                  </a:ext>
                </a:extLst>
              </p:cNvPr>
              <p:cNvSpPr/>
              <p:nvPr/>
            </p:nvSpPr>
            <p:spPr>
              <a:xfrm>
                <a:off x="7516956" y="3779718"/>
                <a:ext cx="2016309" cy="58374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tx1">
                        <a:lumMod val="50000"/>
                        <a:lumOff val="50000"/>
                      </a:schemeClr>
                    </a:solidFill>
                    <a:latin typeface="+mn-ea"/>
                  </a:rPr>
                  <a:t>失信企业</a:t>
                </a:r>
                <a:r>
                  <a:rPr lang="en-US" altLang="zh-CN" sz="1200" dirty="0">
                    <a:solidFill>
                      <a:schemeClr val="tx1">
                        <a:lumMod val="50000"/>
                        <a:lumOff val="50000"/>
                      </a:schemeClr>
                    </a:solidFill>
                    <a:latin typeface="+mn-ea"/>
                  </a:rPr>
                  <a:t>2</a:t>
                </a:r>
                <a:r>
                  <a:rPr lang="zh-CN" altLang="en-US" sz="1200" dirty="0">
                    <a:solidFill>
                      <a:schemeClr val="tx1">
                        <a:lumMod val="50000"/>
                        <a:lumOff val="50000"/>
                      </a:schemeClr>
                    </a:solidFill>
                    <a:latin typeface="+mn-ea"/>
                  </a:rPr>
                  <a:t>年内不得申请成为一般信用企业</a:t>
                </a:r>
              </a:p>
            </p:txBody>
          </p:sp>
          <p:sp>
            <p:nvSpPr>
              <p:cNvPr id="118" name="矩形 117">
                <a:extLst>
                  <a:ext uri="{FF2B5EF4-FFF2-40B4-BE49-F238E27FC236}">
                    <a16:creationId xmlns:a16="http://schemas.microsoft.com/office/drawing/2014/main" id="{63A7E69A-B8D7-48D6-BAA6-63D08DC5DAF0}"/>
                  </a:ext>
                </a:extLst>
              </p:cNvPr>
              <p:cNvSpPr/>
              <p:nvPr/>
            </p:nvSpPr>
            <p:spPr>
              <a:xfrm>
                <a:off x="7482713" y="3154670"/>
                <a:ext cx="2050552" cy="715284"/>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en-US" altLang="zh-CN" sz="3200" dirty="0">
                    <a:latin typeface="+mn-ea"/>
                  </a:rPr>
                  <a:t>2</a:t>
                </a:r>
                <a:endParaRPr lang="zh-CN" altLang="en-US" sz="3200" dirty="0">
                  <a:latin typeface="+mn-ea"/>
                </a:endParaRPr>
              </a:p>
            </p:txBody>
          </p:sp>
        </p:grpSp>
        <p:grpSp>
          <p:nvGrpSpPr>
            <p:cNvPr id="119" name="组合 118">
              <a:extLst>
                <a:ext uri="{FF2B5EF4-FFF2-40B4-BE49-F238E27FC236}">
                  <a16:creationId xmlns:a16="http://schemas.microsoft.com/office/drawing/2014/main" id="{21312839-FA71-4CE5-A038-C6650174E125}"/>
                </a:ext>
              </a:extLst>
            </p:cNvPr>
            <p:cNvGrpSpPr/>
            <p:nvPr/>
          </p:nvGrpSpPr>
          <p:grpSpPr>
            <a:xfrm>
              <a:off x="3706743" y="1752194"/>
              <a:ext cx="2066250" cy="1261085"/>
              <a:chOff x="8395361" y="3184099"/>
              <a:chExt cx="2066250" cy="1261085"/>
            </a:xfrm>
          </p:grpSpPr>
          <p:sp>
            <p:nvSpPr>
              <p:cNvPr id="120" name="矩形 119">
                <a:extLst>
                  <a:ext uri="{FF2B5EF4-FFF2-40B4-BE49-F238E27FC236}">
                    <a16:creationId xmlns:a16="http://schemas.microsoft.com/office/drawing/2014/main" id="{6F086ED0-6CD5-4148-81D7-9059BD22E562}"/>
                  </a:ext>
                </a:extLst>
              </p:cNvPr>
              <p:cNvSpPr/>
              <p:nvPr/>
            </p:nvSpPr>
            <p:spPr>
              <a:xfrm>
                <a:off x="8396628" y="3861439"/>
                <a:ext cx="2064983" cy="58374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200" dirty="0">
                    <a:solidFill>
                      <a:schemeClr val="tx1">
                        <a:lumMod val="50000"/>
                        <a:lumOff val="50000"/>
                      </a:schemeClr>
                    </a:solidFill>
                    <a:latin typeface="+mn-ea"/>
                  </a:rPr>
                  <a:t>对失信企业进出口货物</a:t>
                </a:r>
                <a:r>
                  <a:rPr lang="zh-CN" altLang="en-US" sz="1200" b="1" dirty="0">
                    <a:solidFill>
                      <a:schemeClr val="tx1">
                        <a:lumMod val="50000"/>
                        <a:lumOff val="50000"/>
                      </a:schemeClr>
                    </a:solidFill>
                    <a:latin typeface="+mn-ea"/>
                  </a:rPr>
                  <a:t>查验率</a:t>
                </a:r>
                <a:r>
                  <a:rPr lang="zh-CN" altLang="en-US" sz="1200" dirty="0">
                    <a:solidFill>
                      <a:schemeClr val="tx1">
                        <a:lumMod val="50000"/>
                        <a:lumOff val="50000"/>
                      </a:schemeClr>
                    </a:solidFill>
                    <a:latin typeface="+mn-ea"/>
                  </a:rPr>
                  <a:t>提高到</a:t>
                </a:r>
                <a:r>
                  <a:rPr lang="en-US" altLang="zh-CN" sz="1200" dirty="0">
                    <a:solidFill>
                      <a:schemeClr val="tx1">
                        <a:lumMod val="50000"/>
                        <a:lumOff val="50000"/>
                      </a:schemeClr>
                    </a:solidFill>
                    <a:latin typeface="+mn-ea"/>
                  </a:rPr>
                  <a:t>80%</a:t>
                </a:r>
                <a:r>
                  <a:rPr lang="zh-CN" altLang="en-US" sz="1200" dirty="0">
                    <a:solidFill>
                      <a:schemeClr val="tx1">
                        <a:lumMod val="50000"/>
                        <a:lumOff val="50000"/>
                      </a:schemeClr>
                    </a:solidFill>
                    <a:latin typeface="+mn-ea"/>
                  </a:rPr>
                  <a:t>。</a:t>
                </a:r>
              </a:p>
            </p:txBody>
          </p:sp>
          <p:sp>
            <p:nvSpPr>
              <p:cNvPr id="121" name="矩形 120">
                <a:extLst>
                  <a:ext uri="{FF2B5EF4-FFF2-40B4-BE49-F238E27FC236}">
                    <a16:creationId xmlns:a16="http://schemas.microsoft.com/office/drawing/2014/main" id="{D502419E-CBC3-4463-83C4-861846115423}"/>
                  </a:ext>
                </a:extLst>
              </p:cNvPr>
              <p:cNvSpPr/>
              <p:nvPr/>
            </p:nvSpPr>
            <p:spPr>
              <a:xfrm>
                <a:off x="8395361" y="3184099"/>
                <a:ext cx="2050552" cy="107738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en-US" altLang="zh-CN" sz="3200" dirty="0">
                    <a:latin typeface="+mn-ea"/>
                  </a:rPr>
                  <a:t>80%</a:t>
                </a:r>
              </a:p>
              <a:p>
                <a:pPr algn="r">
                  <a:lnSpc>
                    <a:spcPct val="120000"/>
                  </a:lnSpc>
                </a:pPr>
                <a:endParaRPr lang="zh-CN" altLang="en-US" sz="1600" dirty="0">
                  <a:latin typeface="+mn-ea"/>
                </a:endParaRPr>
              </a:p>
            </p:txBody>
          </p:sp>
        </p:grpSp>
        <p:grpSp>
          <p:nvGrpSpPr>
            <p:cNvPr id="122" name="组合 121">
              <a:extLst>
                <a:ext uri="{FF2B5EF4-FFF2-40B4-BE49-F238E27FC236}">
                  <a16:creationId xmlns:a16="http://schemas.microsoft.com/office/drawing/2014/main" id="{79DC828A-E70C-469D-825E-6938BC393419}"/>
                </a:ext>
              </a:extLst>
            </p:cNvPr>
            <p:cNvGrpSpPr/>
            <p:nvPr/>
          </p:nvGrpSpPr>
          <p:grpSpPr>
            <a:xfrm>
              <a:off x="3574190" y="4010155"/>
              <a:ext cx="2183105" cy="1650011"/>
              <a:chOff x="8262808" y="3293979"/>
              <a:chExt cx="2183105" cy="1650011"/>
            </a:xfrm>
          </p:grpSpPr>
          <p:sp>
            <p:nvSpPr>
              <p:cNvPr id="123" name="矩形 122">
                <a:extLst>
                  <a:ext uri="{FF2B5EF4-FFF2-40B4-BE49-F238E27FC236}">
                    <a16:creationId xmlns:a16="http://schemas.microsoft.com/office/drawing/2014/main" id="{C5B5ADB9-6BC2-4879-9C82-7B4EDBDCADEF}"/>
                  </a:ext>
                </a:extLst>
              </p:cNvPr>
              <p:cNvSpPr/>
              <p:nvPr/>
            </p:nvSpPr>
            <p:spPr>
              <a:xfrm>
                <a:off x="8262808" y="3859583"/>
                <a:ext cx="2144236" cy="1084407"/>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200" b="1" dirty="0">
                    <a:solidFill>
                      <a:schemeClr val="tx1">
                        <a:lumMod val="50000"/>
                        <a:lumOff val="50000"/>
                      </a:schemeClr>
                    </a:solidFill>
                    <a:latin typeface="+mn-ea"/>
                  </a:rPr>
                  <a:t>海关总署、发改委、人民银行、公安部、证监会</a:t>
                </a:r>
                <a:r>
                  <a:rPr lang="zh-CN" altLang="en-US" sz="1200" dirty="0">
                    <a:solidFill>
                      <a:schemeClr val="tx1">
                        <a:lumMod val="50000"/>
                        <a:lumOff val="50000"/>
                      </a:schemeClr>
                    </a:solidFill>
                    <a:latin typeface="+mn-ea"/>
                  </a:rPr>
                  <a:t>等</a:t>
                </a:r>
                <a:r>
                  <a:rPr lang="en-US" altLang="zh-CN" sz="1200" dirty="0">
                    <a:solidFill>
                      <a:schemeClr val="tx1">
                        <a:lumMod val="50000"/>
                        <a:lumOff val="50000"/>
                      </a:schemeClr>
                    </a:solidFill>
                    <a:latin typeface="+mn-ea"/>
                  </a:rPr>
                  <a:t>33</a:t>
                </a:r>
                <a:r>
                  <a:rPr lang="zh-CN" altLang="en-US" sz="1200" dirty="0">
                    <a:solidFill>
                      <a:schemeClr val="tx1">
                        <a:lumMod val="50000"/>
                        <a:lumOff val="50000"/>
                      </a:schemeClr>
                    </a:solidFill>
                    <a:latin typeface="+mn-ea"/>
                  </a:rPr>
                  <a:t>个部门对失信企业实施联合惩戒</a:t>
                </a:r>
              </a:p>
            </p:txBody>
          </p:sp>
          <p:sp>
            <p:nvSpPr>
              <p:cNvPr id="124" name="矩形 123">
                <a:extLst>
                  <a:ext uri="{FF2B5EF4-FFF2-40B4-BE49-F238E27FC236}">
                    <a16:creationId xmlns:a16="http://schemas.microsoft.com/office/drawing/2014/main" id="{2DC27420-F9F7-430B-ABA6-E2A171AC38C9}"/>
                  </a:ext>
                </a:extLst>
              </p:cNvPr>
              <p:cNvSpPr/>
              <p:nvPr/>
            </p:nvSpPr>
            <p:spPr>
              <a:xfrm>
                <a:off x="8395361" y="3293979"/>
                <a:ext cx="2050552" cy="638939"/>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en-US" altLang="zh-CN" sz="2800" dirty="0">
                    <a:latin typeface="+mn-ea"/>
                  </a:rPr>
                  <a:t>32</a:t>
                </a:r>
                <a:endParaRPr lang="zh-CN" altLang="en-US" sz="2800" dirty="0">
                  <a:latin typeface="+mn-ea"/>
                </a:endParaRPr>
              </a:p>
            </p:txBody>
          </p:sp>
        </p:grpSp>
      </p:grpSp>
      <p:sp>
        <p:nvSpPr>
          <p:cNvPr id="128" name="ïšḻïďê-Oval 6">
            <a:extLst>
              <a:ext uri="{FF2B5EF4-FFF2-40B4-BE49-F238E27FC236}">
                <a16:creationId xmlns:a16="http://schemas.microsoft.com/office/drawing/2014/main" id="{43280F66-6586-4369-9BEB-3F4EFBC96D8D}"/>
              </a:ext>
            </a:extLst>
          </p:cNvPr>
          <p:cNvSpPr/>
          <p:nvPr/>
        </p:nvSpPr>
        <p:spPr>
          <a:xfrm>
            <a:off x="3506894" y="2108197"/>
            <a:ext cx="560894" cy="66336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p>
        </p:txBody>
      </p:sp>
      <p:sp>
        <p:nvSpPr>
          <p:cNvPr id="129" name="ïšḻïďê-Oval 10">
            <a:extLst>
              <a:ext uri="{FF2B5EF4-FFF2-40B4-BE49-F238E27FC236}">
                <a16:creationId xmlns:a16="http://schemas.microsoft.com/office/drawing/2014/main" id="{706A2037-55E0-4006-AA57-3D2650E30F46}"/>
              </a:ext>
            </a:extLst>
          </p:cNvPr>
          <p:cNvSpPr/>
          <p:nvPr/>
        </p:nvSpPr>
        <p:spPr>
          <a:xfrm>
            <a:off x="3506894" y="3058031"/>
            <a:ext cx="560894" cy="66336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30" name="ïšḻïďê-Oval 14">
            <a:extLst>
              <a:ext uri="{FF2B5EF4-FFF2-40B4-BE49-F238E27FC236}">
                <a16:creationId xmlns:a16="http://schemas.microsoft.com/office/drawing/2014/main" id="{3837382A-C72B-44C1-9F16-E3832259F4CA}"/>
              </a:ext>
            </a:extLst>
          </p:cNvPr>
          <p:cNvSpPr/>
          <p:nvPr/>
        </p:nvSpPr>
        <p:spPr>
          <a:xfrm>
            <a:off x="3506894" y="4009217"/>
            <a:ext cx="560894" cy="66336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cxnSp>
        <p:nvCxnSpPr>
          <p:cNvPr id="131" name="ïšḻïďê-Straight Connector 27">
            <a:extLst>
              <a:ext uri="{FF2B5EF4-FFF2-40B4-BE49-F238E27FC236}">
                <a16:creationId xmlns:a16="http://schemas.microsoft.com/office/drawing/2014/main" id="{0E12D392-80DD-45AA-9E7E-E966FD40473F}"/>
              </a:ext>
            </a:extLst>
          </p:cNvPr>
          <p:cNvCxnSpPr>
            <a:cxnSpLocks/>
          </p:cNvCxnSpPr>
          <p:nvPr/>
        </p:nvCxnSpPr>
        <p:spPr>
          <a:xfrm flipV="1">
            <a:off x="4540767" y="1818737"/>
            <a:ext cx="0" cy="3488554"/>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132" name="ïšḻïďê-Freeform: Shape 29">
            <a:extLst>
              <a:ext uri="{FF2B5EF4-FFF2-40B4-BE49-F238E27FC236}">
                <a16:creationId xmlns:a16="http://schemas.microsoft.com/office/drawing/2014/main" id="{AF75385F-DC81-47F8-8C79-53D242CD4596}"/>
              </a:ext>
            </a:extLst>
          </p:cNvPr>
          <p:cNvSpPr>
            <a:spLocks/>
          </p:cNvSpPr>
          <p:nvPr/>
        </p:nvSpPr>
        <p:spPr bwMode="auto">
          <a:xfrm>
            <a:off x="3643834" y="2265153"/>
            <a:ext cx="287012" cy="349452"/>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p:spPr>
        <p:txBody>
          <a:bodyPr anchor="ctr"/>
          <a:lstStyle/>
          <a:p>
            <a:pPr algn="ctr"/>
            <a:endParaRPr/>
          </a:p>
        </p:txBody>
      </p:sp>
      <p:sp>
        <p:nvSpPr>
          <p:cNvPr id="133" name="ïšḻïďê-Freeform: Shape 30">
            <a:extLst>
              <a:ext uri="{FF2B5EF4-FFF2-40B4-BE49-F238E27FC236}">
                <a16:creationId xmlns:a16="http://schemas.microsoft.com/office/drawing/2014/main" id="{6EF62FC1-301B-4493-A548-D5BE619E5D90}"/>
              </a:ext>
            </a:extLst>
          </p:cNvPr>
          <p:cNvSpPr>
            <a:spLocks/>
          </p:cNvSpPr>
          <p:nvPr/>
        </p:nvSpPr>
        <p:spPr bwMode="auto">
          <a:xfrm>
            <a:off x="3658852" y="3233273"/>
            <a:ext cx="256977" cy="31288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anchor="ctr"/>
          <a:lstStyle/>
          <a:p>
            <a:pPr algn="ctr"/>
            <a:endParaRPr/>
          </a:p>
        </p:txBody>
      </p:sp>
      <p:sp>
        <p:nvSpPr>
          <p:cNvPr id="134" name="ïšḻïďê-Freeform: Shape 31">
            <a:extLst>
              <a:ext uri="{FF2B5EF4-FFF2-40B4-BE49-F238E27FC236}">
                <a16:creationId xmlns:a16="http://schemas.microsoft.com/office/drawing/2014/main" id="{2BD5AEBA-A5B6-4837-A2B6-B585A0CC45B8}"/>
              </a:ext>
            </a:extLst>
          </p:cNvPr>
          <p:cNvSpPr>
            <a:spLocks/>
          </p:cNvSpPr>
          <p:nvPr/>
        </p:nvSpPr>
        <p:spPr bwMode="auto">
          <a:xfrm>
            <a:off x="3672402" y="4136451"/>
            <a:ext cx="229876" cy="408898"/>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anchor="ctr"/>
          <a:lstStyle/>
          <a:p>
            <a:pPr algn="ctr"/>
            <a:endParaRPr/>
          </a:p>
        </p:txBody>
      </p:sp>
      <p:grpSp>
        <p:nvGrpSpPr>
          <p:cNvPr id="135" name="组合 134">
            <a:extLst>
              <a:ext uri="{FF2B5EF4-FFF2-40B4-BE49-F238E27FC236}">
                <a16:creationId xmlns:a16="http://schemas.microsoft.com/office/drawing/2014/main" id="{7B18DB29-8537-436D-B5D1-A89564C76D95}"/>
              </a:ext>
            </a:extLst>
          </p:cNvPr>
          <p:cNvGrpSpPr/>
          <p:nvPr/>
        </p:nvGrpSpPr>
        <p:grpSpPr>
          <a:xfrm>
            <a:off x="575038" y="2099958"/>
            <a:ext cx="2657424" cy="537902"/>
            <a:chOff x="7483990" y="3433235"/>
            <a:chExt cx="2932638" cy="663155"/>
          </a:xfrm>
        </p:grpSpPr>
        <p:sp>
          <p:nvSpPr>
            <p:cNvPr id="136" name="矩形 135">
              <a:extLst>
                <a:ext uri="{FF2B5EF4-FFF2-40B4-BE49-F238E27FC236}">
                  <a16:creationId xmlns:a16="http://schemas.microsoft.com/office/drawing/2014/main" id="{80DAD39A-78AB-4B31-A457-D159F275EBA1}"/>
                </a:ext>
              </a:extLst>
            </p:cNvPr>
            <p:cNvSpPr/>
            <p:nvPr/>
          </p:nvSpPr>
          <p:spPr>
            <a:xfrm>
              <a:off x="7483990" y="3732519"/>
              <a:ext cx="2932638" cy="36387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200" dirty="0">
                  <a:solidFill>
                    <a:schemeClr val="tx1">
                      <a:lumMod val="50000"/>
                      <a:lumOff val="50000"/>
                    </a:schemeClr>
                  </a:solidFill>
                  <a:latin typeface="+mn-ea"/>
                </a:rPr>
                <a:t>只要有走私行为直接认定为失信</a:t>
              </a:r>
            </a:p>
          </p:txBody>
        </p:sp>
        <p:sp>
          <p:nvSpPr>
            <p:cNvPr id="137" name="矩形 136">
              <a:extLst>
                <a:ext uri="{FF2B5EF4-FFF2-40B4-BE49-F238E27FC236}">
                  <a16:creationId xmlns:a16="http://schemas.microsoft.com/office/drawing/2014/main" id="{55D5527F-422D-4319-B609-C6DBB6552FAF}"/>
                </a:ext>
              </a:extLst>
            </p:cNvPr>
            <p:cNvSpPr/>
            <p:nvPr/>
          </p:nvSpPr>
          <p:spPr>
            <a:xfrm>
              <a:off x="8366075" y="3433235"/>
              <a:ext cx="2050553" cy="44727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600" dirty="0">
                  <a:latin typeface="+mn-ea"/>
                </a:rPr>
                <a:t>走私</a:t>
              </a:r>
            </a:p>
          </p:txBody>
        </p:sp>
      </p:grpSp>
      <p:grpSp>
        <p:nvGrpSpPr>
          <p:cNvPr id="138" name="组合 137">
            <a:extLst>
              <a:ext uri="{FF2B5EF4-FFF2-40B4-BE49-F238E27FC236}">
                <a16:creationId xmlns:a16="http://schemas.microsoft.com/office/drawing/2014/main" id="{D7BB00C6-F637-4329-897B-937F5281D025}"/>
              </a:ext>
            </a:extLst>
          </p:cNvPr>
          <p:cNvGrpSpPr/>
          <p:nvPr/>
        </p:nvGrpSpPr>
        <p:grpSpPr>
          <a:xfrm>
            <a:off x="943522" y="3052628"/>
            <a:ext cx="2288942" cy="759502"/>
            <a:chOff x="7753476" y="3433235"/>
            <a:chExt cx="2663152" cy="936355"/>
          </a:xfrm>
        </p:grpSpPr>
        <p:sp>
          <p:nvSpPr>
            <p:cNvPr id="139" name="矩形 138">
              <a:extLst>
                <a:ext uri="{FF2B5EF4-FFF2-40B4-BE49-F238E27FC236}">
                  <a16:creationId xmlns:a16="http://schemas.microsoft.com/office/drawing/2014/main" id="{957F0E9B-8747-4326-8AE2-FA63B899459A}"/>
                </a:ext>
              </a:extLst>
            </p:cNvPr>
            <p:cNvSpPr/>
            <p:nvPr/>
          </p:nvSpPr>
          <p:spPr>
            <a:xfrm>
              <a:off x="7753476" y="3732519"/>
              <a:ext cx="2663152" cy="63707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200" dirty="0">
                  <a:solidFill>
                    <a:schemeClr val="tx1">
                      <a:lumMod val="50000"/>
                      <a:lumOff val="50000"/>
                    </a:schemeClr>
                  </a:solidFill>
                  <a:latin typeface="+mn-ea"/>
                </a:rPr>
                <a:t>违规次数占比超过</a:t>
              </a:r>
              <a:r>
                <a:rPr lang="en-US" altLang="zh-CN" sz="1200" dirty="0">
                  <a:solidFill>
                    <a:schemeClr val="tx1">
                      <a:lumMod val="50000"/>
                      <a:lumOff val="50000"/>
                    </a:schemeClr>
                  </a:solidFill>
                  <a:latin typeface="+mn-ea"/>
                </a:rPr>
                <a:t>0.1%</a:t>
              </a:r>
              <a:r>
                <a:rPr lang="zh-CN" altLang="en-US" sz="1200" dirty="0">
                  <a:solidFill>
                    <a:schemeClr val="tx1">
                      <a:lumMod val="50000"/>
                      <a:lumOff val="50000"/>
                    </a:schemeClr>
                  </a:solidFill>
                  <a:latin typeface="+mn-ea"/>
                </a:rPr>
                <a:t>且罚款达到</a:t>
              </a:r>
              <a:r>
                <a:rPr lang="en-US" altLang="zh-CN" sz="1200" dirty="0">
                  <a:solidFill>
                    <a:schemeClr val="tx1">
                      <a:lumMod val="50000"/>
                      <a:lumOff val="50000"/>
                    </a:schemeClr>
                  </a:solidFill>
                  <a:latin typeface="+mn-ea"/>
                </a:rPr>
                <a:t>100</a:t>
              </a:r>
              <a:r>
                <a:rPr lang="zh-CN" altLang="en-US" sz="1200" dirty="0">
                  <a:solidFill>
                    <a:schemeClr val="tx1">
                      <a:lumMod val="50000"/>
                      <a:lumOff val="50000"/>
                    </a:schemeClr>
                  </a:solidFill>
                  <a:latin typeface="+mn-ea"/>
                </a:rPr>
                <a:t>万。</a:t>
              </a:r>
            </a:p>
          </p:txBody>
        </p:sp>
        <p:sp>
          <p:nvSpPr>
            <p:cNvPr id="140" name="矩形 139">
              <a:extLst>
                <a:ext uri="{FF2B5EF4-FFF2-40B4-BE49-F238E27FC236}">
                  <a16:creationId xmlns:a16="http://schemas.microsoft.com/office/drawing/2014/main" id="{BE687263-3AB8-450A-B7ED-5FFF7EA1471A}"/>
                </a:ext>
              </a:extLst>
            </p:cNvPr>
            <p:cNvSpPr/>
            <p:nvPr/>
          </p:nvSpPr>
          <p:spPr>
            <a:xfrm>
              <a:off x="8366075" y="3433235"/>
              <a:ext cx="2050553" cy="44727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en-US" altLang="zh-CN" sz="1600" dirty="0">
                  <a:latin typeface="+mn-ea"/>
                </a:rPr>
                <a:t>0.1% + 100</a:t>
              </a:r>
              <a:r>
                <a:rPr lang="zh-CN" altLang="en-US" sz="1600" dirty="0">
                  <a:latin typeface="+mn-ea"/>
                </a:rPr>
                <a:t>万</a:t>
              </a:r>
            </a:p>
          </p:txBody>
        </p:sp>
      </p:grpSp>
      <p:grpSp>
        <p:nvGrpSpPr>
          <p:cNvPr id="141" name="组合 140">
            <a:extLst>
              <a:ext uri="{FF2B5EF4-FFF2-40B4-BE49-F238E27FC236}">
                <a16:creationId xmlns:a16="http://schemas.microsoft.com/office/drawing/2014/main" id="{60B352E1-8A16-4096-9A85-83185D424AD0}"/>
              </a:ext>
            </a:extLst>
          </p:cNvPr>
          <p:cNvGrpSpPr/>
          <p:nvPr/>
        </p:nvGrpSpPr>
        <p:grpSpPr>
          <a:xfrm>
            <a:off x="772391" y="4005293"/>
            <a:ext cx="2490316" cy="575610"/>
            <a:chOff x="7483990" y="3433235"/>
            <a:chExt cx="2932638" cy="709643"/>
          </a:xfrm>
        </p:grpSpPr>
        <p:sp>
          <p:nvSpPr>
            <p:cNvPr id="142" name="矩形 141">
              <a:extLst>
                <a:ext uri="{FF2B5EF4-FFF2-40B4-BE49-F238E27FC236}">
                  <a16:creationId xmlns:a16="http://schemas.microsoft.com/office/drawing/2014/main" id="{42ACA68B-F5A1-4718-8178-854FC4BF91EA}"/>
                </a:ext>
              </a:extLst>
            </p:cNvPr>
            <p:cNvSpPr/>
            <p:nvPr/>
          </p:nvSpPr>
          <p:spPr>
            <a:xfrm>
              <a:off x="7483990" y="3779007"/>
              <a:ext cx="2932638" cy="36387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200" dirty="0">
                  <a:solidFill>
                    <a:schemeClr val="tx1">
                      <a:lumMod val="50000"/>
                      <a:lumOff val="50000"/>
                    </a:schemeClr>
                  </a:solidFill>
                  <a:latin typeface="+mn-ea"/>
                </a:rPr>
                <a:t>欠税、隐瞒、阻碍执法、失联</a:t>
              </a:r>
              <a:r>
                <a:rPr lang="en-US" altLang="zh-CN" sz="1200" dirty="0">
                  <a:solidFill>
                    <a:schemeClr val="tx1">
                      <a:lumMod val="50000"/>
                      <a:lumOff val="50000"/>
                    </a:schemeClr>
                  </a:solidFill>
                  <a:latin typeface="+mn-ea"/>
                </a:rPr>
                <a:t>……</a:t>
              </a:r>
              <a:endParaRPr lang="zh-CN" altLang="en-US" sz="1200" dirty="0">
                <a:solidFill>
                  <a:schemeClr val="tx1">
                    <a:lumMod val="50000"/>
                    <a:lumOff val="50000"/>
                  </a:schemeClr>
                </a:solidFill>
                <a:latin typeface="+mn-ea"/>
              </a:endParaRPr>
            </a:p>
          </p:txBody>
        </p:sp>
        <p:sp>
          <p:nvSpPr>
            <p:cNvPr id="143" name="矩形 142">
              <a:extLst>
                <a:ext uri="{FF2B5EF4-FFF2-40B4-BE49-F238E27FC236}">
                  <a16:creationId xmlns:a16="http://schemas.microsoft.com/office/drawing/2014/main" id="{8409214F-28F3-4EE3-B072-F3B7A9533AAC}"/>
                </a:ext>
              </a:extLst>
            </p:cNvPr>
            <p:cNvSpPr/>
            <p:nvPr/>
          </p:nvSpPr>
          <p:spPr>
            <a:xfrm>
              <a:off x="8366076" y="3433235"/>
              <a:ext cx="2050552" cy="44727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600" dirty="0">
                  <a:latin typeface="+mn-ea"/>
                </a:rPr>
                <a:t>其他</a:t>
              </a:r>
            </a:p>
          </p:txBody>
        </p:sp>
      </p:grpSp>
    </p:spTree>
    <p:extLst>
      <p:ext uri="{BB962C8B-B14F-4D97-AF65-F5344CB8AC3E}">
        <p14:creationId xmlns:p14="http://schemas.microsoft.com/office/powerpoint/2010/main" val="17637121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11">
            <a:extLst>
              <a:ext uri="{FF2B5EF4-FFF2-40B4-BE49-F238E27FC236}">
                <a16:creationId xmlns:a16="http://schemas.microsoft.com/office/drawing/2014/main" id="{0A3EB0FF-CD5B-41C6-AB77-3912C1241B6B}"/>
              </a:ext>
            </a:extLst>
          </p:cNvPr>
          <p:cNvSpPr txBox="1"/>
          <p:nvPr/>
        </p:nvSpPr>
        <p:spPr>
          <a:xfrm>
            <a:off x="1427827" y="612023"/>
            <a:ext cx="4587962" cy="430887"/>
          </a:xfrm>
          <a:prstGeom prst="rect">
            <a:avLst/>
          </a:prstGeom>
          <a:noFill/>
        </p:spPr>
        <p:txBody>
          <a:bodyPr wrap="square" lIns="0" tIns="0" rIns="0" bIns="0" rtlCol="0">
            <a:spAutoFit/>
            <a:scene3d>
              <a:camera prst="orthographicFront"/>
              <a:lightRig rig="threePt" dir="t"/>
            </a:scene3d>
            <a:sp3d contourW="12700"/>
          </a:bodyPr>
          <a:lstStyle/>
          <a:p>
            <a:pPr lvl="0">
              <a:defRPr/>
            </a:pPr>
            <a:r>
              <a:rPr lang="zh-CN" altLang="en-US" sz="2800" b="1" dirty="0">
                <a:solidFill>
                  <a:prstClr val="black">
                    <a:lumMod val="65000"/>
                    <a:lumOff val="35000"/>
                  </a:prstClr>
                </a:solidFill>
                <a:latin typeface="Arial"/>
                <a:ea typeface="微软雅黑"/>
              </a:rPr>
              <a:t>企业风险</a:t>
            </a:r>
            <a:endParaRPr kumimoji="0" lang="en-US" altLang="zh-CN" sz="2800" b="1" i="0" u="none" strike="noStrike" kern="1200" cap="none" spc="0" normalizeH="0" baseline="0" noProof="0" dirty="0">
              <a:ln>
                <a:noFill/>
              </a:ln>
              <a:solidFill>
                <a:prstClr val="black">
                  <a:lumMod val="65000"/>
                  <a:lumOff val="35000"/>
                </a:prstClr>
              </a:solidFill>
              <a:effectLst/>
              <a:uLnTx/>
              <a:uFillTx/>
              <a:latin typeface="Arial"/>
              <a:ea typeface="微软雅黑"/>
              <a:cs typeface="+mn-cs"/>
            </a:endParaRPr>
          </a:p>
        </p:txBody>
      </p:sp>
      <p:pic>
        <p:nvPicPr>
          <p:cNvPr id="29" name="图片 28" descr="D:\=Business Support=\VI系统\logo\中英文全称横版Logo.png">
            <a:extLst>
              <a:ext uri="{FF2B5EF4-FFF2-40B4-BE49-F238E27FC236}">
                <a16:creationId xmlns:a16="http://schemas.microsoft.com/office/drawing/2014/main" id="{01138BC1-1532-4834-9C05-3C184E64138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79396" y="565131"/>
            <a:ext cx="2426122" cy="374250"/>
          </a:xfrm>
          <a:prstGeom prst="rect">
            <a:avLst/>
          </a:prstGeom>
          <a:noFill/>
          <a:ln>
            <a:noFill/>
          </a:ln>
        </p:spPr>
      </p:pic>
      <p:sp>
        <p:nvSpPr>
          <p:cNvPr id="30" name="TextBox 7">
            <a:extLst>
              <a:ext uri="{FF2B5EF4-FFF2-40B4-BE49-F238E27FC236}">
                <a16:creationId xmlns:a16="http://schemas.microsoft.com/office/drawing/2014/main" id="{7E7E97B1-E3EA-45C7-9014-93E2D6C3A524}"/>
              </a:ext>
            </a:extLst>
          </p:cNvPr>
          <p:cNvSpPr txBox="1"/>
          <p:nvPr/>
        </p:nvSpPr>
        <p:spPr>
          <a:xfrm flipV="1">
            <a:off x="505567" y="1055253"/>
            <a:ext cx="10931676" cy="36000"/>
          </a:xfrm>
          <a:prstGeom prst="rect">
            <a:avLst/>
          </a:prstGeom>
          <a:solidFill>
            <a:schemeClr val="accent1">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07" b="0" i="0" u="none" strike="noStrike" kern="1200" cap="none" spc="0" normalizeH="0" baseline="0" noProof="0" dirty="0">
              <a:ln>
                <a:noFill/>
              </a:ln>
              <a:solidFill>
                <a:prstClr val="black"/>
              </a:solidFill>
              <a:effectLst/>
              <a:uLnTx/>
              <a:uFillTx/>
              <a:latin typeface="Arial"/>
              <a:ea typeface="微软雅黑"/>
              <a:cs typeface="+mn-cs"/>
            </a:endParaRPr>
          </a:p>
        </p:txBody>
      </p:sp>
      <p:pic>
        <p:nvPicPr>
          <p:cNvPr id="34" name="图片 33">
            <a:extLst>
              <a:ext uri="{FF2B5EF4-FFF2-40B4-BE49-F238E27FC236}">
                <a16:creationId xmlns:a16="http://schemas.microsoft.com/office/drawing/2014/main" id="{B66B1462-1A75-42D9-B547-4CF1A8D13E5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1434" b="2440"/>
          <a:stretch/>
        </p:blipFill>
        <p:spPr>
          <a:xfrm rot="5400000">
            <a:off x="350737" y="-350737"/>
            <a:ext cx="1660727" cy="2362201"/>
          </a:xfrm>
          <a:prstGeom prst="rect">
            <a:avLst/>
          </a:prstGeom>
        </p:spPr>
      </p:pic>
      <p:sp>
        <p:nvSpPr>
          <p:cNvPr id="13" name="KSO_Shape">
            <a:extLst>
              <a:ext uri="{FF2B5EF4-FFF2-40B4-BE49-F238E27FC236}">
                <a16:creationId xmlns:a16="http://schemas.microsoft.com/office/drawing/2014/main" id="{C2D0383E-E0F7-4EB9-A003-70AA2FC36BB9}"/>
              </a:ext>
            </a:extLst>
          </p:cNvPr>
          <p:cNvSpPr/>
          <p:nvPr/>
        </p:nvSpPr>
        <p:spPr>
          <a:xfrm>
            <a:off x="841006" y="1702826"/>
            <a:ext cx="309397" cy="332653"/>
          </a:xfrm>
          <a:prstGeom prst="homePlate">
            <a:avLst>
              <a:gd name="adj" fmla="val 32249"/>
            </a:avLst>
          </a:prstGeom>
          <a:ln/>
        </p:spPr>
        <p:style>
          <a:lnRef idx="0">
            <a:schemeClr val="accent5"/>
          </a:lnRef>
          <a:fillRef idx="3">
            <a:schemeClr val="accent5"/>
          </a:fillRef>
          <a:effectRef idx="3">
            <a:schemeClr val="accent5"/>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4" name="TextBox 1">
            <a:extLst>
              <a:ext uri="{FF2B5EF4-FFF2-40B4-BE49-F238E27FC236}">
                <a16:creationId xmlns:a16="http://schemas.microsoft.com/office/drawing/2014/main" id="{B5F884E0-DBE6-457C-804A-D77B6F68F849}"/>
              </a:ext>
            </a:extLst>
          </p:cNvPr>
          <p:cNvSpPr txBox="1"/>
          <p:nvPr/>
        </p:nvSpPr>
        <p:spPr>
          <a:xfrm>
            <a:off x="1322976" y="1547468"/>
            <a:ext cx="2362198" cy="55566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
                <a:srgbClr val="FF9933"/>
              </a:buClr>
              <a:buSzPct val="200000"/>
              <a:buFontTx/>
              <a:buNone/>
              <a:tabLst/>
              <a:defRPr/>
            </a:pPr>
            <a:r>
              <a:rPr kumimoji="0" lang="zh-CN" altLang="en-US" sz="2275" b="1" i="0" u="none" strike="noStrike" kern="1200" cap="none" spc="0" normalizeH="0" baseline="0" noProof="0" dirty="0">
                <a:ln w="0"/>
                <a:solidFill>
                  <a:srgbClr val="EE7700"/>
                </a:solidFill>
                <a:effectLst>
                  <a:outerShdw blurRad="38100" dist="25400" dir="5400000" algn="ctr" rotWithShape="0">
                    <a:srgbClr val="6E747A">
                      <a:alpha val="43000"/>
                    </a:srgbClr>
                  </a:outerShdw>
                </a:effectLst>
                <a:uLnTx/>
                <a:uFillTx/>
                <a:latin typeface="Microsoft YaHei" panose="020B0503020204020204" pitchFamily="34" charset="-122"/>
                <a:ea typeface="Microsoft YaHei" panose="020B0503020204020204" pitchFamily="34" charset="-122"/>
                <a:cs typeface="+mn-cs"/>
              </a:rPr>
              <a:t>进出口税款</a:t>
            </a:r>
            <a:endParaRPr kumimoji="0" lang="en-US" altLang="zh-CN" sz="2275" b="1" i="0" u="none" strike="noStrike" kern="1200" cap="none" spc="0" normalizeH="0" baseline="0" noProof="0" dirty="0">
              <a:ln w="0"/>
              <a:solidFill>
                <a:srgbClr val="EE7700"/>
              </a:solidFill>
              <a:effectLst>
                <a:outerShdw blurRad="38100" dist="25400" dir="5400000" algn="ctr" rotWithShape="0">
                  <a:srgbClr val="6E747A">
                    <a:alpha val="43000"/>
                  </a:srgbClr>
                </a:outerShdw>
              </a:effectLst>
              <a:uLnTx/>
              <a:uFillTx/>
              <a:latin typeface="Microsoft YaHei" panose="020B0503020204020204" pitchFamily="34" charset="-122"/>
              <a:ea typeface="Microsoft YaHei" panose="020B0503020204020204" pitchFamily="34" charset="-122"/>
              <a:cs typeface="+mn-cs"/>
            </a:endParaRPr>
          </a:p>
        </p:txBody>
      </p:sp>
      <p:grpSp>
        <p:nvGrpSpPr>
          <p:cNvPr id="17" name="组合 16">
            <a:extLst>
              <a:ext uri="{FF2B5EF4-FFF2-40B4-BE49-F238E27FC236}">
                <a16:creationId xmlns:a16="http://schemas.microsoft.com/office/drawing/2014/main" id="{C2FE78A4-59B0-4CDF-86F4-46C764BD6746}"/>
              </a:ext>
            </a:extLst>
          </p:cNvPr>
          <p:cNvGrpSpPr/>
          <p:nvPr/>
        </p:nvGrpSpPr>
        <p:grpSpPr>
          <a:xfrm>
            <a:off x="901894" y="2452538"/>
            <a:ext cx="1252422" cy="1314804"/>
            <a:chOff x="6292357" y="1899559"/>
            <a:chExt cx="1672788" cy="1672788"/>
          </a:xfrm>
        </p:grpSpPr>
        <p:sp>
          <p:nvSpPr>
            <p:cNvPr id="18" name="ïṧḷïḓê-任意多边形: 形状 18">
              <a:extLst>
                <a:ext uri="{FF2B5EF4-FFF2-40B4-BE49-F238E27FC236}">
                  <a16:creationId xmlns:a16="http://schemas.microsoft.com/office/drawing/2014/main" id="{19DF8FE8-D899-45EB-AF8D-86474457D8D1}"/>
                </a:ext>
              </a:extLst>
            </p:cNvPr>
            <p:cNvSpPr/>
            <p:nvPr/>
          </p:nvSpPr>
          <p:spPr>
            <a:xfrm>
              <a:off x="6292357" y="1899559"/>
              <a:ext cx="1672788" cy="167278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25400" cap="flat" cmpd="sng" algn="ctr">
              <a:solidFill>
                <a:schemeClr val="accent2">
                  <a:lumMod val="60000"/>
                  <a:lumOff val="40000"/>
                </a:schemeClr>
              </a:solidFill>
              <a:prstDash val="solid"/>
              <a:miter lim="400000"/>
              <a:headEnd type="none" w="med" len="med"/>
              <a:tailEnd type="none" w="med" len="med"/>
            </a:ln>
            <a:effectLst/>
          </p:spPr>
          <p:txBody>
            <a:bodyPr anchor="ctr"/>
            <a:lstStyle/>
            <a:p>
              <a:pPr algn="ctr"/>
              <a:endParaRPr/>
            </a:p>
          </p:txBody>
        </p:sp>
        <p:sp>
          <p:nvSpPr>
            <p:cNvPr id="19" name="ïṧḷïḓê-任意多边形: 形状 19">
              <a:extLst>
                <a:ext uri="{FF2B5EF4-FFF2-40B4-BE49-F238E27FC236}">
                  <a16:creationId xmlns:a16="http://schemas.microsoft.com/office/drawing/2014/main" id="{D1D2513D-B6F7-4739-BCB9-FC8EB281D4CF}"/>
                </a:ext>
              </a:extLst>
            </p:cNvPr>
            <p:cNvSpPr/>
            <p:nvPr/>
          </p:nvSpPr>
          <p:spPr>
            <a:xfrm>
              <a:off x="6351414" y="1958616"/>
              <a:ext cx="1554675" cy="15546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lumMod val="95000"/>
              </a:schemeClr>
            </a:solidFill>
            <a:ln w="25400">
              <a:solidFill>
                <a:srgbClr val="000000">
                  <a:alpha val="0"/>
                </a:srgbClr>
              </a:solidFill>
              <a:miter lim="400000"/>
            </a:ln>
            <a:effectLst/>
          </p:spPr>
          <p:txBody>
            <a:bodyPr anchor="ctr"/>
            <a:lstStyle/>
            <a:p>
              <a:pPr algn="ctr"/>
              <a:endParaRPr/>
            </a:p>
          </p:txBody>
        </p:sp>
        <p:sp>
          <p:nvSpPr>
            <p:cNvPr id="20" name="ïṧḷïḓê-任意多边形: 形状 20">
              <a:extLst>
                <a:ext uri="{FF2B5EF4-FFF2-40B4-BE49-F238E27FC236}">
                  <a16:creationId xmlns:a16="http://schemas.microsoft.com/office/drawing/2014/main" id="{6FCA5A09-DD75-40C3-803F-073CFCCCC5F3}"/>
                </a:ext>
              </a:extLst>
            </p:cNvPr>
            <p:cNvSpPr/>
            <p:nvPr/>
          </p:nvSpPr>
          <p:spPr>
            <a:xfrm>
              <a:off x="7447947" y="1981063"/>
              <a:ext cx="458141" cy="45814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12700" cap="flat" cmpd="sng" algn="ctr">
              <a:noFill/>
              <a:prstDash val="solid"/>
              <a:miter lim="400000"/>
              <a:headEnd type="none" w="med" len="med"/>
              <a:tailEnd type="none" w="med" len="med"/>
            </a:ln>
            <a:effectLst/>
          </p:spPr>
          <p:txBody>
            <a:bodyPr anchor="ctr"/>
            <a:lstStyle/>
            <a:p>
              <a:pPr algn="ctr"/>
              <a:endParaRPr dirty="0"/>
            </a:p>
          </p:txBody>
        </p:sp>
        <p:sp>
          <p:nvSpPr>
            <p:cNvPr id="22" name="ïṧḷïḓê-任意多边形: 形状 25">
              <a:extLst>
                <a:ext uri="{FF2B5EF4-FFF2-40B4-BE49-F238E27FC236}">
                  <a16:creationId xmlns:a16="http://schemas.microsoft.com/office/drawing/2014/main" id="{838293D7-42A2-40F6-A739-870661CA1EF1}"/>
                </a:ext>
              </a:extLst>
            </p:cNvPr>
            <p:cNvSpPr/>
            <p:nvPr/>
          </p:nvSpPr>
          <p:spPr>
            <a:xfrm>
              <a:off x="6799440" y="2297074"/>
              <a:ext cx="687298" cy="877758"/>
            </a:xfrm>
            <a:custGeom>
              <a:avLst/>
              <a:gdLst>
                <a:gd name="connsiteX0" fmla="*/ 52387 w 263525"/>
                <a:gd name="connsiteY0" fmla="*/ 268288 h 336551"/>
                <a:gd name="connsiteX1" fmla="*/ 209550 w 263525"/>
                <a:gd name="connsiteY1" fmla="*/ 268288 h 336551"/>
                <a:gd name="connsiteX2" fmla="*/ 209550 w 263525"/>
                <a:gd name="connsiteY2" fmla="*/ 320798 h 336551"/>
                <a:gd name="connsiteX3" fmla="*/ 193834 w 263525"/>
                <a:gd name="connsiteY3" fmla="*/ 336551 h 336551"/>
                <a:gd name="connsiteX4" fmla="*/ 68104 w 263525"/>
                <a:gd name="connsiteY4" fmla="*/ 336551 h 336551"/>
                <a:gd name="connsiteX5" fmla="*/ 52387 w 263525"/>
                <a:gd name="connsiteY5" fmla="*/ 320798 h 336551"/>
                <a:gd name="connsiteX6" fmla="*/ 131763 w 263525"/>
                <a:gd name="connsiteY6" fmla="*/ 0 h 336551"/>
                <a:gd name="connsiteX7" fmla="*/ 263525 w 263525"/>
                <a:gd name="connsiteY7" fmla="*/ 131410 h 336551"/>
                <a:gd name="connsiteX8" fmla="*/ 210820 w 263525"/>
                <a:gd name="connsiteY8" fmla="*/ 236538 h 336551"/>
                <a:gd name="connsiteX9" fmla="*/ 147574 w 263525"/>
                <a:gd name="connsiteY9" fmla="*/ 236538 h 336551"/>
                <a:gd name="connsiteX10" fmla="*/ 147574 w 263525"/>
                <a:gd name="connsiteY10" fmla="*/ 178718 h 336551"/>
                <a:gd name="connsiteX11" fmla="*/ 163386 w 263525"/>
                <a:gd name="connsiteY11" fmla="*/ 178718 h 336551"/>
                <a:gd name="connsiteX12" fmla="*/ 179197 w 263525"/>
                <a:gd name="connsiteY12" fmla="*/ 162948 h 336551"/>
                <a:gd name="connsiteX13" fmla="*/ 163386 w 263525"/>
                <a:gd name="connsiteY13" fmla="*/ 147179 h 336551"/>
                <a:gd name="connsiteX14" fmla="*/ 100140 w 263525"/>
                <a:gd name="connsiteY14" fmla="*/ 147179 h 336551"/>
                <a:gd name="connsiteX15" fmla="*/ 84328 w 263525"/>
                <a:gd name="connsiteY15" fmla="*/ 162948 h 336551"/>
                <a:gd name="connsiteX16" fmla="*/ 100140 w 263525"/>
                <a:gd name="connsiteY16" fmla="*/ 178718 h 336551"/>
                <a:gd name="connsiteX17" fmla="*/ 115951 w 263525"/>
                <a:gd name="connsiteY17" fmla="*/ 178718 h 336551"/>
                <a:gd name="connsiteX18" fmla="*/ 115951 w 263525"/>
                <a:gd name="connsiteY18" fmla="*/ 236538 h 336551"/>
                <a:gd name="connsiteX19" fmla="*/ 52705 w 263525"/>
                <a:gd name="connsiteY19" fmla="*/ 236538 h 336551"/>
                <a:gd name="connsiteX20" fmla="*/ 0 w 263525"/>
                <a:gd name="connsiteY20" fmla="*/ 131410 h 336551"/>
                <a:gd name="connsiteX21" fmla="*/ 131763 w 263525"/>
                <a:gd name="connsiteY21" fmla="*/ 0 h 33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3525" h="336551">
                  <a:moveTo>
                    <a:pt x="52387" y="268288"/>
                  </a:moveTo>
                  <a:cubicBezTo>
                    <a:pt x="52387" y="268288"/>
                    <a:pt x="52387" y="268288"/>
                    <a:pt x="209550" y="268288"/>
                  </a:cubicBezTo>
                  <a:cubicBezTo>
                    <a:pt x="209550" y="268288"/>
                    <a:pt x="209550" y="268288"/>
                    <a:pt x="209550" y="320798"/>
                  </a:cubicBezTo>
                  <a:cubicBezTo>
                    <a:pt x="209550" y="329987"/>
                    <a:pt x="203002" y="336551"/>
                    <a:pt x="193834" y="336551"/>
                  </a:cubicBezTo>
                  <a:cubicBezTo>
                    <a:pt x="193834" y="336551"/>
                    <a:pt x="193834" y="336551"/>
                    <a:pt x="68104" y="336551"/>
                  </a:cubicBezTo>
                  <a:cubicBezTo>
                    <a:pt x="58936" y="336551"/>
                    <a:pt x="52387" y="329987"/>
                    <a:pt x="52387" y="320798"/>
                  </a:cubicBezTo>
                  <a:close/>
                  <a:moveTo>
                    <a:pt x="131763" y="0"/>
                  </a:moveTo>
                  <a:cubicBezTo>
                    <a:pt x="204232" y="0"/>
                    <a:pt x="263525" y="59135"/>
                    <a:pt x="263525" y="131410"/>
                  </a:cubicBezTo>
                  <a:cubicBezTo>
                    <a:pt x="263525" y="173461"/>
                    <a:pt x="243761" y="211570"/>
                    <a:pt x="210820" y="236538"/>
                  </a:cubicBezTo>
                  <a:cubicBezTo>
                    <a:pt x="210820" y="236538"/>
                    <a:pt x="210820" y="236538"/>
                    <a:pt x="147574" y="236538"/>
                  </a:cubicBezTo>
                  <a:cubicBezTo>
                    <a:pt x="147574" y="236538"/>
                    <a:pt x="147574" y="236538"/>
                    <a:pt x="147574" y="178718"/>
                  </a:cubicBezTo>
                  <a:cubicBezTo>
                    <a:pt x="147574" y="178718"/>
                    <a:pt x="147574" y="178718"/>
                    <a:pt x="163386" y="178718"/>
                  </a:cubicBezTo>
                  <a:cubicBezTo>
                    <a:pt x="172609" y="178718"/>
                    <a:pt x="179197" y="172147"/>
                    <a:pt x="179197" y="162948"/>
                  </a:cubicBezTo>
                  <a:cubicBezTo>
                    <a:pt x="179197" y="153750"/>
                    <a:pt x="172609" y="147179"/>
                    <a:pt x="163386" y="147179"/>
                  </a:cubicBezTo>
                  <a:cubicBezTo>
                    <a:pt x="163386" y="147179"/>
                    <a:pt x="163386" y="147179"/>
                    <a:pt x="100140" y="147179"/>
                  </a:cubicBezTo>
                  <a:cubicBezTo>
                    <a:pt x="90916" y="147179"/>
                    <a:pt x="84328" y="153750"/>
                    <a:pt x="84328" y="162948"/>
                  </a:cubicBezTo>
                  <a:cubicBezTo>
                    <a:pt x="84328" y="172147"/>
                    <a:pt x="90916" y="178718"/>
                    <a:pt x="100140" y="178718"/>
                  </a:cubicBezTo>
                  <a:cubicBezTo>
                    <a:pt x="100140" y="178718"/>
                    <a:pt x="100140" y="178718"/>
                    <a:pt x="115951" y="178718"/>
                  </a:cubicBezTo>
                  <a:cubicBezTo>
                    <a:pt x="115951" y="178718"/>
                    <a:pt x="115951" y="178718"/>
                    <a:pt x="115951" y="236538"/>
                  </a:cubicBezTo>
                  <a:cubicBezTo>
                    <a:pt x="115951" y="236538"/>
                    <a:pt x="115951" y="236538"/>
                    <a:pt x="52705" y="236538"/>
                  </a:cubicBezTo>
                  <a:cubicBezTo>
                    <a:pt x="19764" y="211570"/>
                    <a:pt x="0" y="173461"/>
                    <a:pt x="0" y="131410"/>
                  </a:cubicBezTo>
                  <a:cubicBezTo>
                    <a:pt x="0" y="59135"/>
                    <a:pt x="59293" y="0"/>
                    <a:pt x="131763" y="0"/>
                  </a:cubicBezTo>
                  <a:close/>
                </a:path>
              </a:pathLst>
            </a:custGeom>
            <a:solidFill>
              <a:schemeClr val="accent1"/>
            </a:solidFill>
            <a:ln w="25400">
              <a:solidFill>
                <a:srgbClr val="000000">
                  <a:alpha val="0"/>
                </a:srgbClr>
              </a:solidFill>
              <a:miter lim="400000"/>
            </a:ln>
            <a:effectLst/>
          </p:spPr>
          <p:txBody>
            <a:bodyPr anchor="ctr"/>
            <a:lstStyle/>
            <a:p>
              <a:pPr algn="ctr"/>
              <a:endParaRPr/>
            </a:p>
          </p:txBody>
        </p:sp>
      </p:grpSp>
      <p:sp>
        <p:nvSpPr>
          <p:cNvPr id="25" name="矩形 24">
            <a:extLst>
              <a:ext uri="{FF2B5EF4-FFF2-40B4-BE49-F238E27FC236}">
                <a16:creationId xmlns:a16="http://schemas.microsoft.com/office/drawing/2014/main" id="{CD1BE7AE-E63B-4A70-ABEA-F73E7D53E1AB}"/>
              </a:ext>
            </a:extLst>
          </p:cNvPr>
          <p:cNvSpPr/>
          <p:nvPr/>
        </p:nvSpPr>
        <p:spPr>
          <a:xfrm>
            <a:off x="1087513" y="4033368"/>
            <a:ext cx="1013909" cy="36279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dirty="0">
                <a:latin typeface="+mn-ea"/>
              </a:rPr>
              <a:t>改变价格</a:t>
            </a:r>
          </a:p>
        </p:txBody>
      </p:sp>
      <p:grpSp>
        <p:nvGrpSpPr>
          <p:cNvPr id="26" name="组合 25">
            <a:extLst>
              <a:ext uri="{FF2B5EF4-FFF2-40B4-BE49-F238E27FC236}">
                <a16:creationId xmlns:a16="http://schemas.microsoft.com/office/drawing/2014/main" id="{D08F701D-9891-454C-917A-950CD1C700F7}"/>
              </a:ext>
            </a:extLst>
          </p:cNvPr>
          <p:cNvGrpSpPr/>
          <p:nvPr/>
        </p:nvGrpSpPr>
        <p:grpSpPr>
          <a:xfrm>
            <a:off x="4207907" y="2452538"/>
            <a:ext cx="1252422" cy="1314804"/>
            <a:chOff x="6292357" y="1899559"/>
            <a:chExt cx="1672788" cy="1672788"/>
          </a:xfrm>
        </p:grpSpPr>
        <p:sp>
          <p:nvSpPr>
            <p:cNvPr id="27" name="ïṧḷïḓê-任意多边形: 形状 18">
              <a:extLst>
                <a:ext uri="{FF2B5EF4-FFF2-40B4-BE49-F238E27FC236}">
                  <a16:creationId xmlns:a16="http://schemas.microsoft.com/office/drawing/2014/main" id="{8B1A0B9E-AD82-4EF8-9CA7-3B81A247FAB0}"/>
                </a:ext>
              </a:extLst>
            </p:cNvPr>
            <p:cNvSpPr/>
            <p:nvPr/>
          </p:nvSpPr>
          <p:spPr>
            <a:xfrm>
              <a:off x="6292357" y="1899559"/>
              <a:ext cx="1672788" cy="167278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25400" cap="flat" cmpd="sng" algn="ctr">
              <a:solidFill>
                <a:schemeClr val="accent2">
                  <a:lumMod val="60000"/>
                  <a:lumOff val="40000"/>
                </a:schemeClr>
              </a:solidFill>
              <a:prstDash val="solid"/>
              <a:miter lim="400000"/>
              <a:headEnd type="none" w="med" len="med"/>
              <a:tailEnd type="none" w="med" len="med"/>
            </a:ln>
            <a:effectLst/>
          </p:spPr>
          <p:txBody>
            <a:bodyPr anchor="ctr"/>
            <a:lstStyle/>
            <a:p>
              <a:pPr algn="ctr"/>
              <a:endParaRPr/>
            </a:p>
          </p:txBody>
        </p:sp>
        <p:sp>
          <p:nvSpPr>
            <p:cNvPr id="31" name="ïṧḷïḓê-任意多边形: 形状 19">
              <a:extLst>
                <a:ext uri="{FF2B5EF4-FFF2-40B4-BE49-F238E27FC236}">
                  <a16:creationId xmlns:a16="http://schemas.microsoft.com/office/drawing/2014/main" id="{BF851723-A686-49A6-BA5C-FEBCEFB11217}"/>
                </a:ext>
              </a:extLst>
            </p:cNvPr>
            <p:cNvSpPr/>
            <p:nvPr/>
          </p:nvSpPr>
          <p:spPr>
            <a:xfrm>
              <a:off x="6351414" y="1958616"/>
              <a:ext cx="1554675" cy="15546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lumMod val="95000"/>
              </a:schemeClr>
            </a:solidFill>
            <a:ln w="25400">
              <a:solidFill>
                <a:srgbClr val="000000">
                  <a:alpha val="0"/>
                </a:srgbClr>
              </a:solidFill>
              <a:miter lim="400000"/>
            </a:ln>
            <a:effectLst/>
          </p:spPr>
          <p:txBody>
            <a:bodyPr anchor="ctr"/>
            <a:lstStyle/>
            <a:p>
              <a:pPr algn="ctr"/>
              <a:endParaRPr/>
            </a:p>
          </p:txBody>
        </p:sp>
        <p:sp>
          <p:nvSpPr>
            <p:cNvPr id="32" name="ïṧḷïḓê-任意多边形: 形状 20">
              <a:extLst>
                <a:ext uri="{FF2B5EF4-FFF2-40B4-BE49-F238E27FC236}">
                  <a16:creationId xmlns:a16="http://schemas.microsoft.com/office/drawing/2014/main" id="{8B775722-B9E6-4082-9AF2-C2309099758B}"/>
                </a:ext>
              </a:extLst>
            </p:cNvPr>
            <p:cNvSpPr/>
            <p:nvPr/>
          </p:nvSpPr>
          <p:spPr>
            <a:xfrm>
              <a:off x="7447947" y="1981063"/>
              <a:ext cx="458141" cy="45814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12700" cap="flat" cmpd="sng" algn="ctr">
              <a:noFill/>
              <a:prstDash val="solid"/>
              <a:miter lim="400000"/>
              <a:headEnd type="none" w="med" len="med"/>
              <a:tailEnd type="none" w="med" len="med"/>
            </a:ln>
            <a:effectLst/>
          </p:spPr>
          <p:txBody>
            <a:bodyPr anchor="ctr"/>
            <a:lstStyle/>
            <a:p>
              <a:pPr algn="ctr"/>
              <a:endParaRPr/>
            </a:p>
          </p:txBody>
        </p:sp>
        <p:sp>
          <p:nvSpPr>
            <p:cNvPr id="35" name="ïṧḷïḓê-任意多边形: 形状 25">
              <a:extLst>
                <a:ext uri="{FF2B5EF4-FFF2-40B4-BE49-F238E27FC236}">
                  <a16:creationId xmlns:a16="http://schemas.microsoft.com/office/drawing/2014/main" id="{532D9864-DF16-40D6-8FBC-00A73A4F3F8D}"/>
                </a:ext>
              </a:extLst>
            </p:cNvPr>
            <p:cNvSpPr/>
            <p:nvPr/>
          </p:nvSpPr>
          <p:spPr>
            <a:xfrm>
              <a:off x="6799440" y="2297074"/>
              <a:ext cx="687298" cy="877758"/>
            </a:xfrm>
            <a:custGeom>
              <a:avLst/>
              <a:gdLst>
                <a:gd name="connsiteX0" fmla="*/ 52387 w 263525"/>
                <a:gd name="connsiteY0" fmla="*/ 268288 h 336551"/>
                <a:gd name="connsiteX1" fmla="*/ 209550 w 263525"/>
                <a:gd name="connsiteY1" fmla="*/ 268288 h 336551"/>
                <a:gd name="connsiteX2" fmla="*/ 209550 w 263525"/>
                <a:gd name="connsiteY2" fmla="*/ 320798 h 336551"/>
                <a:gd name="connsiteX3" fmla="*/ 193834 w 263525"/>
                <a:gd name="connsiteY3" fmla="*/ 336551 h 336551"/>
                <a:gd name="connsiteX4" fmla="*/ 68104 w 263525"/>
                <a:gd name="connsiteY4" fmla="*/ 336551 h 336551"/>
                <a:gd name="connsiteX5" fmla="*/ 52387 w 263525"/>
                <a:gd name="connsiteY5" fmla="*/ 320798 h 336551"/>
                <a:gd name="connsiteX6" fmla="*/ 131763 w 263525"/>
                <a:gd name="connsiteY6" fmla="*/ 0 h 336551"/>
                <a:gd name="connsiteX7" fmla="*/ 263525 w 263525"/>
                <a:gd name="connsiteY7" fmla="*/ 131410 h 336551"/>
                <a:gd name="connsiteX8" fmla="*/ 210820 w 263525"/>
                <a:gd name="connsiteY8" fmla="*/ 236538 h 336551"/>
                <a:gd name="connsiteX9" fmla="*/ 147574 w 263525"/>
                <a:gd name="connsiteY9" fmla="*/ 236538 h 336551"/>
                <a:gd name="connsiteX10" fmla="*/ 147574 w 263525"/>
                <a:gd name="connsiteY10" fmla="*/ 178718 h 336551"/>
                <a:gd name="connsiteX11" fmla="*/ 163386 w 263525"/>
                <a:gd name="connsiteY11" fmla="*/ 178718 h 336551"/>
                <a:gd name="connsiteX12" fmla="*/ 179197 w 263525"/>
                <a:gd name="connsiteY12" fmla="*/ 162948 h 336551"/>
                <a:gd name="connsiteX13" fmla="*/ 163386 w 263525"/>
                <a:gd name="connsiteY13" fmla="*/ 147179 h 336551"/>
                <a:gd name="connsiteX14" fmla="*/ 100140 w 263525"/>
                <a:gd name="connsiteY14" fmla="*/ 147179 h 336551"/>
                <a:gd name="connsiteX15" fmla="*/ 84328 w 263525"/>
                <a:gd name="connsiteY15" fmla="*/ 162948 h 336551"/>
                <a:gd name="connsiteX16" fmla="*/ 100140 w 263525"/>
                <a:gd name="connsiteY16" fmla="*/ 178718 h 336551"/>
                <a:gd name="connsiteX17" fmla="*/ 115951 w 263525"/>
                <a:gd name="connsiteY17" fmla="*/ 178718 h 336551"/>
                <a:gd name="connsiteX18" fmla="*/ 115951 w 263525"/>
                <a:gd name="connsiteY18" fmla="*/ 236538 h 336551"/>
                <a:gd name="connsiteX19" fmla="*/ 52705 w 263525"/>
                <a:gd name="connsiteY19" fmla="*/ 236538 h 336551"/>
                <a:gd name="connsiteX20" fmla="*/ 0 w 263525"/>
                <a:gd name="connsiteY20" fmla="*/ 131410 h 336551"/>
                <a:gd name="connsiteX21" fmla="*/ 131763 w 263525"/>
                <a:gd name="connsiteY21" fmla="*/ 0 h 33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3525" h="336551">
                  <a:moveTo>
                    <a:pt x="52387" y="268288"/>
                  </a:moveTo>
                  <a:cubicBezTo>
                    <a:pt x="52387" y="268288"/>
                    <a:pt x="52387" y="268288"/>
                    <a:pt x="209550" y="268288"/>
                  </a:cubicBezTo>
                  <a:cubicBezTo>
                    <a:pt x="209550" y="268288"/>
                    <a:pt x="209550" y="268288"/>
                    <a:pt x="209550" y="320798"/>
                  </a:cubicBezTo>
                  <a:cubicBezTo>
                    <a:pt x="209550" y="329987"/>
                    <a:pt x="203002" y="336551"/>
                    <a:pt x="193834" y="336551"/>
                  </a:cubicBezTo>
                  <a:cubicBezTo>
                    <a:pt x="193834" y="336551"/>
                    <a:pt x="193834" y="336551"/>
                    <a:pt x="68104" y="336551"/>
                  </a:cubicBezTo>
                  <a:cubicBezTo>
                    <a:pt x="58936" y="336551"/>
                    <a:pt x="52387" y="329987"/>
                    <a:pt x="52387" y="320798"/>
                  </a:cubicBezTo>
                  <a:close/>
                  <a:moveTo>
                    <a:pt x="131763" y="0"/>
                  </a:moveTo>
                  <a:cubicBezTo>
                    <a:pt x="204232" y="0"/>
                    <a:pt x="263525" y="59135"/>
                    <a:pt x="263525" y="131410"/>
                  </a:cubicBezTo>
                  <a:cubicBezTo>
                    <a:pt x="263525" y="173461"/>
                    <a:pt x="243761" y="211570"/>
                    <a:pt x="210820" y="236538"/>
                  </a:cubicBezTo>
                  <a:cubicBezTo>
                    <a:pt x="210820" y="236538"/>
                    <a:pt x="210820" y="236538"/>
                    <a:pt x="147574" y="236538"/>
                  </a:cubicBezTo>
                  <a:cubicBezTo>
                    <a:pt x="147574" y="236538"/>
                    <a:pt x="147574" y="236538"/>
                    <a:pt x="147574" y="178718"/>
                  </a:cubicBezTo>
                  <a:cubicBezTo>
                    <a:pt x="147574" y="178718"/>
                    <a:pt x="147574" y="178718"/>
                    <a:pt x="163386" y="178718"/>
                  </a:cubicBezTo>
                  <a:cubicBezTo>
                    <a:pt x="172609" y="178718"/>
                    <a:pt x="179197" y="172147"/>
                    <a:pt x="179197" y="162948"/>
                  </a:cubicBezTo>
                  <a:cubicBezTo>
                    <a:pt x="179197" y="153750"/>
                    <a:pt x="172609" y="147179"/>
                    <a:pt x="163386" y="147179"/>
                  </a:cubicBezTo>
                  <a:cubicBezTo>
                    <a:pt x="163386" y="147179"/>
                    <a:pt x="163386" y="147179"/>
                    <a:pt x="100140" y="147179"/>
                  </a:cubicBezTo>
                  <a:cubicBezTo>
                    <a:pt x="90916" y="147179"/>
                    <a:pt x="84328" y="153750"/>
                    <a:pt x="84328" y="162948"/>
                  </a:cubicBezTo>
                  <a:cubicBezTo>
                    <a:pt x="84328" y="172147"/>
                    <a:pt x="90916" y="178718"/>
                    <a:pt x="100140" y="178718"/>
                  </a:cubicBezTo>
                  <a:cubicBezTo>
                    <a:pt x="100140" y="178718"/>
                    <a:pt x="100140" y="178718"/>
                    <a:pt x="115951" y="178718"/>
                  </a:cubicBezTo>
                  <a:cubicBezTo>
                    <a:pt x="115951" y="178718"/>
                    <a:pt x="115951" y="178718"/>
                    <a:pt x="115951" y="236538"/>
                  </a:cubicBezTo>
                  <a:cubicBezTo>
                    <a:pt x="115951" y="236538"/>
                    <a:pt x="115951" y="236538"/>
                    <a:pt x="52705" y="236538"/>
                  </a:cubicBezTo>
                  <a:cubicBezTo>
                    <a:pt x="19764" y="211570"/>
                    <a:pt x="0" y="173461"/>
                    <a:pt x="0" y="131410"/>
                  </a:cubicBezTo>
                  <a:cubicBezTo>
                    <a:pt x="0" y="59135"/>
                    <a:pt x="59293" y="0"/>
                    <a:pt x="131763" y="0"/>
                  </a:cubicBezTo>
                  <a:close/>
                </a:path>
              </a:pathLst>
            </a:custGeom>
            <a:solidFill>
              <a:schemeClr val="accent1"/>
            </a:solidFill>
            <a:ln w="25400">
              <a:solidFill>
                <a:srgbClr val="000000">
                  <a:alpha val="0"/>
                </a:srgbClr>
              </a:solidFill>
              <a:miter lim="400000"/>
            </a:ln>
            <a:effectLst/>
          </p:spPr>
          <p:txBody>
            <a:bodyPr anchor="ctr"/>
            <a:lstStyle/>
            <a:p>
              <a:pPr algn="ctr"/>
              <a:endParaRPr/>
            </a:p>
          </p:txBody>
        </p:sp>
      </p:grpSp>
      <p:sp>
        <p:nvSpPr>
          <p:cNvPr id="36" name="矩形 35">
            <a:extLst>
              <a:ext uri="{FF2B5EF4-FFF2-40B4-BE49-F238E27FC236}">
                <a16:creationId xmlns:a16="http://schemas.microsoft.com/office/drawing/2014/main" id="{1CA242E4-9F17-49DF-AB3B-61374E6CD2DD}"/>
              </a:ext>
            </a:extLst>
          </p:cNvPr>
          <p:cNvSpPr/>
          <p:nvPr/>
        </p:nvSpPr>
        <p:spPr>
          <a:xfrm>
            <a:off x="4299258" y="4033368"/>
            <a:ext cx="1082279" cy="36279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dirty="0">
                <a:latin typeface="+mn-ea"/>
              </a:rPr>
              <a:t>改变币制</a:t>
            </a:r>
          </a:p>
        </p:txBody>
      </p:sp>
      <p:grpSp>
        <p:nvGrpSpPr>
          <p:cNvPr id="37" name="组合 36">
            <a:extLst>
              <a:ext uri="{FF2B5EF4-FFF2-40B4-BE49-F238E27FC236}">
                <a16:creationId xmlns:a16="http://schemas.microsoft.com/office/drawing/2014/main" id="{06EF9906-928E-491F-863D-91B14401B65E}"/>
              </a:ext>
            </a:extLst>
          </p:cNvPr>
          <p:cNvGrpSpPr/>
          <p:nvPr/>
        </p:nvGrpSpPr>
        <p:grpSpPr>
          <a:xfrm>
            <a:off x="7742714" y="2452538"/>
            <a:ext cx="1252422" cy="1314804"/>
            <a:chOff x="6292357" y="1899559"/>
            <a:chExt cx="1672788" cy="1672788"/>
          </a:xfrm>
        </p:grpSpPr>
        <p:sp>
          <p:nvSpPr>
            <p:cNvPr id="38" name="ïṧḷïḓê-任意多边形: 形状 18">
              <a:extLst>
                <a:ext uri="{FF2B5EF4-FFF2-40B4-BE49-F238E27FC236}">
                  <a16:creationId xmlns:a16="http://schemas.microsoft.com/office/drawing/2014/main" id="{583A9C5C-BA82-485C-BB3D-D0EBAAD0397F}"/>
                </a:ext>
              </a:extLst>
            </p:cNvPr>
            <p:cNvSpPr/>
            <p:nvPr/>
          </p:nvSpPr>
          <p:spPr>
            <a:xfrm>
              <a:off x="6292357" y="1899559"/>
              <a:ext cx="1672788" cy="167278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25400" cap="flat" cmpd="sng" algn="ctr">
              <a:solidFill>
                <a:schemeClr val="accent2">
                  <a:lumMod val="60000"/>
                  <a:lumOff val="40000"/>
                </a:schemeClr>
              </a:solidFill>
              <a:prstDash val="solid"/>
              <a:miter lim="400000"/>
              <a:headEnd type="none" w="med" len="med"/>
              <a:tailEnd type="none" w="med" len="med"/>
            </a:ln>
            <a:effectLst/>
          </p:spPr>
          <p:txBody>
            <a:bodyPr anchor="ctr"/>
            <a:lstStyle/>
            <a:p>
              <a:pPr algn="ctr"/>
              <a:endParaRPr/>
            </a:p>
          </p:txBody>
        </p:sp>
        <p:sp>
          <p:nvSpPr>
            <p:cNvPr id="39" name="ïṧḷïḓê-任意多边形: 形状 19">
              <a:extLst>
                <a:ext uri="{FF2B5EF4-FFF2-40B4-BE49-F238E27FC236}">
                  <a16:creationId xmlns:a16="http://schemas.microsoft.com/office/drawing/2014/main" id="{DDC2EAC8-6233-48FC-8ECE-0F99CD29442C}"/>
                </a:ext>
              </a:extLst>
            </p:cNvPr>
            <p:cNvSpPr/>
            <p:nvPr/>
          </p:nvSpPr>
          <p:spPr>
            <a:xfrm>
              <a:off x="6351414" y="1958616"/>
              <a:ext cx="1554675" cy="15546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lumMod val="95000"/>
              </a:schemeClr>
            </a:solidFill>
            <a:ln w="25400">
              <a:solidFill>
                <a:srgbClr val="000000">
                  <a:alpha val="0"/>
                </a:srgbClr>
              </a:solidFill>
              <a:miter lim="400000"/>
            </a:ln>
            <a:effectLst/>
          </p:spPr>
          <p:txBody>
            <a:bodyPr anchor="ctr"/>
            <a:lstStyle/>
            <a:p>
              <a:pPr algn="ctr"/>
              <a:endParaRPr/>
            </a:p>
          </p:txBody>
        </p:sp>
        <p:sp>
          <p:nvSpPr>
            <p:cNvPr id="40" name="ïṧḷïḓê-任意多边形: 形状 20">
              <a:extLst>
                <a:ext uri="{FF2B5EF4-FFF2-40B4-BE49-F238E27FC236}">
                  <a16:creationId xmlns:a16="http://schemas.microsoft.com/office/drawing/2014/main" id="{4D287C27-6951-44D6-A12D-70ECA6E347DA}"/>
                </a:ext>
              </a:extLst>
            </p:cNvPr>
            <p:cNvSpPr/>
            <p:nvPr/>
          </p:nvSpPr>
          <p:spPr>
            <a:xfrm>
              <a:off x="7447947" y="1981063"/>
              <a:ext cx="458141" cy="45814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12700" cap="flat" cmpd="sng" algn="ctr">
              <a:noFill/>
              <a:prstDash val="solid"/>
              <a:miter lim="400000"/>
              <a:headEnd type="none" w="med" len="med"/>
              <a:tailEnd type="none" w="med" len="med"/>
            </a:ln>
            <a:effectLst/>
          </p:spPr>
          <p:txBody>
            <a:bodyPr anchor="ctr"/>
            <a:lstStyle/>
            <a:p>
              <a:pPr algn="ctr"/>
              <a:endParaRPr/>
            </a:p>
          </p:txBody>
        </p:sp>
        <p:sp>
          <p:nvSpPr>
            <p:cNvPr id="42" name="ïṧḷïḓê-任意多边形: 形状 25">
              <a:extLst>
                <a:ext uri="{FF2B5EF4-FFF2-40B4-BE49-F238E27FC236}">
                  <a16:creationId xmlns:a16="http://schemas.microsoft.com/office/drawing/2014/main" id="{7D07FAAF-4B02-4E19-8FAE-09E3DDABA2F0}"/>
                </a:ext>
              </a:extLst>
            </p:cNvPr>
            <p:cNvSpPr/>
            <p:nvPr/>
          </p:nvSpPr>
          <p:spPr>
            <a:xfrm>
              <a:off x="6799440" y="2297074"/>
              <a:ext cx="687298" cy="877758"/>
            </a:xfrm>
            <a:custGeom>
              <a:avLst/>
              <a:gdLst>
                <a:gd name="connsiteX0" fmla="*/ 52387 w 263525"/>
                <a:gd name="connsiteY0" fmla="*/ 268288 h 336551"/>
                <a:gd name="connsiteX1" fmla="*/ 209550 w 263525"/>
                <a:gd name="connsiteY1" fmla="*/ 268288 h 336551"/>
                <a:gd name="connsiteX2" fmla="*/ 209550 w 263525"/>
                <a:gd name="connsiteY2" fmla="*/ 320798 h 336551"/>
                <a:gd name="connsiteX3" fmla="*/ 193834 w 263525"/>
                <a:gd name="connsiteY3" fmla="*/ 336551 h 336551"/>
                <a:gd name="connsiteX4" fmla="*/ 68104 w 263525"/>
                <a:gd name="connsiteY4" fmla="*/ 336551 h 336551"/>
                <a:gd name="connsiteX5" fmla="*/ 52387 w 263525"/>
                <a:gd name="connsiteY5" fmla="*/ 320798 h 336551"/>
                <a:gd name="connsiteX6" fmla="*/ 131763 w 263525"/>
                <a:gd name="connsiteY6" fmla="*/ 0 h 336551"/>
                <a:gd name="connsiteX7" fmla="*/ 263525 w 263525"/>
                <a:gd name="connsiteY7" fmla="*/ 131410 h 336551"/>
                <a:gd name="connsiteX8" fmla="*/ 210820 w 263525"/>
                <a:gd name="connsiteY8" fmla="*/ 236538 h 336551"/>
                <a:gd name="connsiteX9" fmla="*/ 147574 w 263525"/>
                <a:gd name="connsiteY9" fmla="*/ 236538 h 336551"/>
                <a:gd name="connsiteX10" fmla="*/ 147574 w 263525"/>
                <a:gd name="connsiteY10" fmla="*/ 178718 h 336551"/>
                <a:gd name="connsiteX11" fmla="*/ 163386 w 263525"/>
                <a:gd name="connsiteY11" fmla="*/ 178718 h 336551"/>
                <a:gd name="connsiteX12" fmla="*/ 179197 w 263525"/>
                <a:gd name="connsiteY12" fmla="*/ 162948 h 336551"/>
                <a:gd name="connsiteX13" fmla="*/ 163386 w 263525"/>
                <a:gd name="connsiteY13" fmla="*/ 147179 h 336551"/>
                <a:gd name="connsiteX14" fmla="*/ 100140 w 263525"/>
                <a:gd name="connsiteY14" fmla="*/ 147179 h 336551"/>
                <a:gd name="connsiteX15" fmla="*/ 84328 w 263525"/>
                <a:gd name="connsiteY15" fmla="*/ 162948 h 336551"/>
                <a:gd name="connsiteX16" fmla="*/ 100140 w 263525"/>
                <a:gd name="connsiteY16" fmla="*/ 178718 h 336551"/>
                <a:gd name="connsiteX17" fmla="*/ 115951 w 263525"/>
                <a:gd name="connsiteY17" fmla="*/ 178718 h 336551"/>
                <a:gd name="connsiteX18" fmla="*/ 115951 w 263525"/>
                <a:gd name="connsiteY18" fmla="*/ 236538 h 336551"/>
                <a:gd name="connsiteX19" fmla="*/ 52705 w 263525"/>
                <a:gd name="connsiteY19" fmla="*/ 236538 h 336551"/>
                <a:gd name="connsiteX20" fmla="*/ 0 w 263525"/>
                <a:gd name="connsiteY20" fmla="*/ 131410 h 336551"/>
                <a:gd name="connsiteX21" fmla="*/ 131763 w 263525"/>
                <a:gd name="connsiteY21" fmla="*/ 0 h 33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3525" h="336551">
                  <a:moveTo>
                    <a:pt x="52387" y="268288"/>
                  </a:moveTo>
                  <a:cubicBezTo>
                    <a:pt x="52387" y="268288"/>
                    <a:pt x="52387" y="268288"/>
                    <a:pt x="209550" y="268288"/>
                  </a:cubicBezTo>
                  <a:cubicBezTo>
                    <a:pt x="209550" y="268288"/>
                    <a:pt x="209550" y="268288"/>
                    <a:pt x="209550" y="320798"/>
                  </a:cubicBezTo>
                  <a:cubicBezTo>
                    <a:pt x="209550" y="329987"/>
                    <a:pt x="203002" y="336551"/>
                    <a:pt x="193834" y="336551"/>
                  </a:cubicBezTo>
                  <a:cubicBezTo>
                    <a:pt x="193834" y="336551"/>
                    <a:pt x="193834" y="336551"/>
                    <a:pt x="68104" y="336551"/>
                  </a:cubicBezTo>
                  <a:cubicBezTo>
                    <a:pt x="58936" y="336551"/>
                    <a:pt x="52387" y="329987"/>
                    <a:pt x="52387" y="320798"/>
                  </a:cubicBezTo>
                  <a:close/>
                  <a:moveTo>
                    <a:pt x="131763" y="0"/>
                  </a:moveTo>
                  <a:cubicBezTo>
                    <a:pt x="204232" y="0"/>
                    <a:pt x="263525" y="59135"/>
                    <a:pt x="263525" y="131410"/>
                  </a:cubicBezTo>
                  <a:cubicBezTo>
                    <a:pt x="263525" y="173461"/>
                    <a:pt x="243761" y="211570"/>
                    <a:pt x="210820" y="236538"/>
                  </a:cubicBezTo>
                  <a:cubicBezTo>
                    <a:pt x="210820" y="236538"/>
                    <a:pt x="210820" y="236538"/>
                    <a:pt x="147574" y="236538"/>
                  </a:cubicBezTo>
                  <a:cubicBezTo>
                    <a:pt x="147574" y="236538"/>
                    <a:pt x="147574" y="236538"/>
                    <a:pt x="147574" y="178718"/>
                  </a:cubicBezTo>
                  <a:cubicBezTo>
                    <a:pt x="147574" y="178718"/>
                    <a:pt x="147574" y="178718"/>
                    <a:pt x="163386" y="178718"/>
                  </a:cubicBezTo>
                  <a:cubicBezTo>
                    <a:pt x="172609" y="178718"/>
                    <a:pt x="179197" y="172147"/>
                    <a:pt x="179197" y="162948"/>
                  </a:cubicBezTo>
                  <a:cubicBezTo>
                    <a:pt x="179197" y="153750"/>
                    <a:pt x="172609" y="147179"/>
                    <a:pt x="163386" y="147179"/>
                  </a:cubicBezTo>
                  <a:cubicBezTo>
                    <a:pt x="163386" y="147179"/>
                    <a:pt x="163386" y="147179"/>
                    <a:pt x="100140" y="147179"/>
                  </a:cubicBezTo>
                  <a:cubicBezTo>
                    <a:pt x="90916" y="147179"/>
                    <a:pt x="84328" y="153750"/>
                    <a:pt x="84328" y="162948"/>
                  </a:cubicBezTo>
                  <a:cubicBezTo>
                    <a:pt x="84328" y="172147"/>
                    <a:pt x="90916" y="178718"/>
                    <a:pt x="100140" y="178718"/>
                  </a:cubicBezTo>
                  <a:cubicBezTo>
                    <a:pt x="100140" y="178718"/>
                    <a:pt x="100140" y="178718"/>
                    <a:pt x="115951" y="178718"/>
                  </a:cubicBezTo>
                  <a:cubicBezTo>
                    <a:pt x="115951" y="178718"/>
                    <a:pt x="115951" y="178718"/>
                    <a:pt x="115951" y="236538"/>
                  </a:cubicBezTo>
                  <a:cubicBezTo>
                    <a:pt x="115951" y="236538"/>
                    <a:pt x="115951" y="236538"/>
                    <a:pt x="52705" y="236538"/>
                  </a:cubicBezTo>
                  <a:cubicBezTo>
                    <a:pt x="19764" y="211570"/>
                    <a:pt x="0" y="173461"/>
                    <a:pt x="0" y="131410"/>
                  </a:cubicBezTo>
                  <a:cubicBezTo>
                    <a:pt x="0" y="59135"/>
                    <a:pt x="59293" y="0"/>
                    <a:pt x="131763" y="0"/>
                  </a:cubicBezTo>
                  <a:close/>
                </a:path>
              </a:pathLst>
            </a:custGeom>
            <a:solidFill>
              <a:schemeClr val="accent1"/>
            </a:solidFill>
            <a:ln w="25400">
              <a:solidFill>
                <a:srgbClr val="000000">
                  <a:alpha val="0"/>
                </a:srgbClr>
              </a:solidFill>
              <a:miter lim="400000"/>
            </a:ln>
            <a:effectLst/>
          </p:spPr>
          <p:txBody>
            <a:bodyPr anchor="ctr"/>
            <a:lstStyle/>
            <a:p>
              <a:pPr algn="ctr"/>
              <a:endParaRPr/>
            </a:p>
          </p:txBody>
        </p:sp>
      </p:grpSp>
      <p:sp>
        <p:nvSpPr>
          <p:cNvPr id="43" name="矩形 42">
            <a:extLst>
              <a:ext uri="{FF2B5EF4-FFF2-40B4-BE49-F238E27FC236}">
                <a16:creationId xmlns:a16="http://schemas.microsoft.com/office/drawing/2014/main" id="{AEA6AE99-BD57-46B8-9634-4054618D570D}"/>
              </a:ext>
            </a:extLst>
          </p:cNvPr>
          <p:cNvSpPr/>
          <p:nvPr/>
        </p:nvSpPr>
        <p:spPr>
          <a:xfrm>
            <a:off x="7871773" y="4033368"/>
            <a:ext cx="1082279" cy="36279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dirty="0">
                <a:latin typeface="+mn-ea"/>
              </a:rPr>
              <a:t>改变税号</a:t>
            </a:r>
          </a:p>
        </p:txBody>
      </p:sp>
      <p:sp>
        <p:nvSpPr>
          <p:cNvPr id="47" name="KSO_Shape">
            <a:extLst>
              <a:ext uri="{FF2B5EF4-FFF2-40B4-BE49-F238E27FC236}">
                <a16:creationId xmlns:a16="http://schemas.microsoft.com/office/drawing/2014/main" id="{E5BD2372-C6BB-4C1F-B3AD-068755B4038B}"/>
              </a:ext>
            </a:extLst>
          </p:cNvPr>
          <p:cNvSpPr/>
          <p:nvPr/>
        </p:nvSpPr>
        <p:spPr>
          <a:xfrm>
            <a:off x="4854268" y="1671967"/>
            <a:ext cx="309397" cy="332653"/>
          </a:xfrm>
          <a:prstGeom prst="homePlate">
            <a:avLst>
              <a:gd name="adj" fmla="val 32249"/>
            </a:avLst>
          </a:prstGeom>
          <a:ln/>
        </p:spPr>
        <p:style>
          <a:lnRef idx="0">
            <a:schemeClr val="accent5"/>
          </a:lnRef>
          <a:fillRef idx="3">
            <a:schemeClr val="accent5"/>
          </a:fillRef>
          <a:effectRef idx="3">
            <a:schemeClr val="accent5"/>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48" name="TextBox 1">
            <a:extLst>
              <a:ext uri="{FF2B5EF4-FFF2-40B4-BE49-F238E27FC236}">
                <a16:creationId xmlns:a16="http://schemas.microsoft.com/office/drawing/2014/main" id="{931C1B0A-6780-4A85-A20A-BAD8C1BE339F}"/>
              </a:ext>
            </a:extLst>
          </p:cNvPr>
          <p:cNvSpPr txBox="1"/>
          <p:nvPr/>
        </p:nvSpPr>
        <p:spPr>
          <a:xfrm>
            <a:off x="5311618" y="1494063"/>
            <a:ext cx="2362198" cy="55566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
                <a:srgbClr val="FF9933"/>
              </a:buClr>
              <a:buSzPct val="200000"/>
              <a:buFontTx/>
              <a:buNone/>
              <a:tabLst/>
              <a:defRPr/>
            </a:pPr>
            <a:r>
              <a:rPr kumimoji="0" lang="zh-CN" altLang="en-US" sz="2275" b="1" i="0" u="none" strike="noStrike" kern="1200" cap="none" spc="0" normalizeH="0" baseline="0" noProof="0" dirty="0">
                <a:ln w="0"/>
                <a:solidFill>
                  <a:srgbClr val="EE7700"/>
                </a:solidFill>
                <a:effectLst>
                  <a:outerShdw blurRad="38100" dist="25400" dir="5400000" algn="ctr" rotWithShape="0">
                    <a:srgbClr val="6E747A">
                      <a:alpha val="43000"/>
                    </a:srgbClr>
                  </a:outerShdw>
                </a:effectLst>
                <a:uLnTx/>
                <a:uFillTx/>
                <a:latin typeface="Microsoft YaHei" panose="020B0503020204020204" pitchFamily="34" charset="-122"/>
                <a:ea typeface="Microsoft YaHei" panose="020B0503020204020204" pitchFamily="34" charset="-122"/>
                <a:cs typeface="+mn-cs"/>
              </a:rPr>
              <a:t>许可证件</a:t>
            </a:r>
            <a:endParaRPr kumimoji="0" lang="en-US" altLang="zh-CN" sz="2275" b="1" i="0" u="none" strike="noStrike" kern="1200" cap="none" spc="0" normalizeH="0" baseline="0" noProof="0" dirty="0">
              <a:ln w="0"/>
              <a:solidFill>
                <a:srgbClr val="EE7700"/>
              </a:solidFill>
              <a:effectLst>
                <a:outerShdw blurRad="38100" dist="25400" dir="5400000" algn="ctr" rotWithShape="0">
                  <a:srgbClr val="6E747A">
                    <a:alpha val="43000"/>
                  </a:srgbClr>
                </a:outerShdw>
              </a:effectLst>
              <a:uLnTx/>
              <a:uFillTx/>
              <a:latin typeface="Microsoft YaHei" panose="020B0503020204020204" pitchFamily="34" charset="-122"/>
              <a:ea typeface="Microsoft YaHei" panose="020B0503020204020204" pitchFamily="34" charset="-122"/>
              <a:cs typeface="+mn-cs"/>
            </a:endParaRPr>
          </a:p>
        </p:txBody>
      </p:sp>
      <p:sp>
        <p:nvSpPr>
          <p:cNvPr id="49" name="KSO_Shape">
            <a:extLst>
              <a:ext uri="{FF2B5EF4-FFF2-40B4-BE49-F238E27FC236}">
                <a16:creationId xmlns:a16="http://schemas.microsoft.com/office/drawing/2014/main" id="{B3AA2C19-94D1-47D6-A220-FA48D342980F}"/>
              </a:ext>
            </a:extLst>
          </p:cNvPr>
          <p:cNvSpPr/>
          <p:nvPr/>
        </p:nvSpPr>
        <p:spPr>
          <a:xfrm>
            <a:off x="8747088" y="1611748"/>
            <a:ext cx="309397" cy="332653"/>
          </a:xfrm>
          <a:prstGeom prst="homePlate">
            <a:avLst>
              <a:gd name="adj" fmla="val 32249"/>
            </a:avLst>
          </a:prstGeom>
          <a:ln/>
        </p:spPr>
        <p:style>
          <a:lnRef idx="0">
            <a:schemeClr val="accent5"/>
          </a:lnRef>
          <a:fillRef idx="3">
            <a:schemeClr val="accent5"/>
          </a:fillRef>
          <a:effectRef idx="3">
            <a:schemeClr val="accent5"/>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50" name="TextBox 1">
            <a:extLst>
              <a:ext uri="{FF2B5EF4-FFF2-40B4-BE49-F238E27FC236}">
                <a16:creationId xmlns:a16="http://schemas.microsoft.com/office/drawing/2014/main" id="{46A0CA75-B473-40EF-B19E-374F43B226D9}"/>
              </a:ext>
            </a:extLst>
          </p:cNvPr>
          <p:cNvSpPr txBox="1"/>
          <p:nvPr/>
        </p:nvSpPr>
        <p:spPr>
          <a:xfrm>
            <a:off x="9300260" y="1462451"/>
            <a:ext cx="2362198" cy="55566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
                <a:srgbClr val="FF9933"/>
              </a:buClr>
              <a:buSzPct val="200000"/>
              <a:buFontTx/>
              <a:buNone/>
              <a:tabLst/>
              <a:defRPr/>
            </a:pPr>
            <a:r>
              <a:rPr kumimoji="0" lang="zh-CN" altLang="en-US" sz="2275" b="1" i="0" u="none" strike="noStrike" kern="1200" cap="none" spc="0" normalizeH="0" baseline="0" noProof="0" dirty="0">
                <a:ln w="0"/>
                <a:solidFill>
                  <a:srgbClr val="EE7700"/>
                </a:solidFill>
                <a:effectLst>
                  <a:outerShdw blurRad="38100" dist="25400" dir="5400000" algn="ctr" rotWithShape="0">
                    <a:srgbClr val="6E747A">
                      <a:alpha val="43000"/>
                    </a:srgbClr>
                  </a:outerShdw>
                </a:effectLst>
                <a:uLnTx/>
                <a:uFillTx/>
                <a:latin typeface="Microsoft YaHei" panose="020B0503020204020204" pitchFamily="34" charset="-122"/>
                <a:ea typeface="Microsoft YaHei" panose="020B0503020204020204" pitchFamily="34" charset="-122"/>
                <a:cs typeface="+mn-cs"/>
              </a:rPr>
              <a:t>检验检疫</a:t>
            </a:r>
            <a:endParaRPr kumimoji="0" lang="en-US" altLang="zh-CN" sz="2275" b="1" i="0" u="none" strike="noStrike" kern="1200" cap="none" spc="0" normalizeH="0" baseline="0" noProof="0" dirty="0">
              <a:ln w="0"/>
              <a:solidFill>
                <a:srgbClr val="EE7700"/>
              </a:solidFill>
              <a:effectLst>
                <a:outerShdw blurRad="38100" dist="25400" dir="5400000" algn="ctr" rotWithShape="0">
                  <a:srgbClr val="6E747A">
                    <a:alpha val="43000"/>
                  </a:srgbClr>
                </a:outerShdw>
              </a:effectLst>
              <a:uLnTx/>
              <a:uFillTx/>
              <a:latin typeface="Microsoft YaHei" panose="020B0503020204020204" pitchFamily="34" charset="-122"/>
              <a:ea typeface="Microsoft YaHei" panose="020B0503020204020204" pitchFamily="34" charset="-122"/>
              <a:cs typeface="+mn-cs"/>
            </a:endParaRPr>
          </a:p>
        </p:txBody>
      </p:sp>
      <p:grpSp>
        <p:nvGrpSpPr>
          <p:cNvPr id="51" name="组合 50">
            <a:extLst>
              <a:ext uri="{FF2B5EF4-FFF2-40B4-BE49-F238E27FC236}">
                <a16:creationId xmlns:a16="http://schemas.microsoft.com/office/drawing/2014/main" id="{2B4277FA-7379-40FE-81E0-1004D4001FD1}"/>
              </a:ext>
            </a:extLst>
          </p:cNvPr>
          <p:cNvGrpSpPr/>
          <p:nvPr/>
        </p:nvGrpSpPr>
        <p:grpSpPr>
          <a:xfrm>
            <a:off x="2445070" y="4207494"/>
            <a:ext cx="1252422" cy="1314804"/>
            <a:chOff x="6292357" y="1899559"/>
            <a:chExt cx="1672788" cy="1672788"/>
          </a:xfrm>
        </p:grpSpPr>
        <p:sp>
          <p:nvSpPr>
            <p:cNvPr id="52" name="ïṧḷïḓê-任意多边形: 形状 18">
              <a:extLst>
                <a:ext uri="{FF2B5EF4-FFF2-40B4-BE49-F238E27FC236}">
                  <a16:creationId xmlns:a16="http://schemas.microsoft.com/office/drawing/2014/main" id="{60EA3FDA-3D68-47B3-B5AF-D14FFAE71D86}"/>
                </a:ext>
              </a:extLst>
            </p:cNvPr>
            <p:cNvSpPr/>
            <p:nvPr/>
          </p:nvSpPr>
          <p:spPr>
            <a:xfrm>
              <a:off x="6292357" y="1899559"/>
              <a:ext cx="1672788" cy="167278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25400" cap="flat" cmpd="sng" algn="ctr">
              <a:solidFill>
                <a:schemeClr val="accent2">
                  <a:lumMod val="60000"/>
                  <a:lumOff val="40000"/>
                </a:schemeClr>
              </a:solidFill>
              <a:prstDash val="solid"/>
              <a:miter lim="400000"/>
              <a:headEnd type="none" w="med" len="med"/>
              <a:tailEnd type="none" w="med" len="med"/>
            </a:ln>
            <a:effectLst/>
          </p:spPr>
          <p:txBody>
            <a:bodyPr anchor="ctr"/>
            <a:lstStyle/>
            <a:p>
              <a:pPr algn="ctr"/>
              <a:endParaRPr/>
            </a:p>
          </p:txBody>
        </p:sp>
        <p:sp>
          <p:nvSpPr>
            <p:cNvPr id="53" name="ïṧḷïḓê-任意多边形: 形状 19">
              <a:extLst>
                <a:ext uri="{FF2B5EF4-FFF2-40B4-BE49-F238E27FC236}">
                  <a16:creationId xmlns:a16="http://schemas.microsoft.com/office/drawing/2014/main" id="{600A3535-9AED-43E7-A706-791632B7D0AA}"/>
                </a:ext>
              </a:extLst>
            </p:cNvPr>
            <p:cNvSpPr/>
            <p:nvPr/>
          </p:nvSpPr>
          <p:spPr>
            <a:xfrm>
              <a:off x="6351414" y="1958616"/>
              <a:ext cx="1554675" cy="15546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lumMod val="95000"/>
              </a:schemeClr>
            </a:solidFill>
            <a:ln w="25400">
              <a:solidFill>
                <a:srgbClr val="000000">
                  <a:alpha val="0"/>
                </a:srgbClr>
              </a:solidFill>
              <a:miter lim="400000"/>
            </a:ln>
            <a:effectLst/>
          </p:spPr>
          <p:txBody>
            <a:bodyPr anchor="ctr"/>
            <a:lstStyle/>
            <a:p>
              <a:pPr algn="ctr"/>
              <a:endParaRPr/>
            </a:p>
          </p:txBody>
        </p:sp>
        <p:sp>
          <p:nvSpPr>
            <p:cNvPr id="54" name="ïṧḷïḓê-任意多边形: 形状 20">
              <a:extLst>
                <a:ext uri="{FF2B5EF4-FFF2-40B4-BE49-F238E27FC236}">
                  <a16:creationId xmlns:a16="http://schemas.microsoft.com/office/drawing/2014/main" id="{E5EC08F3-0A20-42B2-AC89-6CD8B32612F4}"/>
                </a:ext>
              </a:extLst>
            </p:cNvPr>
            <p:cNvSpPr/>
            <p:nvPr/>
          </p:nvSpPr>
          <p:spPr>
            <a:xfrm>
              <a:off x="7447947" y="1981063"/>
              <a:ext cx="458141" cy="45814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12700" cap="flat" cmpd="sng" algn="ctr">
              <a:noFill/>
              <a:prstDash val="solid"/>
              <a:miter lim="400000"/>
              <a:headEnd type="none" w="med" len="med"/>
              <a:tailEnd type="none" w="med" len="med"/>
            </a:ln>
            <a:effectLst/>
          </p:spPr>
          <p:txBody>
            <a:bodyPr anchor="ctr"/>
            <a:lstStyle/>
            <a:p>
              <a:pPr algn="ctr"/>
              <a:endParaRPr/>
            </a:p>
          </p:txBody>
        </p:sp>
        <p:sp>
          <p:nvSpPr>
            <p:cNvPr id="55" name="ïṧḷïḓê-任意多边形: 形状 25">
              <a:extLst>
                <a:ext uri="{FF2B5EF4-FFF2-40B4-BE49-F238E27FC236}">
                  <a16:creationId xmlns:a16="http://schemas.microsoft.com/office/drawing/2014/main" id="{35B2E4A8-3074-437C-902D-E08C1241673D}"/>
                </a:ext>
              </a:extLst>
            </p:cNvPr>
            <p:cNvSpPr/>
            <p:nvPr/>
          </p:nvSpPr>
          <p:spPr>
            <a:xfrm>
              <a:off x="6799440" y="2297074"/>
              <a:ext cx="687298" cy="877758"/>
            </a:xfrm>
            <a:custGeom>
              <a:avLst/>
              <a:gdLst>
                <a:gd name="connsiteX0" fmla="*/ 52387 w 263525"/>
                <a:gd name="connsiteY0" fmla="*/ 268288 h 336551"/>
                <a:gd name="connsiteX1" fmla="*/ 209550 w 263525"/>
                <a:gd name="connsiteY1" fmla="*/ 268288 h 336551"/>
                <a:gd name="connsiteX2" fmla="*/ 209550 w 263525"/>
                <a:gd name="connsiteY2" fmla="*/ 320798 h 336551"/>
                <a:gd name="connsiteX3" fmla="*/ 193834 w 263525"/>
                <a:gd name="connsiteY3" fmla="*/ 336551 h 336551"/>
                <a:gd name="connsiteX4" fmla="*/ 68104 w 263525"/>
                <a:gd name="connsiteY4" fmla="*/ 336551 h 336551"/>
                <a:gd name="connsiteX5" fmla="*/ 52387 w 263525"/>
                <a:gd name="connsiteY5" fmla="*/ 320798 h 336551"/>
                <a:gd name="connsiteX6" fmla="*/ 131763 w 263525"/>
                <a:gd name="connsiteY6" fmla="*/ 0 h 336551"/>
                <a:gd name="connsiteX7" fmla="*/ 263525 w 263525"/>
                <a:gd name="connsiteY7" fmla="*/ 131410 h 336551"/>
                <a:gd name="connsiteX8" fmla="*/ 210820 w 263525"/>
                <a:gd name="connsiteY8" fmla="*/ 236538 h 336551"/>
                <a:gd name="connsiteX9" fmla="*/ 147574 w 263525"/>
                <a:gd name="connsiteY9" fmla="*/ 236538 h 336551"/>
                <a:gd name="connsiteX10" fmla="*/ 147574 w 263525"/>
                <a:gd name="connsiteY10" fmla="*/ 178718 h 336551"/>
                <a:gd name="connsiteX11" fmla="*/ 163386 w 263525"/>
                <a:gd name="connsiteY11" fmla="*/ 178718 h 336551"/>
                <a:gd name="connsiteX12" fmla="*/ 179197 w 263525"/>
                <a:gd name="connsiteY12" fmla="*/ 162948 h 336551"/>
                <a:gd name="connsiteX13" fmla="*/ 163386 w 263525"/>
                <a:gd name="connsiteY13" fmla="*/ 147179 h 336551"/>
                <a:gd name="connsiteX14" fmla="*/ 100140 w 263525"/>
                <a:gd name="connsiteY14" fmla="*/ 147179 h 336551"/>
                <a:gd name="connsiteX15" fmla="*/ 84328 w 263525"/>
                <a:gd name="connsiteY15" fmla="*/ 162948 h 336551"/>
                <a:gd name="connsiteX16" fmla="*/ 100140 w 263525"/>
                <a:gd name="connsiteY16" fmla="*/ 178718 h 336551"/>
                <a:gd name="connsiteX17" fmla="*/ 115951 w 263525"/>
                <a:gd name="connsiteY17" fmla="*/ 178718 h 336551"/>
                <a:gd name="connsiteX18" fmla="*/ 115951 w 263525"/>
                <a:gd name="connsiteY18" fmla="*/ 236538 h 336551"/>
                <a:gd name="connsiteX19" fmla="*/ 52705 w 263525"/>
                <a:gd name="connsiteY19" fmla="*/ 236538 h 336551"/>
                <a:gd name="connsiteX20" fmla="*/ 0 w 263525"/>
                <a:gd name="connsiteY20" fmla="*/ 131410 h 336551"/>
                <a:gd name="connsiteX21" fmla="*/ 131763 w 263525"/>
                <a:gd name="connsiteY21" fmla="*/ 0 h 33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3525" h="336551">
                  <a:moveTo>
                    <a:pt x="52387" y="268288"/>
                  </a:moveTo>
                  <a:cubicBezTo>
                    <a:pt x="52387" y="268288"/>
                    <a:pt x="52387" y="268288"/>
                    <a:pt x="209550" y="268288"/>
                  </a:cubicBezTo>
                  <a:cubicBezTo>
                    <a:pt x="209550" y="268288"/>
                    <a:pt x="209550" y="268288"/>
                    <a:pt x="209550" y="320798"/>
                  </a:cubicBezTo>
                  <a:cubicBezTo>
                    <a:pt x="209550" y="329987"/>
                    <a:pt x="203002" y="336551"/>
                    <a:pt x="193834" y="336551"/>
                  </a:cubicBezTo>
                  <a:cubicBezTo>
                    <a:pt x="193834" y="336551"/>
                    <a:pt x="193834" y="336551"/>
                    <a:pt x="68104" y="336551"/>
                  </a:cubicBezTo>
                  <a:cubicBezTo>
                    <a:pt x="58936" y="336551"/>
                    <a:pt x="52387" y="329987"/>
                    <a:pt x="52387" y="320798"/>
                  </a:cubicBezTo>
                  <a:close/>
                  <a:moveTo>
                    <a:pt x="131763" y="0"/>
                  </a:moveTo>
                  <a:cubicBezTo>
                    <a:pt x="204232" y="0"/>
                    <a:pt x="263525" y="59135"/>
                    <a:pt x="263525" y="131410"/>
                  </a:cubicBezTo>
                  <a:cubicBezTo>
                    <a:pt x="263525" y="173461"/>
                    <a:pt x="243761" y="211570"/>
                    <a:pt x="210820" y="236538"/>
                  </a:cubicBezTo>
                  <a:cubicBezTo>
                    <a:pt x="210820" y="236538"/>
                    <a:pt x="210820" y="236538"/>
                    <a:pt x="147574" y="236538"/>
                  </a:cubicBezTo>
                  <a:cubicBezTo>
                    <a:pt x="147574" y="236538"/>
                    <a:pt x="147574" y="236538"/>
                    <a:pt x="147574" y="178718"/>
                  </a:cubicBezTo>
                  <a:cubicBezTo>
                    <a:pt x="147574" y="178718"/>
                    <a:pt x="147574" y="178718"/>
                    <a:pt x="163386" y="178718"/>
                  </a:cubicBezTo>
                  <a:cubicBezTo>
                    <a:pt x="172609" y="178718"/>
                    <a:pt x="179197" y="172147"/>
                    <a:pt x="179197" y="162948"/>
                  </a:cubicBezTo>
                  <a:cubicBezTo>
                    <a:pt x="179197" y="153750"/>
                    <a:pt x="172609" y="147179"/>
                    <a:pt x="163386" y="147179"/>
                  </a:cubicBezTo>
                  <a:cubicBezTo>
                    <a:pt x="163386" y="147179"/>
                    <a:pt x="163386" y="147179"/>
                    <a:pt x="100140" y="147179"/>
                  </a:cubicBezTo>
                  <a:cubicBezTo>
                    <a:pt x="90916" y="147179"/>
                    <a:pt x="84328" y="153750"/>
                    <a:pt x="84328" y="162948"/>
                  </a:cubicBezTo>
                  <a:cubicBezTo>
                    <a:pt x="84328" y="172147"/>
                    <a:pt x="90916" y="178718"/>
                    <a:pt x="100140" y="178718"/>
                  </a:cubicBezTo>
                  <a:cubicBezTo>
                    <a:pt x="100140" y="178718"/>
                    <a:pt x="100140" y="178718"/>
                    <a:pt x="115951" y="178718"/>
                  </a:cubicBezTo>
                  <a:cubicBezTo>
                    <a:pt x="115951" y="178718"/>
                    <a:pt x="115951" y="178718"/>
                    <a:pt x="115951" y="236538"/>
                  </a:cubicBezTo>
                  <a:cubicBezTo>
                    <a:pt x="115951" y="236538"/>
                    <a:pt x="115951" y="236538"/>
                    <a:pt x="52705" y="236538"/>
                  </a:cubicBezTo>
                  <a:cubicBezTo>
                    <a:pt x="19764" y="211570"/>
                    <a:pt x="0" y="173461"/>
                    <a:pt x="0" y="131410"/>
                  </a:cubicBezTo>
                  <a:cubicBezTo>
                    <a:pt x="0" y="59135"/>
                    <a:pt x="59293" y="0"/>
                    <a:pt x="131763" y="0"/>
                  </a:cubicBezTo>
                  <a:close/>
                </a:path>
              </a:pathLst>
            </a:custGeom>
            <a:solidFill>
              <a:schemeClr val="accent1"/>
            </a:solidFill>
            <a:ln w="25400">
              <a:solidFill>
                <a:srgbClr val="000000">
                  <a:alpha val="0"/>
                </a:srgbClr>
              </a:solidFill>
              <a:miter lim="400000"/>
            </a:ln>
            <a:effectLst/>
          </p:spPr>
          <p:txBody>
            <a:bodyPr anchor="ctr"/>
            <a:lstStyle/>
            <a:p>
              <a:pPr algn="ctr"/>
              <a:endParaRPr/>
            </a:p>
          </p:txBody>
        </p:sp>
      </p:grpSp>
      <p:sp>
        <p:nvSpPr>
          <p:cNvPr id="56" name="矩形 55">
            <a:extLst>
              <a:ext uri="{FF2B5EF4-FFF2-40B4-BE49-F238E27FC236}">
                <a16:creationId xmlns:a16="http://schemas.microsoft.com/office/drawing/2014/main" id="{063AEB00-128E-4C74-843A-79548074FC3E}"/>
              </a:ext>
            </a:extLst>
          </p:cNvPr>
          <p:cNvSpPr/>
          <p:nvPr/>
        </p:nvSpPr>
        <p:spPr>
          <a:xfrm>
            <a:off x="2574129" y="5788324"/>
            <a:ext cx="1082279" cy="36279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dirty="0">
                <a:latin typeface="+mn-ea"/>
              </a:rPr>
              <a:t>改变国别</a:t>
            </a:r>
          </a:p>
        </p:txBody>
      </p:sp>
      <p:grpSp>
        <p:nvGrpSpPr>
          <p:cNvPr id="58" name="组合 57">
            <a:extLst>
              <a:ext uri="{FF2B5EF4-FFF2-40B4-BE49-F238E27FC236}">
                <a16:creationId xmlns:a16="http://schemas.microsoft.com/office/drawing/2014/main" id="{A5FD334C-BE6C-4DD7-B32A-682576C91DB6}"/>
              </a:ext>
            </a:extLst>
          </p:cNvPr>
          <p:cNvGrpSpPr/>
          <p:nvPr/>
        </p:nvGrpSpPr>
        <p:grpSpPr>
          <a:xfrm>
            <a:off x="6327164" y="4253913"/>
            <a:ext cx="1252422" cy="1314804"/>
            <a:chOff x="6292357" y="1899559"/>
            <a:chExt cx="1672788" cy="1672788"/>
          </a:xfrm>
        </p:grpSpPr>
        <p:sp>
          <p:nvSpPr>
            <p:cNvPr id="59" name="ïṧḷïḓê-任意多边形: 形状 18">
              <a:extLst>
                <a:ext uri="{FF2B5EF4-FFF2-40B4-BE49-F238E27FC236}">
                  <a16:creationId xmlns:a16="http://schemas.microsoft.com/office/drawing/2014/main" id="{BCB63DE5-8E3D-4F38-99EA-F8B7B5946590}"/>
                </a:ext>
              </a:extLst>
            </p:cNvPr>
            <p:cNvSpPr/>
            <p:nvPr/>
          </p:nvSpPr>
          <p:spPr>
            <a:xfrm>
              <a:off x="6292357" y="1899559"/>
              <a:ext cx="1672788" cy="167278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25400" cap="flat" cmpd="sng" algn="ctr">
              <a:solidFill>
                <a:schemeClr val="accent2">
                  <a:lumMod val="60000"/>
                  <a:lumOff val="40000"/>
                </a:schemeClr>
              </a:solidFill>
              <a:prstDash val="solid"/>
              <a:miter lim="400000"/>
              <a:headEnd type="none" w="med" len="med"/>
              <a:tailEnd type="none" w="med" len="med"/>
            </a:ln>
            <a:effectLst/>
          </p:spPr>
          <p:txBody>
            <a:bodyPr anchor="ctr"/>
            <a:lstStyle/>
            <a:p>
              <a:pPr algn="ctr"/>
              <a:endParaRPr/>
            </a:p>
          </p:txBody>
        </p:sp>
        <p:sp>
          <p:nvSpPr>
            <p:cNvPr id="60" name="ïṧḷïḓê-任意多边形: 形状 19">
              <a:extLst>
                <a:ext uri="{FF2B5EF4-FFF2-40B4-BE49-F238E27FC236}">
                  <a16:creationId xmlns:a16="http://schemas.microsoft.com/office/drawing/2014/main" id="{AFC6248A-4DF2-458F-9CE5-8AA947196846}"/>
                </a:ext>
              </a:extLst>
            </p:cNvPr>
            <p:cNvSpPr/>
            <p:nvPr/>
          </p:nvSpPr>
          <p:spPr>
            <a:xfrm>
              <a:off x="6351414" y="1958616"/>
              <a:ext cx="1554675" cy="15546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lumMod val="95000"/>
              </a:schemeClr>
            </a:solidFill>
            <a:ln w="25400">
              <a:solidFill>
                <a:srgbClr val="000000">
                  <a:alpha val="0"/>
                </a:srgbClr>
              </a:solidFill>
              <a:miter lim="400000"/>
            </a:ln>
            <a:effectLst/>
          </p:spPr>
          <p:txBody>
            <a:bodyPr anchor="ctr"/>
            <a:lstStyle/>
            <a:p>
              <a:pPr algn="ctr"/>
              <a:endParaRPr/>
            </a:p>
          </p:txBody>
        </p:sp>
        <p:sp>
          <p:nvSpPr>
            <p:cNvPr id="61" name="ïṧḷïḓê-任意多边形: 形状 20">
              <a:extLst>
                <a:ext uri="{FF2B5EF4-FFF2-40B4-BE49-F238E27FC236}">
                  <a16:creationId xmlns:a16="http://schemas.microsoft.com/office/drawing/2014/main" id="{E9918DD7-A3D2-4AAF-852A-2813C64B9A59}"/>
                </a:ext>
              </a:extLst>
            </p:cNvPr>
            <p:cNvSpPr/>
            <p:nvPr/>
          </p:nvSpPr>
          <p:spPr>
            <a:xfrm>
              <a:off x="7447947" y="1981063"/>
              <a:ext cx="458141" cy="45814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12700" cap="flat" cmpd="sng" algn="ctr">
              <a:noFill/>
              <a:prstDash val="solid"/>
              <a:miter lim="400000"/>
              <a:headEnd type="none" w="med" len="med"/>
              <a:tailEnd type="none" w="med" len="med"/>
            </a:ln>
            <a:effectLst/>
          </p:spPr>
          <p:txBody>
            <a:bodyPr anchor="ctr"/>
            <a:lstStyle/>
            <a:p>
              <a:pPr algn="ctr"/>
              <a:endParaRPr/>
            </a:p>
          </p:txBody>
        </p:sp>
        <p:sp>
          <p:nvSpPr>
            <p:cNvPr id="62" name="ïṧḷïḓê-任意多边形: 形状 25">
              <a:extLst>
                <a:ext uri="{FF2B5EF4-FFF2-40B4-BE49-F238E27FC236}">
                  <a16:creationId xmlns:a16="http://schemas.microsoft.com/office/drawing/2014/main" id="{5879DCBB-B6B3-48A1-98BA-BBC7540815B9}"/>
                </a:ext>
              </a:extLst>
            </p:cNvPr>
            <p:cNvSpPr/>
            <p:nvPr/>
          </p:nvSpPr>
          <p:spPr>
            <a:xfrm>
              <a:off x="6799440" y="2297074"/>
              <a:ext cx="687298" cy="877758"/>
            </a:xfrm>
            <a:custGeom>
              <a:avLst/>
              <a:gdLst>
                <a:gd name="connsiteX0" fmla="*/ 52387 w 263525"/>
                <a:gd name="connsiteY0" fmla="*/ 268288 h 336551"/>
                <a:gd name="connsiteX1" fmla="*/ 209550 w 263525"/>
                <a:gd name="connsiteY1" fmla="*/ 268288 h 336551"/>
                <a:gd name="connsiteX2" fmla="*/ 209550 w 263525"/>
                <a:gd name="connsiteY2" fmla="*/ 320798 h 336551"/>
                <a:gd name="connsiteX3" fmla="*/ 193834 w 263525"/>
                <a:gd name="connsiteY3" fmla="*/ 336551 h 336551"/>
                <a:gd name="connsiteX4" fmla="*/ 68104 w 263525"/>
                <a:gd name="connsiteY4" fmla="*/ 336551 h 336551"/>
                <a:gd name="connsiteX5" fmla="*/ 52387 w 263525"/>
                <a:gd name="connsiteY5" fmla="*/ 320798 h 336551"/>
                <a:gd name="connsiteX6" fmla="*/ 131763 w 263525"/>
                <a:gd name="connsiteY6" fmla="*/ 0 h 336551"/>
                <a:gd name="connsiteX7" fmla="*/ 263525 w 263525"/>
                <a:gd name="connsiteY7" fmla="*/ 131410 h 336551"/>
                <a:gd name="connsiteX8" fmla="*/ 210820 w 263525"/>
                <a:gd name="connsiteY8" fmla="*/ 236538 h 336551"/>
                <a:gd name="connsiteX9" fmla="*/ 147574 w 263525"/>
                <a:gd name="connsiteY9" fmla="*/ 236538 h 336551"/>
                <a:gd name="connsiteX10" fmla="*/ 147574 w 263525"/>
                <a:gd name="connsiteY10" fmla="*/ 178718 h 336551"/>
                <a:gd name="connsiteX11" fmla="*/ 163386 w 263525"/>
                <a:gd name="connsiteY11" fmla="*/ 178718 h 336551"/>
                <a:gd name="connsiteX12" fmla="*/ 179197 w 263525"/>
                <a:gd name="connsiteY12" fmla="*/ 162948 h 336551"/>
                <a:gd name="connsiteX13" fmla="*/ 163386 w 263525"/>
                <a:gd name="connsiteY13" fmla="*/ 147179 h 336551"/>
                <a:gd name="connsiteX14" fmla="*/ 100140 w 263525"/>
                <a:gd name="connsiteY14" fmla="*/ 147179 h 336551"/>
                <a:gd name="connsiteX15" fmla="*/ 84328 w 263525"/>
                <a:gd name="connsiteY15" fmla="*/ 162948 h 336551"/>
                <a:gd name="connsiteX16" fmla="*/ 100140 w 263525"/>
                <a:gd name="connsiteY16" fmla="*/ 178718 h 336551"/>
                <a:gd name="connsiteX17" fmla="*/ 115951 w 263525"/>
                <a:gd name="connsiteY17" fmla="*/ 178718 h 336551"/>
                <a:gd name="connsiteX18" fmla="*/ 115951 w 263525"/>
                <a:gd name="connsiteY18" fmla="*/ 236538 h 336551"/>
                <a:gd name="connsiteX19" fmla="*/ 52705 w 263525"/>
                <a:gd name="connsiteY19" fmla="*/ 236538 h 336551"/>
                <a:gd name="connsiteX20" fmla="*/ 0 w 263525"/>
                <a:gd name="connsiteY20" fmla="*/ 131410 h 336551"/>
                <a:gd name="connsiteX21" fmla="*/ 131763 w 263525"/>
                <a:gd name="connsiteY21" fmla="*/ 0 h 33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3525" h="336551">
                  <a:moveTo>
                    <a:pt x="52387" y="268288"/>
                  </a:moveTo>
                  <a:cubicBezTo>
                    <a:pt x="52387" y="268288"/>
                    <a:pt x="52387" y="268288"/>
                    <a:pt x="209550" y="268288"/>
                  </a:cubicBezTo>
                  <a:cubicBezTo>
                    <a:pt x="209550" y="268288"/>
                    <a:pt x="209550" y="268288"/>
                    <a:pt x="209550" y="320798"/>
                  </a:cubicBezTo>
                  <a:cubicBezTo>
                    <a:pt x="209550" y="329987"/>
                    <a:pt x="203002" y="336551"/>
                    <a:pt x="193834" y="336551"/>
                  </a:cubicBezTo>
                  <a:cubicBezTo>
                    <a:pt x="193834" y="336551"/>
                    <a:pt x="193834" y="336551"/>
                    <a:pt x="68104" y="336551"/>
                  </a:cubicBezTo>
                  <a:cubicBezTo>
                    <a:pt x="58936" y="336551"/>
                    <a:pt x="52387" y="329987"/>
                    <a:pt x="52387" y="320798"/>
                  </a:cubicBezTo>
                  <a:close/>
                  <a:moveTo>
                    <a:pt x="131763" y="0"/>
                  </a:moveTo>
                  <a:cubicBezTo>
                    <a:pt x="204232" y="0"/>
                    <a:pt x="263525" y="59135"/>
                    <a:pt x="263525" y="131410"/>
                  </a:cubicBezTo>
                  <a:cubicBezTo>
                    <a:pt x="263525" y="173461"/>
                    <a:pt x="243761" y="211570"/>
                    <a:pt x="210820" y="236538"/>
                  </a:cubicBezTo>
                  <a:cubicBezTo>
                    <a:pt x="210820" y="236538"/>
                    <a:pt x="210820" y="236538"/>
                    <a:pt x="147574" y="236538"/>
                  </a:cubicBezTo>
                  <a:cubicBezTo>
                    <a:pt x="147574" y="236538"/>
                    <a:pt x="147574" y="236538"/>
                    <a:pt x="147574" y="178718"/>
                  </a:cubicBezTo>
                  <a:cubicBezTo>
                    <a:pt x="147574" y="178718"/>
                    <a:pt x="147574" y="178718"/>
                    <a:pt x="163386" y="178718"/>
                  </a:cubicBezTo>
                  <a:cubicBezTo>
                    <a:pt x="172609" y="178718"/>
                    <a:pt x="179197" y="172147"/>
                    <a:pt x="179197" y="162948"/>
                  </a:cubicBezTo>
                  <a:cubicBezTo>
                    <a:pt x="179197" y="153750"/>
                    <a:pt x="172609" y="147179"/>
                    <a:pt x="163386" y="147179"/>
                  </a:cubicBezTo>
                  <a:cubicBezTo>
                    <a:pt x="163386" y="147179"/>
                    <a:pt x="163386" y="147179"/>
                    <a:pt x="100140" y="147179"/>
                  </a:cubicBezTo>
                  <a:cubicBezTo>
                    <a:pt x="90916" y="147179"/>
                    <a:pt x="84328" y="153750"/>
                    <a:pt x="84328" y="162948"/>
                  </a:cubicBezTo>
                  <a:cubicBezTo>
                    <a:pt x="84328" y="172147"/>
                    <a:pt x="90916" y="178718"/>
                    <a:pt x="100140" y="178718"/>
                  </a:cubicBezTo>
                  <a:cubicBezTo>
                    <a:pt x="100140" y="178718"/>
                    <a:pt x="100140" y="178718"/>
                    <a:pt x="115951" y="178718"/>
                  </a:cubicBezTo>
                  <a:cubicBezTo>
                    <a:pt x="115951" y="178718"/>
                    <a:pt x="115951" y="178718"/>
                    <a:pt x="115951" y="236538"/>
                  </a:cubicBezTo>
                  <a:cubicBezTo>
                    <a:pt x="115951" y="236538"/>
                    <a:pt x="115951" y="236538"/>
                    <a:pt x="52705" y="236538"/>
                  </a:cubicBezTo>
                  <a:cubicBezTo>
                    <a:pt x="19764" y="211570"/>
                    <a:pt x="0" y="173461"/>
                    <a:pt x="0" y="131410"/>
                  </a:cubicBezTo>
                  <a:cubicBezTo>
                    <a:pt x="0" y="59135"/>
                    <a:pt x="59293" y="0"/>
                    <a:pt x="131763" y="0"/>
                  </a:cubicBezTo>
                  <a:close/>
                </a:path>
              </a:pathLst>
            </a:custGeom>
            <a:solidFill>
              <a:schemeClr val="accent1"/>
            </a:solidFill>
            <a:ln w="25400">
              <a:solidFill>
                <a:srgbClr val="000000">
                  <a:alpha val="0"/>
                </a:srgbClr>
              </a:solidFill>
              <a:miter lim="400000"/>
            </a:ln>
            <a:effectLst/>
          </p:spPr>
          <p:txBody>
            <a:bodyPr anchor="ctr"/>
            <a:lstStyle/>
            <a:p>
              <a:pPr algn="ctr"/>
              <a:endParaRPr/>
            </a:p>
          </p:txBody>
        </p:sp>
      </p:grpSp>
      <p:sp>
        <p:nvSpPr>
          <p:cNvPr id="63" name="矩形 62">
            <a:extLst>
              <a:ext uri="{FF2B5EF4-FFF2-40B4-BE49-F238E27FC236}">
                <a16:creationId xmlns:a16="http://schemas.microsoft.com/office/drawing/2014/main" id="{D6FC6FCB-B617-49D1-9111-BB9FDAD5E180}"/>
              </a:ext>
            </a:extLst>
          </p:cNvPr>
          <p:cNvSpPr/>
          <p:nvPr/>
        </p:nvSpPr>
        <p:spPr>
          <a:xfrm>
            <a:off x="6456223" y="5834743"/>
            <a:ext cx="1082279" cy="36279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dirty="0">
                <a:latin typeface="+mn-ea"/>
              </a:rPr>
              <a:t>改变品名</a:t>
            </a:r>
          </a:p>
        </p:txBody>
      </p:sp>
      <p:pic>
        <p:nvPicPr>
          <p:cNvPr id="5" name="图形 4" descr="问号">
            <a:extLst>
              <a:ext uri="{FF2B5EF4-FFF2-40B4-BE49-F238E27FC236}">
                <a16:creationId xmlns:a16="http://schemas.microsoft.com/office/drawing/2014/main" id="{BDE5BDD4-6FFA-4F84-BA43-F1C1FF442E62}"/>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818917" y="2546354"/>
            <a:ext cx="268397" cy="268397"/>
          </a:xfrm>
          <a:prstGeom prst="rect">
            <a:avLst/>
          </a:prstGeom>
        </p:spPr>
      </p:pic>
      <p:pic>
        <p:nvPicPr>
          <p:cNvPr id="65" name="图形 64" descr="问号">
            <a:extLst>
              <a:ext uri="{FF2B5EF4-FFF2-40B4-BE49-F238E27FC236}">
                <a16:creationId xmlns:a16="http://schemas.microsoft.com/office/drawing/2014/main" id="{2741EBB3-9EF2-4856-B285-16D57FA04EEE}"/>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5110408" y="2569518"/>
            <a:ext cx="268397" cy="268397"/>
          </a:xfrm>
          <a:prstGeom prst="rect">
            <a:avLst/>
          </a:prstGeom>
        </p:spPr>
      </p:pic>
      <p:pic>
        <p:nvPicPr>
          <p:cNvPr id="66" name="图形 65" descr="问号">
            <a:extLst>
              <a:ext uri="{FF2B5EF4-FFF2-40B4-BE49-F238E27FC236}">
                <a16:creationId xmlns:a16="http://schemas.microsoft.com/office/drawing/2014/main" id="{60A69380-BD99-4A8F-8BCA-329D9617DE47}"/>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8658038" y="2584185"/>
            <a:ext cx="268397" cy="268397"/>
          </a:xfrm>
          <a:prstGeom prst="rect">
            <a:avLst/>
          </a:prstGeom>
        </p:spPr>
      </p:pic>
      <p:pic>
        <p:nvPicPr>
          <p:cNvPr id="67" name="图形 66" descr="问号">
            <a:extLst>
              <a:ext uri="{FF2B5EF4-FFF2-40B4-BE49-F238E27FC236}">
                <a16:creationId xmlns:a16="http://schemas.microsoft.com/office/drawing/2014/main" id="{F418C440-26F9-4CF2-A526-B4C1FAF564DB}"/>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3358161" y="4335669"/>
            <a:ext cx="268397" cy="268397"/>
          </a:xfrm>
          <a:prstGeom prst="rect">
            <a:avLst/>
          </a:prstGeom>
        </p:spPr>
      </p:pic>
      <p:pic>
        <p:nvPicPr>
          <p:cNvPr id="68" name="图形 67" descr="问号">
            <a:extLst>
              <a:ext uri="{FF2B5EF4-FFF2-40B4-BE49-F238E27FC236}">
                <a16:creationId xmlns:a16="http://schemas.microsoft.com/office/drawing/2014/main" id="{8A7B2BAD-9E79-42BF-830F-0289B6877B6D}"/>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7231597" y="4363824"/>
            <a:ext cx="268397" cy="268397"/>
          </a:xfrm>
          <a:prstGeom prst="rect">
            <a:avLst/>
          </a:prstGeom>
        </p:spPr>
      </p:pic>
      <p:grpSp>
        <p:nvGrpSpPr>
          <p:cNvPr id="69" name="组合 68">
            <a:extLst>
              <a:ext uri="{FF2B5EF4-FFF2-40B4-BE49-F238E27FC236}">
                <a16:creationId xmlns:a16="http://schemas.microsoft.com/office/drawing/2014/main" id="{15FA6032-5283-4D49-9D79-F102B259DAB4}"/>
              </a:ext>
            </a:extLst>
          </p:cNvPr>
          <p:cNvGrpSpPr/>
          <p:nvPr/>
        </p:nvGrpSpPr>
        <p:grpSpPr>
          <a:xfrm>
            <a:off x="9702714" y="4134657"/>
            <a:ext cx="1252422" cy="1314804"/>
            <a:chOff x="6292357" y="1899559"/>
            <a:chExt cx="1672788" cy="1672788"/>
          </a:xfrm>
        </p:grpSpPr>
        <p:sp>
          <p:nvSpPr>
            <p:cNvPr id="70" name="ïṧḷïḓê-任意多边形: 形状 18">
              <a:extLst>
                <a:ext uri="{FF2B5EF4-FFF2-40B4-BE49-F238E27FC236}">
                  <a16:creationId xmlns:a16="http://schemas.microsoft.com/office/drawing/2014/main" id="{F969A665-4A74-476F-93FA-21A3F2807B04}"/>
                </a:ext>
              </a:extLst>
            </p:cNvPr>
            <p:cNvSpPr/>
            <p:nvPr/>
          </p:nvSpPr>
          <p:spPr>
            <a:xfrm>
              <a:off x="6292357" y="1899559"/>
              <a:ext cx="1672788" cy="167278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25400" cap="flat" cmpd="sng" algn="ctr">
              <a:solidFill>
                <a:schemeClr val="accent2">
                  <a:lumMod val="60000"/>
                  <a:lumOff val="40000"/>
                </a:schemeClr>
              </a:solidFill>
              <a:prstDash val="solid"/>
              <a:miter lim="400000"/>
              <a:headEnd type="none" w="med" len="med"/>
              <a:tailEnd type="none" w="med" len="med"/>
            </a:ln>
            <a:effectLst/>
          </p:spPr>
          <p:txBody>
            <a:bodyPr anchor="ctr"/>
            <a:lstStyle/>
            <a:p>
              <a:pPr algn="ctr"/>
              <a:endParaRPr/>
            </a:p>
          </p:txBody>
        </p:sp>
        <p:sp>
          <p:nvSpPr>
            <p:cNvPr id="71" name="ïṧḷïḓê-任意多边形: 形状 19">
              <a:extLst>
                <a:ext uri="{FF2B5EF4-FFF2-40B4-BE49-F238E27FC236}">
                  <a16:creationId xmlns:a16="http://schemas.microsoft.com/office/drawing/2014/main" id="{EE19859F-1F52-40A2-908B-14A1A2FE1D70}"/>
                </a:ext>
              </a:extLst>
            </p:cNvPr>
            <p:cNvSpPr/>
            <p:nvPr/>
          </p:nvSpPr>
          <p:spPr>
            <a:xfrm>
              <a:off x="6351414" y="1958616"/>
              <a:ext cx="1554675" cy="15546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lumMod val="95000"/>
              </a:schemeClr>
            </a:solidFill>
            <a:ln w="25400">
              <a:solidFill>
                <a:srgbClr val="000000">
                  <a:alpha val="0"/>
                </a:srgbClr>
              </a:solidFill>
              <a:miter lim="400000"/>
            </a:ln>
            <a:effectLst/>
          </p:spPr>
          <p:txBody>
            <a:bodyPr anchor="ctr"/>
            <a:lstStyle/>
            <a:p>
              <a:pPr algn="ctr"/>
              <a:endParaRPr/>
            </a:p>
          </p:txBody>
        </p:sp>
        <p:sp>
          <p:nvSpPr>
            <p:cNvPr id="72" name="ïṧḷïḓê-任意多边形: 形状 20">
              <a:extLst>
                <a:ext uri="{FF2B5EF4-FFF2-40B4-BE49-F238E27FC236}">
                  <a16:creationId xmlns:a16="http://schemas.microsoft.com/office/drawing/2014/main" id="{C83C5A53-946C-4760-9291-E7F544255F57}"/>
                </a:ext>
              </a:extLst>
            </p:cNvPr>
            <p:cNvSpPr/>
            <p:nvPr/>
          </p:nvSpPr>
          <p:spPr>
            <a:xfrm>
              <a:off x="7447947" y="1981063"/>
              <a:ext cx="458141" cy="45814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12700" cap="flat" cmpd="sng" algn="ctr">
              <a:noFill/>
              <a:prstDash val="solid"/>
              <a:miter lim="400000"/>
              <a:headEnd type="none" w="med" len="med"/>
              <a:tailEnd type="none" w="med" len="med"/>
            </a:ln>
            <a:effectLst/>
          </p:spPr>
          <p:txBody>
            <a:bodyPr anchor="ctr"/>
            <a:lstStyle/>
            <a:p>
              <a:pPr algn="ctr"/>
              <a:endParaRPr/>
            </a:p>
          </p:txBody>
        </p:sp>
        <p:sp>
          <p:nvSpPr>
            <p:cNvPr id="73" name="ïṧḷïḓê-任意多边形: 形状 25">
              <a:extLst>
                <a:ext uri="{FF2B5EF4-FFF2-40B4-BE49-F238E27FC236}">
                  <a16:creationId xmlns:a16="http://schemas.microsoft.com/office/drawing/2014/main" id="{43FDEB61-086D-44F4-A877-6AF22C031A55}"/>
                </a:ext>
              </a:extLst>
            </p:cNvPr>
            <p:cNvSpPr/>
            <p:nvPr/>
          </p:nvSpPr>
          <p:spPr>
            <a:xfrm>
              <a:off x="6799440" y="2297074"/>
              <a:ext cx="687298" cy="877758"/>
            </a:xfrm>
            <a:custGeom>
              <a:avLst/>
              <a:gdLst>
                <a:gd name="connsiteX0" fmla="*/ 52387 w 263525"/>
                <a:gd name="connsiteY0" fmla="*/ 268288 h 336551"/>
                <a:gd name="connsiteX1" fmla="*/ 209550 w 263525"/>
                <a:gd name="connsiteY1" fmla="*/ 268288 h 336551"/>
                <a:gd name="connsiteX2" fmla="*/ 209550 w 263525"/>
                <a:gd name="connsiteY2" fmla="*/ 320798 h 336551"/>
                <a:gd name="connsiteX3" fmla="*/ 193834 w 263525"/>
                <a:gd name="connsiteY3" fmla="*/ 336551 h 336551"/>
                <a:gd name="connsiteX4" fmla="*/ 68104 w 263525"/>
                <a:gd name="connsiteY4" fmla="*/ 336551 h 336551"/>
                <a:gd name="connsiteX5" fmla="*/ 52387 w 263525"/>
                <a:gd name="connsiteY5" fmla="*/ 320798 h 336551"/>
                <a:gd name="connsiteX6" fmla="*/ 131763 w 263525"/>
                <a:gd name="connsiteY6" fmla="*/ 0 h 336551"/>
                <a:gd name="connsiteX7" fmla="*/ 263525 w 263525"/>
                <a:gd name="connsiteY7" fmla="*/ 131410 h 336551"/>
                <a:gd name="connsiteX8" fmla="*/ 210820 w 263525"/>
                <a:gd name="connsiteY8" fmla="*/ 236538 h 336551"/>
                <a:gd name="connsiteX9" fmla="*/ 147574 w 263525"/>
                <a:gd name="connsiteY9" fmla="*/ 236538 h 336551"/>
                <a:gd name="connsiteX10" fmla="*/ 147574 w 263525"/>
                <a:gd name="connsiteY10" fmla="*/ 178718 h 336551"/>
                <a:gd name="connsiteX11" fmla="*/ 163386 w 263525"/>
                <a:gd name="connsiteY11" fmla="*/ 178718 h 336551"/>
                <a:gd name="connsiteX12" fmla="*/ 179197 w 263525"/>
                <a:gd name="connsiteY12" fmla="*/ 162948 h 336551"/>
                <a:gd name="connsiteX13" fmla="*/ 163386 w 263525"/>
                <a:gd name="connsiteY13" fmla="*/ 147179 h 336551"/>
                <a:gd name="connsiteX14" fmla="*/ 100140 w 263525"/>
                <a:gd name="connsiteY14" fmla="*/ 147179 h 336551"/>
                <a:gd name="connsiteX15" fmla="*/ 84328 w 263525"/>
                <a:gd name="connsiteY15" fmla="*/ 162948 h 336551"/>
                <a:gd name="connsiteX16" fmla="*/ 100140 w 263525"/>
                <a:gd name="connsiteY16" fmla="*/ 178718 h 336551"/>
                <a:gd name="connsiteX17" fmla="*/ 115951 w 263525"/>
                <a:gd name="connsiteY17" fmla="*/ 178718 h 336551"/>
                <a:gd name="connsiteX18" fmla="*/ 115951 w 263525"/>
                <a:gd name="connsiteY18" fmla="*/ 236538 h 336551"/>
                <a:gd name="connsiteX19" fmla="*/ 52705 w 263525"/>
                <a:gd name="connsiteY19" fmla="*/ 236538 h 336551"/>
                <a:gd name="connsiteX20" fmla="*/ 0 w 263525"/>
                <a:gd name="connsiteY20" fmla="*/ 131410 h 336551"/>
                <a:gd name="connsiteX21" fmla="*/ 131763 w 263525"/>
                <a:gd name="connsiteY21" fmla="*/ 0 h 33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3525" h="336551">
                  <a:moveTo>
                    <a:pt x="52387" y="268288"/>
                  </a:moveTo>
                  <a:cubicBezTo>
                    <a:pt x="52387" y="268288"/>
                    <a:pt x="52387" y="268288"/>
                    <a:pt x="209550" y="268288"/>
                  </a:cubicBezTo>
                  <a:cubicBezTo>
                    <a:pt x="209550" y="268288"/>
                    <a:pt x="209550" y="268288"/>
                    <a:pt x="209550" y="320798"/>
                  </a:cubicBezTo>
                  <a:cubicBezTo>
                    <a:pt x="209550" y="329987"/>
                    <a:pt x="203002" y="336551"/>
                    <a:pt x="193834" y="336551"/>
                  </a:cubicBezTo>
                  <a:cubicBezTo>
                    <a:pt x="193834" y="336551"/>
                    <a:pt x="193834" y="336551"/>
                    <a:pt x="68104" y="336551"/>
                  </a:cubicBezTo>
                  <a:cubicBezTo>
                    <a:pt x="58936" y="336551"/>
                    <a:pt x="52387" y="329987"/>
                    <a:pt x="52387" y="320798"/>
                  </a:cubicBezTo>
                  <a:close/>
                  <a:moveTo>
                    <a:pt x="131763" y="0"/>
                  </a:moveTo>
                  <a:cubicBezTo>
                    <a:pt x="204232" y="0"/>
                    <a:pt x="263525" y="59135"/>
                    <a:pt x="263525" y="131410"/>
                  </a:cubicBezTo>
                  <a:cubicBezTo>
                    <a:pt x="263525" y="173461"/>
                    <a:pt x="243761" y="211570"/>
                    <a:pt x="210820" y="236538"/>
                  </a:cubicBezTo>
                  <a:cubicBezTo>
                    <a:pt x="210820" y="236538"/>
                    <a:pt x="210820" y="236538"/>
                    <a:pt x="147574" y="236538"/>
                  </a:cubicBezTo>
                  <a:cubicBezTo>
                    <a:pt x="147574" y="236538"/>
                    <a:pt x="147574" y="236538"/>
                    <a:pt x="147574" y="178718"/>
                  </a:cubicBezTo>
                  <a:cubicBezTo>
                    <a:pt x="147574" y="178718"/>
                    <a:pt x="147574" y="178718"/>
                    <a:pt x="163386" y="178718"/>
                  </a:cubicBezTo>
                  <a:cubicBezTo>
                    <a:pt x="172609" y="178718"/>
                    <a:pt x="179197" y="172147"/>
                    <a:pt x="179197" y="162948"/>
                  </a:cubicBezTo>
                  <a:cubicBezTo>
                    <a:pt x="179197" y="153750"/>
                    <a:pt x="172609" y="147179"/>
                    <a:pt x="163386" y="147179"/>
                  </a:cubicBezTo>
                  <a:cubicBezTo>
                    <a:pt x="163386" y="147179"/>
                    <a:pt x="163386" y="147179"/>
                    <a:pt x="100140" y="147179"/>
                  </a:cubicBezTo>
                  <a:cubicBezTo>
                    <a:pt x="90916" y="147179"/>
                    <a:pt x="84328" y="153750"/>
                    <a:pt x="84328" y="162948"/>
                  </a:cubicBezTo>
                  <a:cubicBezTo>
                    <a:pt x="84328" y="172147"/>
                    <a:pt x="90916" y="178718"/>
                    <a:pt x="100140" y="178718"/>
                  </a:cubicBezTo>
                  <a:cubicBezTo>
                    <a:pt x="100140" y="178718"/>
                    <a:pt x="100140" y="178718"/>
                    <a:pt x="115951" y="178718"/>
                  </a:cubicBezTo>
                  <a:cubicBezTo>
                    <a:pt x="115951" y="178718"/>
                    <a:pt x="115951" y="178718"/>
                    <a:pt x="115951" y="236538"/>
                  </a:cubicBezTo>
                  <a:cubicBezTo>
                    <a:pt x="115951" y="236538"/>
                    <a:pt x="115951" y="236538"/>
                    <a:pt x="52705" y="236538"/>
                  </a:cubicBezTo>
                  <a:cubicBezTo>
                    <a:pt x="19764" y="211570"/>
                    <a:pt x="0" y="173461"/>
                    <a:pt x="0" y="131410"/>
                  </a:cubicBezTo>
                  <a:cubicBezTo>
                    <a:pt x="0" y="59135"/>
                    <a:pt x="59293" y="0"/>
                    <a:pt x="131763" y="0"/>
                  </a:cubicBezTo>
                  <a:close/>
                </a:path>
              </a:pathLst>
            </a:custGeom>
            <a:solidFill>
              <a:schemeClr val="accent1"/>
            </a:solidFill>
            <a:ln w="25400">
              <a:solidFill>
                <a:srgbClr val="000000">
                  <a:alpha val="0"/>
                </a:srgbClr>
              </a:solidFill>
              <a:miter lim="400000"/>
            </a:ln>
            <a:effectLst/>
          </p:spPr>
          <p:txBody>
            <a:bodyPr anchor="ctr"/>
            <a:lstStyle/>
            <a:p>
              <a:pPr algn="ctr"/>
              <a:endParaRPr/>
            </a:p>
          </p:txBody>
        </p:sp>
      </p:grpSp>
      <p:sp>
        <p:nvSpPr>
          <p:cNvPr id="74" name="矩形 73">
            <a:extLst>
              <a:ext uri="{FF2B5EF4-FFF2-40B4-BE49-F238E27FC236}">
                <a16:creationId xmlns:a16="http://schemas.microsoft.com/office/drawing/2014/main" id="{4E6E254F-09B3-4C33-9B6D-10219DD068CF}"/>
              </a:ext>
            </a:extLst>
          </p:cNvPr>
          <p:cNvSpPr/>
          <p:nvPr/>
        </p:nvSpPr>
        <p:spPr>
          <a:xfrm>
            <a:off x="9571114" y="5700194"/>
            <a:ext cx="1442685" cy="36279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dirty="0">
                <a:latin typeface="+mn-ea"/>
              </a:rPr>
              <a:t>改变贸易方式</a:t>
            </a:r>
          </a:p>
        </p:txBody>
      </p:sp>
      <p:pic>
        <p:nvPicPr>
          <p:cNvPr id="75" name="图形 74" descr="问号">
            <a:extLst>
              <a:ext uri="{FF2B5EF4-FFF2-40B4-BE49-F238E27FC236}">
                <a16:creationId xmlns:a16="http://schemas.microsoft.com/office/drawing/2014/main" id="{D7E6BD7B-8913-48C2-8BF8-C0E4F1D0BF3F}"/>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0607147" y="4244568"/>
            <a:ext cx="268397" cy="268397"/>
          </a:xfrm>
          <a:prstGeom prst="rect">
            <a:avLst/>
          </a:prstGeom>
        </p:spPr>
      </p:pic>
    </p:spTree>
    <p:extLst>
      <p:ext uri="{BB962C8B-B14F-4D97-AF65-F5344CB8AC3E}">
        <p14:creationId xmlns:p14="http://schemas.microsoft.com/office/powerpoint/2010/main" val="38378670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par>
                                <p:cTn id="11" presetID="53" presetClass="entr" presetSubtype="16"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500" fill="hold"/>
                                        <p:tgtEl>
                                          <p:spTgt spid="17"/>
                                        </p:tgtEl>
                                        <p:attrNameLst>
                                          <p:attrName>ppt_w</p:attrName>
                                        </p:attrNameLst>
                                      </p:cBhvr>
                                      <p:tavLst>
                                        <p:tav tm="0">
                                          <p:val>
                                            <p:fltVal val="0"/>
                                          </p:val>
                                        </p:tav>
                                        <p:tav tm="100000">
                                          <p:val>
                                            <p:strVal val="#ppt_w"/>
                                          </p:val>
                                        </p:tav>
                                      </p:tavLst>
                                    </p:anim>
                                    <p:anim calcmode="lin" valueType="num">
                                      <p:cBhvr>
                                        <p:cTn id="14" dur="500" fill="hold"/>
                                        <p:tgtEl>
                                          <p:spTgt spid="17"/>
                                        </p:tgtEl>
                                        <p:attrNameLst>
                                          <p:attrName>ppt_h</p:attrName>
                                        </p:attrNameLst>
                                      </p:cBhvr>
                                      <p:tavLst>
                                        <p:tav tm="0">
                                          <p:val>
                                            <p:fltVal val="0"/>
                                          </p:val>
                                        </p:tav>
                                        <p:tav tm="100000">
                                          <p:val>
                                            <p:strVal val="#ppt_h"/>
                                          </p:val>
                                        </p:tav>
                                      </p:tavLst>
                                    </p:anim>
                                    <p:animEffect transition="in" filter="fade">
                                      <p:cBhvr>
                                        <p:cTn id="15" dur="500"/>
                                        <p:tgtEl>
                                          <p:spTgt spid="17"/>
                                        </p:tgtEl>
                                      </p:cBhvr>
                                    </p:animEffect>
                                  </p:childTnLst>
                                </p:cTn>
                              </p:par>
                              <p:par>
                                <p:cTn id="16" presetID="53" presetClass="entr" presetSubtype="16"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par>
                                <p:cTn id="21" presetID="53" presetClass="entr" presetSubtype="16" fill="hold" nodeType="withEffect">
                                  <p:stCondLst>
                                    <p:cond delay="0"/>
                                  </p:stCondLst>
                                  <p:childTnLst>
                                    <p:set>
                                      <p:cBhvr>
                                        <p:cTn id="22" dur="1" fill="hold">
                                          <p:stCondLst>
                                            <p:cond delay="0"/>
                                          </p:stCondLst>
                                        </p:cTn>
                                        <p:tgtEl>
                                          <p:spTgt spid="37"/>
                                        </p:tgtEl>
                                        <p:attrNameLst>
                                          <p:attrName>style.visibility</p:attrName>
                                        </p:attrNameLst>
                                      </p:cBhvr>
                                      <p:to>
                                        <p:strVal val="visible"/>
                                      </p:to>
                                    </p:set>
                                    <p:anim calcmode="lin" valueType="num">
                                      <p:cBhvr>
                                        <p:cTn id="23" dur="500" fill="hold"/>
                                        <p:tgtEl>
                                          <p:spTgt spid="37"/>
                                        </p:tgtEl>
                                        <p:attrNameLst>
                                          <p:attrName>ppt_w</p:attrName>
                                        </p:attrNameLst>
                                      </p:cBhvr>
                                      <p:tavLst>
                                        <p:tav tm="0">
                                          <p:val>
                                            <p:fltVal val="0"/>
                                          </p:val>
                                        </p:tav>
                                        <p:tav tm="100000">
                                          <p:val>
                                            <p:strVal val="#ppt_w"/>
                                          </p:val>
                                        </p:tav>
                                      </p:tavLst>
                                    </p:anim>
                                    <p:anim calcmode="lin" valueType="num">
                                      <p:cBhvr>
                                        <p:cTn id="24" dur="500" fill="hold"/>
                                        <p:tgtEl>
                                          <p:spTgt spid="37"/>
                                        </p:tgtEl>
                                        <p:attrNameLst>
                                          <p:attrName>ppt_h</p:attrName>
                                        </p:attrNameLst>
                                      </p:cBhvr>
                                      <p:tavLst>
                                        <p:tav tm="0">
                                          <p:val>
                                            <p:fltVal val="0"/>
                                          </p:val>
                                        </p:tav>
                                        <p:tav tm="100000">
                                          <p:val>
                                            <p:strVal val="#ppt_h"/>
                                          </p:val>
                                        </p:tav>
                                      </p:tavLst>
                                    </p:anim>
                                    <p:animEffect transition="in" filter="fade">
                                      <p:cBhvr>
                                        <p:cTn id="25" dur="500"/>
                                        <p:tgtEl>
                                          <p:spTgt spid="37"/>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wipe(down)">
                                      <p:cBhvr>
                                        <p:cTn id="28" dur="500"/>
                                        <p:tgtEl>
                                          <p:spTgt spid="48"/>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wipe(down)">
                                      <p:cBhvr>
                                        <p:cTn id="31" dur="500"/>
                                        <p:tgtEl>
                                          <p:spTgt spid="47"/>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wipe(down)">
                                      <p:cBhvr>
                                        <p:cTn id="34" dur="500"/>
                                        <p:tgtEl>
                                          <p:spTgt spid="50"/>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wipe(down)">
                                      <p:cBhvr>
                                        <p:cTn id="37" dur="500"/>
                                        <p:tgtEl>
                                          <p:spTgt spid="49"/>
                                        </p:tgtEl>
                                      </p:cBhvr>
                                    </p:animEffect>
                                  </p:childTnLst>
                                </p:cTn>
                              </p:par>
                              <p:par>
                                <p:cTn id="38" presetID="53" presetClass="entr" presetSubtype="16" fill="hold" nodeType="withEffect">
                                  <p:stCondLst>
                                    <p:cond delay="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childTnLst>
                                </p:cTn>
                              </p:par>
                              <p:par>
                                <p:cTn id="43" presetID="53" presetClass="entr" presetSubtype="16" fill="hold" nodeType="with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par>
                                <p:cTn id="48" presetID="53" presetClass="entr" presetSubtype="16" fill="hold" nodeType="withEffect">
                                  <p:stCondLst>
                                    <p:cond delay="0"/>
                                  </p:stCondLst>
                                  <p:childTnLst>
                                    <p:set>
                                      <p:cBhvr>
                                        <p:cTn id="49" dur="1" fill="hold">
                                          <p:stCondLst>
                                            <p:cond delay="0"/>
                                          </p:stCondLst>
                                        </p:cTn>
                                        <p:tgtEl>
                                          <p:spTgt spid="69"/>
                                        </p:tgtEl>
                                        <p:attrNameLst>
                                          <p:attrName>style.visibility</p:attrName>
                                        </p:attrNameLst>
                                      </p:cBhvr>
                                      <p:to>
                                        <p:strVal val="visible"/>
                                      </p:to>
                                    </p:set>
                                    <p:anim calcmode="lin" valueType="num">
                                      <p:cBhvr>
                                        <p:cTn id="50" dur="500" fill="hold"/>
                                        <p:tgtEl>
                                          <p:spTgt spid="69"/>
                                        </p:tgtEl>
                                        <p:attrNameLst>
                                          <p:attrName>ppt_w</p:attrName>
                                        </p:attrNameLst>
                                      </p:cBhvr>
                                      <p:tavLst>
                                        <p:tav tm="0">
                                          <p:val>
                                            <p:fltVal val="0"/>
                                          </p:val>
                                        </p:tav>
                                        <p:tav tm="100000">
                                          <p:val>
                                            <p:strVal val="#ppt_w"/>
                                          </p:val>
                                        </p:tav>
                                      </p:tavLst>
                                    </p:anim>
                                    <p:anim calcmode="lin" valueType="num">
                                      <p:cBhvr>
                                        <p:cTn id="51" dur="500" fill="hold"/>
                                        <p:tgtEl>
                                          <p:spTgt spid="69"/>
                                        </p:tgtEl>
                                        <p:attrNameLst>
                                          <p:attrName>ppt_h</p:attrName>
                                        </p:attrNameLst>
                                      </p:cBhvr>
                                      <p:tavLst>
                                        <p:tav tm="0">
                                          <p:val>
                                            <p:fltVal val="0"/>
                                          </p:val>
                                        </p:tav>
                                        <p:tav tm="100000">
                                          <p:val>
                                            <p:strVal val="#ppt_h"/>
                                          </p:val>
                                        </p:tav>
                                      </p:tavLst>
                                    </p:anim>
                                    <p:animEffect transition="in" filter="fade">
                                      <p:cBhvr>
                                        <p:cTn id="52"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47" grpId="0" animBg="1"/>
      <p:bldP spid="48" grpId="0"/>
      <p:bldP spid="49" grpId="0" animBg="1"/>
      <p:bldP spid="50" grpId="0"/>
    </p:bldLst>
  </p:timing>
</p:sld>
</file>

<file path=ppt/theme/theme1.xml><?xml version="1.0" encoding="utf-8"?>
<a:theme xmlns:a="http://schemas.openxmlformats.org/drawingml/2006/main" name="第一PPT，www.1ppt.com">
  <a:themeElements>
    <a:clrScheme name="自定义 197">
      <a:dk1>
        <a:sysClr val="windowText" lastClr="000000"/>
      </a:dk1>
      <a:lt1>
        <a:sysClr val="window" lastClr="FFFFFF"/>
      </a:lt1>
      <a:dk2>
        <a:srgbClr val="44546A"/>
      </a:dk2>
      <a:lt2>
        <a:srgbClr val="E7E6E6"/>
      </a:lt2>
      <a:accent1>
        <a:srgbClr val="FF9900"/>
      </a:accent1>
      <a:accent2>
        <a:srgbClr val="22374C"/>
      </a:accent2>
      <a:accent3>
        <a:srgbClr val="FF9900"/>
      </a:accent3>
      <a:accent4>
        <a:srgbClr val="22374C"/>
      </a:accent4>
      <a:accent5>
        <a:srgbClr val="FF9900"/>
      </a:accent5>
      <a:accent6>
        <a:srgbClr val="22374C"/>
      </a:accent6>
      <a:hlink>
        <a:srgbClr val="22374C"/>
      </a:hlink>
      <a:folHlink>
        <a:srgbClr val="22374C"/>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1625</TotalTime>
  <Words>2679</Words>
  <Application>Microsoft Office PowerPoint</Application>
  <PresentationFormat>宽屏</PresentationFormat>
  <Paragraphs>385</Paragraphs>
  <Slides>28</Slides>
  <Notes>22</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28</vt:i4>
      </vt:variant>
    </vt:vector>
  </HeadingPairs>
  <TitlesOfParts>
    <vt:vector size="43" baseType="lpstr">
      <vt:lpstr>inpin heiti</vt:lpstr>
      <vt:lpstr>等线</vt:lpstr>
      <vt:lpstr>SimHei</vt:lpstr>
      <vt:lpstr>华文新魏</vt:lpstr>
      <vt:lpstr>宋体</vt:lpstr>
      <vt:lpstr>微软雅黑</vt:lpstr>
      <vt:lpstr>微软雅黑</vt:lpstr>
      <vt:lpstr>印品黑体</vt:lpstr>
      <vt:lpstr>字魂36号-正文宋楷</vt:lpstr>
      <vt:lpstr>Arial</vt:lpstr>
      <vt:lpstr>Calibri</vt:lpstr>
      <vt:lpstr>Courier New</vt:lpstr>
      <vt:lpstr>Times New Roman</vt:lpstr>
      <vt:lpstr>Wingdings</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REN, Ran /ZL</dc:creator>
  <cp:lastModifiedBy>FDELL</cp:lastModifiedBy>
  <cp:revision>143</cp:revision>
  <dcterms:created xsi:type="dcterms:W3CDTF">2020-04-13T02:12:25Z</dcterms:created>
  <dcterms:modified xsi:type="dcterms:W3CDTF">2020-11-12T06:25:24Z</dcterms:modified>
</cp:coreProperties>
</file>