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tags/tag11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8.xml" ContentType="application/vnd.openxmlformats-officedocument.presentationml.notesSlide+xml"/>
  <Override PartName="/ppt/tags/tag13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9"/>
  </p:notesMasterIdLst>
  <p:sldIdLst>
    <p:sldId id="4878" r:id="rId2"/>
    <p:sldId id="259" r:id="rId3"/>
    <p:sldId id="4892" r:id="rId4"/>
    <p:sldId id="4932" r:id="rId5"/>
    <p:sldId id="4899" r:id="rId6"/>
    <p:sldId id="4894" r:id="rId7"/>
    <p:sldId id="4849" r:id="rId8"/>
    <p:sldId id="4898" r:id="rId9"/>
    <p:sldId id="4936" r:id="rId10"/>
    <p:sldId id="4896" r:id="rId11"/>
    <p:sldId id="4933" r:id="rId12"/>
    <p:sldId id="4897" r:id="rId13"/>
    <p:sldId id="4881" r:id="rId14"/>
    <p:sldId id="4889" r:id="rId15"/>
    <p:sldId id="4858" r:id="rId16"/>
    <p:sldId id="4891" r:id="rId17"/>
    <p:sldId id="31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770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0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案件数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6F2-46EA-AA02-D3B18A049D03}"/>
              </c:ext>
            </c:extLst>
          </c:dPt>
          <c:dPt>
            <c:idx val="1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36F2-46EA-AA02-D3B18A049D03}"/>
              </c:ext>
            </c:extLst>
          </c:dPt>
          <c:dPt>
            <c:idx val="2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6F2-46EA-AA02-D3B18A049D03}"/>
              </c:ext>
            </c:extLst>
          </c:dPt>
          <c:dPt>
            <c:idx val="3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6F2-46EA-AA02-D3B18A049D03}"/>
              </c:ext>
            </c:extLst>
          </c:dPt>
          <c:dLbls>
            <c:dLbl>
              <c:idx val="0"/>
              <c:layout>
                <c:manualLayout>
                  <c:x val="0.1079092236565455"/>
                  <c:y val="-0.1313030975446806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C30E12E-324E-4834-AF5E-F383A290DA43}" type="CATEGORYNAME">
                      <a:rPr lang="zh-CN" altLang="en-US" sz="1600" b="1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rPr>
                      <a:pPr>
                        <a:defRPr b="1">
                          <a:solidFill>
                            <a:schemeClr val="tx1"/>
                          </a:solidFill>
                        </a:defRPr>
                      </a:pPr>
                      <a:t>[类别名称]</a:t>
                    </a:fld>
                    <a:r>
                      <a:rPr lang="en-US" altLang="zh-CN" sz="16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rPr>
                      <a:t>, </a:t>
                    </a:r>
                    <a:fld id="{90D386F2-11A3-49A4-B36E-AB873C8CC018}" type="VALUE">
                      <a:rPr lang="en-US" altLang="zh-CN" sz="1600" b="1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rPr>
                      <a:pPr>
                        <a:defRPr b="1">
                          <a:solidFill>
                            <a:schemeClr val="tx1"/>
                          </a:solidFill>
                        </a:defRPr>
                      </a:pPr>
                      <a:t>[值]</a:t>
                    </a:fld>
                    <a:endParaRPr lang="en-US" altLang="zh-CN" sz="1600" b="1" baseline="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endParaRPr>
                  </a:p>
                </c:rich>
              </c:tx>
              <c:spPr>
                <a:noFill/>
                <a:ln>
                  <a:noFill/>
                </a:ln>
                <a:effectLst>
                  <a:glow rad="330200">
                    <a:schemeClr val="accent1">
                      <a:alpha val="40000"/>
                    </a:schemeClr>
                  </a:glo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CN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904717735439214"/>
                      <c:h val="7.720018814563318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6F2-46EA-AA02-D3B18A049D03}"/>
                </c:ext>
              </c:extLst>
            </c:dLbl>
            <c:dLbl>
              <c:idx val="1"/>
              <c:layout>
                <c:manualLayout>
                  <c:x val="-0.15311984508149262"/>
                  <c:y val="9.55320833924864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8239E65-DEA9-4887-BBD8-E80BB2314F6C}" type="CATEGORYNAME">
                      <a:rPr lang="zh-CN" altLang="en-US" sz="16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rPr>
                      <a:pPr>
                        <a:defRPr b="1">
                          <a:solidFill>
                            <a:schemeClr val="tx1"/>
                          </a:solidFill>
                        </a:defRPr>
                      </a:pPr>
                      <a:t>[类别名称]</a:t>
                    </a:fld>
                    <a:r>
                      <a:rPr lang="en-US" altLang="zh-CN" sz="16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rPr>
                      <a:t>, </a:t>
                    </a:r>
                    <a:fld id="{53CE614C-39DC-4B2B-B65C-EFE3B256FEE4}" type="VALUE">
                      <a:rPr lang="en-US" altLang="zh-CN" sz="16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rPr>
                      <a:pPr>
                        <a:defRPr b="1">
                          <a:solidFill>
                            <a:schemeClr val="tx1"/>
                          </a:solidFill>
                        </a:defRPr>
                      </a:pPr>
                      <a:t>[值]</a:t>
                    </a:fld>
                    <a:endParaRPr lang="en-US" altLang="zh-CN" sz="1600" b="1" baseline="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endParaRPr>
                  </a:p>
                </c:rich>
              </c:tx>
              <c:spPr>
                <a:noFill/>
                <a:ln>
                  <a:noFill/>
                </a:ln>
                <a:effectLst>
                  <a:glow rad="330200">
                    <a:schemeClr val="accent1">
                      <a:alpha val="40000"/>
                    </a:schemeClr>
                  </a:glo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CN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065376369062983"/>
                      <c:h val="8.292254881881437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6F2-46EA-AA02-D3B18A049D03}"/>
                </c:ext>
              </c:extLst>
            </c:dLbl>
            <c:dLbl>
              <c:idx val="2"/>
              <c:layout>
                <c:manualLayout>
                  <c:x val="-0.20275829099053222"/>
                  <c:y val="1.198332677207325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E9423DA-815E-43CC-BFD5-33CD30049A50}" type="CATEGORYNAME">
                      <a:rPr lang="zh-CN" altLang="en-US" sz="16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rPr>
                      <a:pPr>
                        <a:defRPr b="1">
                          <a:solidFill>
                            <a:schemeClr val="tx1"/>
                          </a:solidFill>
                        </a:defRPr>
                      </a:pPr>
                      <a:t>[类别名称]</a:t>
                    </a:fld>
                    <a:r>
                      <a:rPr lang="en-US" altLang="zh-CN" sz="16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rPr>
                      <a:t>, </a:t>
                    </a:r>
                    <a:fld id="{64C01C14-540E-4BB4-9A6B-6776CE6351CD}" type="VALUE">
                      <a:rPr lang="en-US" altLang="zh-CN" sz="16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rPr>
                      <a:pPr>
                        <a:defRPr b="1">
                          <a:solidFill>
                            <a:schemeClr val="tx1"/>
                          </a:solidFill>
                        </a:defRPr>
                      </a:pPr>
                      <a:t>[值]</a:t>
                    </a:fld>
                    <a:endParaRPr lang="en-US" altLang="zh-CN" sz="1600" b="1" baseline="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endParaRPr>
                  </a:p>
                </c:rich>
              </c:tx>
              <c:spPr>
                <a:noFill/>
                <a:ln>
                  <a:noFill/>
                </a:ln>
                <a:effectLst>
                  <a:glow rad="330200">
                    <a:schemeClr val="accent1">
                      <a:alpha val="40000"/>
                    </a:schemeClr>
                  </a:glo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CN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107420022393459"/>
                      <c:h val="9.755152399979037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6F2-46EA-AA02-D3B18A049D03}"/>
                </c:ext>
              </c:extLst>
            </c:dLbl>
            <c:dLbl>
              <c:idx val="3"/>
              <c:layout>
                <c:manualLayout>
                  <c:x val="0.10898165242551203"/>
                  <c:y val="-1.091610917135130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8FBCFE6-897C-4BD6-8053-B3C62EEEB6C0}" type="CATEGORYNAME">
                      <a:rPr lang="zh-CN" altLang="en-US" sz="16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rPr>
                      <a:pPr>
                        <a:defRPr b="1">
                          <a:solidFill>
                            <a:schemeClr val="tx1"/>
                          </a:solidFill>
                        </a:defRPr>
                      </a:pPr>
                      <a:t>[类别名称]</a:t>
                    </a:fld>
                    <a:r>
                      <a:rPr lang="en-US" altLang="zh-CN" sz="16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rPr>
                      <a:t>, </a:t>
                    </a:r>
                    <a:fld id="{93551347-5E2D-4ABB-9772-C3AABFE909B2}" type="VALUE">
                      <a:rPr lang="en-US" altLang="zh-CN" sz="16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rPr>
                      <a:pPr>
                        <a:defRPr b="1">
                          <a:solidFill>
                            <a:schemeClr val="tx1"/>
                          </a:solidFill>
                        </a:defRPr>
                      </a:pPr>
                      <a:t>[值]</a:t>
                    </a:fld>
                    <a:endParaRPr lang="en-US" altLang="zh-CN" sz="1600" b="1" baseline="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endParaRPr>
                  </a:p>
                </c:rich>
              </c:tx>
              <c:spPr>
                <a:noFill/>
                <a:ln>
                  <a:noFill/>
                </a:ln>
                <a:effectLst>
                  <a:glow rad="330200">
                    <a:schemeClr val="accent1">
                      <a:alpha val="40000"/>
                    </a:schemeClr>
                  </a:glo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CN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557971372770548"/>
                      <c:h val="6.0077349471945235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6F2-46EA-AA02-D3B18A049D03}"/>
                </c:ext>
              </c:extLst>
            </c:dLbl>
            <c:spPr>
              <a:noFill/>
              <a:ln>
                <a:noFill/>
              </a:ln>
              <a:effectLst>
                <a:glow rad="330200">
                  <a:schemeClr val="accent1">
                    <a:alpha val="40000"/>
                  </a:schemeClr>
                </a:glo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反倾销</c:v>
                </c:pt>
                <c:pt idx="1">
                  <c:v>反补贴</c:v>
                </c:pt>
                <c:pt idx="2">
                  <c:v>保障措施</c:v>
                </c:pt>
                <c:pt idx="3">
                  <c:v>特别保障措施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694</c:v>
                </c:pt>
                <c:pt idx="1">
                  <c:v>147</c:v>
                </c:pt>
                <c:pt idx="2">
                  <c:v>184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F2-46EA-AA02-D3B18A049D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607992464083312"/>
          <c:y val="0.90054031591518591"/>
          <c:w val="0.60273443626432044"/>
          <c:h val="7.39521208571872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美国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反倾销</c:v>
                </c:pt>
                <c:pt idx="1">
                  <c:v>反补贴</c:v>
                </c:pt>
                <c:pt idx="2">
                  <c:v>保障措施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83</c:v>
                </c:pt>
                <c:pt idx="1">
                  <c:v>77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15-4EF5-84A9-1A2D65B0A4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欧盟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反倾销</c:v>
                </c:pt>
                <c:pt idx="1">
                  <c:v>反补贴</c:v>
                </c:pt>
                <c:pt idx="2">
                  <c:v>保障措施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50</c:v>
                </c:pt>
                <c:pt idx="1">
                  <c:v>14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15-4EF5-84A9-1A2D65B0A4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东南亚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反倾销</c:v>
                </c:pt>
                <c:pt idx="1">
                  <c:v>反补贴</c:v>
                </c:pt>
                <c:pt idx="2">
                  <c:v>保障措施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69</c:v>
                </c:pt>
                <c:pt idx="1">
                  <c:v>0</c:v>
                </c:pt>
                <c:pt idx="2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15-4EF5-84A9-1A2D65B0A42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拉丁美洲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反倾销</c:v>
                </c:pt>
                <c:pt idx="1">
                  <c:v>反补贴</c:v>
                </c:pt>
                <c:pt idx="2">
                  <c:v>保障措施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185</c:v>
                </c:pt>
                <c:pt idx="1">
                  <c:v>2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15-4EF5-84A9-1A2D65B0A42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欧亚经济联盟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反倾销</c:v>
                </c:pt>
                <c:pt idx="1">
                  <c:v>反补贴</c:v>
                </c:pt>
                <c:pt idx="2">
                  <c:v>保障措施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16</c:v>
                </c:pt>
                <c:pt idx="1">
                  <c:v>0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15-4EF5-84A9-1A2D65B0A423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海合会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反倾销</c:v>
                </c:pt>
                <c:pt idx="1">
                  <c:v>反补贴</c:v>
                </c:pt>
                <c:pt idx="2">
                  <c:v>保障措施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3</c:v>
                </c:pt>
                <c:pt idx="1">
                  <c:v>0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815-4EF5-84A9-1A2D65B0A42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37746256"/>
        <c:axId val="1237746912"/>
      </c:barChart>
      <c:catAx>
        <c:axId val="12377462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37746912"/>
        <c:crosses val="autoZero"/>
        <c:auto val="1"/>
        <c:lblAlgn val="ctr"/>
        <c:lblOffset val="100"/>
        <c:noMultiLvlLbl val="0"/>
      </c:catAx>
      <c:valAx>
        <c:axId val="1237746912"/>
        <c:scaling>
          <c:orientation val="minMax"/>
          <c:max val="2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237746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8D7529-4B08-4E6D-9A6F-5060BC899020}" type="doc">
      <dgm:prSet loTypeId="urn:microsoft.com/office/officeart/2005/8/layout/cycle5" loCatId="cycle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zh-CN" altLang="en-US"/>
        </a:p>
      </dgm:t>
    </dgm:pt>
    <dgm:pt modelId="{6DABF0D6-89C5-4BE2-BF16-5128C3E60395}">
      <dgm:prSet phldrT="[文本]" custT="1"/>
      <dgm:spPr/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b="1" kern="1200" baseline="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+mn-cs"/>
            </a:rPr>
            <a:t>寻求第三国的市场</a:t>
          </a:r>
        </a:p>
      </dgm:t>
    </dgm:pt>
    <dgm:pt modelId="{D1DF3F6F-0056-4040-9158-4B58C3B584D6}" type="parTrans" cxnId="{5BF2DC59-A1AD-4B14-89F2-40FA7F5CD65D}">
      <dgm:prSet/>
      <dgm:spPr/>
      <dgm:t>
        <a:bodyPr/>
        <a:lstStyle/>
        <a:p>
          <a:endParaRPr lang="zh-CN" altLang="en-US"/>
        </a:p>
      </dgm:t>
    </dgm:pt>
    <dgm:pt modelId="{FB45E44C-CF29-4896-A67A-568C287BF922}" type="sibTrans" cxnId="{5BF2DC59-A1AD-4B14-89F2-40FA7F5CD65D}">
      <dgm:prSet/>
      <dgm:spPr/>
      <dgm:t>
        <a:bodyPr/>
        <a:lstStyle/>
        <a:p>
          <a:endParaRPr lang="zh-CN" altLang="en-US"/>
        </a:p>
      </dgm:t>
    </dgm:pt>
    <dgm:pt modelId="{C4CAAE6E-F532-4450-BEA8-1D1594FE383C}">
      <dgm:prSet phldrT="[文本]" custT="1"/>
      <dgm:spPr/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b="1" kern="1200" baseline="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+mn-cs"/>
            </a:rPr>
            <a:t>海外建立销售公司</a:t>
          </a:r>
        </a:p>
      </dgm:t>
    </dgm:pt>
    <dgm:pt modelId="{1FF2025C-638B-4A4F-A11D-7D09106F2924}" type="parTrans" cxnId="{C1A6E670-5903-4E0A-86E1-BCA23A7F00A2}">
      <dgm:prSet/>
      <dgm:spPr/>
      <dgm:t>
        <a:bodyPr/>
        <a:lstStyle/>
        <a:p>
          <a:endParaRPr lang="zh-CN" altLang="en-US"/>
        </a:p>
      </dgm:t>
    </dgm:pt>
    <dgm:pt modelId="{AE9AEBBD-3079-40EC-9982-883485C7C1B0}" type="sibTrans" cxnId="{C1A6E670-5903-4E0A-86E1-BCA23A7F00A2}">
      <dgm:prSet/>
      <dgm:spPr/>
      <dgm:t>
        <a:bodyPr/>
        <a:lstStyle/>
        <a:p>
          <a:endParaRPr lang="zh-CN" altLang="en-US"/>
        </a:p>
      </dgm:t>
    </dgm:pt>
    <dgm:pt modelId="{02016A3D-4F8D-4E7C-8DB5-A7E05E8E1A74}">
      <dgm:prSet phldrT="[文本]" custT="1"/>
      <dgm:spPr/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b="1" kern="1200" baseline="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+mn-cs"/>
            </a:rPr>
            <a:t>简单改观产品或原产地</a:t>
          </a:r>
        </a:p>
      </dgm:t>
    </dgm:pt>
    <dgm:pt modelId="{9C3DE360-1A8A-4A0B-8369-FED849569E97}" type="parTrans" cxnId="{0482FAD9-9EE6-4447-BA83-E954DD9B8EEA}">
      <dgm:prSet/>
      <dgm:spPr/>
      <dgm:t>
        <a:bodyPr/>
        <a:lstStyle/>
        <a:p>
          <a:endParaRPr lang="zh-CN" altLang="en-US"/>
        </a:p>
      </dgm:t>
    </dgm:pt>
    <dgm:pt modelId="{CEF3F564-537B-407B-9A10-424895153246}" type="sibTrans" cxnId="{0482FAD9-9EE6-4447-BA83-E954DD9B8EEA}">
      <dgm:prSet/>
      <dgm:spPr/>
      <dgm:t>
        <a:bodyPr/>
        <a:lstStyle/>
        <a:p>
          <a:endParaRPr lang="zh-CN" altLang="en-US"/>
        </a:p>
      </dgm:t>
    </dgm:pt>
    <dgm:pt modelId="{599C1747-BB6F-4AFC-A108-976E0564FD7E}">
      <dgm:prSet phldrT="[文本]" custT="1"/>
      <dgm:spPr/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b="1" kern="1200" baseline="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+mn-cs"/>
            </a:rPr>
            <a:t>转口贸易</a:t>
          </a:r>
        </a:p>
      </dgm:t>
    </dgm:pt>
    <dgm:pt modelId="{C9CEDC1A-9B56-4291-83CE-01D1FF43A3FF}" type="parTrans" cxnId="{782BFC34-F820-4406-98C4-B4958D7366D2}">
      <dgm:prSet/>
      <dgm:spPr/>
      <dgm:t>
        <a:bodyPr/>
        <a:lstStyle/>
        <a:p>
          <a:endParaRPr lang="zh-CN" altLang="en-US"/>
        </a:p>
      </dgm:t>
    </dgm:pt>
    <dgm:pt modelId="{C9CBE027-607D-41AC-AE55-6CB919BDD7C7}" type="sibTrans" cxnId="{782BFC34-F820-4406-98C4-B4958D7366D2}">
      <dgm:prSet/>
      <dgm:spPr/>
      <dgm:t>
        <a:bodyPr/>
        <a:lstStyle/>
        <a:p>
          <a:endParaRPr lang="zh-CN" altLang="en-US"/>
        </a:p>
      </dgm:t>
    </dgm:pt>
    <dgm:pt modelId="{E6DE1116-91B5-4A1D-BDFE-89C801B1B3B8}">
      <dgm:prSet phldrT="[文本]" custT="1"/>
      <dgm:spPr/>
      <dgm:t>
        <a:bodyPr/>
        <a:lstStyle/>
        <a:p>
          <a:r>
            <a:rPr lang="zh-CN" altLang="en-US" sz="2400" b="1" baseline="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</a:rPr>
            <a:t>减少出口数量</a:t>
          </a:r>
        </a:p>
      </dgm:t>
    </dgm:pt>
    <dgm:pt modelId="{83FA4996-B439-4607-8080-2DF5863A75E6}" type="parTrans" cxnId="{95EC854F-5D3A-40FC-AC78-8CDF3DC40AAB}">
      <dgm:prSet/>
      <dgm:spPr/>
      <dgm:t>
        <a:bodyPr/>
        <a:lstStyle/>
        <a:p>
          <a:endParaRPr lang="zh-CN" altLang="en-US"/>
        </a:p>
      </dgm:t>
    </dgm:pt>
    <dgm:pt modelId="{B775B896-B31B-4B52-85C1-AB86F5C6BB9E}" type="sibTrans" cxnId="{95EC854F-5D3A-40FC-AC78-8CDF3DC40AAB}">
      <dgm:prSet/>
      <dgm:spPr/>
      <dgm:t>
        <a:bodyPr/>
        <a:lstStyle/>
        <a:p>
          <a:endParaRPr lang="zh-CN" altLang="en-US"/>
        </a:p>
      </dgm:t>
    </dgm:pt>
    <dgm:pt modelId="{671B5CC4-3E77-48BF-9EEF-06254D382872}" type="pres">
      <dgm:prSet presAssocID="{938D7529-4B08-4E6D-9A6F-5060BC899020}" presName="cycle" presStyleCnt="0">
        <dgm:presLayoutVars>
          <dgm:dir/>
          <dgm:resizeHandles val="exact"/>
        </dgm:presLayoutVars>
      </dgm:prSet>
      <dgm:spPr/>
    </dgm:pt>
    <dgm:pt modelId="{5DDBDDDC-E03E-4514-8447-9F4F6B08CEE1}" type="pres">
      <dgm:prSet presAssocID="{6DABF0D6-89C5-4BE2-BF16-5128C3E60395}" presName="node" presStyleLbl="node1" presStyleIdx="0" presStyleCnt="5" custScaleX="304402" custScaleY="131461">
        <dgm:presLayoutVars>
          <dgm:bulletEnabled val="1"/>
        </dgm:presLayoutVars>
      </dgm:prSet>
      <dgm:spPr/>
    </dgm:pt>
    <dgm:pt modelId="{90532E39-46C0-43AE-B148-B1CBD2A0FBCA}" type="pres">
      <dgm:prSet presAssocID="{6DABF0D6-89C5-4BE2-BF16-5128C3E60395}" presName="spNode" presStyleCnt="0"/>
      <dgm:spPr/>
    </dgm:pt>
    <dgm:pt modelId="{95AD76D6-2EC9-4BD9-A17B-E2D6E90AE6D2}" type="pres">
      <dgm:prSet presAssocID="{FB45E44C-CF29-4896-A67A-568C287BF922}" presName="sibTrans" presStyleLbl="sibTrans1D1" presStyleIdx="0" presStyleCnt="5"/>
      <dgm:spPr/>
    </dgm:pt>
    <dgm:pt modelId="{7B8779F3-C3FF-444B-92D8-08F2C49837F4}" type="pres">
      <dgm:prSet presAssocID="{C4CAAE6E-F532-4450-BEA8-1D1594FE383C}" presName="node" presStyleLbl="node1" presStyleIdx="1" presStyleCnt="5" custScaleX="316314" custScaleY="131265" custRadScaleRad="281865" custRadScaleInc="53006">
        <dgm:presLayoutVars>
          <dgm:bulletEnabled val="1"/>
        </dgm:presLayoutVars>
      </dgm:prSet>
      <dgm:spPr/>
    </dgm:pt>
    <dgm:pt modelId="{C18BD969-D01D-4D62-A4D1-600B6C884E11}" type="pres">
      <dgm:prSet presAssocID="{C4CAAE6E-F532-4450-BEA8-1D1594FE383C}" presName="spNode" presStyleCnt="0"/>
      <dgm:spPr/>
    </dgm:pt>
    <dgm:pt modelId="{F11E1FE3-7951-4B3A-AD0D-02F4CA625259}" type="pres">
      <dgm:prSet presAssocID="{AE9AEBBD-3079-40EC-9982-883485C7C1B0}" presName="sibTrans" presStyleLbl="sibTrans1D1" presStyleIdx="1" presStyleCnt="5"/>
      <dgm:spPr/>
    </dgm:pt>
    <dgm:pt modelId="{A58B59F9-55C1-4E59-9894-89F389F5B2E6}" type="pres">
      <dgm:prSet presAssocID="{02016A3D-4F8D-4E7C-8DB5-A7E05E8E1A74}" presName="node" presStyleLbl="node1" presStyleIdx="2" presStyleCnt="5" custScaleX="375638" custScaleY="147018" custRadScaleRad="239982" custRadScaleInc="-150727">
        <dgm:presLayoutVars>
          <dgm:bulletEnabled val="1"/>
        </dgm:presLayoutVars>
      </dgm:prSet>
      <dgm:spPr/>
    </dgm:pt>
    <dgm:pt modelId="{68093309-FEDC-41A5-BFD7-4A18BF784AE9}" type="pres">
      <dgm:prSet presAssocID="{02016A3D-4F8D-4E7C-8DB5-A7E05E8E1A74}" presName="spNode" presStyleCnt="0"/>
      <dgm:spPr/>
    </dgm:pt>
    <dgm:pt modelId="{A3A79A78-1961-409F-B66D-DC9613CE99C4}" type="pres">
      <dgm:prSet presAssocID="{CEF3F564-537B-407B-9A10-424895153246}" presName="sibTrans" presStyleLbl="sibTrans1D1" presStyleIdx="2" presStyleCnt="5"/>
      <dgm:spPr/>
    </dgm:pt>
    <dgm:pt modelId="{1481357B-8557-4C3B-9C5E-FD64C36FF1A4}" type="pres">
      <dgm:prSet presAssocID="{599C1747-BB6F-4AFC-A108-976E0564FD7E}" presName="node" presStyleLbl="node1" presStyleIdx="3" presStyleCnt="5" custScaleX="318553" custScaleY="158772" custRadScaleRad="95393" custRadScaleInc="70358">
        <dgm:presLayoutVars>
          <dgm:bulletEnabled val="1"/>
        </dgm:presLayoutVars>
      </dgm:prSet>
      <dgm:spPr/>
    </dgm:pt>
    <dgm:pt modelId="{B74960D7-CF23-4020-B758-152E06034F6B}" type="pres">
      <dgm:prSet presAssocID="{599C1747-BB6F-4AFC-A108-976E0564FD7E}" presName="spNode" presStyleCnt="0"/>
      <dgm:spPr/>
    </dgm:pt>
    <dgm:pt modelId="{981EF5D2-E639-40E1-99ED-9F31A50B51AD}" type="pres">
      <dgm:prSet presAssocID="{C9CBE027-607D-41AC-AE55-6CB919BDD7C7}" presName="sibTrans" presStyleLbl="sibTrans1D1" presStyleIdx="3" presStyleCnt="5"/>
      <dgm:spPr/>
    </dgm:pt>
    <dgm:pt modelId="{0F3FC562-97DD-4A9C-8E50-31F72BE12748}" type="pres">
      <dgm:prSet presAssocID="{E6DE1116-91B5-4A1D-BDFE-89C801B1B3B8}" presName="node" presStyleLbl="node1" presStyleIdx="4" presStyleCnt="5" custScaleX="251831" custScaleY="137033" custRadScaleRad="255729" custRadScaleInc="-47941">
        <dgm:presLayoutVars>
          <dgm:bulletEnabled val="1"/>
        </dgm:presLayoutVars>
      </dgm:prSet>
      <dgm:spPr/>
    </dgm:pt>
    <dgm:pt modelId="{D3B0069C-C573-4E4C-9AF7-768FC5E3B69F}" type="pres">
      <dgm:prSet presAssocID="{E6DE1116-91B5-4A1D-BDFE-89C801B1B3B8}" presName="spNode" presStyleCnt="0"/>
      <dgm:spPr/>
    </dgm:pt>
    <dgm:pt modelId="{51ECC79C-5798-4329-8C5A-A703A69A529C}" type="pres">
      <dgm:prSet presAssocID="{B775B896-B31B-4B52-85C1-AB86F5C6BB9E}" presName="sibTrans" presStyleLbl="sibTrans1D1" presStyleIdx="4" presStyleCnt="5"/>
      <dgm:spPr/>
    </dgm:pt>
  </dgm:ptLst>
  <dgm:cxnLst>
    <dgm:cxn modelId="{DFE46407-748B-4AEC-9EFD-D06EDAEB3B42}" type="presOf" srcId="{CEF3F564-537B-407B-9A10-424895153246}" destId="{A3A79A78-1961-409F-B66D-DC9613CE99C4}" srcOrd="0" destOrd="0" presId="urn:microsoft.com/office/officeart/2005/8/layout/cycle5"/>
    <dgm:cxn modelId="{07259707-2886-4292-A506-A492C72AA8A6}" type="presOf" srcId="{6DABF0D6-89C5-4BE2-BF16-5128C3E60395}" destId="{5DDBDDDC-E03E-4514-8447-9F4F6B08CEE1}" srcOrd="0" destOrd="0" presId="urn:microsoft.com/office/officeart/2005/8/layout/cycle5"/>
    <dgm:cxn modelId="{A7A8861F-7D97-43D2-A4F3-AE54207948AC}" type="presOf" srcId="{C4CAAE6E-F532-4450-BEA8-1D1594FE383C}" destId="{7B8779F3-C3FF-444B-92D8-08F2C49837F4}" srcOrd="0" destOrd="0" presId="urn:microsoft.com/office/officeart/2005/8/layout/cycle5"/>
    <dgm:cxn modelId="{782BFC34-F820-4406-98C4-B4958D7366D2}" srcId="{938D7529-4B08-4E6D-9A6F-5060BC899020}" destId="{599C1747-BB6F-4AFC-A108-976E0564FD7E}" srcOrd="3" destOrd="0" parTransId="{C9CEDC1A-9B56-4291-83CE-01D1FF43A3FF}" sibTransId="{C9CBE027-607D-41AC-AE55-6CB919BDD7C7}"/>
    <dgm:cxn modelId="{95EC854F-5D3A-40FC-AC78-8CDF3DC40AAB}" srcId="{938D7529-4B08-4E6D-9A6F-5060BC899020}" destId="{E6DE1116-91B5-4A1D-BDFE-89C801B1B3B8}" srcOrd="4" destOrd="0" parTransId="{83FA4996-B439-4607-8080-2DF5863A75E6}" sibTransId="{B775B896-B31B-4B52-85C1-AB86F5C6BB9E}"/>
    <dgm:cxn modelId="{C1A6E670-5903-4E0A-86E1-BCA23A7F00A2}" srcId="{938D7529-4B08-4E6D-9A6F-5060BC899020}" destId="{C4CAAE6E-F532-4450-BEA8-1D1594FE383C}" srcOrd="1" destOrd="0" parTransId="{1FF2025C-638B-4A4F-A11D-7D09106F2924}" sibTransId="{AE9AEBBD-3079-40EC-9982-883485C7C1B0}"/>
    <dgm:cxn modelId="{41B44B73-48D4-4F3A-91FE-A85193C3ACC1}" type="presOf" srcId="{02016A3D-4F8D-4E7C-8DB5-A7E05E8E1A74}" destId="{A58B59F9-55C1-4E59-9894-89F389F5B2E6}" srcOrd="0" destOrd="0" presId="urn:microsoft.com/office/officeart/2005/8/layout/cycle5"/>
    <dgm:cxn modelId="{5BF2DC59-A1AD-4B14-89F2-40FA7F5CD65D}" srcId="{938D7529-4B08-4E6D-9A6F-5060BC899020}" destId="{6DABF0D6-89C5-4BE2-BF16-5128C3E60395}" srcOrd="0" destOrd="0" parTransId="{D1DF3F6F-0056-4040-9158-4B58C3B584D6}" sibTransId="{FB45E44C-CF29-4896-A67A-568C287BF922}"/>
    <dgm:cxn modelId="{C7D0FA8E-27F4-4814-B5CC-3F5C18EF76C9}" type="presOf" srcId="{B775B896-B31B-4B52-85C1-AB86F5C6BB9E}" destId="{51ECC79C-5798-4329-8C5A-A703A69A529C}" srcOrd="0" destOrd="0" presId="urn:microsoft.com/office/officeart/2005/8/layout/cycle5"/>
    <dgm:cxn modelId="{EC4C8590-76FC-4528-8D58-AE54A63666D4}" type="presOf" srcId="{C9CBE027-607D-41AC-AE55-6CB919BDD7C7}" destId="{981EF5D2-E639-40E1-99ED-9F31A50B51AD}" srcOrd="0" destOrd="0" presId="urn:microsoft.com/office/officeart/2005/8/layout/cycle5"/>
    <dgm:cxn modelId="{E55FEE97-4804-4B75-B057-65B51084CB5D}" type="presOf" srcId="{AE9AEBBD-3079-40EC-9982-883485C7C1B0}" destId="{F11E1FE3-7951-4B3A-AD0D-02F4CA625259}" srcOrd="0" destOrd="0" presId="urn:microsoft.com/office/officeart/2005/8/layout/cycle5"/>
    <dgm:cxn modelId="{6AAB92A1-C9DF-4371-8B76-ABCF9C7A01D6}" type="presOf" srcId="{FB45E44C-CF29-4896-A67A-568C287BF922}" destId="{95AD76D6-2EC9-4BD9-A17B-E2D6E90AE6D2}" srcOrd="0" destOrd="0" presId="urn:microsoft.com/office/officeart/2005/8/layout/cycle5"/>
    <dgm:cxn modelId="{0D07F3BB-ACE2-429B-8735-07FD2882F1C6}" type="presOf" srcId="{938D7529-4B08-4E6D-9A6F-5060BC899020}" destId="{671B5CC4-3E77-48BF-9EEF-06254D382872}" srcOrd="0" destOrd="0" presId="urn:microsoft.com/office/officeart/2005/8/layout/cycle5"/>
    <dgm:cxn modelId="{0482FAD9-9EE6-4447-BA83-E954DD9B8EEA}" srcId="{938D7529-4B08-4E6D-9A6F-5060BC899020}" destId="{02016A3D-4F8D-4E7C-8DB5-A7E05E8E1A74}" srcOrd="2" destOrd="0" parTransId="{9C3DE360-1A8A-4A0B-8369-FED849569E97}" sibTransId="{CEF3F564-537B-407B-9A10-424895153246}"/>
    <dgm:cxn modelId="{320854E8-CCA6-4D16-986D-218ED49F207B}" type="presOf" srcId="{599C1747-BB6F-4AFC-A108-976E0564FD7E}" destId="{1481357B-8557-4C3B-9C5E-FD64C36FF1A4}" srcOrd="0" destOrd="0" presId="urn:microsoft.com/office/officeart/2005/8/layout/cycle5"/>
    <dgm:cxn modelId="{C0A8C6FF-B530-499F-9FBA-1C2A8EB1AEA6}" type="presOf" srcId="{E6DE1116-91B5-4A1D-BDFE-89C801B1B3B8}" destId="{0F3FC562-97DD-4A9C-8E50-31F72BE12748}" srcOrd="0" destOrd="0" presId="urn:microsoft.com/office/officeart/2005/8/layout/cycle5"/>
    <dgm:cxn modelId="{2560ED40-2AC0-49A9-85FD-B1E92AE3C687}" type="presParOf" srcId="{671B5CC4-3E77-48BF-9EEF-06254D382872}" destId="{5DDBDDDC-E03E-4514-8447-9F4F6B08CEE1}" srcOrd="0" destOrd="0" presId="urn:microsoft.com/office/officeart/2005/8/layout/cycle5"/>
    <dgm:cxn modelId="{155C326D-CFFF-41C3-936D-AAE1C011ACDC}" type="presParOf" srcId="{671B5CC4-3E77-48BF-9EEF-06254D382872}" destId="{90532E39-46C0-43AE-B148-B1CBD2A0FBCA}" srcOrd="1" destOrd="0" presId="urn:microsoft.com/office/officeart/2005/8/layout/cycle5"/>
    <dgm:cxn modelId="{85EEED0C-92FF-4AF3-95F9-136C7F5235B5}" type="presParOf" srcId="{671B5CC4-3E77-48BF-9EEF-06254D382872}" destId="{95AD76D6-2EC9-4BD9-A17B-E2D6E90AE6D2}" srcOrd="2" destOrd="0" presId="urn:microsoft.com/office/officeart/2005/8/layout/cycle5"/>
    <dgm:cxn modelId="{A76E06CF-E035-4080-8B39-2F80DD7CFC1F}" type="presParOf" srcId="{671B5CC4-3E77-48BF-9EEF-06254D382872}" destId="{7B8779F3-C3FF-444B-92D8-08F2C49837F4}" srcOrd="3" destOrd="0" presId="urn:microsoft.com/office/officeart/2005/8/layout/cycle5"/>
    <dgm:cxn modelId="{B25C8E84-4CAA-4B53-8450-85C7DBDF2F60}" type="presParOf" srcId="{671B5CC4-3E77-48BF-9EEF-06254D382872}" destId="{C18BD969-D01D-4D62-A4D1-600B6C884E11}" srcOrd="4" destOrd="0" presId="urn:microsoft.com/office/officeart/2005/8/layout/cycle5"/>
    <dgm:cxn modelId="{2A58EA63-C476-42EF-8DDA-A65B5F53040E}" type="presParOf" srcId="{671B5CC4-3E77-48BF-9EEF-06254D382872}" destId="{F11E1FE3-7951-4B3A-AD0D-02F4CA625259}" srcOrd="5" destOrd="0" presId="urn:microsoft.com/office/officeart/2005/8/layout/cycle5"/>
    <dgm:cxn modelId="{8C0BE38F-3BED-4A4B-A5C9-A0628C42550B}" type="presParOf" srcId="{671B5CC4-3E77-48BF-9EEF-06254D382872}" destId="{A58B59F9-55C1-4E59-9894-89F389F5B2E6}" srcOrd="6" destOrd="0" presId="urn:microsoft.com/office/officeart/2005/8/layout/cycle5"/>
    <dgm:cxn modelId="{D73CF374-662E-4F22-BDE9-C46D4197DBE9}" type="presParOf" srcId="{671B5CC4-3E77-48BF-9EEF-06254D382872}" destId="{68093309-FEDC-41A5-BFD7-4A18BF784AE9}" srcOrd="7" destOrd="0" presId="urn:microsoft.com/office/officeart/2005/8/layout/cycle5"/>
    <dgm:cxn modelId="{FA78E2B0-7B8B-43E3-AEDB-C1219707B2FC}" type="presParOf" srcId="{671B5CC4-3E77-48BF-9EEF-06254D382872}" destId="{A3A79A78-1961-409F-B66D-DC9613CE99C4}" srcOrd="8" destOrd="0" presId="urn:microsoft.com/office/officeart/2005/8/layout/cycle5"/>
    <dgm:cxn modelId="{22D5CBBF-A498-44C2-8DCE-2850B30B28F1}" type="presParOf" srcId="{671B5CC4-3E77-48BF-9EEF-06254D382872}" destId="{1481357B-8557-4C3B-9C5E-FD64C36FF1A4}" srcOrd="9" destOrd="0" presId="urn:microsoft.com/office/officeart/2005/8/layout/cycle5"/>
    <dgm:cxn modelId="{958A1968-49EC-454C-8B01-CECA4A9CECDC}" type="presParOf" srcId="{671B5CC4-3E77-48BF-9EEF-06254D382872}" destId="{B74960D7-CF23-4020-B758-152E06034F6B}" srcOrd="10" destOrd="0" presId="urn:microsoft.com/office/officeart/2005/8/layout/cycle5"/>
    <dgm:cxn modelId="{D50D896C-2A11-4D0A-9964-6E9C033768F5}" type="presParOf" srcId="{671B5CC4-3E77-48BF-9EEF-06254D382872}" destId="{981EF5D2-E639-40E1-99ED-9F31A50B51AD}" srcOrd="11" destOrd="0" presId="urn:microsoft.com/office/officeart/2005/8/layout/cycle5"/>
    <dgm:cxn modelId="{3A385C08-5B9B-4AFA-B5B6-857333089C1A}" type="presParOf" srcId="{671B5CC4-3E77-48BF-9EEF-06254D382872}" destId="{0F3FC562-97DD-4A9C-8E50-31F72BE12748}" srcOrd="12" destOrd="0" presId="urn:microsoft.com/office/officeart/2005/8/layout/cycle5"/>
    <dgm:cxn modelId="{C8AB68F1-5DCE-4714-A8D6-76A28404E5D1}" type="presParOf" srcId="{671B5CC4-3E77-48BF-9EEF-06254D382872}" destId="{D3B0069C-C573-4E4C-9AF7-768FC5E3B69F}" srcOrd="13" destOrd="0" presId="urn:microsoft.com/office/officeart/2005/8/layout/cycle5"/>
    <dgm:cxn modelId="{C9BF4104-A834-4D06-BE7F-636598F88489}" type="presParOf" srcId="{671B5CC4-3E77-48BF-9EEF-06254D382872}" destId="{51ECC79C-5798-4329-8C5A-A703A69A529C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DBDDDC-E03E-4514-8447-9F4F6B08CEE1}">
      <dsp:nvSpPr>
        <dsp:cNvPr id="0" name=""/>
        <dsp:cNvSpPr/>
      </dsp:nvSpPr>
      <dsp:spPr>
        <a:xfrm>
          <a:off x="3423716" y="-128088"/>
          <a:ext cx="3146788" cy="88334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b="1" kern="1200" baseline="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+mn-cs"/>
            </a:rPr>
            <a:t>寻求第三国的市场</a:t>
          </a:r>
        </a:p>
      </dsp:txBody>
      <dsp:txXfrm>
        <a:off x="3466837" y="-84967"/>
        <a:ext cx="3060546" cy="797102"/>
      </dsp:txXfrm>
    </dsp:sp>
    <dsp:sp modelId="{95AD76D6-2EC9-4BD9-A17B-E2D6E90AE6D2}">
      <dsp:nvSpPr>
        <dsp:cNvPr id="0" name=""/>
        <dsp:cNvSpPr/>
      </dsp:nvSpPr>
      <dsp:spPr>
        <a:xfrm>
          <a:off x="5130580" y="732984"/>
          <a:ext cx="2682794" cy="2682794"/>
        </a:xfrm>
        <a:custGeom>
          <a:avLst/>
          <a:gdLst/>
          <a:ahLst/>
          <a:cxnLst/>
          <a:rect l="0" t="0" r="0" b="0"/>
          <a:pathLst>
            <a:path>
              <a:moveTo>
                <a:pt x="1540154" y="14806"/>
              </a:moveTo>
              <a:arcTo wR="1341397" hR="1341397" stAng="16711260" swAng="783324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8779F3-C3FF-444B-92D8-08F2C49837F4}">
      <dsp:nvSpPr>
        <dsp:cNvPr id="0" name=""/>
        <dsp:cNvSpPr/>
      </dsp:nvSpPr>
      <dsp:spPr>
        <a:xfrm>
          <a:off x="7057591" y="866129"/>
          <a:ext cx="3269929" cy="88202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b="1" kern="1200" baseline="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+mn-cs"/>
            </a:rPr>
            <a:t>海外建立销售公司</a:t>
          </a:r>
        </a:p>
      </dsp:txBody>
      <dsp:txXfrm>
        <a:off x="7100648" y="909186"/>
        <a:ext cx="3183815" cy="795913"/>
      </dsp:txXfrm>
    </dsp:sp>
    <dsp:sp modelId="{F11E1FE3-7951-4B3A-AD0D-02F4CA625259}">
      <dsp:nvSpPr>
        <dsp:cNvPr id="0" name=""/>
        <dsp:cNvSpPr/>
      </dsp:nvSpPr>
      <dsp:spPr>
        <a:xfrm>
          <a:off x="6320041" y="-432668"/>
          <a:ext cx="2682794" cy="2682794"/>
        </a:xfrm>
        <a:custGeom>
          <a:avLst/>
          <a:gdLst/>
          <a:ahLst/>
          <a:cxnLst/>
          <a:rect l="0" t="0" r="0" b="0"/>
          <a:pathLst>
            <a:path>
              <a:moveTo>
                <a:pt x="2299813" y="2279898"/>
              </a:moveTo>
              <a:arcTo wR="1341397" hR="1341397" stAng="2663910" swAng="1036275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8B59F9-55C1-4E59-9894-89F389F5B2E6}">
      <dsp:nvSpPr>
        <dsp:cNvPr id="0" name=""/>
        <dsp:cNvSpPr/>
      </dsp:nvSpPr>
      <dsp:spPr>
        <a:xfrm>
          <a:off x="6120084" y="2146474"/>
          <a:ext cx="3883197" cy="98787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b="1" kern="1200" baseline="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+mn-cs"/>
            </a:rPr>
            <a:t>简单改观产品或原产地</a:t>
          </a:r>
        </a:p>
      </dsp:txBody>
      <dsp:txXfrm>
        <a:off x="6168308" y="2194698"/>
        <a:ext cx="3786749" cy="891431"/>
      </dsp:txXfrm>
    </dsp:sp>
    <dsp:sp modelId="{A3A79A78-1961-409F-B66D-DC9613CE99C4}">
      <dsp:nvSpPr>
        <dsp:cNvPr id="0" name=""/>
        <dsp:cNvSpPr/>
      </dsp:nvSpPr>
      <dsp:spPr>
        <a:xfrm>
          <a:off x="5514134" y="899592"/>
          <a:ext cx="2682794" cy="2682794"/>
        </a:xfrm>
        <a:custGeom>
          <a:avLst/>
          <a:gdLst/>
          <a:ahLst/>
          <a:cxnLst/>
          <a:rect l="0" t="0" r="0" b="0"/>
          <a:pathLst>
            <a:path>
              <a:moveTo>
                <a:pt x="1989983" y="2515570"/>
              </a:moveTo>
              <a:arcTo wR="1341397" hR="1341397" stAng="3665085" swAng="4579169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81357B-8557-4C3B-9C5E-FD64C36FF1A4}">
      <dsp:nvSpPr>
        <dsp:cNvPr id="0" name=""/>
        <dsp:cNvSpPr/>
      </dsp:nvSpPr>
      <dsp:spPr>
        <a:xfrm>
          <a:off x="2330174" y="1893666"/>
          <a:ext cx="3293075" cy="106685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b="1" kern="1200" baseline="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+mn-cs"/>
            </a:rPr>
            <a:t>转口贸易</a:t>
          </a:r>
        </a:p>
      </dsp:txBody>
      <dsp:txXfrm>
        <a:off x="2382254" y="1945746"/>
        <a:ext cx="3188915" cy="962699"/>
      </dsp:txXfrm>
    </dsp:sp>
    <dsp:sp modelId="{981EF5D2-E639-40E1-99ED-9F31A50B51AD}">
      <dsp:nvSpPr>
        <dsp:cNvPr id="0" name=""/>
        <dsp:cNvSpPr/>
      </dsp:nvSpPr>
      <dsp:spPr>
        <a:xfrm>
          <a:off x="1372081" y="-311248"/>
          <a:ext cx="2682794" cy="2682794"/>
        </a:xfrm>
        <a:custGeom>
          <a:avLst/>
          <a:gdLst/>
          <a:ahLst/>
          <a:cxnLst/>
          <a:rect l="0" t="0" r="0" b="0"/>
          <a:pathLst>
            <a:path>
              <a:moveTo>
                <a:pt x="2038590" y="2487376"/>
              </a:moveTo>
              <a:arcTo wR="1341397" hR="1341397" stAng="3521066" swAng="4283071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3FC562-97DD-4A9C-8E50-31F72BE12748}">
      <dsp:nvSpPr>
        <dsp:cNvPr id="0" name=""/>
        <dsp:cNvSpPr/>
      </dsp:nvSpPr>
      <dsp:spPr>
        <a:xfrm>
          <a:off x="287114" y="806610"/>
          <a:ext cx="2603329" cy="92078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b="1" kern="1200" baseline="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</a:rPr>
            <a:t>减少出口数量</a:t>
          </a:r>
        </a:p>
      </dsp:txBody>
      <dsp:txXfrm>
        <a:off x="332063" y="851559"/>
        <a:ext cx="2513431" cy="830887"/>
      </dsp:txXfrm>
    </dsp:sp>
    <dsp:sp modelId="{51ECC79C-5798-4329-8C5A-A703A69A529C}">
      <dsp:nvSpPr>
        <dsp:cNvPr id="0" name=""/>
        <dsp:cNvSpPr/>
      </dsp:nvSpPr>
      <dsp:spPr>
        <a:xfrm>
          <a:off x="2169261" y="750892"/>
          <a:ext cx="2682794" cy="2682794"/>
        </a:xfrm>
        <a:custGeom>
          <a:avLst/>
          <a:gdLst/>
          <a:ahLst/>
          <a:cxnLst/>
          <a:rect l="0" t="0" r="0" b="0"/>
          <a:pathLst>
            <a:path>
              <a:moveTo>
                <a:pt x="821383" y="104897"/>
              </a:moveTo>
              <a:arcTo wR="1341397" hR="1341397" stAng="14831441" swAng="861758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21E05A-1F7D-44A9-9D48-C1B4B29C168D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3A683B-D63D-4371-BB8F-850954703F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0327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94800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07335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3E652E-98AB-4307-8024-CC0A2080423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32636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18174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7840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9377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38671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3E652E-98AB-4307-8024-CC0A2080423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5538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3E652E-98AB-4307-8024-CC0A2080423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5249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5195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3E652E-98AB-4307-8024-CC0A2080423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9647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3E652E-98AB-4307-8024-CC0A2080423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85667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8788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5A23-7F05-4A21-8A02-4B2A8108F4A3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2928-4374-455D-8CC7-9C2526E78A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2545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5A23-7F05-4A21-8A02-4B2A8108F4A3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2928-4374-455D-8CC7-9C2526E78A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8065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5A23-7F05-4A21-8A02-4B2A8108F4A3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2928-4374-455D-8CC7-9C2526E78A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7847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7121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5A23-7F05-4A21-8A02-4B2A8108F4A3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2928-4374-455D-8CC7-9C2526E78A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742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5A23-7F05-4A21-8A02-4B2A8108F4A3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2928-4374-455D-8CC7-9C2526E78A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725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5A23-7F05-4A21-8A02-4B2A8108F4A3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2928-4374-455D-8CC7-9C2526E78A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5181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5A23-7F05-4A21-8A02-4B2A8108F4A3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2928-4374-455D-8CC7-9C2526E78A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3281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5A23-7F05-4A21-8A02-4B2A8108F4A3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2928-4374-455D-8CC7-9C2526E78A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4156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5A23-7F05-4A21-8A02-4B2A8108F4A3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2928-4374-455D-8CC7-9C2526E78A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0403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5A23-7F05-4A21-8A02-4B2A8108F4A3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2928-4374-455D-8CC7-9C2526E78A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5955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5A23-7F05-4A21-8A02-4B2A8108F4A3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A2928-4374-455D-8CC7-9C2526E78A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635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45A23-7F05-4A21-8A02-4B2A8108F4A3}" type="datetimeFigureOut">
              <a:rPr lang="zh-CN" altLang="en-US" smtClean="0"/>
              <a:t>2020/11/10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A2928-4374-455D-8CC7-9C2526E78A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671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1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8.jp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2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tags" Target="../tags/tag16.xml"/><Relationship Id="rId7" Type="http://schemas.openxmlformats.org/officeDocument/2006/relationships/tags" Target="../tags/tag20.xml"/><Relationship Id="rId12" Type="http://schemas.openxmlformats.org/officeDocument/2006/relationships/image" Target="../media/image4.pn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11" Type="http://schemas.openxmlformats.org/officeDocument/2006/relationships/image" Target="../media/image7.png"/><Relationship Id="rId5" Type="http://schemas.openxmlformats.org/officeDocument/2006/relationships/tags" Target="../tags/tag18.xml"/><Relationship Id="rId10" Type="http://schemas.openxmlformats.org/officeDocument/2006/relationships/image" Target="../media/image6.png"/><Relationship Id="rId4" Type="http://schemas.openxmlformats.org/officeDocument/2006/relationships/tags" Target="../tags/tag17.xml"/><Relationship Id="rId9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image" Target="../media/image7.pn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6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notesSlide" Target="../notesSlides/notesSlide4.xml"/><Relationship Id="rId5" Type="http://schemas.openxmlformats.org/officeDocument/2006/relationships/tags" Target="../tags/tag5.xml"/><Relationship Id="rId10" Type="http://schemas.openxmlformats.org/officeDocument/2006/relationships/slideLayout" Target="../slideLayouts/slideLayout1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notesSlide" Target="../notesSlides/notesSlide5.xml"/><Relationship Id="rId7" Type="http://schemas.openxmlformats.org/officeDocument/2006/relationships/diagramData" Target="../diagrams/data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0.xml"/><Relationship Id="rId6" Type="http://schemas.openxmlformats.org/officeDocument/2006/relationships/image" Target="../media/image4.png"/><Relationship Id="rId11" Type="http://schemas.microsoft.com/office/2007/relationships/diagramDrawing" Target="../diagrams/drawing1.xml"/><Relationship Id="rId5" Type="http://schemas.openxmlformats.org/officeDocument/2006/relationships/image" Target="../media/image7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6.png"/><Relationship Id="rId9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dongjinjin\Desktop\611改2.jpg">
            <a:extLst>
              <a:ext uri="{FF2B5EF4-FFF2-40B4-BE49-F238E27FC236}">
                <a16:creationId xmlns:a16="http://schemas.microsoft.com/office/drawing/2014/main" id="{086C60D7-DEBD-42AC-9BCD-8B219EC48F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/>
        </p:blipFill>
        <p:spPr bwMode="auto">
          <a:xfrm>
            <a:off x="20" y="0"/>
            <a:ext cx="12191980" cy="6931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F746F81-8559-400B-87BD-C3EF44D33387}"/>
              </a:ext>
            </a:extLst>
          </p:cNvPr>
          <p:cNvSpPr txBox="1"/>
          <p:nvPr/>
        </p:nvSpPr>
        <p:spPr>
          <a:xfrm>
            <a:off x="3057066" y="2943006"/>
            <a:ext cx="5921113" cy="1365928"/>
          </a:xfrm>
          <a:prstGeom prst="rect">
            <a:avLst/>
          </a:prstGeom>
          <a:noFill/>
        </p:spPr>
        <p:txBody>
          <a:bodyPr wrap="square" lIns="72558" tIns="36279" rIns="72558" bIns="36279" rtlCol="0">
            <a:spAutoFit/>
          </a:bodyPr>
          <a:lstStyle/>
          <a:p>
            <a:pPr algn="ctr"/>
            <a:r>
              <a:rPr kumimoji="1" lang="zh-CN" altLang="en-US" sz="2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北京市中伦律师事务所     </a:t>
            </a:r>
            <a:endParaRPr kumimoji="1" lang="en-US" altLang="zh-CN" sz="2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kumimoji="1" lang="zh-CN" altLang="en-US" sz="2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蒲凌尘</a:t>
            </a:r>
            <a:endParaRPr kumimoji="1" lang="en-US" altLang="zh-CN" sz="2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kumimoji="1" lang="en-US" altLang="zh-CN" sz="2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2020</a:t>
            </a:r>
            <a:r>
              <a:rPr kumimoji="1" lang="zh-CN" altLang="en-US" sz="2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kumimoji="1" lang="en-US" altLang="zh-CN" sz="2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</a:t>
            </a:r>
            <a:r>
              <a:rPr kumimoji="1" lang="zh-CN" altLang="en-US" sz="2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kumimoji="1" lang="en-US" altLang="zh-CN" sz="2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kumimoji="1" lang="zh-CN" altLang="en-US" sz="2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r>
              <a:rPr kumimoji="1" lang="en-US" altLang="zh-CN" sz="2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kumimoji="1" lang="zh-CN" altLang="en-US" sz="2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EAC30D36-A6A1-4AEB-866B-0F8A01DDDAEE}"/>
              </a:ext>
            </a:extLst>
          </p:cNvPr>
          <p:cNvSpPr txBox="1"/>
          <p:nvPr/>
        </p:nvSpPr>
        <p:spPr>
          <a:xfrm>
            <a:off x="4833899" y="6231633"/>
            <a:ext cx="2987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800" dirty="0">
                <a:solidFill>
                  <a:schemeClr val="bg1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——</a:t>
            </a:r>
            <a:r>
              <a:rPr lang="zh-CN" altLang="en-US" sz="1800" dirty="0">
                <a:solidFill>
                  <a:schemeClr val="bg1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言中伦  行中虑</a:t>
            </a:r>
            <a:r>
              <a:rPr lang="en-US" altLang="zh-CN" sz="1800" dirty="0">
                <a:solidFill>
                  <a:schemeClr val="bg1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——</a:t>
            </a:r>
            <a:endParaRPr lang="zh-CN" altLang="en-US" sz="1800" b="1" dirty="0">
              <a:solidFill>
                <a:schemeClr val="bg1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pic>
        <p:nvPicPr>
          <p:cNvPr id="10" name="图片 9" descr="logo.png">
            <a:extLst>
              <a:ext uri="{FF2B5EF4-FFF2-40B4-BE49-F238E27FC236}">
                <a16:creationId xmlns:a16="http://schemas.microsoft.com/office/drawing/2014/main" id="{7EC671BD-739A-41CE-AD6A-F394BFA53F0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0" t="7934" r="69244" b="74403"/>
          <a:stretch/>
        </p:blipFill>
        <p:spPr>
          <a:xfrm>
            <a:off x="385731" y="321670"/>
            <a:ext cx="2145326" cy="802864"/>
          </a:xfrm>
          <a:prstGeom prst="rect">
            <a:avLst/>
          </a:prstGeom>
        </p:spPr>
      </p:pic>
      <p:sp>
        <p:nvSpPr>
          <p:cNvPr id="11" name="文本框 10">
            <a:extLst>
              <a:ext uri="{FF2B5EF4-FFF2-40B4-BE49-F238E27FC236}">
                <a16:creationId xmlns:a16="http://schemas.microsoft.com/office/drawing/2014/main" id="{2A26A9A6-7F21-4582-8208-0A6704FDB069}"/>
              </a:ext>
            </a:extLst>
          </p:cNvPr>
          <p:cNvSpPr txBox="1"/>
          <p:nvPr/>
        </p:nvSpPr>
        <p:spPr>
          <a:xfrm>
            <a:off x="2900251" y="1059594"/>
            <a:ext cx="6391493" cy="169277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defRPr/>
            </a:pPr>
            <a:r>
              <a:rPr lang="zh-CN" altLang="en-US" sz="4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企业应对贸易摩擦的策略</a:t>
            </a:r>
            <a:endParaRPr lang="en-US" altLang="zh-CN" sz="4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defRPr/>
            </a:pPr>
            <a:endParaRPr lang="en-US" altLang="zh-CN" sz="2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defRPr/>
            </a:pPr>
            <a:r>
              <a:rPr lang="en-US" altLang="zh-CN" sz="36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 </a:t>
            </a:r>
            <a:r>
              <a:rPr lang="zh-CN" altLang="en-US" sz="36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海外投资、反规避调查</a:t>
            </a:r>
          </a:p>
        </p:txBody>
      </p:sp>
    </p:spTree>
    <p:extLst>
      <p:ext uri="{BB962C8B-B14F-4D97-AF65-F5344CB8AC3E}">
        <p14:creationId xmlns:p14="http://schemas.microsoft.com/office/powerpoint/2010/main" val="1767593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325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434" b="2440"/>
          <a:stretch/>
        </p:blipFill>
        <p:spPr>
          <a:xfrm rot="5400000">
            <a:off x="350737" y="-350737"/>
            <a:ext cx="1660727" cy="2362201"/>
          </a:xfrm>
          <a:prstGeom prst="rect">
            <a:avLst/>
          </a:prstGeom>
        </p:spPr>
      </p:pic>
      <p:sp>
        <p:nvSpPr>
          <p:cNvPr id="21" name="KSO_Shape">
            <a:extLst>
              <a:ext uri="{FF2B5EF4-FFF2-40B4-BE49-F238E27FC236}">
                <a16:creationId xmlns:a16="http://schemas.microsoft.com/office/drawing/2014/main" id="{C59BDA2E-DC3B-403D-AFDD-2E35C9B9892B}"/>
              </a:ext>
            </a:extLst>
          </p:cNvPr>
          <p:cNvSpPr/>
          <p:nvPr/>
        </p:nvSpPr>
        <p:spPr>
          <a:xfrm>
            <a:off x="871703" y="1094352"/>
            <a:ext cx="309397" cy="332653"/>
          </a:xfrm>
          <a:prstGeom prst="homePlate">
            <a:avLst>
              <a:gd name="adj" fmla="val 32249"/>
            </a:avLst>
          </a:prstGeom>
          <a:solidFill>
            <a:srgbClr val="EE77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0E834DF7-C2D1-4D18-8258-A5617A87D4AA}"/>
              </a:ext>
            </a:extLst>
          </p:cNvPr>
          <p:cNvSpPr txBox="1"/>
          <p:nvPr/>
        </p:nvSpPr>
        <p:spPr>
          <a:xfrm>
            <a:off x="1331652" y="999069"/>
            <a:ext cx="76459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9933"/>
              </a:buClr>
              <a:buSzPct val="200000"/>
              <a:defRPr/>
            </a:pPr>
            <a:r>
              <a:rPr lang="zh-CN" altLang="en-US" sz="2800" b="1" dirty="0">
                <a:ln w="0"/>
                <a:solidFill>
                  <a:srgbClr val="EE77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何谓“反规避”？</a:t>
            </a:r>
          </a:p>
        </p:txBody>
      </p:sp>
      <p:pic>
        <p:nvPicPr>
          <p:cNvPr id="17" name="图片 16" descr="logo.png">
            <a:extLst>
              <a:ext uri="{FF2B5EF4-FFF2-40B4-BE49-F238E27FC236}">
                <a16:creationId xmlns:a16="http://schemas.microsoft.com/office/drawing/2014/main" id="{EFF71BF1-ED37-4173-8A0E-E7D370B5E7C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0" t="7934" r="69244" b="74403"/>
          <a:stretch/>
        </p:blipFill>
        <p:spPr>
          <a:xfrm>
            <a:off x="10610566" y="6257725"/>
            <a:ext cx="1581433" cy="591833"/>
          </a:xfrm>
          <a:prstGeom prst="rect">
            <a:avLst/>
          </a:prstGeom>
        </p:spPr>
      </p:pic>
      <p:sp>
        <p:nvSpPr>
          <p:cNvPr id="19" name="页脚占位符 3">
            <a:extLst>
              <a:ext uri="{FF2B5EF4-FFF2-40B4-BE49-F238E27FC236}">
                <a16:creationId xmlns:a16="http://schemas.microsoft.com/office/drawing/2014/main" id="{A6B182A7-48F2-43B9-A79F-0B31D96E525B}"/>
              </a:ext>
            </a:extLst>
          </p:cNvPr>
          <p:cNvSpPr txBox="1">
            <a:spLocks/>
          </p:cNvSpPr>
          <p:nvPr/>
        </p:nvSpPr>
        <p:spPr>
          <a:xfrm>
            <a:off x="-1357229" y="6397109"/>
            <a:ext cx="4339828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66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严格保密</a:t>
            </a:r>
            <a:endParaRPr kumimoji="0" lang="zh-CN" altLang="en-US" sz="1266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5" name="灯片编号占位符 2">
            <a:extLst>
              <a:ext uri="{FF2B5EF4-FFF2-40B4-BE49-F238E27FC236}">
                <a16:creationId xmlns:a16="http://schemas.microsoft.com/office/drawing/2014/main" id="{05FD529D-BFD8-4F60-A96E-2BAD797A1F4B}"/>
              </a:ext>
            </a:extLst>
          </p:cNvPr>
          <p:cNvSpPr txBox="1">
            <a:spLocks/>
          </p:cNvSpPr>
          <p:nvPr/>
        </p:nvSpPr>
        <p:spPr>
          <a:xfrm>
            <a:off x="3464802" y="6397109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01EE5D-26FB-46D5-A381-ECFB35BF1D34}" type="slidenum">
              <a:rPr kumimoji="0" lang="zh-CN" altLang="en-US" sz="126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6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F7DAB884-7B3F-4061-9DE4-DA9FB4CC1ABB}"/>
              </a:ext>
            </a:extLst>
          </p:cNvPr>
          <p:cNvSpPr txBox="1"/>
          <p:nvPr/>
        </p:nvSpPr>
        <p:spPr>
          <a:xfrm>
            <a:off x="1812026" y="357884"/>
            <a:ext cx="7834236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defRPr/>
            </a:pPr>
            <a:r>
              <a:rPr lang="zh-CN" altLang="en-US" sz="2800" b="1" dirty="0">
                <a:ln w="0"/>
                <a:solidFill>
                  <a:srgbClr val="59595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反规避调查以及法律后果</a:t>
            </a:r>
          </a:p>
        </p:txBody>
      </p:sp>
      <p:sp>
        <p:nvSpPr>
          <p:cNvPr id="27" name="TextBox 7">
            <a:extLst>
              <a:ext uri="{FF2B5EF4-FFF2-40B4-BE49-F238E27FC236}">
                <a16:creationId xmlns:a16="http://schemas.microsoft.com/office/drawing/2014/main" id="{718A3E45-BE17-4CD1-9E2A-BB2284FA3E72}"/>
              </a:ext>
            </a:extLst>
          </p:cNvPr>
          <p:cNvSpPr txBox="1"/>
          <p:nvPr/>
        </p:nvSpPr>
        <p:spPr>
          <a:xfrm flipV="1">
            <a:off x="353167" y="902853"/>
            <a:ext cx="10931676" cy="36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70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pic>
        <p:nvPicPr>
          <p:cNvPr id="28" name="图片 27" descr="D:\=Business Support=\VI系统\logo\中英文全称横版Logo.png">
            <a:extLst>
              <a:ext uri="{FF2B5EF4-FFF2-40B4-BE49-F238E27FC236}">
                <a16:creationId xmlns:a16="http://schemas.microsoft.com/office/drawing/2014/main" id="{D7C1F6D4-12DF-417B-8F82-65F709F27B1E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6996" y="412731"/>
            <a:ext cx="2426122" cy="3742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2C7C1FF6-AA84-4883-87A3-4EEC2818A09D}"/>
              </a:ext>
            </a:extLst>
          </p:cNvPr>
          <p:cNvSpPr txBox="1"/>
          <p:nvPr/>
        </p:nvSpPr>
        <p:spPr>
          <a:xfrm>
            <a:off x="1331652" y="1623810"/>
            <a:ext cx="9953191" cy="5207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WTO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法律没有明确规定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– 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欧美先行创建规则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简单改观被调查产品的物理特性、或化学构成（案例）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在第三国采取更换包装、原产地证明（山东企业的案例）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海外投资建厂（山东企业的案例）</a:t>
            </a:r>
            <a:endParaRPr lang="en-US" altLang="zh-CN" sz="3200" b="1" dirty="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正常投资</a:t>
            </a:r>
            <a:endParaRPr lang="en-US" altLang="zh-CN" sz="3200" b="1" dirty="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规避投资</a:t>
            </a:r>
            <a:endParaRPr lang="en-US" altLang="zh-CN" sz="3200" b="1" dirty="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en-US" altLang="zh-CN" sz="2400" b="1" dirty="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sz="2000" b="1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9384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434" b="2440"/>
          <a:stretch/>
        </p:blipFill>
        <p:spPr>
          <a:xfrm rot="5400000">
            <a:off x="350737" y="-350737"/>
            <a:ext cx="1660727" cy="2362201"/>
          </a:xfrm>
          <a:prstGeom prst="rect">
            <a:avLst/>
          </a:prstGeom>
        </p:spPr>
      </p:pic>
      <p:sp>
        <p:nvSpPr>
          <p:cNvPr id="21" name="KSO_Shape">
            <a:extLst>
              <a:ext uri="{FF2B5EF4-FFF2-40B4-BE49-F238E27FC236}">
                <a16:creationId xmlns:a16="http://schemas.microsoft.com/office/drawing/2014/main" id="{C59BDA2E-DC3B-403D-AFDD-2E35C9B9892B}"/>
              </a:ext>
            </a:extLst>
          </p:cNvPr>
          <p:cNvSpPr/>
          <p:nvPr/>
        </p:nvSpPr>
        <p:spPr>
          <a:xfrm>
            <a:off x="871703" y="1133464"/>
            <a:ext cx="309397" cy="332653"/>
          </a:xfrm>
          <a:prstGeom prst="homePlate">
            <a:avLst>
              <a:gd name="adj" fmla="val 32249"/>
            </a:avLst>
          </a:prstGeom>
          <a:solidFill>
            <a:srgbClr val="EE77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0E834DF7-C2D1-4D18-8258-A5617A87D4AA}"/>
              </a:ext>
            </a:extLst>
          </p:cNvPr>
          <p:cNvSpPr txBox="1"/>
          <p:nvPr/>
        </p:nvSpPr>
        <p:spPr>
          <a:xfrm>
            <a:off x="1331652" y="1050499"/>
            <a:ext cx="76459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zh-CN" altLang="en-US" sz="3200" b="1" dirty="0">
                <a:solidFill>
                  <a:schemeClr val="tx2"/>
                </a:solidFill>
              </a:rPr>
              <a:t>欧美的反规避法律规则</a:t>
            </a:r>
            <a:endParaRPr lang="zh-CN" altLang="en-US" sz="2800" b="1" dirty="0">
              <a:solidFill>
                <a:schemeClr val="tx2"/>
              </a:solidFill>
            </a:endParaRPr>
          </a:p>
        </p:txBody>
      </p:sp>
      <p:pic>
        <p:nvPicPr>
          <p:cNvPr id="17" name="图片 16" descr="logo.png">
            <a:extLst>
              <a:ext uri="{FF2B5EF4-FFF2-40B4-BE49-F238E27FC236}">
                <a16:creationId xmlns:a16="http://schemas.microsoft.com/office/drawing/2014/main" id="{EFF71BF1-ED37-4173-8A0E-E7D370B5E7C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0" t="7934" r="69244" b="74403"/>
          <a:stretch/>
        </p:blipFill>
        <p:spPr>
          <a:xfrm>
            <a:off x="10610566" y="6257725"/>
            <a:ext cx="1581433" cy="591833"/>
          </a:xfrm>
          <a:prstGeom prst="rect">
            <a:avLst/>
          </a:prstGeom>
        </p:spPr>
      </p:pic>
      <p:sp>
        <p:nvSpPr>
          <p:cNvPr id="19" name="页脚占位符 3">
            <a:extLst>
              <a:ext uri="{FF2B5EF4-FFF2-40B4-BE49-F238E27FC236}">
                <a16:creationId xmlns:a16="http://schemas.microsoft.com/office/drawing/2014/main" id="{A6B182A7-48F2-43B9-A79F-0B31D96E525B}"/>
              </a:ext>
            </a:extLst>
          </p:cNvPr>
          <p:cNvSpPr txBox="1">
            <a:spLocks/>
          </p:cNvSpPr>
          <p:nvPr/>
        </p:nvSpPr>
        <p:spPr>
          <a:xfrm>
            <a:off x="-1357229" y="6397109"/>
            <a:ext cx="4339828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66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严格保密</a:t>
            </a:r>
            <a:endParaRPr kumimoji="0" lang="zh-CN" altLang="en-US" sz="1266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5" name="灯片编号占位符 2">
            <a:extLst>
              <a:ext uri="{FF2B5EF4-FFF2-40B4-BE49-F238E27FC236}">
                <a16:creationId xmlns:a16="http://schemas.microsoft.com/office/drawing/2014/main" id="{05FD529D-BFD8-4F60-A96E-2BAD797A1F4B}"/>
              </a:ext>
            </a:extLst>
          </p:cNvPr>
          <p:cNvSpPr txBox="1">
            <a:spLocks/>
          </p:cNvSpPr>
          <p:nvPr/>
        </p:nvSpPr>
        <p:spPr>
          <a:xfrm>
            <a:off x="3464802" y="6397109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01EE5D-26FB-46D5-A381-ECFB35BF1D34}" type="slidenum">
              <a:rPr kumimoji="0" lang="zh-CN" altLang="en-US" sz="126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6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F7DAB884-7B3F-4061-9DE4-DA9FB4CC1ABB}"/>
              </a:ext>
            </a:extLst>
          </p:cNvPr>
          <p:cNvSpPr txBox="1"/>
          <p:nvPr/>
        </p:nvSpPr>
        <p:spPr>
          <a:xfrm>
            <a:off x="1812026" y="357884"/>
            <a:ext cx="7834236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defRPr/>
            </a:pPr>
            <a:r>
              <a:rPr lang="zh-CN" altLang="en-US" sz="2800" b="1" dirty="0">
                <a:ln w="0"/>
                <a:solidFill>
                  <a:srgbClr val="59595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如何策划海外投资、合理避开反规避调查</a:t>
            </a:r>
          </a:p>
        </p:txBody>
      </p:sp>
      <p:sp>
        <p:nvSpPr>
          <p:cNvPr id="27" name="TextBox 7">
            <a:extLst>
              <a:ext uri="{FF2B5EF4-FFF2-40B4-BE49-F238E27FC236}">
                <a16:creationId xmlns:a16="http://schemas.microsoft.com/office/drawing/2014/main" id="{718A3E45-BE17-4CD1-9E2A-BB2284FA3E72}"/>
              </a:ext>
            </a:extLst>
          </p:cNvPr>
          <p:cNvSpPr txBox="1"/>
          <p:nvPr/>
        </p:nvSpPr>
        <p:spPr>
          <a:xfrm flipV="1">
            <a:off x="353167" y="902853"/>
            <a:ext cx="10931676" cy="36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70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pic>
        <p:nvPicPr>
          <p:cNvPr id="28" name="图片 27" descr="D:\=Business Support=\VI系统\logo\中英文全称横版Logo.png">
            <a:extLst>
              <a:ext uri="{FF2B5EF4-FFF2-40B4-BE49-F238E27FC236}">
                <a16:creationId xmlns:a16="http://schemas.microsoft.com/office/drawing/2014/main" id="{D7C1F6D4-12DF-417B-8F82-65F709F27B1E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6996" y="412731"/>
            <a:ext cx="2426122" cy="37425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矩形 11">
            <a:extLst>
              <a:ext uri="{FF2B5EF4-FFF2-40B4-BE49-F238E27FC236}">
                <a16:creationId xmlns:a16="http://schemas.microsoft.com/office/drawing/2014/main" id="{4FFC75E3-458A-45E8-AFCC-1BD6FB79A367}"/>
              </a:ext>
            </a:extLst>
          </p:cNvPr>
          <p:cNvSpPr/>
          <p:nvPr/>
        </p:nvSpPr>
        <p:spPr>
          <a:xfrm>
            <a:off x="6259477" y="1660728"/>
            <a:ext cx="50253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/>
              <a:t>原料部件：原产地比例</a:t>
            </a:r>
            <a:endParaRPr lang="zh-CN" altLang="en-US" sz="1600" dirty="0"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32151CD-63E4-4FFE-90E7-6AFE53FF86FC}"/>
              </a:ext>
            </a:extLst>
          </p:cNvPr>
          <p:cNvSpPr/>
          <p:nvPr/>
        </p:nvSpPr>
        <p:spPr>
          <a:xfrm>
            <a:off x="6259477" y="2490293"/>
            <a:ext cx="50253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/>
              <a:t>海关税则：是否改变税则号</a:t>
            </a:r>
            <a:endParaRPr lang="zh-CN" altLang="en-US" b="1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FAD50D4-9218-4EBA-A08A-5EAAC6E86649}"/>
              </a:ext>
            </a:extLst>
          </p:cNvPr>
          <p:cNvSpPr/>
          <p:nvPr/>
        </p:nvSpPr>
        <p:spPr>
          <a:xfrm>
            <a:off x="6259477" y="3319651"/>
            <a:ext cx="48674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/>
              <a:t>重大改观：产品海外的加工增值</a:t>
            </a:r>
            <a:endParaRPr lang="zh-CN" altLang="en-US" b="1" dirty="0"/>
          </a:p>
        </p:txBody>
      </p:sp>
      <p:pic>
        <p:nvPicPr>
          <p:cNvPr id="20" name="图片 28">
            <a:extLst>
              <a:ext uri="{FF2B5EF4-FFF2-40B4-BE49-F238E27FC236}">
                <a16:creationId xmlns:a16="http://schemas.microsoft.com/office/drawing/2014/main" id="{33C5D1ED-0BED-41A7-90DE-B994616F2A0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010" y="1749181"/>
            <a:ext cx="4636794" cy="2964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矩形 21">
            <a:extLst>
              <a:ext uri="{FF2B5EF4-FFF2-40B4-BE49-F238E27FC236}">
                <a16:creationId xmlns:a16="http://schemas.microsoft.com/office/drawing/2014/main" id="{D4E2C402-F4D0-4C27-BA99-3F318C1DB23C}"/>
              </a:ext>
            </a:extLst>
          </p:cNvPr>
          <p:cNvSpPr/>
          <p:nvPr/>
        </p:nvSpPr>
        <p:spPr>
          <a:xfrm>
            <a:off x="3328416" y="4735608"/>
            <a:ext cx="6317846" cy="114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275" b="1" dirty="0">
                <a:ln w="0"/>
                <a:solidFill>
                  <a:srgbClr val="EE77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如何理解原材料的获取、税则号的改变、或产品的加工增值？反规避的原产地规则与正常的海关与产地规则的差别。调查机关考虑的其他应诉。</a:t>
            </a:r>
            <a:endParaRPr lang="en-US" altLang="zh-CN" sz="2275" b="1" dirty="0">
              <a:ln w="0"/>
              <a:solidFill>
                <a:srgbClr val="EE77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119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5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250"/>
                            </p:stCondLst>
                            <p:childTnLst>
                              <p:par>
                                <p:cTn id="3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/>
      <p:bldP spid="12" grpId="0"/>
      <p:bldP spid="14" grpId="0"/>
      <p:bldP spid="15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11">
            <a:extLst>
              <a:ext uri="{FF2B5EF4-FFF2-40B4-BE49-F238E27FC236}">
                <a16:creationId xmlns:a16="http://schemas.microsoft.com/office/drawing/2014/main" id="{27377689-0FC6-4714-93DA-479F6F8922B4}"/>
              </a:ext>
            </a:extLst>
          </p:cNvPr>
          <p:cNvSpPr txBox="1"/>
          <p:nvPr/>
        </p:nvSpPr>
        <p:spPr>
          <a:xfrm>
            <a:off x="1812026" y="357884"/>
            <a:ext cx="7834236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defRPr/>
            </a:pPr>
            <a:r>
              <a:rPr lang="zh-CN" altLang="en-US" sz="2800" b="1" dirty="0">
                <a:ln w="0"/>
                <a:solidFill>
                  <a:srgbClr val="59595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法律意识与规则的调查</a:t>
            </a:r>
          </a:p>
        </p:txBody>
      </p:sp>
      <p:sp>
        <p:nvSpPr>
          <p:cNvPr id="32" name="标题 1">
            <a:extLst>
              <a:ext uri="{FF2B5EF4-FFF2-40B4-BE49-F238E27FC236}">
                <a16:creationId xmlns:a16="http://schemas.microsoft.com/office/drawing/2014/main" id="{98635262-BDB1-4343-9348-E1A41EEE423A}"/>
              </a:ext>
            </a:extLst>
          </p:cNvPr>
          <p:cNvSpPr txBox="1">
            <a:spLocks/>
          </p:cNvSpPr>
          <p:nvPr/>
        </p:nvSpPr>
        <p:spPr>
          <a:xfrm>
            <a:off x="381602" y="577795"/>
            <a:ext cx="10972198" cy="1142938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9933"/>
              </a:buClr>
              <a:buSzPct val="200000"/>
              <a:buFontTx/>
              <a:buNone/>
              <a:tabLst/>
              <a:defRPr/>
            </a:pPr>
            <a:r>
              <a:rPr kumimoji="0" lang="en-US" altLang="zh-CN" sz="2275" b="1" i="0" u="none" strike="noStrike" kern="1200" cap="none" spc="0" normalizeH="0" baseline="0" noProof="0">
                <a:ln w="0"/>
                <a:solidFill>
                  <a:srgbClr val="FF99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  </a:t>
            </a:r>
            <a:endParaRPr kumimoji="0" lang="zh-CN" altLang="en-US" sz="2275" b="1" i="0" u="none" strike="noStrike" kern="1200" cap="none" spc="0" normalizeH="0" baseline="0" noProof="0" dirty="0">
              <a:ln w="0"/>
              <a:solidFill>
                <a:srgbClr val="FF99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33" name="灯片编号占位符 4">
            <a:extLst>
              <a:ext uri="{FF2B5EF4-FFF2-40B4-BE49-F238E27FC236}">
                <a16:creationId xmlns:a16="http://schemas.microsoft.com/office/drawing/2014/main" id="{9B20C8E7-0922-4CAD-9D3E-F5D933DA6A1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0" cy="0"/>
          </a:xfr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54BAD5-415E-493C-9023-AB4605AAD986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pic>
        <p:nvPicPr>
          <p:cNvPr id="45" name="图片 44">
            <a:extLst>
              <a:ext uri="{FF2B5EF4-FFF2-40B4-BE49-F238E27FC236}">
                <a16:creationId xmlns:a16="http://schemas.microsoft.com/office/drawing/2014/main" id="{27CF5D95-AD74-492E-B60A-DE9CC394382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434" b="2440"/>
          <a:stretch/>
        </p:blipFill>
        <p:spPr>
          <a:xfrm rot="5400000">
            <a:off x="350737" y="-350737"/>
            <a:ext cx="1660727" cy="2362201"/>
          </a:xfrm>
          <a:prstGeom prst="rect">
            <a:avLst/>
          </a:prstGeom>
        </p:spPr>
      </p:pic>
      <p:sp>
        <p:nvSpPr>
          <p:cNvPr id="10" name="Rounded Rectangle 72">
            <a:extLst>
              <a:ext uri="{FF2B5EF4-FFF2-40B4-BE49-F238E27FC236}">
                <a16:creationId xmlns:a16="http://schemas.microsoft.com/office/drawing/2014/main" id="{0D57E5EE-69AC-4B6D-911D-D17172E7D301}"/>
              </a:ext>
            </a:extLst>
          </p:cNvPr>
          <p:cNvSpPr>
            <a:spLocks/>
          </p:cNvSpPr>
          <p:nvPr/>
        </p:nvSpPr>
        <p:spPr>
          <a:xfrm>
            <a:off x="1679936" y="1776600"/>
            <a:ext cx="2605028" cy="65278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法律政策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1" name="Rounded Rectangle 77">
            <a:extLst>
              <a:ext uri="{FF2B5EF4-FFF2-40B4-BE49-F238E27FC236}">
                <a16:creationId xmlns:a16="http://schemas.microsoft.com/office/drawing/2014/main" id="{63ACFAE7-8BC9-4D73-84D3-8C4688223238}"/>
              </a:ext>
            </a:extLst>
          </p:cNvPr>
          <p:cNvSpPr>
            <a:spLocks/>
          </p:cNvSpPr>
          <p:nvPr/>
        </p:nvSpPr>
        <p:spPr>
          <a:xfrm>
            <a:off x="1680085" y="5278353"/>
            <a:ext cx="2605028" cy="65278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1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原产地规则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Arial" panose="020B0604020202020204" pitchFamily="34" charset="0"/>
            </a:endParaRPr>
          </a:p>
        </p:txBody>
      </p:sp>
      <p:cxnSp>
        <p:nvCxnSpPr>
          <p:cNvPr id="15" name="Straight Connector 91">
            <a:extLst>
              <a:ext uri="{FF2B5EF4-FFF2-40B4-BE49-F238E27FC236}">
                <a16:creationId xmlns:a16="http://schemas.microsoft.com/office/drawing/2014/main" id="{B97A62BD-E5B4-4C0C-BB21-8C15F51FB4AA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>
            <a:off x="2982450" y="2429386"/>
            <a:ext cx="149" cy="2848967"/>
          </a:xfrm>
          <a:prstGeom prst="line">
            <a:avLst/>
          </a:prstGeom>
          <a:ln w="19050" cap="rnd">
            <a:solidFill>
              <a:schemeClr val="accent1"/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99">
            <a:extLst>
              <a:ext uri="{FF2B5EF4-FFF2-40B4-BE49-F238E27FC236}">
                <a16:creationId xmlns:a16="http://schemas.microsoft.com/office/drawing/2014/main" id="{6895A623-C21B-464B-8A26-1541C3832E6F}"/>
              </a:ext>
            </a:extLst>
          </p:cNvPr>
          <p:cNvCxnSpPr>
            <a:cxnSpLocks/>
          </p:cNvCxnSpPr>
          <p:nvPr/>
        </p:nvCxnSpPr>
        <p:spPr>
          <a:xfrm flipH="1">
            <a:off x="2659430" y="2348564"/>
            <a:ext cx="8188242" cy="19339"/>
          </a:xfrm>
          <a:prstGeom prst="line">
            <a:avLst/>
          </a:prstGeom>
          <a:ln w="19050" cap="rnd">
            <a:solidFill>
              <a:schemeClr val="accent1"/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03">
            <a:extLst>
              <a:ext uri="{FF2B5EF4-FFF2-40B4-BE49-F238E27FC236}">
                <a16:creationId xmlns:a16="http://schemas.microsoft.com/office/drawing/2014/main" id="{88DAC8CF-4B63-441B-89C9-D07F55F986E3}"/>
              </a:ext>
            </a:extLst>
          </p:cNvPr>
          <p:cNvCxnSpPr>
            <a:cxnSpLocks/>
          </p:cNvCxnSpPr>
          <p:nvPr/>
        </p:nvCxnSpPr>
        <p:spPr>
          <a:xfrm flipH="1">
            <a:off x="4562705" y="5243111"/>
            <a:ext cx="6438099" cy="0"/>
          </a:xfrm>
          <a:prstGeom prst="line">
            <a:avLst/>
          </a:prstGeom>
          <a:ln w="19050" cap="rnd">
            <a:solidFill>
              <a:schemeClr val="accent2"/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04">
            <a:extLst>
              <a:ext uri="{FF2B5EF4-FFF2-40B4-BE49-F238E27FC236}">
                <a16:creationId xmlns:a16="http://schemas.microsoft.com/office/drawing/2014/main" id="{7DC078F6-D63C-467F-A9E2-7A9BCACEF86E}"/>
              </a:ext>
            </a:extLst>
          </p:cNvPr>
          <p:cNvCxnSpPr>
            <a:cxnSpLocks/>
          </p:cNvCxnSpPr>
          <p:nvPr/>
        </p:nvCxnSpPr>
        <p:spPr>
          <a:xfrm flipH="1">
            <a:off x="4587234" y="6015789"/>
            <a:ext cx="6515934" cy="0"/>
          </a:xfrm>
          <a:prstGeom prst="line">
            <a:avLst/>
          </a:prstGeom>
          <a:ln w="19050" cap="rnd">
            <a:solidFill>
              <a:schemeClr val="accent3"/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3CFEBE96-FBF2-4EF0-AE05-05ECD0172F17}"/>
              </a:ext>
            </a:extLst>
          </p:cNvPr>
          <p:cNvSpPr txBox="1">
            <a:spLocks/>
          </p:cNvSpPr>
          <p:nvPr/>
        </p:nvSpPr>
        <p:spPr>
          <a:xfrm>
            <a:off x="6221585" y="1731853"/>
            <a:ext cx="2465215" cy="40241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algn="l" defTabSz="1116628">
              <a:lnSpc>
                <a:spcPct val="120000"/>
              </a:lnSpc>
              <a:spcBef>
                <a:spcPct val="20000"/>
              </a:spcBef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关注出口渠道模式</a:t>
            </a:r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418780C1-9498-4864-AB9C-5727C3248E29}"/>
              </a:ext>
            </a:extLst>
          </p:cNvPr>
          <p:cNvSpPr txBox="1">
            <a:spLocks/>
          </p:cNvSpPr>
          <p:nvPr/>
        </p:nvSpPr>
        <p:spPr>
          <a:xfrm>
            <a:off x="4562705" y="2521285"/>
            <a:ext cx="6349270" cy="1883593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171450" lvl="0" indent="-171450" algn="just" defTabSz="1116628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l"/>
              <a:defRPr/>
            </a:pPr>
            <a:r>
              <a:rPr lang="en-US" altLang="zh-CN" sz="2400" dirty="0"/>
              <a:t>  </a:t>
            </a:r>
            <a:r>
              <a:rPr lang="zh-CN" altLang="en-US" sz="2400" b="1" dirty="0">
                <a:solidFill>
                  <a:schemeClr val="tx2"/>
                </a:solidFill>
              </a:rPr>
              <a:t>避免将产品仍然大量出口到贸易措施国家</a:t>
            </a:r>
            <a:endParaRPr lang="en-US" altLang="zh-CN" sz="2400" b="1" dirty="0">
              <a:solidFill>
                <a:schemeClr val="tx2"/>
              </a:solidFill>
            </a:endParaRPr>
          </a:p>
          <a:p>
            <a:pPr marL="171450" lvl="0" indent="-171450" algn="just" defTabSz="1116628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l"/>
              <a:defRPr/>
            </a:pPr>
            <a:r>
              <a:rPr lang="zh-CN" altLang="en-US" sz="2400" b="1" dirty="0">
                <a:solidFill>
                  <a:srgbClr val="002060"/>
                </a:solidFill>
                <a:sym typeface="Arial" panose="020B0604020202020204" pitchFamily="34" charset="0"/>
              </a:rPr>
              <a:t>   如何协调本国的出口与生产</a:t>
            </a:r>
            <a:endParaRPr lang="en-US" altLang="zh-CN" sz="2400" b="1" dirty="0">
              <a:solidFill>
                <a:srgbClr val="002060"/>
              </a:solidFill>
              <a:sym typeface="Arial" panose="020B0604020202020204" pitchFamily="34" charset="0"/>
            </a:endParaRPr>
          </a:p>
          <a:p>
            <a:pPr marL="171450" lvl="0" indent="-171450" algn="just" defTabSz="1116628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l"/>
              <a:defRPr/>
            </a:pPr>
            <a:r>
              <a:rPr lang="en-US" altLang="zh-CN" sz="2400" b="1" dirty="0">
                <a:solidFill>
                  <a:srgbClr val="002060"/>
                </a:solidFill>
                <a:sym typeface="Arial" panose="020B0604020202020204" pitchFamily="34" charset="0"/>
              </a:rPr>
              <a:t>  </a:t>
            </a:r>
            <a:r>
              <a:rPr lang="zh-CN" altLang="en-US" sz="2400" b="1" dirty="0">
                <a:solidFill>
                  <a:srgbClr val="002060"/>
                </a:solidFill>
                <a:sym typeface="Arial" panose="020B0604020202020204" pitchFamily="34" charset="0"/>
              </a:rPr>
              <a:t>化整为零</a:t>
            </a:r>
            <a:endParaRPr lang="en-US" altLang="zh-CN" sz="2400" b="1" dirty="0">
              <a:solidFill>
                <a:srgbClr val="002060"/>
              </a:solidFill>
              <a:sym typeface="Arial" panose="020B0604020202020204" pitchFamily="34" charset="0"/>
            </a:endParaRPr>
          </a:p>
          <a:p>
            <a:pPr lvl="1" algn="just" defTabSz="1116628">
              <a:lnSpc>
                <a:spcPct val="120000"/>
              </a:lnSpc>
              <a:spcBef>
                <a:spcPct val="20000"/>
              </a:spcBef>
              <a:defRPr/>
            </a:pPr>
            <a:endParaRPr lang="en-US" altLang="zh-CN" sz="2000" dirty="0">
              <a:sym typeface="Arial" panose="020B0604020202020204" pitchFamily="34" charset="0"/>
            </a:endParaRP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267F0B52-D60C-4C7A-972C-ABEBDDFCC874}"/>
              </a:ext>
            </a:extLst>
          </p:cNvPr>
          <p:cNvSpPr txBox="1">
            <a:spLocks/>
          </p:cNvSpPr>
          <p:nvPr/>
        </p:nvSpPr>
        <p:spPr>
          <a:xfrm>
            <a:off x="4594974" y="5367986"/>
            <a:ext cx="5904725" cy="41363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171450" indent="-171450" algn="just" defTabSz="1116628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l"/>
              <a:defRPr/>
            </a:pPr>
            <a:r>
              <a:rPr lang="en-US" altLang="zh-CN" sz="2400" dirty="0">
                <a:sym typeface="Arial" panose="020B0604020202020204" pitchFamily="34" charset="0"/>
              </a:rPr>
              <a:t> </a:t>
            </a:r>
            <a:r>
              <a:rPr lang="zh-CN" altLang="en-US" sz="2400" b="1" dirty="0">
                <a:solidFill>
                  <a:srgbClr val="FF0000"/>
                </a:solidFill>
                <a:sym typeface="Arial" panose="020B0604020202020204" pitchFamily="34" charset="0"/>
              </a:rPr>
              <a:t>前置工作的必要性</a:t>
            </a:r>
            <a:endParaRPr lang="en-US" altLang="zh-CN" sz="2400" b="1" dirty="0">
              <a:solidFill>
                <a:srgbClr val="FF0000"/>
              </a:solidFill>
              <a:sym typeface="Arial" panose="020B0604020202020204" pitchFamily="34" charset="0"/>
            </a:endParaRPr>
          </a:p>
        </p:txBody>
      </p:sp>
      <p:sp>
        <p:nvSpPr>
          <p:cNvPr id="26" name="页脚占位符 3">
            <a:extLst>
              <a:ext uri="{FF2B5EF4-FFF2-40B4-BE49-F238E27FC236}">
                <a16:creationId xmlns:a16="http://schemas.microsoft.com/office/drawing/2014/main" id="{F538F383-1667-4E7C-821F-1A75B77255C3}"/>
              </a:ext>
            </a:extLst>
          </p:cNvPr>
          <p:cNvSpPr txBox="1">
            <a:spLocks/>
          </p:cNvSpPr>
          <p:nvPr/>
        </p:nvSpPr>
        <p:spPr>
          <a:xfrm>
            <a:off x="-1357229" y="6397109"/>
            <a:ext cx="4339828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66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严格保密</a:t>
            </a:r>
          </a:p>
        </p:txBody>
      </p:sp>
      <p:sp>
        <p:nvSpPr>
          <p:cNvPr id="27" name="灯片编号占位符 2">
            <a:extLst>
              <a:ext uri="{FF2B5EF4-FFF2-40B4-BE49-F238E27FC236}">
                <a16:creationId xmlns:a16="http://schemas.microsoft.com/office/drawing/2014/main" id="{CB6B8F73-3341-43AB-B1A5-A1AE0A95FF10}"/>
              </a:ext>
            </a:extLst>
          </p:cNvPr>
          <p:cNvSpPr txBox="1">
            <a:spLocks/>
          </p:cNvSpPr>
          <p:nvPr/>
        </p:nvSpPr>
        <p:spPr>
          <a:xfrm>
            <a:off x="3522991" y="6251916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01EE5D-26FB-46D5-A381-ECFB35BF1D34}" type="slidenum">
              <a:rPr kumimoji="0" lang="zh-CN" altLang="en-US" sz="126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66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19" name="KSO_Shape">
            <a:extLst>
              <a:ext uri="{FF2B5EF4-FFF2-40B4-BE49-F238E27FC236}">
                <a16:creationId xmlns:a16="http://schemas.microsoft.com/office/drawing/2014/main" id="{DCBA2F82-9FD3-44CD-8680-CD4552B19FCA}"/>
              </a:ext>
            </a:extLst>
          </p:cNvPr>
          <p:cNvSpPr/>
          <p:nvPr/>
        </p:nvSpPr>
        <p:spPr>
          <a:xfrm>
            <a:off x="871703" y="1191857"/>
            <a:ext cx="309397" cy="332653"/>
          </a:xfrm>
          <a:prstGeom prst="homePlate">
            <a:avLst>
              <a:gd name="adj" fmla="val 32249"/>
            </a:avLst>
          </a:prstGeom>
          <a:solidFill>
            <a:srgbClr val="EE77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5C1DA144-E9DF-4968-BA7D-19BFF33942A4}"/>
              </a:ext>
            </a:extLst>
          </p:cNvPr>
          <p:cNvSpPr txBox="1"/>
          <p:nvPr/>
        </p:nvSpPr>
        <p:spPr>
          <a:xfrm>
            <a:off x="1341926" y="1100514"/>
            <a:ext cx="76459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9933"/>
              </a:buClr>
              <a:buSzPct val="200000"/>
              <a:defRPr/>
            </a:pPr>
            <a:r>
              <a:rPr lang="zh-CN" altLang="en-US" sz="2800" b="1" dirty="0">
                <a:ln w="0"/>
                <a:solidFill>
                  <a:srgbClr val="EE77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投资国的规则</a:t>
            </a:r>
          </a:p>
        </p:txBody>
      </p:sp>
      <p:sp>
        <p:nvSpPr>
          <p:cNvPr id="28" name="TextBox 7">
            <a:extLst>
              <a:ext uri="{FF2B5EF4-FFF2-40B4-BE49-F238E27FC236}">
                <a16:creationId xmlns:a16="http://schemas.microsoft.com/office/drawing/2014/main" id="{ADEFD762-1611-45D7-BE7E-564DBC13F1ED}"/>
              </a:ext>
            </a:extLst>
          </p:cNvPr>
          <p:cNvSpPr txBox="1"/>
          <p:nvPr/>
        </p:nvSpPr>
        <p:spPr>
          <a:xfrm flipV="1">
            <a:off x="353167" y="902853"/>
            <a:ext cx="10931676" cy="36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70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pic>
        <p:nvPicPr>
          <p:cNvPr id="29" name="图片 28" descr="D:\=Business Support=\VI系统\logo\中英文全称横版Logo.png">
            <a:extLst>
              <a:ext uri="{FF2B5EF4-FFF2-40B4-BE49-F238E27FC236}">
                <a16:creationId xmlns:a16="http://schemas.microsoft.com/office/drawing/2014/main" id="{C9AD3B0A-FABD-4E2C-8804-5725772FB3E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6996" y="412731"/>
            <a:ext cx="2426122" cy="374250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75427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0" grpId="0"/>
      <p:bldP spid="21" grpId="0"/>
      <p:bldP spid="23" grpId="0"/>
      <p:bldP spid="19" grpId="0" animBg="1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038575" y="2000911"/>
            <a:ext cx="6340197" cy="1415772"/>
            <a:chOff x="3304038" y="-125467"/>
            <a:chExt cx="6340197" cy="1415772"/>
          </a:xfrm>
        </p:grpSpPr>
        <p:sp>
          <p:nvSpPr>
            <p:cNvPr id="3" name="文本框 2"/>
            <p:cNvSpPr txBox="1"/>
            <p:nvPr/>
          </p:nvSpPr>
          <p:spPr>
            <a:xfrm>
              <a:off x="3304038" y="582419"/>
              <a:ext cx="6340197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defRPr/>
              </a:pPr>
              <a:r>
                <a:rPr lang="zh-CN" altLang="en-US" sz="4000" b="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发展中国家的贸易政策变化</a:t>
              </a: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3304038" y="-125467"/>
              <a:ext cx="2254528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FF9900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rPr>
                <a:t>PART 04</a:t>
              </a:r>
              <a:endPara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39"/>
          <a:stretch/>
        </p:blipFill>
        <p:spPr>
          <a:xfrm rot="10800000">
            <a:off x="6096000" y="963662"/>
            <a:ext cx="6096000" cy="5894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72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154133" y="1055363"/>
            <a:ext cx="9703557" cy="5242162"/>
            <a:chOff x="3244101" y="1870076"/>
            <a:chExt cx="5755437" cy="3776468"/>
          </a:xfrm>
        </p:grpSpPr>
        <p:sp>
          <p:nvSpPr>
            <p:cNvPr id="3" name="MH_SubTitle_1"/>
            <p:cNvSpPr/>
            <p:nvPr>
              <p:custDataLst>
                <p:tags r:id="rId2"/>
              </p:custDataLst>
            </p:nvPr>
          </p:nvSpPr>
          <p:spPr>
            <a:xfrm>
              <a:off x="3246415" y="3028768"/>
              <a:ext cx="1786072" cy="376238"/>
            </a:xfrm>
            <a:prstGeom prst="homePlate">
              <a:avLst/>
            </a:prstGeom>
            <a:solidFill>
              <a:schemeClr val="accent1"/>
            </a:solidFill>
            <a:ln w="635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>
                <a:defRPr/>
              </a:pPr>
              <a:r>
                <a:rPr lang="zh-CN" altLang="en-US" sz="20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加大企业的举证负担</a:t>
              </a:r>
            </a:p>
          </p:txBody>
        </p:sp>
        <p:cxnSp>
          <p:nvCxnSpPr>
            <p:cNvPr id="6" name="MH_Other_1"/>
            <p:cNvCxnSpPr>
              <a:cxnSpLocks/>
            </p:cNvCxnSpPr>
            <p:nvPr>
              <p:custDataLst>
                <p:tags r:id="rId3"/>
              </p:custDataLst>
            </p:nvPr>
          </p:nvCxnSpPr>
          <p:spPr>
            <a:xfrm>
              <a:off x="3244101" y="2876550"/>
              <a:ext cx="0" cy="2769994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  <a:headEnd type="diamond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MH_SubTitle_2"/>
            <p:cNvSpPr/>
            <p:nvPr>
              <p:custDataLst>
                <p:tags r:id="rId4"/>
              </p:custDataLst>
            </p:nvPr>
          </p:nvSpPr>
          <p:spPr>
            <a:xfrm>
              <a:off x="5340350" y="2501900"/>
              <a:ext cx="1619250" cy="374650"/>
            </a:xfrm>
            <a:prstGeom prst="homePlate">
              <a:avLst/>
            </a:prstGeom>
            <a:solidFill>
              <a:schemeClr val="accent2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0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发展中的产业</a:t>
              </a:r>
              <a:endPara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cxnSp>
          <p:nvCxnSpPr>
            <p:cNvPr id="12" name="MH_Other_2"/>
            <p:cNvCxnSpPr>
              <a:cxnSpLocks/>
            </p:cNvCxnSpPr>
            <p:nvPr>
              <p:custDataLst>
                <p:tags r:id="rId5"/>
              </p:custDataLst>
            </p:nvPr>
          </p:nvCxnSpPr>
          <p:spPr>
            <a:xfrm>
              <a:off x="5340350" y="2339976"/>
              <a:ext cx="0" cy="3155340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  <a:headEnd type="diamond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MH_SubTitle_3"/>
            <p:cNvSpPr/>
            <p:nvPr>
              <p:custDataLst>
                <p:tags r:id="rId6"/>
              </p:custDataLst>
            </p:nvPr>
          </p:nvSpPr>
          <p:spPr>
            <a:xfrm>
              <a:off x="7378700" y="2032000"/>
              <a:ext cx="1620838" cy="374650"/>
            </a:xfrm>
            <a:prstGeom prst="homePlate">
              <a:avLst/>
            </a:prstGeom>
            <a:solidFill>
              <a:schemeClr val="accent3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保障措施</a:t>
              </a:r>
            </a:p>
          </p:txBody>
        </p:sp>
        <p:cxnSp>
          <p:nvCxnSpPr>
            <p:cNvPr id="16" name="MH_Other_3"/>
            <p:cNvCxnSpPr>
              <a:cxnSpLocks/>
            </p:cNvCxnSpPr>
            <p:nvPr>
              <p:custDataLst>
                <p:tags r:id="rId7"/>
              </p:custDataLst>
            </p:nvPr>
          </p:nvCxnSpPr>
          <p:spPr>
            <a:xfrm>
              <a:off x="7378700" y="1870076"/>
              <a:ext cx="0" cy="2315857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  <a:headEnd type="diamond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矩形 17"/>
          <p:cNvSpPr/>
          <p:nvPr/>
        </p:nvSpPr>
        <p:spPr>
          <a:xfrm>
            <a:off x="1264664" y="3281829"/>
            <a:ext cx="2552700" cy="26463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just">
              <a:lnSpc>
                <a:spcPct val="120000"/>
              </a:lnSpc>
              <a:defRPr/>
            </a:pP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东南亚国家、欧亚经济联盟、印度（</a:t>
            </a:r>
            <a:r>
              <a: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Non-MET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）、拉美地区、埃及、土耳其（</a:t>
            </a:r>
            <a:r>
              <a: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Non-MET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）。</a:t>
            </a: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endParaRPr lang="zh-CN" altLang="en-US" sz="2000" b="1" dirty="0"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4770686" y="2192434"/>
            <a:ext cx="2552700" cy="227139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just">
              <a:lnSpc>
                <a:spcPct val="120000"/>
              </a:lnSpc>
              <a:defRPr/>
            </a:pPr>
            <a:endParaRPr lang="en-US" altLang="zh-CN" b="1" dirty="0">
              <a:solidFill>
                <a:prstClr val="black">
                  <a:lumMod val="50000"/>
                  <a:lumOff val="50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越南、泰国、印度、土耳其、印尼</a:t>
            </a: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defRPr/>
            </a:pPr>
            <a:endParaRPr lang="en-US" altLang="zh-CN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defRPr/>
            </a:pP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中国出口企业的中低端，与发达国家在东南亚投资产业的竞争</a:t>
            </a:r>
            <a:endParaRPr lang="en-US" altLang="zh-CN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8254656" y="1571962"/>
            <a:ext cx="2783211" cy="304634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just">
              <a:lnSpc>
                <a:spcPct val="120000"/>
              </a:lnSpc>
              <a:defRPr/>
            </a:pPr>
            <a:endParaRPr lang="en-US" altLang="zh-CN" b="1" dirty="0">
              <a:solidFill>
                <a:prstClr val="black">
                  <a:lumMod val="50000"/>
                  <a:lumOff val="50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快捷措施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defRPr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攻击的目标是中国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defRPr/>
            </a:pP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defRPr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菲律宾、印尼、越南等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defRPr/>
            </a:pP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defRPr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措施期限：</a:t>
            </a: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endParaRPr lang="zh-CN" altLang="en-US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434" b="2440"/>
          <a:stretch/>
        </p:blipFill>
        <p:spPr>
          <a:xfrm rot="5400000">
            <a:off x="350737" y="-350737"/>
            <a:ext cx="1660727" cy="2362201"/>
          </a:xfrm>
          <a:prstGeom prst="rect">
            <a:avLst/>
          </a:prstGeom>
        </p:spPr>
      </p:pic>
      <p:pic>
        <p:nvPicPr>
          <p:cNvPr id="17" name="图片 16" descr="logo.png">
            <a:extLst>
              <a:ext uri="{FF2B5EF4-FFF2-40B4-BE49-F238E27FC236}">
                <a16:creationId xmlns:a16="http://schemas.microsoft.com/office/drawing/2014/main" id="{EFF71BF1-ED37-4173-8A0E-E7D370B5E7C4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0" t="7934" r="69244" b="74403"/>
          <a:stretch/>
        </p:blipFill>
        <p:spPr>
          <a:xfrm>
            <a:off x="10610566" y="6257725"/>
            <a:ext cx="1581433" cy="591833"/>
          </a:xfrm>
          <a:prstGeom prst="rect">
            <a:avLst/>
          </a:prstGeom>
        </p:spPr>
      </p:pic>
      <p:sp>
        <p:nvSpPr>
          <p:cNvPr id="19" name="页脚占位符 3">
            <a:extLst>
              <a:ext uri="{FF2B5EF4-FFF2-40B4-BE49-F238E27FC236}">
                <a16:creationId xmlns:a16="http://schemas.microsoft.com/office/drawing/2014/main" id="{A6B182A7-48F2-43B9-A79F-0B31D96E525B}"/>
              </a:ext>
            </a:extLst>
          </p:cNvPr>
          <p:cNvSpPr txBox="1">
            <a:spLocks/>
          </p:cNvSpPr>
          <p:nvPr/>
        </p:nvSpPr>
        <p:spPr>
          <a:xfrm>
            <a:off x="-1357229" y="6397109"/>
            <a:ext cx="4339828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66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严格保密</a:t>
            </a:r>
            <a:endParaRPr kumimoji="0" lang="zh-CN" altLang="en-US" sz="1266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5" name="灯片编号占位符 2">
            <a:extLst>
              <a:ext uri="{FF2B5EF4-FFF2-40B4-BE49-F238E27FC236}">
                <a16:creationId xmlns:a16="http://schemas.microsoft.com/office/drawing/2014/main" id="{05FD529D-BFD8-4F60-A96E-2BAD797A1F4B}"/>
              </a:ext>
            </a:extLst>
          </p:cNvPr>
          <p:cNvSpPr txBox="1">
            <a:spLocks/>
          </p:cNvSpPr>
          <p:nvPr/>
        </p:nvSpPr>
        <p:spPr>
          <a:xfrm>
            <a:off x="3464802" y="6397109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01EE5D-26FB-46D5-A381-ECFB35BF1D34}" type="slidenum">
              <a:rPr kumimoji="0" lang="zh-CN" altLang="en-US" sz="126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h-CN" altLang="en-US" sz="126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F7DAB884-7B3F-4061-9DE4-DA9FB4CC1ABB}"/>
              </a:ext>
            </a:extLst>
          </p:cNvPr>
          <p:cNvSpPr txBox="1"/>
          <p:nvPr/>
        </p:nvSpPr>
        <p:spPr>
          <a:xfrm>
            <a:off x="1812025" y="368908"/>
            <a:ext cx="5164507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defRPr/>
            </a:pPr>
            <a:r>
              <a:rPr lang="zh-CN" altLang="en-US" sz="2800" b="1" dirty="0">
                <a:ln w="0"/>
                <a:solidFill>
                  <a:srgbClr val="59595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发展中国家的贸易政策变化</a:t>
            </a:r>
          </a:p>
        </p:txBody>
      </p:sp>
      <p:sp>
        <p:nvSpPr>
          <p:cNvPr id="27" name="TextBox 7">
            <a:extLst>
              <a:ext uri="{FF2B5EF4-FFF2-40B4-BE49-F238E27FC236}">
                <a16:creationId xmlns:a16="http://schemas.microsoft.com/office/drawing/2014/main" id="{718A3E45-BE17-4CD1-9E2A-BB2284FA3E72}"/>
              </a:ext>
            </a:extLst>
          </p:cNvPr>
          <p:cNvSpPr txBox="1"/>
          <p:nvPr/>
        </p:nvSpPr>
        <p:spPr>
          <a:xfrm flipV="1">
            <a:off x="353167" y="902853"/>
            <a:ext cx="10931676" cy="36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70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pic>
        <p:nvPicPr>
          <p:cNvPr id="28" name="图片 27" descr="D:\=Business Support=\VI系统\logo\中英文全称横版Logo.png">
            <a:extLst>
              <a:ext uri="{FF2B5EF4-FFF2-40B4-BE49-F238E27FC236}">
                <a16:creationId xmlns:a16="http://schemas.microsoft.com/office/drawing/2014/main" id="{D7C1F6D4-12DF-417B-8F82-65F709F27B1E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6996" y="412731"/>
            <a:ext cx="2426122" cy="374250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18640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038575" y="2000911"/>
            <a:ext cx="2254528" cy="1415772"/>
            <a:chOff x="3304038" y="-125467"/>
            <a:chExt cx="2254528" cy="1415772"/>
          </a:xfrm>
        </p:grpSpPr>
        <p:sp>
          <p:nvSpPr>
            <p:cNvPr id="3" name="文本框 2"/>
            <p:cNvSpPr txBox="1"/>
            <p:nvPr/>
          </p:nvSpPr>
          <p:spPr>
            <a:xfrm>
              <a:off x="3304038" y="582419"/>
              <a:ext cx="1723549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defRPr/>
              </a:pPr>
              <a:r>
                <a:rPr lang="zh-CN" altLang="en-US" sz="4000" b="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结束语</a:t>
              </a: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3304038" y="-125467"/>
              <a:ext cx="2254528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FF9900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rPr>
                <a:t>PART 05</a:t>
              </a:r>
              <a:endPara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39"/>
          <a:stretch/>
        </p:blipFill>
        <p:spPr>
          <a:xfrm rot="10800000">
            <a:off x="6096000" y="963662"/>
            <a:ext cx="6096000" cy="5894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64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4">
            <a:extLst>
              <a:ext uri="{FF2B5EF4-FFF2-40B4-BE49-F238E27FC236}">
                <a16:creationId xmlns:a16="http://schemas.microsoft.com/office/drawing/2014/main" id="{B48ED7EA-431B-4111-A810-68BD7206DF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53254"/>
            <a:ext cx="5181600" cy="4351338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b="1" dirty="0">
                <a:solidFill>
                  <a:schemeClr val="accent2"/>
                </a:solidFill>
              </a:rPr>
              <a:t>传统理念：</a:t>
            </a:r>
            <a:endParaRPr lang="en-US" altLang="zh-CN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altLang="zh-CN" dirty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002060"/>
                </a:solidFill>
              </a:rPr>
              <a:t>市场的开放、政策便利、国际贸易格局依赖中国的产品</a:t>
            </a:r>
            <a:endParaRPr lang="en-US" altLang="zh-CN" b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CN" b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002060"/>
                </a:solidFill>
              </a:rPr>
              <a:t>劳动力优势、价格竞争</a:t>
            </a:r>
            <a:endParaRPr lang="en-US" altLang="zh-CN" b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CN" b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002060"/>
                </a:solidFill>
              </a:rPr>
              <a:t>需求控制</a:t>
            </a:r>
            <a:endParaRPr lang="en-US" altLang="zh-CN" b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CN" b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002060"/>
                </a:solidFill>
              </a:rPr>
              <a:t> </a:t>
            </a:r>
            <a:r>
              <a:rPr lang="en-US" altLang="zh-CN" b="1" dirty="0">
                <a:solidFill>
                  <a:srgbClr val="002060"/>
                </a:solidFill>
              </a:rPr>
              <a:t>…… </a:t>
            </a:r>
            <a:r>
              <a:rPr lang="zh-CN" altLang="en-US" b="1" dirty="0">
                <a:solidFill>
                  <a:srgbClr val="002060"/>
                </a:solidFill>
              </a:rPr>
              <a:t>等等</a:t>
            </a:r>
          </a:p>
        </p:txBody>
      </p:sp>
      <p:sp>
        <p:nvSpPr>
          <p:cNvPr id="9" name="内容占位符 8">
            <a:extLst>
              <a:ext uri="{FF2B5EF4-FFF2-40B4-BE49-F238E27FC236}">
                <a16:creationId xmlns:a16="http://schemas.microsoft.com/office/drawing/2014/main" id="{EE237E71-FEAF-44BA-B801-F96D761682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1518" y="1394967"/>
            <a:ext cx="5181600" cy="4351338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b="1" dirty="0">
                <a:solidFill>
                  <a:schemeClr val="accent2"/>
                </a:solidFill>
              </a:rPr>
              <a:t>当今理念：</a:t>
            </a:r>
            <a:endParaRPr lang="en-US" altLang="zh-CN" b="1" dirty="0">
              <a:solidFill>
                <a:schemeClr val="accent2"/>
              </a:solidFill>
            </a:endParaRPr>
          </a:p>
          <a:p>
            <a:endParaRPr lang="en-US" altLang="zh-CN" b="1" dirty="0">
              <a:solidFill>
                <a:schemeClr val="accent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002060"/>
                </a:solidFill>
              </a:rPr>
              <a:t>美国“破局”，全球一体化出现“碎片化”，规则变化</a:t>
            </a:r>
            <a:endParaRPr lang="en-US" altLang="zh-CN" b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CN" b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002060"/>
                </a:solidFill>
              </a:rPr>
              <a:t>产业链上升的遏制、技术竞争</a:t>
            </a:r>
            <a:endParaRPr lang="en-US" altLang="zh-CN" b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CN" b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002060"/>
                </a:solidFill>
              </a:rPr>
              <a:t>市场“收缩”，人才、科技的竞争</a:t>
            </a:r>
            <a:endParaRPr lang="en-US" altLang="zh-CN" b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CN" b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b="1" dirty="0">
                <a:solidFill>
                  <a:srgbClr val="002060"/>
                </a:solidFill>
              </a:rPr>
              <a:t>…… </a:t>
            </a:r>
            <a:r>
              <a:rPr lang="zh-CN" altLang="en-US" b="1" dirty="0">
                <a:solidFill>
                  <a:srgbClr val="002060"/>
                </a:solidFill>
              </a:rPr>
              <a:t>等等</a:t>
            </a:r>
          </a:p>
        </p:txBody>
      </p:sp>
      <p:sp>
        <p:nvSpPr>
          <p:cNvPr id="2" name="页脚占位符 1">
            <a:extLst>
              <a:ext uri="{FF2B5EF4-FFF2-40B4-BE49-F238E27FC236}">
                <a16:creationId xmlns:a16="http://schemas.microsoft.com/office/drawing/2014/main" id="{278873D2-925F-2640-8BDD-F9DDBBEDE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/>
              <a:t>严格保密</a:t>
            </a:r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DE63B3A3-E626-B845-A1BA-D486F6A3A6B2}"/>
              </a:ext>
            </a:extLst>
          </p:cNvPr>
          <p:cNvSpPr txBox="1"/>
          <p:nvPr/>
        </p:nvSpPr>
        <p:spPr>
          <a:xfrm flipV="1">
            <a:off x="353167" y="902853"/>
            <a:ext cx="10931676" cy="36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70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pic>
        <p:nvPicPr>
          <p:cNvPr id="7" name="图片 6" descr="D:\=Business Support=\VI系统\logo\中英文全称横版Logo.png">
            <a:extLst>
              <a:ext uri="{FF2B5EF4-FFF2-40B4-BE49-F238E27FC236}">
                <a16:creationId xmlns:a16="http://schemas.microsoft.com/office/drawing/2014/main" id="{F388EB1E-FEDC-1344-A3F6-249723C838D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6996" y="412731"/>
            <a:ext cx="2426122" cy="37425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灯片编号占位符 2">
            <a:extLst>
              <a:ext uri="{FF2B5EF4-FFF2-40B4-BE49-F238E27FC236}">
                <a16:creationId xmlns:a16="http://schemas.microsoft.com/office/drawing/2014/main" id="{47DF5E90-79BE-214D-950B-1EE86012C968}"/>
              </a:ext>
            </a:extLst>
          </p:cNvPr>
          <p:cNvSpPr txBox="1">
            <a:spLocks/>
          </p:cNvSpPr>
          <p:nvPr/>
        </p:nvSpPr>
        <p:spPr>
          <a:xfrm>
            <a:off x="3464802" y="6397109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01EE5D-26FB-46D5-A381-ECFB35BF1D34}" type="slidenum">
              <a:rPr kumimoji="0" lang="zh-CN" altLang="en-US" sz="126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zh-CN" altLang="en-US" sz="1266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pic>
        <p:nvPicPr>
          <p:cNvPr id="14" name="图片 13" descr="logo.png">
            <a:extLst>
              <a:ext uri="{FF2B5EF4-FFF2-40B4-BE49-F238E27FC236}">
                <a16:creationId xmlns:a16="http://schemas.microsoft.com/office/drawing/2014/main" id="{916FD616-DA90-3D46-92B7-422F0D093F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0" t="7934" r="69244" b="74403"/>
          <a:stretch>
            <a:fillRect/>
          </a:stretch>
        </p:blipFill>
        <p:spPr>
          <a:xfrm>
            <a:off x="9121886" y="6279384"/>
            <a:ext cx="1546115" cy="578616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BB4AE65F-9E6F-D64C-93F1-B25CBC4EF20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434" b="2440"/>
          <a:stretch/>
        </p:blipFill>
        <p:spPr>
          <a:xfrm rot="5400000">
            <a:off x="350737" y="-350737"/>
            <a:ext cx="1660727" cy="2362201"/>
          </a:xfrm>
          <a:prstGeom prst="rect">
            <a:avLst/>
          </a:prstGeom>
        </p:spPr>
      </p:pic>
      <p:sp>
        <p:nvSpPr>
          <p:cNvPr id="8" name="TextBox 11">
            <a:extLst>
              <a:ext uri="{FF2B5EF4-FFF2-40B4-BE49-F238E27FC236}">
                <a16:creationId xmlns:a16="http://schemas.microsoft.com/office/drawing/2014/main" id="{16153312-A207-4623-9514-151909E554C6}"/>
              </a:ext>
            </a:extLst>
          </p:cNvPr>
          <p:cNvSpPr txBox="1"/>
          <p:nvPr/>
        </p:nvSpPr>
        <p:spPr>
          <a:xfrm>
            <a:off x="1812025" y="368908"/>
            <a:ext cx="6513369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defRPr/>
            </a:pPr>
            <a:r>
              <a:rPr lang="zh-CN" altLang="en-US" sz="2800" b="1" dirty="0">
                <a:ln w="0"/>
                <a:solidFill>
                  <a:srgbClr val="EE77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企业应对策略 </a:t>
            </a:r>
            <a:r>
              <a:rPr lang="en-US" altLang="zh-CN" sz="2800" b="1" dirty="0">
                <a:ln w="0"/>
                <a:solidFill>
                  <a:srgbClr val="EE77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– </a:t>
            </a:r>
            <a:r>
              <a:rPr lang="zh-CN" altLang="en-US" sz="2800" b="1" dirty="0">
                <a:ln w="0"/>
                <a:solidFill>
                  <a:srgbClr val="EE77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中国企业的处境</a:t>
            </a:r>
          </a:p>
        </p:txBody>
      </p:sp>
    </p:spTree>
    <p:extLst>
      <p:ext uri="{BB962C8B-B14F-4D97-AF65-F5344CB8AC3E}">
        <p14:creationId xmlns:p14="http://schemas.microsoft.com/office/powerpoint/2010/main" val="3963224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13" r="14836"/>
          <a:stretch/>
        </p:blipFill>
        <p:spPr>
          <a:xfrm>
            <a:off x="0" y="0"/>
            <a:ext cx="12153900" cy="68580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3844937" y="1601611"/>
            <a:ext cx="4801379" cy="193899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r">
              <a:defRPr/>
            </a:pPr>
            <a:r>
              <a:rPr lang="zh-CN" altLang="en-US" sz="60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感谢您的聆听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60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30BB0305-8417-4299-B084-894BB0503CB7}"/>
              </a:ext>
            </a:extLst>
          </p:cNvPr>
          <p:cNvSpPr txBox="1"/>
          <p:nvPr/>
        </p:nvSpPr>
        <p:spPr>
          <a:xfrm>
            <a:off x="4104143" y="532498"/>
            <a:ext cx="398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cs typeface="+mn-cs"/>
              </a:rPr>
              <a:t>——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cs typeface="+mn-cs"/>
              </a:rPr>
              <a:t>言中伦  行中虑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cs typeface="+mn-cs"/>
              </a:rPr>
              <a:t>——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cs typeface="+mn-cs"/>
            </a:endParaRPr>
          </a:p>
        </p:txBody>
      </p:sp>
      <p:pic>
        <p:nvPicPr>
          <p:cNvPr id="12" name="图片 11" descr="logo.png">
            <a:extLst>
              <a:ext uri="{FF2B5EF4-FFF2-40B4-BE49-F238E27FC236}">
                <a16:creationId xmlns:a16="http://schemas.microsoft.com/office/drawing/2014/main" id="{C8AE9739-4ACE-4732-B1D8-8977F0428FF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0" t="7934" r="69244" b="74403"/>
          <a:stretch/>
        </p:blipFill>
        <p:spPr>
          <a:xfrm>
            <a:off x="10610567" y="6170136"/>
            <a:ext cx="1581433" cy="591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49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图片 3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39"/>
          <a:stretch/>
        </p:blipFill>
        <p:spPr>
          <a:xfrm>
            <a:off x="0" y="0"/>
            <a:ext cx="6749048" cy="6525781"/>
          </a:xfrm>
          <a:prstGeom prst="rect">
            <a:avLst/>
          </a:prstGeom>
        </p:spPr>
      </p:pic>
      <p:grpSp>
        <p:nvGrpSpPr>
          <p:cNvPr id="3" name="组合 2"/>
          <p:cNvGrpSpPr/>
          <p:nvPr/>
        </p:nvGrpSpPr>
        <p:grpSpPr>
          <a:xfrm>
            <a:off x="8492798" y="1711781"/>
            <a:ext cx="3286534" cy="533400"/>
            <a:chOff x="6238875" y="1704975"/>
            <a:chExt cx="3286534" cy="533400"/>
          </a:xfrm>
        </p:grpSpPr>
        <p:sp>
          <p:nvSpPr>
            <p:cNvPr id="8" name="文本框 7"/>
            <p:cNvSpPr txBox="1"/>
            <p:nvPr/>
          </p:nvSpPr>
          <p:spPr>
            <a:xfrm>
              <a:off x="6878531" y="1728090"/>
              <a:ext cx="26468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400" b="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贸易救济摩擦概况</a:t>
              </a:r>
            </a:p>
          </p:txBody>
        </p:sp>
        <p:grpSp>
          <p:nvGrpSpPr>
            <p:cNvPr id="5" name="组合 4"/>
            <p:cNvGrpSpPr/>
            <p:nvPr/>
          </p:nvGrpSpPr>
          <p:grpSpPr>
            <a:xfrm>
              <a:off x="6238875" y="1704975"/>
              <a:ext cx="533400" cy="533400"/>
              <a:chOff x="6238875" y="1704975"/>
              <a:chExt cx="533400" cy="533400"/>
            </a:xfrm>
          </p:grpSpPr>
          <p:sp>
            <p:nvSpPr>
              <p:cNvPr id="6" name="菱形 5"/>
              <p:cNvSpPr/>
              <p:nvPr/>
            </p:nvSpPr>
            <p:spPr>
              <a:xfrm>
                <a:off x="6238875" y="1704975"/>
                <a:ext cx="533400" cy="533400"/>
              </a:xfrm>
              <a:prstGeom prst="diamond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774700" dist="850900" dir="2700000" algn="tl" rotWithShape="0">
                  <a:prstClr val="black">
                    <a:alpha val="11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7" name="文本框 6"/>
              <p:cNvSpPr txBox="1"/>
              <p:nvPr/>
            </p:nvSpPr>
            <p:spPr>
              <a:xfrm>
                <a:off x="6278370" y="1778617"/>
                <a:ext cx="474855" cy="349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14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微软雅黑"/>
                    <a:cs typeface="+mn-cs"/>
                  </a:rPr>
                  <a:t>I.</a:t>
                </a:r>
              </a:p>
            </p:txBody>
          </p:sp>
        </p:grpSp>
      </p:grpSp>
      <p:grpSp>
        <p:nvGrpSpPr>
          <p:cNvPr id="10" name="组合 9"/>
          <p:cNvGrpSpPr/>
          <p:nvPr/>
        </p:nvGrpSpPr>
        <p:grpSpPr>
          <a:xfrm>
            <a:off x="7869432" y="2415815"/>
            <a:ext cx="3795832" cy="533400"/>
            <a:chOff x="6238875" y="2670175"/>
            <a:chExt cx="3795832" cy="533400"/>
          </a:xfrm>
        </p:grpSpPr>
        <p:sp>
          <p:nvSpPr>
            <p:cNvPr id="15" name="文本框 14"/>
            <p:cNvSpPr txBox="1"/>
            <p:nvPr/>
          </p:nvSpPr>
          <p:spPr>
            <a:xfrm>
              <a:off x="6772275" y="2736820"/>
              <a:ext cx="32624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400" b="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贸易救济调查上升原因</a:t>
              </a:r>
            </a:p>
          </p:txBody>
        </p:sp>
        <p:grpSp>
          <p:nvGrpSpPr>
            <p:cNvPr id="12" name="组合 11"/>
            <p:cNvGrpSpPr/>
            <p:nvPr/>
          </p:nvGrpSpPr>
          <p:grpSpPr>
            <a:xfrm>
              <a:off x="6238875" y="2670175"/>
              <a:ext cx="533400" cy="533400"/>
              <a:chOff x="6238875" y="2670175"/>
              <a:chExt cx="533400" cy="533400"/>
            </a:xfrm>
          </p:grpSpPr>
          <p:sp>
            <p:nvSpPr>
              <p:cNvPr id="13" name="菱形 12"/>
              <p:cNvSpPr/>
              <p:nvPr/>
            </p:nvSpPr>
            <p:spPr>
              <a:xfrm>
                <a:off x="6238875" y="2670175"/>
                <a:ext cx="533400" cy="533400"/>
              </a:xfrm>
              <a:prstGeom prst="diamond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774700" dist="850900" dir="2700000" algn="tl" rotWithShape="0">
                  <a:prstClr val="black">
                    <a:alpha val="11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4" name="文本框 13"/>
              <p:cNvSpPr txBox="1"/>
              <p:nvPr/>
            </p:nvSpPr>
            <p:spPr>
              <a:xfrm>
                <a:off x="6278370" y="2750349"/>
                <a:ext cx="474855" cy="349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14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微软雅黑"/>
                    <a:cs typeface="+mn-cs"/>
                  </a:rPr>
                  <a:t>II.</a:t>
                </a:r>
              </a:p>
            </p:txBody>
          </p:sp>
        </p:grpSp>
      </p:grpSp>
      <p:sp>
        <p:nvSpPr>
          <p:cNvPr id="31" name="矩形 30">
            <a:extLst>
              <a:ext uri="{FF2B5EF4-FFF2-40B4-BE49-F238E27FC236}">
                <a16:creationId xmlns:a16="http://schemas.microsoft.com/office/drawing/2014/main" id="{CBCE2F27-1948-4AAF-B7D2-B7B4F23C2784}"/>
              </a:ext>
            </a:extLst>
          </p:cNvPr>
          <p:cNvSpPr/>
          <p:nvPr/>
        </p:nvSpPr>
        <p:spPr>
          <a:xfrm>
            <a:off x="2449782" y="4636013"/>
            <a:ext cx="2866178" cy="69602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22374C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CONTENT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22374C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CBCE2F27-1948-4AAF-B7D2-B7B4F23C2784}"/>
              </a:ext>
            </a:extLst>
          </p:cNvPr>
          <p:cNvSpPr/>
          <p:nvPr/>
        </p:nvSpPr>
        <p:spPr>
          <a:xfrm>
            <a:off x="2767281" y="3889776"/>
            <a:ext cx="2231180" cy="83599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2374C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目 录</a:t>
            </a:r>
          </a:p>
        </p:txBody>
      </p:sp>
      <p:pic>
        <p:nvPicPr>
          <p:cNvPr id="30" name="图片 29" descr="D:\=Business Support=\VI系统\logo\中英文全称横版Logo.png">
            <a:extLst>
              <a:ext uri="{FF2B5EF4-FFF2-40B4-BE49-F238E27FC236}">
                <a16:creationId xmlns:a16="http://schemas.microsoft.com/office/drawing/2014/main" id="{18AE56B9-2F0F-498A-AA1F-5D0AF1324859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6996" y="412731"/>
            <a:ext cx="2426122" cy="3742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3" name="组合 32">
            <a:extLst>
              <a:ext uri="{FF2B5EF4-FFF2-40B4-BE49-F238E27FC236}">
                <a16:creationId xmlns:a16="http://schemas.microsoft.com/office/drawing/2014/main" id="{9718D813-106A-49AA-A419-4DBC29191A30}"/>
              </a:ext>
            </a:extLst>
          </p:cNvPr>
          <p:cNvGrpSpPr/>
          <p:nvPr/>
        </p:nvGrpSpPr>
        <p:grpSpPr>
          <a:xfrm>
            <a:off x="7104881" y="3177774"/>
            <a:ext cx="3567352" cy="671664"/>
            <a:chOff x="6238875" y="2670175"/>
            <a:chExt cx="3105653" cy="533400"/>
          </a:xfrm>
        </p:grpSpPr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D954F531-0DBE-496A-A029-6D51EE03ECA8}"/>
                </a:ext>
              </a:extLst>
            </p:cNvPr>
            <p:cNvSpPr txBox="1"/>
            <p:nvPr/>
          </p:nvSpPr>
          <p:spPr>
            <a:xfrm>
              <a:off x="6772275" y="2736820"/>
              <a:ext cx="2572253" cy="36663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400" b="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反规避调查以及后果</a:t>
              </a:r>
            </a:p>
          </p:txBody>
        </p:sp>
        <p:grpSp>
          <p:nvGrpSpPr>
            <p:cNvPr id="36" name="组合 35">
              <a:extLst>
                <a:ext uri="{FF2B5EF4-FFF2-40B4-BE49-F238E27FC236}">
                  <a16:creationId xmlns:a16="http://schemas.microsoft.com/office/drawing/2014/main" id="{534937F2-67D0-4F80-B38A-28307FECD160}"/>
                </a:ext>
              </a:extLst>
            </p:cNvPr>
            <p:cNvGrpSpPr/>
            <p:nvPr/>
          </p:nvGrpSpPr>
          <p:grpSpPr>
            <a:xfrm>
              <a:off x="6238875" y="2670175"/>
              <a:ext cx="533400" cy="533400"/>
              <a:chOff x="6238875" y="2670175"/>
              <a:chExt cx="533400" cy="533400"/>
            </a:xfrm>
          </p:grpSpPr>
          <p:sp>
            <p:nvSpPr>
              <p:cNvPr id="37" name="菱形 36">
                <a:extLst>
                  <a:ext uri="{FF2B5EF4-FFF2-40B4-BE49-F238E27FC236}">
                    <a16:creationId xmlns:a16="http://schemas.microsoft.com/office/drawing/2014/main" id="{0F942039-C431-4BC5-A276-4A4B12682B47}"/>
                  </a:ext>
                </a:extLst>
              </p:cNvPr>
              <p:cNvSpPr/>
              <p:nvPr/>
            </p:nvSpPr>
            <p:spPr>
              <a:xfrm>
                <a:off x="6238875" y="2670175"/>
                <a:ext cx="533400" cy="533400"/>
              </a:xfrm>
              <a:prstGeom prst="diamond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774700" dist="850900" dir="2700000" algn="tl" rotWithShape="0">
                  <a:prstClr val="black">
                    <a:alpha val="11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43" name="文本框 42">
                <a:extLst>
                  <a:ext uri="{FF2B5EF4-FFF2-40B4-BE49-F238E27FC236}">
                    <a16:creationId xmlns:a16="http://schemas.microsoft.com/office/drawing/2014/main" id="{35ED6CF2-4F0E-412F-B3A9-69CA0AC31999}"/>
                  </a:ext>
                </a:extLst>
              </p:cNvPr>
              <p:cNvSpPr txBox="1"/>
              <p:nvPr/>
            </p:nvSpPr>
            <p:spPr>
              <a:xfrm>
                <a:off x="6278370" y="2750349"/>
                <a:ext cx="474855" cy="2776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14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微软雅黑"/>
                    <a:cs typeface="+mn-cs"/>
                  </a:rPr>
                  <a:t>III.</a:t>
                </a:r>
              </a:p>
            </p:txBody>
          </p:sp>
        </p:grpSp>
      </p:grpSp>
      <p:grpSp>
        <p:nvGrpSpPr>
          <p:cNvPr id="46" name="组合 45">
            <a:extLst>
              <a:ext uri="{FF2B5EF4-FFF2-40B4-BE49-F238E27FC236}">
                <a16:creationId xmlns:a16="http://schemas.microsoft.com/office/drawing/2014/main" id="{04E0991D-CA84-46FC-96F2-CE7C3E9669E0}"/>
              </a:ext>
            </a:extLst>
          </p:cNvPr>
          <p:cNvGrpSpPr/>
          <p:nvPr/>
        </p:nvGrpSpPr>
        <p:grpSpPr>
          <a:xfrm>
            <a:off x="6417255" y="4054110"/>
            <a:ext cx="4490682" cy="671664"/>
            <a:chOff x="6238875" y="2670175"/>
            <a:chExt cx="3909483" cy="533400"/>
          </a:xfrm>
        </p:grpSpPr>
        <p:sp>
          <p:nvSpPr>
            <p:cNvPr id="47" name="文本框 46">
              <a:extLst>
                <a:ext uri="{FF2B5EF4-FFF2-40B4-BE49-F238E27FC236}">
                  <a16:creationId xmlns:a16="http://schemas.microsoft.com/office/drawing/2014/main" id="{9677A4E2-30BC-4E35-B470-44DBFA740C72}"/>
                </a:ext>
              </a:extLst>
            </p:cNvPr>
            <p:cNvSpPr txBox="1"/>
            <p:nvPr/>
          </p:nvSpPr>
          <p:spPr>
            <a:xfrm>
              <a:off x="6772275" y="2736820"/>
              <a:ext cx="3376083" cy="36663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400" b="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发展中国家的贸易政策变化</a:t>
              </a:r>
            </a:p>
          </p:txBody>
        </p:sp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107BCFD9-4BC6-4D08-9DF6-073E26B7641A}"/>
                </a:ext>
              </a:extLst>
            </p:cNvPr>
            <p:cNvGrpSpPr/>
            <p:nvPr/>
          </p:nvGrpSpPr>
          <p:grpSpPr>
            <a:xfrm>
              <a:off x="6238875" y="2670175"/>
              <a:ext cx="533400" cy="533400"/>
              <a:chOff x="6238875" y="2670175"/>
              <a:chExt cx="533400" cy="533400"/>
            </a:xfrm>
          </p:grpSpPr>
          <p:sp>
            <p:nvSpPr>
              <p:cNvPr id="49" name="菱形 48">
                <a:extLst>
                  <a:ext uri="{FF2B5EF4-FFF2-40B4-BE49-F238E27FC236}">
                    <a16:creationId xmlns:a16="http://schemas.microsoft.com/office/drawing/2014/main" id="{4A2B37B9-FB73-4F56-A9E1-3A49CB976457}"/>
                  </a:ext>
                </a:extLst>
              </p:cNvPr>
              <p:cNvSpPr/>
              <p:nvPr/>
            </p:nvSpPr>
            <p:spPr>
              <a:xfrm>
                <a:off x="6238875" y="2670175"/>
                <a:ext cx="533400" cy="533400"/>
              </a:xfrm>
              <a:prstGeom prst="diamond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774700" dist="850900" dir="2700000" algn="tl" rotWithShape="0">
                  <a:prstClr val="black">
                    <a:alpha val="11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50" name="文本框 49">
                <a:extLst>
                  <a:ext uri="{FF2B5EF4-FFF2-40B4-BE49-F238E27FC236}">
                    <a16:creationId xmlns:a16="http://schemas.microsoft.com/office/drawing/2014/main" id="{1574BDD1-B96C-4249-9599-8C1B0091E326}"/>
                  </a:ext>
                </a:extLst>
              </p:cNvPr>
              <p:cNvSpPr txBox="1"/>
              <p:nvPr/>
            </p:nvSpPr>
            <p:spPr>
              <a:xfrm>
                <a:off x="6278370" y="2750349"/>
                <a:ext cx="474855" cy="2776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14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微软雅黑"/>
                    <a:cs typeface="+mn-cs"/>
                  </a:rPr>
                  <a:t>IV.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2081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038575" y="2000911"/>
            <a:ext cx="4288353" cy="1415772"/>
            <a:chOff x="3304038" y="-125467"/>
            <a:chExt cx="4288353" cy="1415772"/>
          </a:xfrm>
        </p:grpSpPr>
        <p:sp>
          <p:nvSpPr>
            <p:cNvPr id="3" name="文本框 2"/>
            <p:cNvSpPr txBox="1"/>
            <p:nvPr/>
          </p:nvSpPr>
          <p:spPr>
            <a:xfrm>
              <a:off x="3304038" y="582419"/>
              <a:ext cx="4288353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defRPr/>
              </a:pPr>
              <a:r>
                <a:rPr lang="zh-CN" altLang="en-US" sz="4000" b="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贸易救济摩擦概况</a:t>
              </a: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3304038" y="-125467"/>
              <a:ext cx="2254528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FF9900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rPr>
                <a:t>PART 01</a:t>
              </a:r>
              <a:endPara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39"/>
          <a:stretch/>
        </p:blipFill>
        <p:spPr>
          <a:xfrm rot="10800000">
            <a:off x="6096000" y="963662"/>
            <a:ext cx="6096000" cy="5894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976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>
            <a:extLst>
              <a:ext uri="{FF2B5EF4-FFF2-40B4-BE49-F238E27FC236}">
                <a16:creationId xmlns:a16="http://schemas.microsoft.com/office/drawing/2014/main" id="{278873D2-925F-2640-8BDD-F9DDBBEDE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8683" y="652026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/>
              <a:t>严格保密</a:t>
            </a:r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DE63B3A3-E626-B845-A1BA-D486F6A3A6B2}"/>
              </a:ext>
            </a:extLst>
          </p:cNvPr>
          <p:cNvSpPr txBox="1"/>
          <p:nvPr/>
        </p:nvSpPr>
        <p:spPr>
          <a:xfrm flipV="1">
            <a:off x="353167" y="902853"/>
            <a:ext cx="10931676" cy="36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70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pic>
        <p:nvPicPr>
          <p:cNvPr id="7" name="图片 6" descr="D:\=Business Support=\VI系统\logo\中英文全称横版Logo.png">
            <a:extLst>
              <a:ext uri="{FF2B5EF4-FFF2-40B4-BE49-F238E27FC236}">
                <a16:creationId xmlns:a16="http://schemas.microsoft.com/office/drawing/2014/main" id="{F388EB1E-FEDC-1344-A3F6-249723C838D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6996" y="412731"/>
            <a:ext cx="2426122" cy="37425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灯片编号占位符 2">
            <a:extLst>
              <a:ext uri="{FF2B5EF4-FFF2-40B4-BE49-F238E27FC236}">
                <a16:creationId xmlns:a16="http://schemas.microsoft.com/office/drawing/2014/main" id="{47DF5E90-79BE-214D-950B-1EE86012C968}"/>
              </a:ext>
            </a:extLst>
          </p:cNvPr>
          <p:cNvSpPr txBox="1">
            <a:spLocks/>
          </p:cNvSpPr>
          <p:nvPr/>
        </p:nvSpPr>
        <p:spPr>
          <a:xfrm>
            <a:off x="3464802" y="6397109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01EE5D-26FB-46D5-A381-ECFB35BF1D34}" type="slidenum">
              <a:rPr kumimoji="0" lang="zh-CN" altLang="en-US" sz="126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66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pic>
        <p:nvPicPr>
          <p:cNvPr id="14" name="图片 13" descr="logo.png">
            <a:extLst>
              <a:ext uri="{FF2B5EF4-FFF2-40B4-BE49-F238E27FC236}">
                <a16:creationId xmlns:a16="http://schemas.microsoft.com/office/drawing/2014/main" id="{916FD616-DA90-3D46-92B7-422F0D093F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0" t="7934" r="69244" b="74403"/>
          <a:stretch>
            <a:fillRect/>
          </a:stretch>
        </p:blipFill>
        <p:spPr>
          <a:xfrm>
            <a:off x="9121886" y="6279384"/>
            <a:ext cx="1546115" cy="578616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BB4AE65F-9E6F-D64C-93F1-B25CBC4EF20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434" b="2440"/>
          <a:stretch/>
        </p:blipFill>
        <p:spPr>
          <a:xfrm rot="5400000">
            <a:off x="350737" y="-350737"/>
            <a:ext cx="1660727" cy="2362201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0C0259FD-49D9-43E2-91CB-4A8968F55A91}"/>
              </a:ext>
            </a:extLst>
          </p:cNvPr>
          <p:cNvSpPr txBox="1"/>
          <p:nvPr/>
        </p:nvSpPr>
        <p:spPr>
          <a:xfrm>
            <a:off x="952680" y="954010"/>
            <a:ext cx="10400438" cy="960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2010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年至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2020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年，全球对中国发起的贸易救济案件中，反倾销</a:t>
            </a:r>
            <a:r>
              <a:rPr lang="en-US" altLang="zh-CN" sz="2000" b="1" dirty="0">
                <a:solidFill>
                  <a:srgbClr val="EE77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694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起，占比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67.51%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，反补贴</a:t>
            </a:r>
            <a:r>
              <a:rPr lang="en-US" altLang="zh-CN" sz="2000" b="1" dirty="0">
                <a:solidFill>
                  <a:srgbClr val="EE77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147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起，占比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14.30%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，保障措施</a:t>
            </a:r>
            <a:r>
              <a:rPr lang="en-US" altLang="zh-CN" sz="2000" b="1" dirty="0">
                <a:solidFill>
                  <a:srgbClr val="EE77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184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起，占比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17.90%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，特别保障措施</a:t>
            </a:r>
            <a:r>
              <a:rPr lang="en-US" altLang="zh-CN" sz="2000" b="1" dirty="0">
                <a:solidFill>
                  <a:srgbClr val="EE77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起，占比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0.29%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</a:p>
        </p:txBody>
      </p:sp>
      <p:graphicFrame>
        <p:nvGraphicFramePr>
          <p:cNvPr id="12" name="图表 11">
            <a:extLst>
              <a:ext uri="{FF2B5EF4-FFF2-40B4-BE49-F238E27FC236}">
                <a16:creationId xmlns:a16="http://schemas.microsoft.com/office/drawing/2014/main" id="{D691A856-20BB-416A-84FE-4B3D3D3F78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9193122"/>
              </p:ext>
            </p:extLst>
          </p:nvPr>
        </p:nvGraphicFramePr>
        <p:xfrm>
          <a:off x="1366463" y="2229492"/>
          <a:ext cx="8696185" cy="43601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11">
            <a:extLst>
              <a:ext uri="{FF2B5EF4-FFF2-40B4-BE49-F238E27FC236}">
                <a16:creationId xmlns:a16="http://schemas.microsoft.com/office/drawing/2014/main" id="{65A823A2-19AE-4972-A29D-698D61FA566F}"/>
              </a:ext>
            </a:extLst>
          </p:cNvPr>
          <p:cNvSpPr txBox="1"/>
          <p:nvPr/>
        </p:nvSpPr>
        <p:spPr>
          <a:xfrm>
            <a:off x="1812026" y="357884"/>
            <a:ext cx="262641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defRPr/>
            </a:pPr>
            <a:r>
              <a:rPr lang="zh-CN" altLang="en-US" sz="2800" b="1" dirty="0">
                <a:ln w="0"/>
                <a:solidFill>
                  <a:srgbClr val="EE77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贸易救济调查</a:t>
            </a:r>
          </a:p>
        </p:txBody>
      </p:sp>
    </p:spTree>
    <p:extLst>
      <p:ext uri="{BB962C8B-B14F-4D97-AF65-F5344CB8AC3E}">
        <p14:creationId xmlns:p14="http://schemas.microsoft.com/office/powerpoint/2010/main" val="1780446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12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>
            <a:extLst>
              <a:ext uri="{FF2B5EF4-FFF2-40B4-BE49-F238E27FC236}">
                <a16:creationId xmlns:a16="http://schemas.microsoft.com/office/drawing/2014/main" id="{278873D2-925F-2640-8BDD-F9DDBBEDE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8683" y="652026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/>
              <a:t>严格保密</a:t>
            </a:r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DE63B3A3-E626-B845-A1BA-D486F6A3A6B2}"/>
              </a:ext>
            </a:extLst>
          </p:cNvPr>
          <p:cNvSpPr txBox="1"/>
          <p:nvPr/>
        </p:nvSpPr>
        <p:spPr>
          <a:xfrm flipV="1">
            <a:off x="353167" y="902853"/>
            <a:ext cx="10931676" cy="36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70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pic>
        <p:nvPicPr>
          <p:cNvPr id="7" name="图片 6" descr="D:\=Business Support=\VI系统\logo\中英文全称横版Logo.png">
            <a:extLst>
              <a:ext uri="{FF2B5EF4-FFF2-40B4-BE49-F238E27FC236}">
                <a16:creationId xmlns:a16="http://schemas.microsoft.com/office/drawing/2014/main" id="{F388EB1E-FEDC-1344-A3F6-249723C838D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6996" y="412731"/>
            <a:ext cx="2426122" cy="37425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灯片编号占位符 2">
            <a:extLst>
              <a:ext uri="{FF2B5EF4-FFF2-40B4-BE49-F238E27FC236}">
                <a16:creationId xmlns:a16="http://schemas.microsoft.com/office/drawing/2014/main" id="{47DF5E90-79BE-214D-950B-1EE86012C968}"/>
              </a:ext>
            </a:extLst>
          </p:cNvPr>
          <p:cNvSpPr txBox="1">
            <a:spLocks/>
          </p:cNvSpPr>
          <p:nvPr/>
        </p:nvSpPr>
        <p:spPr>
          <a:xfrm>
            <a:off x="3464802" y="6397109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01EE5D-26FB-46D5-A381-ECFB35BF1D34}" type="slidenum">
              <a:rPr kumimoji="0" lang="zh-CN" altLang="en-US" sz="126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66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pic>
        <p:nvPicPr>
          <p:cNvPr id="14" name="图片 13" descr="logo.png">
            <a:extLst>
              <a:ext uri="{FF2B5EF4-FFF2-40B4-BE49-F238E27FC236}">
                <a16:creationId xmlns:a16="http://schemas.microsoft.com/office/drawing/2014/main" id="{916FD616-DA90-3D46-92B7-422F0D093F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0" t="7934" r="69244" b="74403"/>
          <a:stretch>
            <a:fillRect/>
          </a:stretch>
        </p:blipFill>
        <p:spPr>
          <a:xfrm>
            <a:off x="9121886" y="6279384"/>
            <a:ext cx="1546115" cy="578616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BB4AE65F-9E6F-D64C-93F1-B25CBC4EF20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434" b="2440"/>
          <a:stretch/>
        </p:blipFill>
        <p:spPr>
          <a:xfrm rot="5400000">
            <a:off x="350737" y="-350737"/>
            <a:ext cx="1660727" cy="2362201"/>
          </a:xfrm>
          <a:prstGeom prst="rect">
            <a:avLst/>
          </a:prstGeom>
        </p:spPr>
      </p:pic>
      <p:graphicFrame>
        <p:nvGraphicFramePr>
          <p:cNvPr id="8" name="图表 7">
            <a:extLst>
              <a:ext uri="{FF2B5EF4-FFF2-40B4-BE49-F238E27FC236}">
                <a16:creationId xmlns:a16="http://schemas.microsoft.com/office/drawing/2014/main" id="{FD725699-44E5-491F-9B3D-A4E3295911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2539546"/>
              </p:ext>
            </p:extLst>
          </p:nvPr>
        </p:nvGraphicFramePr>
        <p:xfrm>
          <a:off x="1523999" y="2016109"/>
          <a:ext cx="8838798" cy="4583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文本框 8">
            <a:extLst>
              <a:ext uri="{FF2B5EF4-FFF2-40B4-BE49-F238E27FC236}">
                <a16:creationId xmlns:a16="http://schemas.microsoft.com/office/drawing/2014/main" id="{393A7E42-50DC-4EF8-93C2-02F485365AE5}"/>
              </a:ext>
            </a:extLst>
          </p:cNvPr>
          <p:cNvSpPr txBox="1"/>
          <p:nvPr/>
        </p:nvSpPr>
        <p:spPr>
          <a:xfrm>
            <a:off x="1181100" y="1017948"/>
            <a:ext cx="10438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2010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年至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2020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年，世界主要国家和地区纷纷对中国发起贸易救济案件。其中，美国、欧盟、东南亚、拉丁美洲、欧亚经济联盟和海合会的情况如下。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8D141C-050E-4528-BD60-AF01DD494E5D}"/>
              </a:ext>
            </a:extLst>
          </p:cNvPr>
          <p:cNvSpPr txBox="1"/>
          <p:nvPr/>
        </p:nvSpPr>
        <p:spPr>
          <a:xfrm>
            <a:off x="1812026" y="357884"/>
            <a:ext cx="7834236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defRPr/>
            </a:pPr>
            <a:r>
              <a:rPr lang="zh-CN" altLang="en-US" sz="2800" b="1" dirty="0">
                <a:ln w="0"/>
                <a:solidFill>
                  <a:srgbClr val="EE77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主要国家对中国发起的贸易救济调查</a:t>
            </a:r>
          </a:p>
        </p:txBody>
      </p:sp>
    </p:spTree>
    <p:extLst>
      <p:ext uri="{BB962C8B-B14F-4D97-AF65-F5344CB8AC3E}">
        <p14:creationId xmlns:p14="http://schemas.microsoft.com/office/powerpoint/2010/main" val="139709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038575" y="2000911"/>
            <a:ext cx="5827236" cy="1415772"/>
            <a:chOff x="3304038" y="-125467"/>
            <a:chExt cx="5827236" cy="1415772"/>
          </a:xfrm>
        </p:grpSpPr>
        <p:sp>
          <p:nvSpPr>
            <p:cNvPr id="3" name="文本框 2"/>
            <p:cNvSpPr txBox="1"/>
            <p:nvPr/>
          </p:nvSpPr>
          <p:spPr>
            <a:xfrm>
              <a:off x="3304038" y="582419"/>
              <a:ext cx="5827236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defRPr/>
              </a:pPr>
              <a:r>
                <a:rPr lang="zh-CN" altLang="en-US" sz="4000" b="1" dirty="0">
                  <a:solidFill>
                    <a:schemeClr val="tx2"/>
                  </a:solidFill>
                </a:rPr>
                <a:t>贸易救济调查上升的原因</a:t>
              </a: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3304038" y="-125467"/>
              <a:ext cx="2254528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FF9900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rPr>
                <a:t>PART 02</a:t>
              </a:r>
              <a:endPara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39"/>
          <a:stretch/>
        </p:blipFill>
        <p:spPr>
          <a:xfrm rot="10800000">
            <a:off x="6096000" y="963662"/>
            <a:ext cx="6096000" cy="5894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77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484788" y="1986785"/>
            <a:ext cx="8595829" cy="3883760"/>
            <a:chOff x="3341688" y="2045690"/>
            <a:chExt cx="5182800" cy="3381974"/>
          </a:xfrm>
        </p:grpSpPr>
        <p:sp>
          <p:nvSpPr>
            <p:cNvPr id="3" name="MH_SubTitle_1"/>
            <p:cNvSpPr/>
            <p:nvPr>
              <p:custDataLst>
                <p:tags r:id="rId4"/>
              </p:custDataLst>
            </p:nvPr>
          </p:nvSpPr>
          <p:spPr>
            <a:xfrm>
              <a:off x="3341689" y="3051175"/>
              <a:ext cx="1786072" cy="376238"/>
            </a:xfrm>
            <a:prstGeom prst="homePlate">
              <a:avLst/>
            </a:prstGeom>
            <a:solidFill>
              <a:schemeClr val="accent1"/>
            </a:solidFill>
            <a:ln w="635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>
                <a:defRPr/>
              </a:pPr>
              <a:r>
                <a:rPr lang="zh-CN" altLang="en-US" sz="20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第一板块</a:t>
              </a:r>
            </a:p>
          </p:txBody>
        </p:sp>
        <p:cxnSp>
          <p:nvCxnSpPr>
            <p:cNvPr id="6" name="MH_Other_1"/>
            <p:cNvCxnSpPr/>
            <p:nvPr>
              <p:custDataLst>
                <p:tags r:id="rId5"/>
              </p:custDataLst>
            </p:nvPr>
          </p:nvCxnSpPr>
          <p:spPr>
            <a:xfrm>
              <a:off x="3341688" y="2889251"/>
              <a:ext cx="0" cy="2538413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  <a:headEnd type="diamond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MH_SubTitle_2"/>
            <p:cNvSpPr/>
            <p:nvPr>
              <p:custDataLst>
                <p:tags r:id="rId6"/>
              </p:custDataLst>
            </p:nvPr>
          </p:nvSpPr>
          <p:spPr>
            <a:xfrm>
              <a:off x="5206081" y="2518098"/>
              <a:ext cx="1619250" cy="374650"/>
            </a:xfrm>
            <a:prstGeom prst="homePlate">
              <a:avLst/>
            </a:prstGeom>
            <a:solidFill>
              <a:schemeClr val="accent2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第二板块</a:t>
              </a:r>
            </a:p>
          </p:txBody>
        </p:sp>
        <p:cxnSp>
          <p:nvCxnSpPr>
            <p:cNvPr id="12" name="MH_Other_2"/>
            <p:cNvCxnSpPr/>
            <p:nvPr>
              <p:custDataLst>
                <p:tags r:id="rId7"/>
              </p:custDataLst>
            </p:nvPr>
          </p:nvCxnSpPr>
          <p:spPr>
            <a:xfrm>
              <a:off x="5206081" y="2356174"/>
              <a:ext cx="0" cy="2538413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  <a:headEnd type="diamond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MH_SubTitle_3"/>
            <p:cNvSpPr/>
            <p:nvPr>
              <p:custDataLst>
                <p:tags r:id="rId8"/>
              </p:custDataLst>
            </p:nvPr>
          </p:nvSpPr>
          <p:spPr>
            <a:xfrm>
              <a:off x="6903650" y="2207615"/>
              <a:ext cx="1620838" cy="374650"/>
            </a:xfrm>
            <a:prstGeom prst="homePlate">
              <a:avLst/>
            </a:prstGeom>
            <a:solidFill>
              <a:schemeClr val="accent3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no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高科技产业</a:t>
              </a:r>
            </a:p>
          </p:txBody>
        </p:sp>
        <p:cxnSp>
          <p:nvCxnSpPr>
            <p:cNvPr id="16" name="MH_Other_3"/>
            <p:cNvCxnSpPr/>
            <p:nvPr>
              <p:custDataLst>
                <p:tags r:id="rId9"/>
              </p:custDataLst>
            </p:nvPr>
          </p:nvCxnSpPr>
          <p:spPr>
            <a:xfrm>
              <a:off x="6903650" y="2045690"/>
              <a:ext cx="0" cy="2538413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  <a:headEnd type="diamond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矩形 17"/>
          <p:cNvSpPr/>
          <p:nvPr/>
        </p:nvSpPr>
        <p:spPr>
          <a:xfrm>
            <a:off x="493697" y="3818246"/>
            <a:ext cx="2552700" cy="190770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just">
              <a:lnSpc>
                <a:spcPct val="120000"/>
              </a:lnSpc>
              <a:defRPr/>
            </a:pP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农产品</a:t>
            </a: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原料</a:t>
            </a: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简单加工低端产业链产品</a:t>
            </a: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谈判要加基础（美国）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3643376" y="3021589"/>
            <a:ext cx="2552700" cy="260943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just">
              <a:lnSpc>
                <a:spcPct val="120000"/>
              </a:lnSpc>
              <a:defRPr/>
            </a:pPr>
            <a:endParaRPr lang="en-US" altLang="zh-CN" b="1" dirty="0">
              <a:solidFill>
                <a:prstClr val="black">
                  <a:lumMod val="50000"/>
                  <a:lumOff val="50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具有竞争力的、附加值相对较高的工业制造产品</a:t>
            </a: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正面竞争：贸易措施遏制竞争 </a:t>
            </a:r>
            <a:r>
              <a: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精准打击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6409855" y="2620451"/>
            <a:ext cx="2783211" cy="230768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just">
              <a:lnSpc>
                <a:spcPct val="120000"/>
              </a:lnSpc>
              <a:defRPr/>
            </a:pPr>
            <a:endParaRPr lang="en-US" altLang="zh-CN" b="1" dirty="0">
              <a:solidFill>
                <a:prstClr val="black">
                  <a:lumMod val="50000"/>
                  <a:lumOff val="50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知识产权</a:t>
            </a: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通讯</a:t>
            </a: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数据，等</a:t>
            </a: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欧美遏制的重点</a:t>
            </a: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434" b="2440"/>
          <a:stretch/>
        </p:blipFill>
        <p:spPr>
          <a:xfrm rot="5400000">
            <a:off x="350737" y="-350737"/>
            <a:ext cx="1660727" cy="2362201"/>
          </a:xfrm>
          <a:prstGeom prst="rect">
            <a:avLst/>
          </a:prstGeom>
        </p:spPr>
      </p:pic>
      <p:sp>
        <p:nvSpPr>
          <p:cNvPr id="21" name="KSO_Shape">
            <a:extLst>
              <a:ext uri="{FF2B5EF4-FFF2-40B4-BE49-F238E27FC236}">
                <a16:creationId xmlns:a16="http://schemas.microsoft.com/office/drawing/2014/main" id="{C59BDA2E-DC3B-403D-AFDD-2E35C9B9892B}"/>
              </a:ext>
            </a:extLst>
          </p:cNvPr>
          <p:cNvSpPr/>
          <p:nvPr/>
        </p:nvSpPr>
        <p:spPr>
          <a:xfrm>
            <a:off x="871703" y="1116393"/>
            <a:ext cx="309397" cy="332653"/>
          </a:xfrm>
          <a:prstGeom prst="homePlate">
            <a:avLst>
              <a:gd name="adj" fmla="val 32249"/>
            </a:avLst>
          </a:prstGeom>
          <a:solidFill>
            <a:srgbClr val="EE77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0E834DF7-C2D1-4D18-8258-A5617A87D4AA}"/>
              </a:ext>
            </a:extLst>
          </p:cNvPr>
          <p:cNvSpPr txBox="1"/>
          <p:nvPr/>
        </p:nvSpPr>
        <p:spPr>
          <a:xfrm>
            <a:off x="1405998" y="893240"/>
            <a:ext cx="7645947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9933"/>
              </a:buClr>
              <a:buSzPct val="200000"/>
              <a:defRPr/>
            </a:pPr>
            <a:r>
              <a:rPr lang="zh-CN" altLang="en-US" sz="2800" b="1" dirty="0">
                <a:ln w="0"/>
                <a:solidFill>
                  <a:srgbClr val="EE77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三大贸易政策板块 </a:t>
            </a:r>
            <a:r>
              <a:rPr lang="en-US" altLang="zh-CN" sz="2800" b="1" dirty="0">
                <a:ln w="0"/>
                <a:solidFill>
                  <a:srgbClr val="EE77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– </a:t>
            </a:r>
            <a:r>
              <a:rPr lang="zh-CN" altLang="en-US" sz="2800" b="1" dirty="0">
                <a:ln w="0"/>
                <a:solidFill>
                  <a:srgbClr val="EE77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中国出口的趋势与竞争</a:t>
            </a:r>
            <a:endParaRPr lang="en-US" altLang="zh-CN" sz="2800" b="1" dirty="0">
              <a:ln w="0"/>
              <a:solidFill>
                <a:srgbClr val="EE77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17" name="图片 16" descr="logo.png">
            <a:extLst>
              <a:ext uri="{FF2B5EF4-FFF2-40B4-BE49-F238E27FC236}">
                <a16:creationId xmlns:a16="http://schemas.microsoft.com/office/drawing/2014/main" id="{EFF71BF1-ED37-4173-8A0E-E7D370B5E7C4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0" t="7934" r="69244" b="74403"/>
          <a:stretch/>
        </p:blipFill>
        <p:spPr>
          <a:xfrm>
            <a:off x="10610566" y="6257725"/>
            <a:ext cx="1581433" cy="591833"/>
          </a:xfrm>
          <a:prstGeom prst="rect">
            <a:avLst/>
          </a:prstGeom>
        </p:spPr>
      </p:pic>
      <p:sp>
        <p:nvSpPr>
          <p:cNvPr id="19" name="页脚占位符 3">
            <a:extLst>
              <a:ext uri="{FF2B5EF4-FFF2-40B4-BE49-F238E27FC236}">
                <a16:creationId xmlns:a16="http://schemas.microsoft.com/office/drawing/2014/main" id="{A6B182A7-48F2-43B9-A79F-0B31D96E525B}"/>
              </a:ext>
            </a:extLst>
          </p:cNvPr>
          <p:cNvSpPr txBox="1">
            <a:spLocks/>
          </p:cNvSpPr>
          <p:nvPr/>
        </p:nvSpPr>
        <p:spPr>
          <a:xfrm>
            <a:off x="-1357229" y="6397109"/>
            <a:ext cx="4339828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66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严格保密</a:t>
            </a:r>
          </a:p>
        </p:txBody>
      </p:sp>
      <p:sp>
        <p:nvSpPr>
          <p:cNvPr id="25" name="灯片编号占位符 2">
            <a:extLst>
              <a:ext uri="{FF2B5EF4-FFF2-40B4-BE49-F238E27FC236}">
                <a16:creationId xmlns:a16="http://schemas.microsoft.com/office/drawing/2014/main" id="{05FD529D-BFD8-4F60-A96E-2BAD797A1F4B}"/>
              </a:ext>
            </a:extLst>
          </p:cNvPr>
          <p:cNvSpPr txBox="1">
            <a:spLocks/>
          </p:cNvSpPr>
          <p:nvPr/>
        </p:nvSpPr>
        <p:spPr>
          <a:xfrm>
            <a:off x="3464802" y="6397109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01EE5D-26FB-46D5-A381-ECFB35BF1D34}" type="slidenum">
              <a:rPr kumimoji="0" lang="zh-CN" altLang="en-US" sz="126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6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F7DAB884-7B3F-4061-9DE4-DA9FB4CC1ABB}"/>
              </a:ext>
            </a:extLst>
          </p:cNvPr>
          <p:cNvSpPr txBox="1"/>
          <p:nvPr/>
        </p:nvSpPr>
        <p:spPr>
          <a:xfrm>
            <a:off x="1812026" y="357884"/>
            <a:ext cx="7834236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defRPr/>
            </a:pPr>
            <a:r>
              <a:rPr lang="zh-CN" altLang="en-US" sz="2800" b="1" dirty="0">
                <a:ln w="0"/>
                <a:solidFill>
                  <a:srgbClr val="59595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美国、欧盟政策法律调整</a:t>
            </a:r>
          </a:p>
        </p:txBody>
      </p:sp>
      <p:sp>
        <p:nvSpPr>
          <p:cNvPr id="27" name="TextBox 7">
            <a:extLst>
              <a:ext uri="{FF2B5EF4-FFF2-40B4-BE49-F238E27FC236}">
                <a16:creationId xmlns:a16="http://schemas.microsoft.com/office/drawing/2014/main" id="{718A3E45-BE17-4CD1-9E2A-BB2284FA3E72}"/>
              </a:ext>
            </a:extLst>
          </p:cNvPr>
          <p:cNvSpPr txBox="1"/>
          <p:nvPr/>
        </p:nvSpPr>
        <p:spPr>
          <a:xfrm flipV="1">
            <a:off x="353167" y="902853"/>
            <a:ext cx="10931676" cy="36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70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pic>
        <p:nvPicPr>
          <p:cNvPr id="28" name="图片 27" descr="D:\=Business Support=\VI系统\logo\中英文全称横版Logo.png">
            <a:extLst>
              <a:ext uri="{FF2B5EF4-FFF2-40B4-BE49-F238E27FC236}">
                <a16:creationId xmlns:a16="http://schemas.microsoft.com/office/drawing/2014/main" id="{D7C1F6D4-12DF-417B-8F82-65F709F27B1E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6996" y="412731"/>
            <a:ext cx="2426122" cy="37425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MH_SubTitle_2">
            <a:extLst>
              <a:ext uri="{FF2B5EF4-FFF2-40B4-BE49-F238E27FC236}">
                <a16:creationId xmlns:a16="http://schemas.microsoft.com/office/drawing/2014/main" id="{8FDD6796-9EB3-44C4-9226-7E7AB5CAF5E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9305515" y="1626587"/>
            <a:ext cx="2685574" cy="430237"/>
          </a:xfrm>
          <a:prstGeom prst="homePlate">
            <a:avLst/>
          </a:prstGeom>
          <a:solidFill>
            <a:schemeClr val="accent2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ctr"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竞争态势</a:t>
            </a:r>
          </a:p>
        </p:txBody>
      </p:sp>
      <p:cxnSp>
        <p:nvCxnSpPr>
          <p:cNvPr id="31" name="MH_Other_3">
            <a:extLst>
              <a:ext uri="{FF2B5EF4-FFF2-40B4-BE49-F238E27FC236}">
                <a16:creationId xmlns:a16="http://schemas.microsoft.com/office/drawing/2014/main" id="{728F78D9-A5F1-4B69-88B7-DDA06F22FD89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9305515" y="1497986"/>
            <a:ext cx="0" cy="2915039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diamond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>
            <a:extLst>
              <a:ext uri="{FF2B5EF4-FFF2-40B4-BE49-F238E27FC236}">
                <a16:creationId xmlns:a16="http://schemas.microsoft.com/office/drawing/2014/main" id="{807F13E7-9F54-4AD7-B48E-F67EE2F506A5}"/>
              </a:ext>
            </a:extLst>
          </p:cNvPr>
          <p:cNvSpPr/>
          <p:nvPr/>
        </p:nvSpPr>
        <p:spPr>
          <a:xfrm>
            <a:off x="9408789" y="2048402"/>
            <a:ext cx="2783211" cy="164288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 algn="just">
              <a:lnSpc>
                <a:spcPct val="120000"/>
              </a:lnSpc>
              <a:defRPr/>
            </a:pPr>
            <a:endParaRPr lang="en-US" altLang="zh-CN" b="1" dirty="0">
              <a:solidFill>
                <a:prstClr val="black">
                  <a:lumMod val="50000"/>
                  <a:lumOff val="50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defRPr/>
            </a:pP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产业链的提升</a:t>
            </a: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defRPr/>
            </a:pPr>
            <a:endParaRPr lang="en-US" altLang="zh-CN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科技支撑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3605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  <p:bldP spid="23" grpId="0"/>
      <p:bldP spid="21" grpId="0" animBg="1"/>
      <p:bldP spid="24" grpId="0"/>
      <p:bldP spid="30" grpId="0" animBg="1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434" b="2440"/>
          <a:stretch/>
        </p:blipFill>
        <p:spPr>
          <a:xfrm rot="5400000">
            <a:off x="350737" y="-350737"/>
            <a:ext cx="1660727" cy="2362201"/>
          </a:xfrm>
          <a:prstGeom prst="rect">
            <a:avLst/>
          </a:prstGeom>
        </p:spPr>
      </p:pic>
      <p:sp>
        <p:nvSpPr>
          <p:cNvPr id="21" name="KSO_Shape">
            <a:extLst>
              <a:ext uri="{FF2B5EF4-FFF2-40B4-BE49-F238E27FC236}">
                <a16:creationId xmlns:a16="http://schemas.microsoft.com/office/drawing/2014/main" id="{C59BDA2E-DC3B-403D-AFDD-2E35C9B9892B}"/>
              </a:ext>
            </a:extLst>
          </p:cNvPr>
          <p:cNvSpPr/>
          <p:nvPr/>
        </p:nvSpPr>
        <p:spPr>
          <a:xfrm>
            <a:off x="871703" y="1118733"/>
            <a:ext cx="309397" cy="332653"/>
          </a:xfrm>
          <a:prstGeom prst="homePlate">
            <a:avLst>
              <a:gd name="adj" fmla="val 32249"/>
            </a:avLst>
          </a:prstGeom>
          <a:solidFill>
            <a:srgbClr val="EE77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EE7700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0E834DF7-C2D1-4D18-8258-A5617A87D4AA}"/>
              </a:ext>
            </a:extLst>
          </p:cNvPr>
          <p:cNvSpPr txBox="1"/>
          <p:nvPr/>
        </p:nvSpPr>
        <p:spPr>
          <a:xfrm>
            <a:off x="1331652" y="999069"/>
            <a:ext cx="8059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9933"/>
              </a:buClr>
              <a:buSzPct val="200000"/>
              <a:defRPr/>
            </a:pPr>
            <a:r>
              <a:rPr lang="zh-CN" altLang="en-US" sz="2800" b="1" dirty="0">
                <a:ln w="0"/>
                <a:solidFill>
                  <a:srgbClr val="EE77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“双反”调查措施实施后的贸易渠道与方式改变</a:t>
            </a:r>
          </a:p>
        </p:txBody>
      </p:sp>
      <p:pic>
        <p:nvPicPr>
          <p:cNvPr id="17" name="图片 16" descr="logo.png">
            <a:extLst>
              <a:ext uri="{FF2B5EF4-FFF2-40B4-BE49-F238E27FC236}">
                <a16:creationId xmlns:a16="http://schemas.microsoft.com/office/drawing/2014/main" id="{EFF71BF1-ED37-4173-8A0E-E7D370B5E7C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0" t="7934" r="69244" b="74403"/>
          <a:stretch/>
        </p:blipFill>
        <p:spPr>
          <a:xfrm>
            <a:off x="10610566" y="6257725"/>
            <a:ext cx="1581433" cy="591833"/>
          </a:xfrm>
          <a:prstGeom prst="rect">
            <a:avLst/>
          </a:prstGeom>
        </p:spPr>
      </p:pic>
      <p:sp>
        <p:nvSpPr>
          <p:cNvPr id="19" name="页脚占位符 3">
            <a:extLst>
              <a:ext uri="{FF2B5EF4-FFF2-40B4-BE49-F238E27FC236}">
                <a16:creationId xmlns:a16="http://schemas.microsoft.com/office/drawing/2014/main" id="{A6B182A7-48F2-43B9-A79F-0B31D96E525B}"/>
              </a:ext>
            </a:extLst>
          </p:cNvPr>
          <p:cNvSpPr txBox="1">
            <a:spLocks/>
          </p:cNvSpPr>
          <p:nvPr/>
        </p:nvSpPr>
        <p:spPr>
          <a:xfrm>
            <a:off x="-1357229" y="6397109"/>
            <a:ext cx="4339828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66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严格保密</a:t>
            </a:r>
            <a:endParaRPr kumimoji="0" lang="zh-CN" altLang="en-US" sz="1266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5" name="灯片编号占位符 2">
            <a:extLst>
              <a:ext uri="{FF2B5EF4-FFF2-40B4-BE49-F238E27FC236}">
                <a16:creationId xmlns:a16="http://schemas.microsoft.com/office/drawing/2014/main" id="{05FD529D-BFD8-4F60-A96E-2BAD797A1F4B}"/>
              </a:ext>
            </a:extLst>
          </p:cNvPr>
          <p:cNvSpPr txBox="1">
            <a:spLocks/>
          </p:cNvSpPr>
          <p:nvPr/>
        </p:nvSpPr>
        <p:spPr>
          <a:xfrm>
            <a:off x="3464802" y="6397109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01EE5D-26FB-46D5-A381-ECFB35BF1D34}" type="slidenum">
              <a:rPr kumimoji="0" lang="zh-CN" altLang="en-US" sz="1266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66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F7DAB884-7B3F-4061-9DE4-DA9FB4CC1ABB}"/>
              </a:ext>
            </a:extLst>
          </p:cNvPr>
          <p:cNvSpPr txBox="1"/>
          <p:nvPr/>
        </p:nvSpPr>
        <p:spPr>
          <a:xfrm>
            <a:off x="1812026" y="357884"/>
            <a:ext cx="7834236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defRPr/>
            </a:pPr>
            <a:r>
              <a:rPr lang="zh-CN" altLang="en-US" sz="2800" b="1" dirty="0">
                <a:ln w="0"/>
                <a:solidFill>
                  <a:srgbClr val="59595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贸易救济措施的后果</a:t>
            </a:r>
          </a:p>
        </p:txBody>
      </p:sp>
      <p:sp>
        <p:nvSpPr>
          <p:cNvPr id="27" name="TextBox 7">
            <a:extLst>
              <a:ext uri="{FF2B5EF4-FFF2-40B4-BE49-F238E27FC236}">
                <a16:creationId xmlns:a16="http://schemas.microsoft.com/office/drawing/2014/main" id="{718A3E45-BE17-4CD1-9E2A-BB2284FA3E72}"/>
              </a:ext>
            </a:extLst>
          </p:cNvPr>
          <p:cNvSpPr txBox="1"/>
          <p:nvPr/>
        </p:nvSpPr>
        <p:spPr>
          <a:xfrm flipV="1">
            <a:off x="353167" y="902853"/>
            <a:ext cx="10931676" cy="36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70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pic>
        <p:nvPicPr>
          <p:cNvPr id="28" name="图片 27" descr="D:\=Business Support=\VI系统\logo\中英文全称横版Logo.png">
            <a:extLst>
              <a:ext uri="{FF2B5EF4-FFF2-40B4-BE49-F238E27FC236}">
                <a16:creationId xmlns:a16="http://schemas.microsoft.com/office/drawing/2014/main" id="{D7C1F6D4-12DF-417B-8F82-65F709F27B1E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6996" y="412731"/>
            <a:ext cx="2426122" cy="3742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2C7C1FF6-AA84-4883-87A3-4EEC2818A09D}"/>
              </a:ext>
            </a:extLst>
          </p:cNvPr>
          <p:cNvSpPr txBox="1"/>
          <p:nvPr/>
        </p:nvSpPr>
        <p:spPr>
          <a:xfrm>
            <a:off x="1181100" y="1660728"/>
            <a:ext cx="9734281" cy="957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zh-CN" altLang="en-US" sz="20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不公平的贸易政策与法律，带来高幅度的措施。中国企业面临出口市场的封堵，通常会引发如下的情势：</a:t>
            </a:r>
          </a:p>
        </p:txBody>
      </p:sp>
      <p:graphicFrame>
        <p:nvGraphicFramePr>
          <p:cNvPr id="2" name="图示 1">
            <a:extLst>
              <a:ext uri="{FF2B5EF4-FFF2-40B4-BE49-F238E27FC236}">
                <a16:creationId xmlns:a16="http://schemas.microsoft.com/office/drawing/2014/main" id="{32170085-4D28-458E-A48F-682DDAE6D1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1130353"/>
              </p:ext>
            </p:extLst>
          </p:nvPr>
        </p:nvGraphicFramePr>
        <p:xfrm>
          <a:off x="565383" y="2865083"/>
          <a:ext cx="10327521" cy="3145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882600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/>
      <p:bldP spid="4" grpId="0"/>
      <p:bldGraphic spid="2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038575" y="2000911"/>
            <a:ext cx="4801314" cy="1415772"/>
            <a:chOff x="3304038" y="-125467"/>
            <a:chExt cx="4801314" cy="1415772"/>
          </a:xfrm>
        </p:grpSpPr>
        <p:sp>
          <p:nvSpPr>
            <p:cNvPr id="3" name="文本框 2"/>
            <p:cNvSpPr txBox="1"/>
            <p:nvPr/>
          </p:nvSpPr>
          <p:spPr>
            <a:xfrm>
              <a:off x="3304038" y="582419"/>
              <a:ext cx="4801314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defRPr/>
              </a:pPr>
              <a:r>
                <a:rPr lang="zh-CN" altLang="en-US" sz="4000" b="1" dirty="0">
                  <a:solidFill>
                    <a:schemeClr val="tx2"/>
                  </a:solidFill>
                </a:rPr>
                <a:t>反规避调查以及后果</a:t>
              </a: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3304038" y="-125467"/>
              <a:ext cx="2254528" cy="70788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FF9900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rPr>
                <a:t>PART 03</a:t>
              </a:r>
              <a:endPara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39"/>
          <a:stretch/>
        </p:blipFill>
        <p:spPr>
          <a:xfrm rot="10800000">
            <a:off x="6096000" y="963662"/>
            <a:ext cx="6096000" cy="5894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98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3"/>
  <p:tag name="MH_CATEGORY" val="#BingLLB#"/>
  <p:tag name="MH_LAYOUT" val="SubTitleText"/>
  <p:tag name="MH" val="20170710183531"/>
  <p:tag name="MH_LIBRARY" val="GRAPHI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3"/>
  <p:tag name="MH_CATEGORY" val="#BingLLB#"/>
  <p:tag name="MH_LAYOUT" val="SubTitleText"/>
  <p:tag name="MH" val="20170710183531"/>
  <p:tag name="MH_LIBRARY" val="GRAPHIC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3"/>
  <p:tag name="MH_CATEGORY" val="#BingLLB#"/>
  <p:tag name="MH_LAYOUT" val="SubTitleText"/>
  <p:tag name="MH" val="20170710183531"/>
  <p:tag name="MH_LIBRARY" val="GRAPHIC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3"/>
  <p:tag name="MH_CATEGORY" val="#BingLLB#"/>
  <p:tag name="MH_LAYOUT" val="SubTitleText"/>
  <p:tag name="MH" val="20170710183531"/>
  <p:tag name="MH_LIBRARY" val="GRAPHIC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DIAGRAM" val="7ed0e774-3a9f-4657-9436-b2c16320f00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TYPE" val="#NeiR#"/>
  <p:tag name="MH_NUMBER" val="3"/>
  <p:tag name="MH_CATEGORY" val="#BingLLB#"/>
  <p:tag name="MH_LAYOUT" val="SubTitleText"/>
  <p:tag name="MH" val="20170710183531"/>
  <p:tag name="MH_LIBRARY" val="GRAPHIC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10183531"/>
  <p:tag name="MH_LIBRARY" val="GRAPHIC"/>
  <p:tag name="MH_TYPE" val="SubTitle"/>
  <p:tag name="MH_ORDER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10183531"/>
  <p:tag name="MH_LIBRARY" val="GRAPHIC"/>
  <p:tag name="MH_TYPE" val="Other"/>
  <p:tag name="MH_ORDER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10183531"/>
  <p:tag name="MH_LIBRARY" val="GRAPHIC"/>
  <p:tag name="MH_TYPE" val="SubTitle"/>
  <p:tag name="MH_ORDER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10183531"/>
  <p:tag name="MH_LIBRARY" val="GRAPHIC"/>
  <p:tag name="MH_TYPE" val="Other"/>
  <p:tag name="MH_ORDER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10183531"/>
  <p:tag name="MH_LIBRARY" val="GRAPHIC"/>
  <p:tag name="MH_TYPE" val="SubTitle"/>
  <p:tag name="MH_ORDER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10183531"/>
  <p:tag name="MH_LIBRARY" val="GRAPHIC"/>
  <p:tag name="MH_TYPE" val="SubTitle"/>
  <p:tag name="MH_ORDER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10183531"/>
  <p:tag name="MH_LIBRARY" val="GRAPHIC"/>
  <p:tag name="MH_TYPE" val="Other"/>
  <p:tag name="MH_ORDER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10183531"/>
  <p:tag name="MH_LIBRARY" val="GRAPHIC"/>
  <p:tag name="MH_TYPE" val="Other"/>
  <p:tag name="MH_ORDER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10183531"/>
  <p:tag name="MH_LIBRARY" val="GRAPHIC"/>
  <p:tag name="MH_TYPE" val="SubTitle"/>
  <p:tag name="MH_ORDER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10183531"/>
  <p:tag name="MH_LIBRARY" val="GRAPHIC"/>
  <p:tag name="MH_TYPE" val="Other"/>
  <p:tag name="MH_ORDER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10183531"/>
  <p:tag name="MH_LIBRARY" val="GRAPHIC"/>
  <p:tag name="MH_TYPE" val="SubTitle"/>
  <p:tag name="MH_ORDER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10183531"/>
  <p:tag name="MH_LIBRARY" val="GRAPHIC"/>
  <p:tag name="MH_TYPE" val="Other"/>
  <p:tag name="MH_ORDER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10183531"/>
  <p:tag name="MH_LIBRARY" val="GRAPHIC"/>
  <p:tag name="MH_TYPE" val="SubTitle"/>
  <p:tag name="MH_ORDER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710183531"/>
  <p:tag name="MH_LIBRARY" val="GRAPHIC"/>
  <p:tag name="MH_TYPE" val="Other"/>
  <p:tag name="MH_ORDER" val="3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</TotalTime>
  <Words>732</Words>
  <Application>Microsoft Office PowerPoint</Application>
  <PresentationFormat>宽屏</PresentationFormat>
  <Paragraphs>152</Paragraphs>
  <Slides>17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8" baseType="lpstr">
      <vt:lpstr>等线</vt:lpstr>
      <vt:lpstr>华文细黑</vt:lpstr>
      <vt:lpstr>华文新魏</vt:lpstr>
      <vt:lpstr>微软雅黑</vt:lpstr>
      <vt:lpstr>微软雅黑</vt:lpstr>
      <vt:lpstr>Arial</vt:lpstr>
      <vt:lpstr>Calibri</vt:lpstr>
      <vt:lpstr>Calibri Light</vt:lpstr>
      <vt:lpstr>Times New Roman</vt:lpstr>
      <vt:lpstr>Wingdings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YU, Xue /ZL</dc:creator>
  <cp:lastModifiedBy>PU, Lingchen /ZL</cp:lastModifiedBy>
  <cp:revision>61</cp:revision>
  <dcterms:created xsi:type="dcterms:W3CDTF">2020-09-11T11:50:13Z</dcterms:created>
  <dcterms:modified xsi:type="dcterms:W3CDTF">2020-11-10T09:59:11Z</dcterms:modified>
</cp:coreProperties>
</file>