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9"/>
  </p:notesMasterIdLst>
  <p:sldIdLst>
    <p:sldId id="293" r:id="rId2"/>
    <p:sldId id="376" r:id="rId3"/>
    <p:sldId id="375" r:id="rId4"/>
    <p:sldId id="379" r:id="rId5"/>
    <p:sldId id="380" r:id="rId6"/>
    <p:sldId id="377" r:id="rId7"/>
    <p:sldId id="334" r:id="rId8"/>
    <p:sldId id="333" r:id="rId9"/>
    <p:sldId id="382" r:id="rId10"/>
    <p:sldId id="381" r:id="rId11"/>
    <p:sldId id="383" r:id="rId12"/>
    <p:sldId id="344" r:id="rId13"/>
    <p:sldId id="384" r:id="rId14"/>
    <p:sldId id="346" r:id="rId15"/>
    <p:sldId id="388" r:id="rId16"/>
    <p:sldId id="393" r:id="rId17"/>
    <p:sldId id="395" r:id="rId18"/>
    <p:sldId id="364" r:id="rId19"/>
    <p:sldId id="386" r:id="rId20"/>
    <p:sldId id="361" r:id="rId21"/>
    <p:sldId id="362" r:id="rId22"/>
    <p:sldId id="390" r:id="rId23"/>
    <p:sldId id="391" r:id="rId24"/>
    <p:sldId id="392" r:id="rId25"/>
    <p:sldId id="409" r:id="rId26"/>
    <p:sldId id="408" r:id="rId27"/>
    <p:sldId id="394" r:id="rId28"/>
    <p:sldId id="404" r:id="rId29"/>
    <p:sldId id="389" r:id="rId30"/>
    <p:sldId id="405" r:id="rId31"/>
    <p:sldId id="401" r:id="rId32"/>
    <p:sldId id="406" r:id="rId33"/>
    <p:sldId id="402" r:id="rId34"/>
    <p:sldId id="407" r:id="rId35"/>
    <p:sldId id="410" r:id="rId36"/>
    <p:sldId id="387" r:id="rId37"/>
    <p:sldId id="396" r:id="rId38"/>
    <p:sldId id="397" r:id="rId39"/>
    <p:sldId id="403" r:id="rId40"/>
    <p:sldId id="360" r:id="rId41"/>
    <p:sldId id="339" r:id="rId42"/>
    <p:sldId id="398" r:id="rId43"/>
    <p:sldId id="399" r:id="rId44"/>
    <p:sldId id="400" r:id="rId45"/>
    <p:sldId id="304" r:id="rId46"/>
    <p:sldId id="315" r:id="rId47"/>
    <p:sldId id="294" r:id="rId48"/>
  </p:sldIdLst>
  <p:sldSz cx="12192000" cy="6858000"/>
  <p:notesSz cx="6807200" cy="99393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pos="4498" userDrawn="1">
          <p15:clr>
            <a:srgbClr val="A4A3A4"/>
          </p15:clr>
        </p15:guide>
        <p15:guide id="3" pos="3727" userDrawn="1">
          <p15:clr>
            <a:srgbClr val="A4A3A4"/>
          </p15:clr>
        </p15:guide>
        <p15:guide id="4" pos="4679" userDrawn="1">
          <p15:clr>
            <a:srgbClr val="A4A3A4"/>
          </p15:clr>
        </p15:guide>
        <p15:guide id="5" orient="horz" pos="3385" userDrawn="1">
          <p15:clr>
            <a:srgbClr val="A4A3A4"/>
          </p15:clr>
        </p15:guide>
        <p15:guide id="6" orient="horz" pos="935" userDrawn="1">
          <p15:clr>
            <a:srgbClr val="A4A3A4"/>
          </p15:clr>
        </p15:guide>
        <p15:guide id="7" orient="horz" pos="2024" userDrawn="1">
          <p15:clr>
            <a:srgbClr val="A4A3A4"/>
          </p15:clr>
        </p15:guide>
        <p15:guide id="8" orient="horz" pos="2523" userDrawn="1">
          <p15:clr>
            <a:srgbClr val="A4A3A4"/>
          </p15:clr>
        </p15:guide>
        <p15:guide id="9" orient="horz" pos="3657" userDrawn="1">
          <p15:clr>
            <a:srgbClr val="A4A3A4"/>
          </p15:clr>
        </p15:guide>
        <p15:guide id="10" orient="horz" pos="391" userDrawn="1">
          <p15:clr>
            <a:srgbClr val="A4A3A4"/>
          </p15:clr>
        </p15:guide>
        <p15:guide id="11" orient="horz" pos="2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法寅" initials="李法寅" lastIdx="2" clrIdx="0">
    <p:extLst>
      <p:ext uri="{19B8F6BF-5375-455C-9EA6-DF929625EA0E}">
        <p15:presenceInfo xmlns:p15="http://schemas.microsoft.com/office/powerpoint/2012/main" userId="S-1-5-21-2055866698-3652965147-576492982-26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5155"/>
    <a:srgbClr val="C25C60"/>
    <a:srgbClr val="913135"/>
    <a:srgbClr val="B31A20"/>
    <a:srgbClr val="714749"/>
    <a:srgbClr val="5A5758"/>
    <a:srgbClr val="794245"/>
    <a:srgbClr val="595859"/>
    <a:srgbClr val="5E5556"/>
    <a:srgbClr val="A22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autoAdjust="0"/>
    <p:restoredTop sz="94660"/>
  </p:normalViewPr>
  <p:slideViewPr>
    <p:cSldViewPr snapToGrid="0">
      <p:cViewPr varScale="1">
        <p:scale>
          <a:sx n="86" d="100"/>
          <a:sy n="86" d="100"/>
        </p:scale>
        <p:origin x="610" y="62"/>
      </p:cViewPr>
      <p:guideLst>
        <p:guide orient="horz" pos="2795"/>
        <p:guide pos="4498"/>
        <p:guide pos="3727"/>
        <p:guide pos="4679"/>
        <p:guide orient="horz" pos="3385"/>
        <p:guide orient="horz" pos="935"/>
        <p:guide orient="horz" pos="2024"/>
        <p:guide orient="horz" pos="2523"/>
        <p:guide orient="horz" pos="3657"/>
        <p:guide orient="horz" pos="391"/>
        <p:guide orient="horz" pos="23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D383FB4-B968-4D43-A909-F04A7C69D253}" type="datetimeFigureOut">
              <a:rPr lang="zh-CN" altLang="en-US" smtClean="0"/>
              <a:t>2020/10/29</a:t>
            </a:fld>
            <a:endParaRPr lang="zh-CN" altLang="en-US"/>
          </a:p>
        </p:txBody>
      </p:sp>
      <p:sp>
        <p:nvSpPr>
          <p:cNvPr id="4" name="幻灯片图像占位符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8117F83-8BF2-48C8-B1A5-86DCCE315B37}" type="slidenum">
              <a:rPr lang="zh-CN" altLang="en-US" smtClean="0"/>
              <a:t>‹#›</a:t>
            </a:fld>
            <a:endParaRPr lang="zh-CN" altLang="en-US"/>
          </a:p>
        </p:txBody>
      </p:sp>
    </p:spTree>
    <p:extLst>
      <p:ext uri="{BB962C8B-B14F-4D97-AF65-F5344CB8AC3E}">
        <p14:creationId xmlns:p14="http://schemas.microsoft.com/office/powerpoint/2010/main" val="3973645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182196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47</a:t>
            </a:fld>
            <a:endParaRPr lang="zh-CN" altLang="en-US"/>
          </a:p>
        </p:txBody>
      </p:sp>
    </p:spTree>
    <p:extLst>
      <p:ext uri="{BB962C8B-B14F-4D97-AF65-F5344CB8AC3E}">
        <p14:creationId xmlns:p14="http://schemas.microsoft.com/office/powerpoint/2010/main" val="102872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42F039C-F7ED-4BC1-B13C-E838DA658C18}" type="datetimeFigureOut">
              <a:rPr lang="zh-CN" altLang="en-US" smtClean="0"/>
              <a:t>2020/10/29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56D9CB-8580-4EF6-9321-EDF327E0A634}" type="slidenum">
              <a:rPr lang="zh-CN" altLang="en-US" smtClean="0"/>
              <a:t>‹#›</a:t>
            </a:fld>
            <a:endParaRPr lang="zh-CN" altLang="en-US"/>
          </a:p>
        </p:txBody>
      </p:sp>
    </p:spTree>
    <p:extLst>
      <p:ext uri="{BB962C8B-B14F-4D97-AF65-F5344CB8AC3E}">
        <p14:creationId xmlns:p14="http://schemas.microsoft.com/office/powerpoint/2010/main" val="41113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2F039C-F7ED-4BC1-B13C-E838DA658C18}" type="datetimeFigureOut">
              <a:rPr lang="zh-CN" altLang="en-US" smtClean="0"/>
              <a:t>2020/10/29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56D9CB-8580-4EF6-9321-EDF327E0A634}" type="slidenum">
              <a:rPr lang="zh-CN" altLang="en-US" smtClean="0"/>
              <a:t>‹#›</a:t>
            </a:fld>
            <a:endParaRPr lang="zh-CN" altLang="en-US"/>
          </a:p>
        </p:txBody>
      </p:sp>
    </p:spTree>
    <p:extLst>
      <p:ext uri="{BB962C8B-B14F-4D97-AF65-F5344CB8AC3E}">
        <p14:creationId xmlns:p14="http://schemas.microsoft.com/office/powerpoint/2010/main" val="421254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2F039C-F7ED-4BC1-B13C-E838DA658C18}" type="datetimeFigureOut">
              <a:rPr lang="zh-CN" altLang="en-US" smtClean="0"/>
              <a:t>2020/10/29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56D9CB-8580-4EF6-9321-EDF327E0A634}" type="slidenum">
              <a:rPr lang="zh-CN" altLang="en-US" smtClean="0"/>
              <a:t>‹#›</a:t>
            </a:fld>
            <a:endParaRPr lang="zh-CN" altLang="en-US"/>
          </a:p>
        </p:txBody>
      </p:sp>
    </p:spTree>
    <p:extLst>
      <p:ext uri="{BB962C8B-B14F-4D97-AF65-F5344CB8AC3E}">
        <p14:creationId xmlns:p14="http://schemas.microsoft.com/office/powerpoint/2010/main" val="2903810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 y="0"/>
            <a:ext cx="10290628" cy="5359475"/>
          </a:xfrm>
          <a:custGeom>
            <a:avLst/>
            <a:gdLst>
              <a:gd name="connsiteX0" fmla="*/ 1 w 10290628"/>
              <a:gd name="connsiteY0" fmla="*/ 0 h 5359474"/>
              <a:gd name="connsiteX1" fmla="*/ 5589654 w 10290628"/>
              <a:gd name="connsiteY1" fmla="*/ 0 h 5359474"/>
              <a:gd name="connsiteX2" fmla="*/ 10290628 w 10290628"/>
              <a:gd name="connsiteY2" fmla="*/ 5345030 h 5359474"/>
              <a:gd name="connsiteX3" fmla="*/ 10274206 w 10290628"/>
              <a:gd name="connsiteY3" fmla="*/ 5359473 h 5359474"/>
              <a:gd name="connsiteX4" fmla="*/ 0 w 10290628"/>
              <a:gd name="connsiteY4" fmla="*/ 5359474 h 535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0628" h="5359474">
                <a:moveTo>
                  <a:pt x="1" y="0"/>
                </a:moveTo>
                <a:lnTo>
                  <a:pt x="5589654" y="0"/>
                </a:lnTo>
                <a:lnTo>
                  <a:pt x="10290628" y="5345030"/>
                </a:lnTo>
                <a:lnTo>
                  <a:pt x="10274206" y="5359473"/>
                </a:lnTo>
                <a:lnTo>
                  <a:pt x="0" y="535947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39287383"/>
      </p:ext>
    </p:extLst>
  </p:cSld>
  <p:clrMapOvr>
    <a:masterClrMapping/>
  </p:clrMapOvr>
  <mc:AlternateContent xmlns:mc="http://schemas.openxmlformats.org/markup-compatibility/2006" xmlns:p14="http://schemas.microsoft.com/office/powerpoint/2010/main">
    <mc:Choice Requires="p14">
      <p:transition spd="med" p14:dur="699" advClick="0" advTm="3000">
        <p:fade/>
      </p:transition>
    </mc:Choice>
    <mc:Fallback xmlns="">
      <p:transition spd="med"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82217"/>
            <a:ext cx="10515600" cy="378359"/>
          </a:xfrm>
          <a:prstGeom prst="rect">
            <a:avLst/>
          </a:prstGeom>
        </p:spPr>
        <p:txBody>
          <a:bodyPr/>
          <a:lstStyle>
            <a:lvl1pPr>
              <a:defRPr sz="2000" b="1" i="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endParaRPr kumimoji="1" lang="zh-CN" altLang="en-US" dirty="0"/>
          </a:p>
        </p:txBody>
      </p:sp>
      <p:sp>
        <p:nvSpPr>
          <p:cNvPr id="3" name="矩形 2"/>
          <p:cNvSpPr/>
          <p:nvPr userDrawn="1"/>
        </p:nvSpPr>
        <p:spPr bwMode="auto">
          <a:xfrm>
            <a:off x="426757" y="1085849"/>
            <a:ext cx="11338483" cy="5381625"/>
          </a:xfrm>
          <a:prstGeom prst="rect">
            <a:avLst/>
          </a:prstGeom>
          <a:pattFill prst="ltUpDiag">
            <a:fgClr>
              <a:schemeClr val="bg1">
                <a:lumMod val="95000"/>
              </a:schemeClr>
            </a:fgClr>
            <a:bgClr>
              <a:schemeClr val="bg1"/>
            </a:bgClr>
          </a:pattFill>
          <a:ln w="9525" cap="flat" cmpd="sng" algn="ctr">
            <a:solidFill>
              <a:srgbClr val="595959">
                <a:alpha val="2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
                <a:schemeClr val="accent2"/>
              </a:buClr>
              <a:buSzTx/>
              <a:buFont typeface="Audi Type" pitchFamily="34" charset="0"/>
              <a:buNone/>
              <a:tabLst/>
            </a:pPr>
            <a:endParaRPr kumimoji="0" lang="zh-CN" altLang="en-US" sz="1200" b="0" i="0" u="none" strike="noStrike" cap="none" normalizeH="0" baseline="0" dirty="0">
              <a:ln>
                <a:noFill/>
              </a:ln>
              <a:solidFill>
                <a:srgbClr val="C00000"/>
              </a:solidFill>
              <a:effectLst/>
              <a:latin typeface="FZZhongDengXian-Z07S" charset="-122"/>
              <a:ea typeface="FZZhongDengXian-Z07S" charset="-122"/>
              <a:cs typeface="FZZhongDengXian-Z07S" charset="-122"/>
            </a:endParaRPr>
          </a:p>
        </p:txBody>
      </p:sp>
      <p:sp>
        <p:nvSpPr>
          <p:cNvPr id="5" name="内容占位符 2"/>
          <p:cNvSpPr>
            <a:spLocks noGrp="1"/>
          </p:cNvSpPr>
          <p:nvPr>
            <p:ph idx="1" hasCustomPrompt="1"/>
          </p:nvPr>
        </p:nvSpPr>
        <p:spPr>
          <a:xfrm>
            <a:off x="838200" y="1893991"/>
            <a:ext cx="10515600" cy="4351338"/>
          </a:xfrm>
          <a:prstGeom prst="rect">
            <a:avLst/>
          </a:prstGeom>
        </p:spPr>
        <p:txBody>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0"/>
            <a:r>
              <a:rPr lang="zh-CN" altLang="en-US" dirty="0"/>
              <a:t>编辑一级文本编辑规范建议</a:t>
            </a:r>
          </a:p>
          <a:p>
            <a:pPr lvl="1"/>
            <a:endParaRPr lang="en-US" altLang="zh-CN" dirty="0"/>
          </a:p>
          <a:p>
            <a:pPr lvl="1"/>
            <a:r>
              <a:rPr lang="zh-CN" altLang="en-US" dirty="0"/>
              <a:t>第二级  文字编辑规范建议</a:t>
            </a:r>
            <a:endParaRPr lang="en-US" altLang="zh-CN" dirty="0"/>
          </a:p>
          <a:p>
            <a:pPr marL="800100" marR="0" lvl="1" indent="-342900" algn="l" defTabSz="914400" rtl="0" eaLnBrk="1" fontAlgn="auto" latinLnBrk="0" hangingPunct="1">
              <a:lnSpc>
                <a:spcPct val="90000"/>
              </a:lnSpc>
              <a:spcBef>
                <a:spcPts val="500"/>
              </a:spcBef>
              <a:spcAft>
                <a:spcPts val="0"/>
              </a:spcAft>
              <a:buClrTx/>
              <a:buSzTx/>
              <a:buFontTx/>
              <a:buBlip>
                <a:blip r:embed="rId2"/>
              </a:buBlip>
              <a:tabLst/>
              <a:defRPr/>
            </a:pPr>
            <a:r>
              <a:rPr lang="zh-CN" altLang="en-US" dirty="0"/>
              <a:t>第二级  文字编辑规范建议</a:t>
            </a:r>
            <a:endParaRPr lang="en-US" altLang="zh-CN" dirty="0"/>
          </a:p>
          <a:p>
            <a:pPr marL="800100" marR="0" lvl="1" indent="-342900" algn="l" defTabSz="914400" rtl="0" eaLnBrk="1" fontAlgn="auto" latinLnBrk="0" hangingPunct="1">
              <a:lnSpc>
                <a:spcPct val="90000"/>
              </a:lnSpc>
              <a:spcBef>
                <a:spcPts val="500"/>
              </a:spcBef>
              <a:spcAft>
                <a:spcPts val="0"/>
              </a:spcAft>
              <a:buClrTx/>
              <a:buSzTx/>
              <a:buFontTx/>
              <a:buBlip>
                <a:blip r:embed="rId2"/>
              </a:buBlip>
              <a:tabLst/>
              <a:defRPr/>
            </a:pPr>
            <a:r>
              <a:rPr lang="zh-CN" altLang="en-US" dirty="0"/>
              <a:t>第二级  文字编辑规范建议</a:t>
            </a:r>
            <a:endParaRPr lang="en-US" altLang="zh-CN" dirty="0"/>
          </a:p>
          <a:p>
            <a:pPr lvl="1"/>
            <a:endParaRPr lang="en-US" altLang="zh-CN" dirty="0"/>
          </a:p>
          <a:p>
            <a:pPr marL="800100" marR="0" lvl="1" indent="-342900" algn="l" defTabSz="914400" rtl="0" eaLnBrk="1" fontAlgn="auto" latinLnBrk="0" hangingPunct="1">
              <a:lnSpc>
                <a:spcPct val="90000"/>
              </a:lnSpc>
              <a:spcBef>
                <a:spcPts val="500"/>
              </a:spcBef>
              <a:spcAft>
                <a:spcPts val="0"/>
              </a:spcAft>
              <a:buClrTx/>
              <a:buSzTx/>
              <a:buFontTx/>
              <a:buBlip>
                <a:blip r:embed="rId2"/>
              </a:buBlip>
              <a:tabLst/>
              <a:defRPr/>
            </a:pPr>
            <a:r>
              <a:rPr lang="zh-CN" altLang="en-US" dirty="0"/>
              <a:t>第二级  文字编辑规范建议</a:t>
            </a:r>
          </a:p>
          <a:p>
            <a:pPr lvl="2"/>
            <a:r>
              <a:rPr lang="zh-CN" altLang="en-US" dirty="0"/>
              <a:t>第三级  文字编辑规范建议</a:t>
            </a:r>
            <a:endParaRPr lang="en-US" altLang="zh-CN" dirty="0"/>
          </a:p>
          <a:p>
            <a:pPr marL="1257300" marR="0" lvl="2"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zh-CN" altLang="en-US" dirty="0"/>
              <a:t>第三级  文字编辑规范建议</a:t>
            </a:r>
          </a:p>
          <a:p>
            <a:pPr marL="1257300" marR="0" lvl="2"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zh-CN" altLang="en-US" dirty="0"/>
              <a:t>第三级  文字编辑规范建议</a:t>
            </a:r>
          </a:p>
          <a:p>
            <a:pPr marL="1257300" marR="0" lvl="2"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zh-CN" altLang="en-US" dirty="0"/>
              <a:t>第三级  文字编辑规范建议</a:t>
            </a:r>
          </a:p>
          <a:p>
            <a:pPr marL="1257300" marR="0" lvl="2"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zh-CN" altLang="en-US" dirty="0"/>
              <a:t>第三级  文字编辑规范建议</a:t>
            </a:r>
          </a:p>
          <a:p>
            <a:pPr marL="1257300" marR="0" lvl="2"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zh-CN" altLang="en-US" dirty="0"/>
              <a:t>第三级  文字编辑规范建议</a:t>
            </a:r>
          </a:p>
          <a:p>
            <a:pPr lvl="2"/>
            <a:endParaRPr lang="zh-CN" altLang="en-US" dirty="0"/>
          </a:p>
          <a:p>
            <a:pPr lvl="3"/>
            <a:endParaRPr lang="zh-CN" altLang="en-US" dirty="0"/>
          </a:p>
        </p:txBody>
      </p:sp>
    </p:spTree>
    <p:extLst>
      <p:ext uri="{BB962C8B-B14F-4D97-AF65-F5344CB8AC3E}">
        <p14:creationId xmlns:p14="http://schemas.microsoft.com/office/powerpoint/2010/main" val="10013077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2F039C-F7ED-4BC1-B13C-E838DA658C18}" type="datetimeFigureOut">
              <a:rPr lang="zh-CN" altLang="en-US" smtClean="0"/>
              <a:t>2020/10/29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56D9CB-8580-4EF6-9321-EDF327E0A634}" type="slidenum">
              <a:rPr lang="zh-CN" altLang="en-US" smtClean="0"/>
              <a:t>‹#›</a:t>
            </a:fld>
            <a:endParaRPr lang="zh-CN" altLang="en-US"/>
          </a:p>
        </p:txBody>
      </p:sp>
    </p:spTree>
    <p:extLst>
      <p:ext uri="{BB962C8B-B14F-4D97-AF65-F5344CB8AC3E}">
        <p14:creationId xmlns:p14="http://schemas.microsoft.com/office/powerpoint/2010/main" val="80614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42F039C-F7ED-4BC1-B13C-E838DA658C18}" type="datetimeFigureOut">
              <a:rPr lang="zh-CN" altLang="en-US" smtClean="0"/>
              <a:t>2020/10/29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56D9CB-8580-4EF6-9321-EDF327E0A634}" type="slidenum">
              <a:rPr lang="zh-CN" altLang="en-US" smtClean="0"/>
              <a:t>‹#›</a:t>
            </a:fld>
            <a:endParaRPr lang="zh-CN" altLang="en-US"/>
          </a:p>
        </p:txBody>
      </p:sp>
    </p:spTree>
    <p:extLst>
      <p:ext uri="{BB962C8B-B14F-4D97-AF65-F5344CB8AC3E}">
        <p14:creationId xmlns:p14="http://schemas.microsoft.com/office/powerpoint/2010/main" val="2930213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42F039C-F7ED-4BC1-B13C-E838DA658C18}" type="datetimeFigureOut">
              <a:rPr lang="zh-CN" altLang="en-US" smtClean="0"/>
              <a:t>2020/10/29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56D9CB-8580-4EF6-9321-EDF327E0A634}" type="slidenum">
              <a:rPr lang="zh-CN" altLang="en-US" smtClean="0"/>
              <a:t>‹#›</a:t>
            </a:fld>
            <a:endParaRPr lang="zh-CN" altLang="en-US"/>
          </a:p>
        </p:txBody>
      </p:sp>
    </p:spTree>
    <p:extLst>
      <p:ext uri="{BB962C8B-B14F-4D97-AF65-F5344CB8AC3E}">
        <p14:creationId xmlns:p14="http://schemas.microsoft.com/office/powerpoint/2010/main" val="134163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42F039C-F7ED-4BC1-B13C-E838DA658C18}" type="datetimeFigureOut">
              <a:rPr lang="zh-CN" altLang="en-US" smtClean="0"/>
              <a:t>2020/10/29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B56D9CB-8580-4EF6-9321-EDF327E0A634}" type="slidenum">
              <a:rPr lang="zh-CN" altLang="en-US" smtClean="0"/>
              <a:t>‹#›</a:t>
            </a:fld>
            <a:endParaRPr lang="zh-CN" altLang="en-US"/>
          </a:p>
        </p:txBody>
      </p:sp>
    </p:spTree>
    <p:extLst>
      <p:ext uri="{BB962C8B-B14F-4D97-AF65-F5344CB8AC3E}">
        <p14:creationId xmlns:p14="http://schemas.microsoft.com/office/powerpoint/2010/main" val="420190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29653" y="1999717"/>
            <a:ext cx="10515600" cy="1331764"/>
          </a:xfrm>
        </p:spPr>
        <p:txBody>
          <a:bodyPr>
            <a:normAutofit/>
          </a:bodyPr>
          <a:lstStyle>
            <a:lvl1pPr algn="ctr">
              <a:defRPr sz="54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6" name="标题 1"/>
          <p:cNvSpPr txBox="1">
            <a:spLocks/>
          </p:cNvSpPr>
          <p:nvPr userDrawn="1"/>
        </p:nvSpPr>
        <p:spPr>
          <a:xfrm>
            <a:off x="2528485" y="3271660"/>
            <a:ext cx="7117936" cy="6679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400" b="1" kern="1200">
                <a:solidFill>
                  <a:schemeClr val="bg1"/>
                </a:solidFill>
                <a:latin typeface="微软雅黑" panose="020B0503020204020204" pitchFamily="34" charset="-122"/>
                <a:ea typeface="微软雅黑" panose="020B0503020204020204" pitchFamily="34" charset="-122"/>
                <a:cs typeface="+mj-cs"/>
              </a:defRPr>
            </a:lvl1pPr>
          </a:lstStyle>
          <a:p>
            <a:r>
              <a:rPr lang="zh-CN" altLang="en-US" sz="3200" dirty="0">
                <a:solidFill>
                  <a:schemeClr val="bg1"/>
                </a:solidFill>
              </a:rPr>
              <a:t>单击此处编辑母版标题样式</a:t>
            </a:r>
          </a:p>
        </p:txBody>
      </p:sp>
    </p:spTree>
    <p:extLst>
      <p:ext uri="{BB962C8B-B14F-4D97-AF65-F5344CB8AC3E}">
        <p14:creationId xmlns:p14="http://schemas.microsoft.com/office/powerpoint/2010/main" val="150041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2F039C-F7ED-4BC1-B13C-E838DA658C18}" type="datetimeFigureOut">
              <a:rPr lang="zh-CN" altLang="en-US" smtClean="0"/>
              <a:t>2020/10/29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B56D9CB-8580-4EF6-9321-EDF327E0A634}" type="slidenum">
              <a:rPr lang="zh-CN" altLang="en-US" smtClean="0"/>
              <a:t>‹#›</a:t>
            </a:fld>
            <a:endParaRPr lang="zh-CN" altLang="en-US"/>
          </a:p>
        </p:txBody>
      </p:sp>
    </p:spTree>
    <p:extLst>
      <p:ext uri="{BB962C8B-B14F-4D97-AF65-F5344CB8AC3E}">
        <p14:creationId xmlns:p14="http://schemas.microsoft.com/office/powerpoint/2010/main" val="3133621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42F039C-F7ED-4BC1-B13C-E838DA658C18}" type="datetimeFigureOut">
              <a:rPr lang="zh-CN" altLang="en-US" smtClean="0"/>
              <a:t>2020/10/29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56D9CB-8580-4EF6-9321-EDF327E0A634}" type="slidenum">
              <a:rPr lang="zh-CN" altLang="en-US" smtClean="0"/>
              <a:t>‹#›</a:t>
            </a:fld>
            <a:endParaRPr lang="zh-CN" altLang="en-US"/>
          </a:p>
        </p:txBody>
      </p:sp>
    </p:spTree>
    <p:extLst>
      <p:ext uri="{BB962C8B-B14F-4D97-AF65-F5344CB8AC3E}">
        <p14:creationId xmlns:p14="http://schemas.microsoft.com/office/powerpoint/2010/main" val="3748777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42F039C-F7ED-4BC1-B13C-E838DA658C18}" type="datetimeFigureOut">
              <a:rPr lang="zh-CN" altLang="en-US" smtClean="0"/>
              <a:t>2020/10/29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56D9CB-8580-4EF6-9321-EDF327E0A634}" type="slidenum">
              <a:rPr lang="zh-CN" altLang="en-US" smtClean="0"/>
              <a:t>‹#›</a:t>
            </a:fld>
            <a:endParaRPr lang="zh-CN" altLang="en-US"/>
          </a:p>
        </p:txBody>
      </p:sp>
    </p:spTree>
    <p:extLst>
      <p:ext uri="{BB962C8B-B14F-4D97-AF65-F5344CB8AC3E}">
        <p14:creationId xmlns:p14="http://schemas.microsoft.com/office/powerpoint/2010/main" val="4088837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F039C-F7ED-4BC1-B13C-E838DA658C18}" type="datetimeFigureOut">
              <a:rPr lang="zh-CN" altLang="en-US" smtClean="0"/>
              <a:t>2020/10/29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6D9CB-8580-4EF6-9321-EDF327E0A634}" type="slidenum">
              <a:rPr lang="zh-CN" altLang="en-US" smtClean="0"/>
              <a:t>‹#›</a:t>
            </a:fld>
            <a:endParaRPr lang="zh-CN" altLang="en-US"/>
          </a:p>
        </p:txBody>
      </p:sp>
    </p:spTree>
    <p:extLst>
      <p:ext uri="{BB962C8B-B14F-4D97-AF65-F5344CB8AC3E}">
        <p14:creationId xmlns:p14="http://schemas.microsoft.com/office/powerpoint/2010/main" val="264130033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4" r:id="rId12"/>
    <p:sldLayoutId id="21474837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mailto:Lifayin@junzejun.com" TargetMode="External"/><Relationship Id="rId5" Type="http://schemas.openxmlformats.org/officeDocument/2006/relationships/image" Target="../media/image3.gi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264408" y="2679620"/>
            <a:ext cx="4371487" cy="400110"/>
          </a:xfrm>
          <a:prstGeom prst="rect">
            <a:avLst/>
          </a:prstGeom>
          <a:noFill/>
        </p:spPr>
        <p:txBody>
          <a:bodyPr wrap="square" rtlCol="0">
            <a:spAutoFit/>
            <a:scene3d>
              <a:camera prst="orthographicFront"/>
              <a:lightRig rig="threePt" dir="t"/>
            </a:scene3d>
            <a:sp3d contourW="12700"/>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东盟国家对华贸易救济调查及应对</a:t>
            </a:r>
          </a:p>
        </p:txBody>
      </p:sp>
      <p:grpSp>
        <p:nvGrpSpPr>
          <p:cNvPr id="15" name="组合 14"/>
          <p:cNvGrpSpPr/>
          <p:nvPr/>
        </p:nvGrpSpPr>
        <p:grpSpPr>
          <a:xfrm>
            <a:off x="2914998" y="3978325"/>
            <a:ext cx="2120900" cy="471171"/>
            <a:chOff x="1193800" y="4538436"/>
            <a:chExt cx="2120900" cy="471170"/>
          </a:xfrm>
          <a:solidFill>
            <a:srgbClr val="A0342F"/>
          </a:solidFill>
        </p:grpSpPr>
        <p:sp>
          <p:nvSpPr>
            <p:cNvPr id="10" name="矩形: 圆角 9"/>
            <p:cNvSpPr/>
            <p:nvPr/>
          </p:nvSpPr>
          <p:spPr>
            <a:xfrm>
              <a:off x="1193800" y="4538436"/>
              <a:ext cx="2120900" cy="4711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18210" y="4607939"/>
              <a:ext cx="2031325" cy="338553"/>
            </a:xfrm>
            <a:prstGeom prst="rect">
              <a:avLst/>
            </a:prstGeom>
            <a:grpFill/>
          </p:spPr>
          <p:txBody>
            <a:bodyPr wrap="none" rtlCol="0">
              <a:spAutoFit/>
              <a:scene3d>
                <a:camera prst="orthographicFront"/>
                <a:lightRig rig="threePt" dir="t"/>
              </a:scene3d>
              <a:sp3d contourW="12700"/>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合伙人律师：李法寅</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sp>
        <p:nvSpPr>
          <p:cNvPr id="21" name="任意多边形: 形状 20">
            <a:extLst>
              <a:ext uri="{FF2B5EF4-FFF2-40B4-BE49-F238E27FC236}">
                <a16:creationId xmlns:a16="http://schemas.microsoft.com/office/drawing/2014/main" id="{F03F3527-07C2-4583-A1CE-3F347932A255}"/>
              </a:ext>
            </a:extLst>
          </p:cNvPr>
          <p:cNvSpPr/>
          <p:nvPr/>
        </p:nvSpPr>
        <p:spPr>
          <a:xfrm>
            <a:off x="7741849" y="-1"/>
            <a:ext cx="2622911" cy="5026457"/>
          </a:xfrm>
          <a:custGeom>
            <a:avLst/>
            <a:gdLst>
              <a:gd name="connsiteX0" fmla="*/ 1065392 w 1829823"/>
              <a:gd name="connsiteY0" fmla="*/ 0 h 2856710"/>
              <a:gd name="connsiteX1" fmla="*/ 1829823 w 1829823"/>
              <a:gd name="connsiteY1" fmla="*/ 0 h 2856710"/>
              <a:gd name="connsiteX2" fmla="*/ 1805983 w 1829823"/>
              <a:gd name="connsiteY2" fmla="*/ 22229 h 2856710"/>
              <a:gd name="connsiteX3" fmla="*/ 493045 w 1829823"/>
              <a:gd name="connsiteY3" fmla="*/ 1442381 h 2856710"/>
              <a:gd name="connsiteX4" fmla="*/ 703415 w 1829823"/>
              <a:gd name="connsiteY4" fmla="*/ 2856710 h 2856710"/>
              <a:gd name="connsiteX5" fmla="*/ 153218 w 1829823"/>
              <a:gd name="connsiteY5" fmla="*/ 2215893 h 2856710"/>
              <a:gd name="connsiteX6" fmla="*/ 308568 w 1829823"/>
              <a:gd name="connsiteY6" fmla="*/ 762725 h 2856710"/>
              <a:gd name="connsiteX7" fmla="*/ 1050849 w 1829823"/>
              <a:gd name="connsiteY7" fmla="*/ 14846 h 285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9823" h="2856710">
                <a:moveTo>
                  <a:pt x="1065392" y="0"/>
                </a:moveTo>
                <a:lnTo>
                  <a:pt x="1829823" y="0"/>
                </a:lnTo>
                <a:lnTo>
                  <a:pt x="1805983" y="22229"/>
                </a:lnTo>
                <a:cubicBezTo>
                  <a:pt x="1569873" y="243073"/>
                  <a:pt x="617649" y="1145032"/>
                  <a:pt x="493045" y="1442381"/>
                </a:cubicBezTo>
                <a:cubicBezTo>
                  <a:pt x="153218" y="2264440"/>
                  <a:pt x="703415" y="2856710"/>
                  <a:pt x="703415" y="2856710"/>
                </a:cubicBezTo>
                <a:cubicBezTo>
                  <a:pt x="703415" y="2856710"/>
                  <a:pt x="389479" y="2659287"/>
                  <a:pt x="153218" y="2215893"/>
                </a:cubicBezTo>
                <a:cubicBezTo>
                  <a:pt x="-83043" y="1772499"/>
                  <a:pt x="-57152" y="1125208"/>
                  <a:pt x="308568" y="762725"/>
                </a:cubicBezTo>
                <a:cubicBezTo>
                  <a:pt x="605715" y="468208"/>
                  <a:pt x="937047" y="130960"/>
                  <a:pt x="1050849" y="14846"/>
                </a:cubicBezTo>
                <a:close/>
              </a:path>
            </a:pathLst>
          </a:custGeom>
          <a:solidFill>
            <a:srgbClr val="C25C60"/>
          </a:solidFill>
          <a:ln w="32298" cap="flat">
            <a:noFill/>
            <a:prstDash val="solid"/>
            <a:miter/>
          </a:ln>
        </p:spPr>
        <p:txBody>
          <a:bodyPr rtlCol="0" anchor="ctr"/>
          <a:lstStyle/>
          <a:p>
            <a:endParaRPr lang="zh-CN" altLang="en-US" sz="2400"/>
          </a:p>
        </p:txBody>
      </p:sp>
      <p:sp>
        <p:nvSpPr>
          <p:cNvPr id="22" name="任意多边形: 形状 21">
            <a:extLst>
              <a:ext uri="{FF2B5EF4-FFF2-40B4-BE49-F238E27FC236}">
                <a16:creationId xmlns:a16="http://schemas.microsoft.com/office/drawing/2014/main" id="{EA8DF5C4-5650-4707-921B-0E5B4774C55B}"/>
              </a:ext>
            </a:extLst>
          </p:cNvPr>
          <p:cNvSpPr/>
          <p:nvPr/>
        </p:nvSpPr>
        <p:spPr>
          <a:xfrm>
            <a:off x="8429700" y="1108063"/>
            <a:ext cx="3290451" cy="5771200"/>
          </a:xfrm>
          <a:custGeom>
            <a:avLst/>
            <a:gdLst>
              <a:gd name="connsiteX0" fmla="*/ 830651 w 2342074"/>
              <a:gd name="connsiteY0" fmla="*/ 0 h 3346492"/>
              <a:gd name="connsiteX1" fmla="*/ 798287 w 2342074"/>
              <a:gd name="connsiteY1" fmla="*/ 1796232 h 3346492"/>
              <a:gd name="connsiteX2" fmla="*/ 2342074 w 2342074"/>
              <a:gd name="connsiteY2" fmla="*/ 3346492 h 3346492"/>
              <a:gd name="connsiteX3" fmla="*/ 1429395 w 2342074"/>
              <a:gd name="connsiteY3" fmla="*/ 3346492 h 3346492"/>
              <a:gd name="connsiteX4" fmla="*/ 296636 w 2342074"/>
              <a:gd name="connsiteY4" fmla="*/ 2184606 h 3346492"/>
              <a:gd name="connsiteX5" fmla="*/ 15064 w 2342074"/>
              <a:gd name="connsiteY5" fmla="*/ 1165123 h 3346492"/>
              <a:gd name="connsiteX6" fmla="*/ 830651 w 2342074"/>
              <a:gd name="connsiteY6" fmla="*/ 0 h 334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074" h="3346492">
                <a:moveTo>
                  <a:pt x="830651" y="0"/>
                </a:moveTo>
                <a:cubicBezTo>
                  <a:pt x="199542" y="640817"/>
                  <a:pt x="468168" y="1462877"/>
                  <a:pt x="798287" y="1796232"/>
                </a:cubicBezTo>
                <a:cubicBezTo>
                  <a:pt x="1128405" y="2129586"/>
                  <a:pt x="2342074" y="3346492"/>
                  <a:pt x="2342074" y="3346492"/>
                </a:cubicBezTo>
                <a:lnTo>
                  <a:pt x="1429395" y="3346492"/>
                </a:lnTo>
                <a:lnTo>
                  <a:pt x="296636" y="2184606"/>
                </a:lnTo>
                <a:cubicBezTo>
                  <a:pt x="296636" y="2184606"/>
                  <a:pt x="-78793" y="1786522"/>
                  <a:pt x="15064" y="1165123"/>
                </a:cubicBezTo>
                <a:cubicBezTo>
                  <a:pt x="108921" y="543724"/>
                  <a:pt x="830651" y="0"/>
                  <a:pt x="830651" y="0"/>
                </a:cubicBezTo>
                <a:close/>
              </a:path>
            </a:pathLst>
          </a:custGeom>
          <a:solidFill>
            <a:schemeClr val="bg2">
              <a:lumMod val="50000"/>
            </a:schemeClr>
          </a:solidFill>
          <a:ln w="32298" cap="flat">
            <a:noFill/>
            <a:prstDash val="solid"/>
            <a:miter/>
          </a:ln>
        </p:spPr>
        <p:txBody>
          <a:bodyPr rtlCol="0" anchor="ctr"/>
          <a:lstStyle/>
          <a:p>
            <a:endParaRPr lang="zh-CN" altLang="en-US" sz="2400"/>
          </a:p>
        </p:txBody>
      </p:sp>
      <p:sp>
        <p:nvSpPr>
          <p:cNvPr id="23" name="任意多边形: 形状 22">
            <a:extLst>
              <a:ext uri="{FF2B5EF4-FFF2-40B4-BE49-F238E27FC236}">
                <a16:creationId xmlns:a16="http://schemas.microsoft.com/office/drawing/2014/main" id="{EF6A1065-E72A-430F-A8EA-11C2C29996B9}"/>
              </a:ext>
            </a:extLst>
          </p:cNvPr>
          <p:cNvSpPr/>
          <p:nvPr/>
        </p:nvSpPr>
        <p:spPr>
          <a:xfrm>
            <a:off x="9181032" y="1"/>
            <a:ext cx="3028112" cy="6900523"/>
          </a:xfrm>
          <a:custGeom>
            <a:avLst/>
            <a:gdLst>
              <a:gd name="connsiteX0" fmla="*/ 1727468 w 3694103"/>
              <a:gd name="connsiteY0" fmla="*/ 0 h 6858000"/>
              <a:gd name="connsiteX1" fmla="*/ 3694103 w 3694103"/>
              <a:gd name="connsiteY1" fmla="*/ 0 h 6858000"/>
              <a:gd name="connsiteX2" fmla="*/ 3694103 w 3694103"/>
              <a:gd name="connsiteY2" fmla="*/ 6858000 h 6858000"/>
              <a:gd name="connsiteX3" fmla="*/ 3258678 w 3694103"/>
              <a:gd name="connsiteY3" fmla="*/ 6858000 h 6858000"/>
              <a:gd name="connsiteX4" fmla="*/ 883815 w 3694103"/>
              <a:gd name="connsiteY4" fmla="*/ 4483141 h 6858000"/>
              <a:gd name="connsiteX5" fmla="*/ 561989 w 3694103"/>
              <a:gd name="connsiteY5" fmla="*/ 1198288 h 6858000"/>
              <a:gd name="connsiteX6" fmla="*/ 1705756 w 3694103"/>
              <a:gd name="connsiteY6" fmla="*/ 22662 h 6858000"/>
              <a:gd name="connsiteX7" fmla="*/ 1727468 w 3694103"/>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4103" h="6858000">
                <a:moveTo>
                  <a:pt x="1727468" y="0"/>
                </a:moveTo>
                <a:lnTo>
                  <a:pt x="3694103" y="0"/>
                </a:lnTo>
                <a:lnTo>
                  <a:pt x="3694103" y="6858000"/>
                </a:lnTo>
                <a:lnTo>
                  <a:pt x="3258678" y="6858000"/>
                </a:lnTo>
                <a:cubicBezTo>
                  <a:pt x="3258678" y="6858000"/>
                  <a:pt x="2354231" y="5953555"/>
                  <a:pt x="883815" y="4483141"/>
                </a:cubicBezTo>
                <a:cubicBezTo>
                  <a:pt x="-586601" y="3012725"/>
                  <a:pt x="123639" y="1636639"/>
                  <a:pt x="561989" y="1198288"/>
                </a:cubicBezTo>
                <a:cubicBezTo>
                  <a:pt x="945546" y="814733"/>
                  <a:pt x="1558509" y="176282"/>
                  <a:pt x="1705756" y="22662"/>
                </a:cubicBezTo>
                <a:lnTo>
                  <a:pt x="1727468" y="0"/>
                </a:lnTo>
                <a:close/>
              </a:path>
            </a:pathLst>
          </a:custGeom>
          <a:blipFill>
            <a:blip r:embed="rId3">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任意多边形: 形状 25">
            <a:extLst>
              <a:ext uri="{FF2B5EF4-FFF2-40B4-BE49-F238E27FC236}">
                <a16:creationId xmlns:a16="http://schemas.microsoft.com/office/drawing/2014/main" id="{D3B2E3F4-4754-404D-9768-6275B08BC2BE}"/>
              </a:ext>
            </a:extLst>
          </p:cNvPr>
          <p:cNvSpPr/>
          <p:nvPr/>
        </p:nvSpPr>
        <p:spPr>
          <a:xfrm>
            <a:off x="268926" y="5005194"/>
            <a:ext cx="1206465" cy="1852807"/>
          </a:xfrm>
          <a:custGeom>
            <a:avLst/>
            <a:gdLst>
              <a:gd name="connsiteX0" fmla="*/ 0 w 1061803"/>
              <a:gd name="connsiteY0" fmla="*/ 0 h 2165417"/>
              <a:gd name="connsiteX1" fmla="*/ 696199 w 1061803"/>
              <a:gd name="connsiteY1" fmla="*/ 729809 h 2165417"/>
              <a:gd name="connsiteX2" fmla="*/ 1041898 w 1061803"/>
              <a:gd name="connsiteY2" fmla="*/ 2165417 h 2165417"/>
              <a:gd name="connsiteX3" fmla="*/ 292884 w 1061803"/>
              <a:gd name="connsiteY3" fmla="*/ 2165417 h 2165417"/>
              <a:gd name="connsiteX4" fmla="*/ 0 w 1061803"/>
              <a:gd name="connsiteY4" fmla="*/ 0 h 2165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03" h="2165417">
                <a:moveTo>
                  <a:pt x="0" y="0"/>
                </a:moveTo>
                <a:cubicBezTo>
                  <a:pt x="0" y="0"/>
                  <a:pt x="528151" y="494541"/>
                  <a:pt x="696199" y="729809"/>
                </a:cubicBezTo>
                <a:cubicBezTo>
                  <a:pt x="864247" y="965075"/>
                  <a:pt x="1137925" y="1450013"/>
                  <a:pt x="1041898" y="2165417"/>
                </a:cubicBezTo>
                <a:lnTo>
                  <a:pt x="292884" y="2165417"/>
                </a:lnTo>
                <a:cubicBezTo>
                  <a:pt x="292884" y="2165417"/>
                  <a:pt x="902658" y="989082"/>
                  <a:pt x="0" y="0"/>
                </a:cubicBezTo>
                <a:close/>
              </a:path>
            </a:pathLst>
          </a:custGeom>
          <a:solidFill>
            <a:srgbClr val="C25C60"/>
          </a:solidFill>
          <a:ln w="47991" cap="flat">
            <a:noFill/>
            <a:prstDash val="solid"/>
            <a:miter/>
          </a:ln>
        </p:spPr>
        <p:txBody>
          <a:bodyPr rtlCol="0" anchor="ctr"/>
          <a:lstStyle/>
          <a:p>
            <a:endParaRPr lang="zh-CN" altLang="en-US" sz="2400"/>
          </a:p>
        </p:txBody>
      </p:sp>
      <p:sp>
        <p:nvSpPr>
          <p:cNvPr id="27" name="任意多边形: 形状 26">
            <a:extLst>
              <a:ext uri="{FF2B5EF4-FFF2-40B4-BE49-F238E27FC236}">
                <a16:creationId xmlns:a16="http://schemas.microsoft.com/office/drawing/2014/main" id="{86E6E1B8-8294-4ACE-92AB-00AEED5645BC}"/>
              </a:ext>
            </a:extLst>
          </p:cNvPr>
          <p:cNvSpPr/>
          <p:nvPr/>
        </p:nvSpPr>
        <p:spPr>
          <a:xfrm>
            <a:off x="49" y="4894271"/>
            <a:ext cx="712119" cy="1963728"/>
          </a:xfrm>
          <a:custGeom>
            <a:avLst/>
            <a:gdLst>
              <a:gd name="connsiteX0" fmla="*/ 0 w 626732"/>
              <a:gd name="connsiteY0" fmla="*/ 0 h 2295054"/>
              <a:gd name="connsiteX1" fmla="*/ 422520 w 626732"/>
              <a:gd name="connsiteY1" fmla="*/ 2295054 h 2295054"/>
              <a:gd name="connsiteX2" fmla="*/ 0 w 626732"/>
              <a:gd name="connsiteY2" fmla="*/ 2295054 h 2295054"/>
            </a:gdLst>
            <a:ahLst/>
            <a:cxnLst>
              <a:cxn ang="0">
                <a:pos x="connsiteX0" y="connsiteY0"/>
              </a:cxn>
              <a:cxn ang="0">
                <a:pos x="connsiteX1" y="connsiteY1"/>
              </a:cxn>
              <a:cxn ang="0">
                <a:pos x="connsiteX2" y="connsiteY2"/>
              </a:cxn>
            </a:cxnLst>
            <a:rect l="l" t="t" r="r" b="b"/>
            <a:pathLst>
              <a:path w="626732" h="2295054">
                <a:moveTo>
                  <a:pt x="0" y="0"/>
                </a:moveTo>
                <a:cubicBezTo>
                  <a:pt x="1094712" y="993884"/>
                  <a:pt x="422520" y="2295054"/>
                  <a:pt x="422520" y="2295054"/>
                </a:cubicBezTo>
                <a:lnTo>
                  <a:pt x="0" y="2295054"/>
                </a:lnTo>
                <a:close/>
              </a:path>
            </a:pathLst>
          </a:custGeom>
          <a:solidFill>
            <a:srgbClr val="767171"/>
          </a:solidFill>
          <a:ln w="47991" cap="flat">
            <a:noFill/>
            <a:prstDash val="solid"/>
            <a:miter/>
          </a:ln>
        </p:spPr>
        <p:txBody>
          <a:bodyPr rtlCol="0" anchor="ctr"/>
          <a:lstStyle/>
          <a:p>
            <a:endParaRPr lang="zh-CN" altLang="en-US" sz="2400"/>
          </a:p>
        </p:txBody>
      </p:sp>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2634" y="1460297"/>
            <a:ext cx="2120900" cy="385727"/>
          </a:xfrm>
          <a:prstGeom prst="rect">
            <a:avLst/>
          </a:prstGeom>
        </p:spPr>
      </p:pic>
      <p:sp>
        <p:nvSpPr>
          <p:cNvPr id="17" name="文本框 16"/>
          <p:cNvSpPr txBox="1"/>
          <p:nvPr/>
        </p:nvSpPr>
        <p:spPr>
          <a:xfrm>
            <a:off x="1351924" y="5026456"/>
            <a:ext cx="5062319" cy="307777"/>
          </a:xfrm>
          <a:prstGeom prst="rect">
            <a:avLst/>
          </a:prstGeom>
          <a:noFill/>
        </p:spPr>
        <p:txBody>
          <a:bodyPr wrap="square" rtlCol="0">
            <a:spAutoFit/>
          </a:bodyPr>
          <a:lstStyle/>
          <a:p>
            <a:pPr algn="ctr"/>
            <a:r>
              <a:rPr lang="zh-CN" altLang="en-US" sz="1400" b="1" dirty="0">
                <a:solidFill>
                  <a:schemeClr val="bg2">
                    <a:lumMod val="25000"/>
                  </a:schemeClr>
                </a:solidFill>
                <a:latin typeface="微软雅黑" panose="020B0503020204020204" pitchFamily="34" charset="-122"/>
                <a:ea typeface="微软雅黑" panose="020B0503020204020204" pitchFamily="34" charset="-122"/>
              </a:rPr>
              <a:t>时间：</a:t>
            </a:r>
            <a:r>
              <a:rPr lang="en-US" altLang="zh-CN" sz="1400" b="1" dirty="0">
                <a:solidFill>
                  <a:schemeClr val="bg2">
                    <a:lumMod val="25000"/>
                  </a:schemeClr>
                </a:solidFill>
                <a:latin typeface="微软雅黑" panose="020B0503020204020204" pitchFamily="34" charset="-122"/>
                <a:ea typeface="微软雅黑" panose="020B0503020204020204" pitchFamily="34" charset="-122"/>
              </a:rPr>
              <a:t>2020</a:t>
            </a:r>
            <a:r>
              <a:rPr lang="zh-CN" altLang="en-US" sz="1400" b="1" dirty="0">
                <a:solidFill>
                  <a:schemeClr val="bg2">
                    <a:lumMod val="25000"/>
                  </a:schemeClr>
                </a:solidFill>
                <a:latin typeface="微软雅黑" panose="020B0503020204020204" pitchFamily="34" charset="-122"/>
                <a:ea typeface="微软雅黑" panose="020B0503020204020204" pitchFamily="34" charset="-122"/>
              </a:rPr>
              <a:t>年</a:t>
            </a:r>
            <a:r>
              <a:rPr lang="en-US" altLang="zh-CN" sz="1400" b="1" dirty="0">
                <a:solidFill>
                  <a:schemeClr val="bg2">
                    <a:lumMod val="25000"/>
                  </a:schemeClr>
                </a:solidFill>
                <a:latin typeface="微软雅黑" panose="020B0503020204020204" pitchFamily="34" charset="-122"/>
                <a:ea typeface="微软雅黑" panose="020B0503020204020204" pitchFamily="34" charset="-122"/>
              </a:rPr>
              <a:t>10</a:t>
            </a:r>
            <a:r>
              <a:rPr lang="zh-CN" altLang="en-US" sz="1400" b="1" dirty="0">
                <a:solidFill>
                  <a:schemeClr val="bg2">
                    <a:lumMod val="25000"/>
                  </a:schemeClr>
                </a:solidFill>
                <a:latin typeface="微软雅黑" panose="020B0503020204020204" pitchFamily="34" charset="-122"/>
                <a:ea typeface="微软雅黑" panose="020B0503020204020204" pitchFamily="34" charset="-122"/>
              </a:rPr>
              <a:t>月</a:t>
            </a:r>
          </a:p>
        </p:txBody>
      </p:sp>
    </p:spTree>
    <p:extLst>
      <p:ext uri="{BB962C8B-B14F-4D97-AF65-F5344CB8AC3E}">
        <p14:creationId xmlns:p14="http://schemas.microsoft.com/office/powerpoint/2010/main" val="3966316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1">
            <a:extLst>
              <a:ext uri="{FF2B5EF4-FFF2-40B4-BE49-F238E27FC236}">
                <a16:creationId xmlns:a16="http://schemas.microsoft.com/office/drawing/2014/main" id="{35FB04C6-3B8A-4329-B89D-287305A6E3E7}"/>
              </a:ext>
            </a:extLst>
          </p:cNvPr>
          <p:cNvGraphicFramePr>
            <a:graphicFrameLocks noGrp="1"/>
          </p:cNvGraphicFramePr>
          <p:nvPr>
            <p:ph idx="1"/>
            <p:extLst>
              <p:ext uri="{D42A27DB-BD31-4B8C-83A1-F6EECF244321}">
                <p14:modId xmlns:p14="http://schemas.microsoft.com/office/powerpoint/2010/main" val="2270553048"/>
              </p:ext>
            </p:extLst>
          </p:nvPr>
        </p:nvGraphicFramePr>
        <p:xfrm>
          <a:off x="834501" y="896645"/>
          <a:ext cx="10830757" cy="5623194"/>
        </p:xfrm>
        <a:graphic>
          <a:graphicData uri="http://schemas.openxmlformats.org/drawingml/2006/table">
            <a:tbl>
              <a:tblPr>
                <a:tableStyleId>{5C22544A-7EE6-4342-B048-85BDC9FD1C3A}</a:tableStyleId>
              </a:tblPr>
              <a:tblGrid>
                <a:gridCol w="3891786">
                  <a:extLst>
                    <a:ext uri="{9D8B030D-6E8A-4147-A177-3AD203B41FA5}">
                      <a16:colId xmlns:a16="http://schemas.microsoft.com/office/drawing/2014/main" val="826826763"/>
                    </a:ext>
                  </a:extLst>
                </a:gridCol>
                <a:gridCol w="778357">
                  <a:extLst>
                    <a:ext uri="{9D8B030D-6E8A-4147-A177-3AD203B41FA5}">
                      <a16:colId xmlns:a16="http://schemas.microsoft.com/office/drawing/2014/main" val="3262027242"/>
                    </a:ext>
                  </a:extLst>
                </a:gridCol>
                <a:gridCol w="943965">
                  <a:extLst>
                    <a:ext uri="{9D8B030D-6E8A-4147-A177-3AD203B41FA5}">
                      <a16:colId xmlns:a16="http://schemas.microsoft.com/office/drawing/2014/main" val="933667941"/>
                    </a:ext>
                  </a:extLst>
                </a:gridCol>
                <a:gridCol w="844600">
                  <a:extLst>
                    <a:ext uri="{9D8B030D-6E8A-4147-A177-3AD203B41FA5}">
                      <a16:colId xmlns:a16="http://schemas.microsoft.com/office/drawing/2014/main" val="2677607367"/>
                    </a:ext>
                  </a:extLst>
                </a:gridCol>
                <a:gridCol w="3428084">
                  <a:extLst>
                    <a:ext uri="{9D8B030D-6E8A-4147-A177-3AD203B41FA5}">
                      <a16:colId xmlns:a16="http://schemas.microsoft.com/office/drawing/2014/main" val="2649254094"/>
                    </a:ext>
                  </a:extLst>
                </a:gridCol>
                <a:gridCol w="943965">
                  <a:extLst>
                    <a:ext uri="{9D8B030D-6E8A-4147-A177-3AD203B41FA5}">
                      <a16:colId xmlns:a16="http://schemas.microsoft.com/office/drawing/2014/main" val="401482960"/>
                    </a:ext>
                  </a:extLst>
                </a:gridCol>
              </a:tblGrid>
              <a:tr h="240132">
                <a:tc>
                  <a:txBody>
                    <a:bodyPr/>
                    <a:lstStyle/>
                    <a:p>
                      <a:pPr algn="l" fontAlgn="b"/>
                      <a:r>
                        <a:rPr lang="zh-CN" altLang="en-US" sz="1100" b="1" u="none" strike="noStrike" dirty="0">
                          <a:effectLst/>
                        </a:rPr>
                        <a:t>被调查产品</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b="1" u="none" strike="noStrike">
                          <a:effectLst/>
                        </a:rPr>
                        <a:t>调查类型</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b="1" u="none" strike="noStrike" dirty="0">
                          <a:effectLst/>
                        </a:rPr>
                        <a:t>立案时间</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b="1" u="none" strike="noStrike">
                          <a:effectLst/>
                        </a:rPr>
                        <a:t>状态</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b="1" u="none" strike="noStrike" dirty="0">
                          <a:effectLst/>
                        </a:rPr>
                        <a:t>裁决结果</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b="1" u="none" strike="noStrike" dirty="0">
                          <a:effectLst/>
                        </a:rPr>
                        <a:t>裁决日期</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72357655"/>
                  </a:ext>
                </a:extLst>
              </a:tr>
              <a:tr h="240132">
                <a:tc>
                  <a:txBody>
                    <a:bodyPr/>
                    <a:lstStyle/>
                    <a:p>
                      <a:pPr algn="l" fontAlgn="b"/>
                      <a:r>
                        <a:rPr lang="zh-CN" altLang="en-US" sz="1100" b="1" u="none" strike="noStrike" dirty="0">
                          <a:effectLst/>
                        </a:rPr>
                        <a:t>高果糖玉米糖浆</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dirty="0">
                          <a:effectLst/>
                        </a:rPr>
                        <a:t>反倾销</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dirty="0">
                          <a:effectLst/>
                        </a:rPr>
                        <a:t>2020/6/29</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调查中</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2512209785"/>
                  </a:ext>
                </a:extLst>
              </a:tr>
              <a:tr h="240132">
                <a:tc>
                  <a:txBody>
                    <a:bodyPr/>
                    <a:lstStyle/>
                    <a:p>
                      <a:pPr algn="l" fontAlgn="b"/>
                      <a:r>
                        <a:rPr lang="zh-CN" altLang="en-US" sz="1100" b="1" u="none" strike="noStrike" dirty="0">
                          <a:effectLst/>
                        </a:rPr>
                        <a:t>聚酯长丝纱线</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2020/4/6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调查中</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3784945550"/>
                  </a:ext>
                </a:extLst>
              </a:tr>
              <a:tr h="240132">
                <a:tc>
                  <a:txBody>
                    <a:bodyPr/>
                    <a:lstStyle/>
                    <a:p>
                      <a:pPr algn="l" fontAlgn="b"/>
                      <a:r>
                        <a:rPr lang="zh-CN" altLang="en-US" sz="1100" b="1" u="none" strike="noStrike">
                          <a:effectLst/>
                        </a:rPr>
                        <a:t>味精</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2019/10/31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3,529,958</a:t>
                      </a:r>
                      <a:r>
                        <a:rPr lang="zh-CN" altLang="en-US" sz="1100" u="none" strike="noStrike">
                          <a:effectLst/>
                        </a:rPr>
                        <a:t>～</a:t>
                      </a:r>
                      <a:r>
                        <a:rPr lang="en-US" altLang="zh-CN" sz="1100" u="none" strike="noStrike">
                          <a:effectLst/>
                        </a:rPr>
                        <a:t>6,385,289</a:t>
                      </a:r>
                      <a:r>
                        <a:rPr lang="zh-CN" altLang="en-US" sz="1100" u="none" strike="noStrike">
                          <a:effectLst/>
                        </a:rPr>
                        <a:t>越南盾</a:t>
                      </a:r>
                      <a:r>
                        <a:rPr lang="en-US" altLang="zh-CN" sz="1100" u="none" strike="noStrike">
                          <a:effectLst/>
                        </a:rPr>
                        <a:t>/</a:t>
                      </a:r>
                      <a:r>
                        <a:rPr lang="zh-CN" altLang="en-US" sz="1100" u="none" strike="noStrike">
                          <a:effectLst/>
                        </a:rPr>
                        <a:t>吨</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2020/7/22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427466632"/>
                  </a:ext>
                </a:extLst>
              </a:tr>
              <a:tr h="240132">
                <a:tc>
                  <a:txBody>
                    <a:bodyPr/>
                    <a:lstStyle/>
                    <a:p>
                      <a:pPr algn="l" fontAlgn="b"/>
                      <a:r>
                        <a:rPr lang="zh-CN" altLang="en-US" sz="1100" b="1" u="none" strike="noStrike">
                          <a:effectLst/>
                        </a:rPr>
                        <a:t>磷酸一铵</a:t>
                      </a:r>
                      <a:r>
                        <a:rPr lang="en-US" altLang="zh-CN" sz="1100" b="1" u="none" strike="noStrike">
                          <a:effectLst/>
                        </a:rPr>
                        <a:t>(MAP)</a:t>
                      </a:r>
                      <a:r>
                        <a:rPr lang="zh-CN" altLang="en-US" sz="1100" b="1" u="none" strike="noStrike">
                          <a:effectLst/>
                        </a:rPr>
                        <a:t>和磷酸二铵</a:t>
                      </a:r>
                      <a:r>
                        <a:rPr lang="en-US" altLang="zh-CN" sz="1100" b="1" u="none" strike="noStrike">
                          <a:effectLst/>
                        </a:rPr>
                        <a:t>(DAP)</a:t>
                      </a:r>
                      <a:r>
                        <a:rPr lang="zh-CN" altLang="en-US" sz="1100" b="1" u="none" strike="noStrike">
                          <a:effectLst/>
                        </a:rPr>
                        <a:t>化肥复审</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2019/9/3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分三年从量税</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2020/3/10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2433874380"/>
                  </a:ext>
                </a:extLst>
              </a:tr>
              <a:tr h="237522">
                <a:tc>
                  <a:txBody>
                    <a:bodyPr/>
                    <a:lstStyle/>
                    <a:p>
                      <a:pPr algn="l" fontAlgn="b"/>
                      <a:r>
                        <a:rPr lang="zh-CN" altLang="en-US" sz="1100" b="1" u="none" strike="noStrike">
                          <a:effectLst/>
                        </a:rPr>
                        <a:t>冷轧碳钢板</a:t>
                      </a:r>
                      <a:r>
                        <a:rPr lang="en-US" altLang="zh-CN" sz="1100" b="1" u="none" strike="noStrike">
                          <a:effectLst/>
                        </a:rPr>
                        <a:t>/</a:t>
                      </a:r>
                      <a:r>
                        <a:rPr lang="zh-CN" altLang="en-US" sz="1100" b="1" u="none" strike="noStrike">
                          <a:effectLst/>
                        </a:rPr>
                        <a:t>卷</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2019/9/3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调查中</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4205012243"/>
                  </a:ext>
                </a:extLst>
              </a:tr>
              <a:tr h="290353">
                <a:tc>
                  <a:txBody>
                    <a:bodyPr/>
                    <a:lstStyle/>
                    <a:p>
                      <a:pPr algn="l" fontAlgn="b"/>
                      <a:r>
                        <a:rPr lang="zh-CN" altLang="en-US" sz="1100" b="1" u="none" strike="noStrike" dirty="0">
                          <a:effectLst/>
                        </a:rPr>
                        <a:t>钢条及钢坯 期末复审</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2019/8/22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延长措施，分三年从价税</a:t>
                      </a:r>
                      <a:br>
                        <a:rPr lang="zh-CN" altLang="en-US" sz="1100" u="none" strike="noStrike">
                          <a:effectLst/>
                        </a:rPr>
                      </a:b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2020/3/20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1323647549"/>
                  </a:ext>
                </a:extLst>
              </a:tr>
              <a:tr h="240132">
                <a:tc>
                  <a:txBody>
                    <a:bodyPr/>
                    <a:lstStyle/>
                    <a:p>
                      <a:pPr algn="l" fontAlgn="b"/>
                      <a:r>
                        <a:rPr lang="zh-CN" altLang="en-US" sz="1100" b="1" u="none" strike="noStrike">
                          <a:effectLst/>
                        </a:rPr>
                        <a:t>双轴取向聚丙烯薄膜</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2019/8/5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初裁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14.99%-43.04%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2020/3/18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1919030420"/>
                  </a:ext>
                </a:extLst>
              </a:tr>
              <a:tr h="240132">
                <a:tc>
                  <a:txBody>
                    <a:bodyPr/>
                    <a:lstStyle/>
                    <a:p>
                      <a:pPr algn="l" fontAlgn="b"/>
                      <a:r>
                        <a:rPr lang="zh-CN" altLang="en-US" sz="1100" b="1" u="none" strike="noStrike">
                          <a:effectLst/>
                        </a:rPr>
                        <a:t>铝型材</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2019/1/10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2.49%-35.58%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2019/9/28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136555897"/>
                  </a:ext>
                </a:extLst>
              </a:tr>
              <a:tr h="240132">
                <a:tc>
                  <a:txBody>
                    <a:bodyPr/>
                    <a:lstStyle/>
                    <a:p>
                      <a:pPr algn="l" fontAlgn="b"/>
                      <a:r>
                        <a:rPr lang="zh-CN" altLang="en-US" sz="1100" b="1" u="none" strike="noStrike" dirty="0">
                          <a:effectLst/>
                        </a:rPr>
                        <a:t>彩涂钢板</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2018/10/15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2.53%</a:t>
                      </a:r>
                      <a:r>
                        <a:rPr lang="zh-CN" altLang="en-US" sz="1100" u="none" strike="noStrike">
                          <a:effectLst/>
                        </a:rPr>
                        <a:t>～</a:t>
                      </a:r>
                      <a:r>
                        <a:rPr lang="en-US" altLang="zh-CN" sz="1100" u="none" strike="noStrike">
                          <a:effectLst/>
                        </a:rPr>
                        <a:t>34.27%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2019/10/24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2679643226"/>
                  </a:ext>
                </a:extLst>
              </a:tr>
              <a:tr h="240132">
                <a:tc>
                  <a:txBody>
                    <a:bodyPr/>
                    <a:lstStyle/>
                    <a:p>
                      <a:pPr algn="l" fontAlgn="b"/>
                      <a:r>
                        <a:rPr lang="zh-CN" altLang="en-US" sz="1100" b="1" u="none" strike="noStrike" dirty="0">
                          <a:effectLst/>
                        </a:rPr>
                        <a:t>冷轧不锈钢复审</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2018/10/2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17.94%-31.85%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2019/10/21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595667237"/>
                  </a:ext>
                </a:extLst>
              </a:tr>
              <a:tr h="240132">
                <a:tc>
                  <a:txBody>
                    <a:bodyPr/>
                    <a:lstStyle/>
                    <a:p>
                      <a:pPr algn="l" fontAlgn="b"/>
                      <a:r>
                        <a:rPr lang="zh-CN" altLang="en-US" sz="1100" b="1" u="none" strike="noStrike" dirty="0">
                          <a:effectLst/>
                        </a:rPr>
                        <a:t>味精 期中复审</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2018/3/26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分三年从量税</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2018/10/30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1724444392"/>
                  </a:ext>
                </a:extLst>
              </a:tr>
              <a:tr h="240132">
                <a:tc>
                  <a:txBody>
                    <a:bodyPr/>
                    <a:lstStyle/>
                    <a:p>
                      <a:pPr algn="l" fontAlgn="b"/>
                      <a:r>
                        <a:rPr lang="zh-CN" altLang="en-US" sz="1100" b="1" u="none" strike="noStrike">
                          <a:effectLst/>
                        </a:rPr>
                        <a:t>钢条及钢坯 期中复审</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2018/3/26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分三年从量税</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2018/10/30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2247366911"/>
                  </a:ext>
                </a:extLst>
              </a:tr>
              <a:tr h="240132">
                <a:tc>
                  <a:txBody>
                    <a:bodyPr/>
                    <a:lstStyle/>
                    <a:p>
                      <a:pPr algn="l" fontAlgn="b"/>
                      <a:r>
                        <a:rPr lang="zh-CN" altLang="en-US" sz="1100" b="1" u="none" strike="noStrike" dirty="0">
                          <a:effectLst/>
                        </a:rPr>
                        <a:t>冷轧不锈钢 二次复审</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2017/5/23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17.47%-25.35%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2018/7/4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2711372457"/>
                  </a:ext>
                </a:extLst>
              </a:tr>
              <a:tr h="240132">
                <a:tc>
                  <a:txBody>
                    <a:bodyPr/>
                    <a:lstStyle/>
                    <a:p>
                      <a:pPr algn="l" fontAlgn="b"/>
                      <a:r>
                        <a:rPr lang="zh-CN" altLang="en-US" sz="1100" b="1" u="none" strike="noStrike">
                          <a:effectLst/>
                        </a:rPr>
                        <a:t>磷酸一铵</a:t>
                      </a:r>
                      <a:r>
                        <a:rPr lang="en-US" altLang="zh-CN" sz="1100" b="1" u="none" strike="noStrike">
                          <a:effectLst/>
                        </a:rPr>
                        <a:t>(MAP)</a:t>
                      </a:r>
                      <a:r>
                        <a:rPr lang="zh-CN" altLang="en-US" sz="1100" b="1" u="none" strike="noStrike">
                          <a:effectLst/>
                        </a:rPr>
                        <a:t>和磷酸二铵</a:t>
                      </a:r>
                      <a:r>
                        <a:rPr lang="en-US" altLang="zh-CN" sz="1100" b="1" u="none" strike="noStrike">
                          <a:effectLst/>
                        </a:rPr>
                        <a:t>(DAP)</a:t>
                      </a:r>
                      <a:r>
                        <a:rPr lang="zh-CN" altLang="en-US" sz="1100" b="1" u="none" strike="noStrike">
                          <a:effectLst/>
                        </a:rPr>
                        <a:t>化肥</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2017/5/12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分三年从量税</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2018/3/2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306075613"/>
                  </a:ext>
                </a:extLst>
              </a:tr>
              <a:tr h="240132">
                <a:tc>
                  <a:txBody>
                    <a:bodyPr/>
                    <a:lstStyle/>
                    <a:p>
                      <a:pPr algn="l" fontAlgn="b"/>
                      <a:r>
                        <a:rPr lang="en-US" sz="1100" b="1" u="none" strike="noStrike">
                          <a:effectLst/>
                        </a:rPr>
                        <a:t>H</a:t>
                      </a:r>
                      <a:r>
                        <a:rPr lang="zh-CN" altLang="en-US" sz="1100" b="1" u="none" strike="noStrike">
                          <a:effectLst/>
                        </a:rPr>
                        <a:t>形钢</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dirty="0">
                          <a:effectLst/>
                        </a:rPr>
                        <a:t>      2016/10/15</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20.48%-29.17%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2017/8/21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2912361251"/>
                  </a:ext>
                </a:extLst>
              </a:tr>
              <a:tr h="240132">
                <a:tc>
                  <a:txBody>
                    <a:bodyPr/>
                    <a:lstStyle/>
                    <a:p>
                      <a:pPr algn="l" fontAlgn="b"/>
                      <a:r>
                        <a:rPr lang="zh-CN" altLang="en-US" sz="1100" b="1" u="none" strike="noStrike" dirty="0">
                          <a:effectLst/>
                        </a:rPr>
                        <a:t>彩涂钢板</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2016/6/7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3</a:t>
                      </a:r>
                      <a:r>
                        <a:rPr lang="zh-CN" altLang="en-US" sz="1100" u="none" strike="noStrike">
                          <a:effectLst/>
                        </a:rPr>
                        <a:t>年内配额，超过配额部分税率为</a:t>
                      </a:r>
                      <a:r>
                        <a:rPr lang="en-US" altLang="zh-CN" sz="1100" u="none" strike="noStrike">
                          <a:effectLst/>
                        </a:rPr>
                        <a:t>19%</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2017/5/31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2852873855"/>
                  </a:ext>
                </a:extLst>
              </a:tr>
              <a:tr h="240132">
                <a:tc>
                  <a:txBody>
                    <a:bodyPr/>
                    <a:lstStyle/>
                    <a:p>
                      <a:pPr algn="l" fontAlgn="b"/>
                      <a:r>
                        <a:rPr lang="zh-CN" altLang="en-US" sz="1100" b="1" u="none" strike="noStrike" dirty="0">
                          <a:effectLst/>
                        </a:rPr>
                        <a:t>镀锌板</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2016/3/3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3.17%-38.34%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2017/3/30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2049391649"/>
                  </a:ext>
                </a:extLst>
              </a:tr>
              <a:tr h="240132">
                <a:tc>
                  <a:txBody>
                    <a:bodyPr/>
                    <a:lstStyle/>
                    <a:p>
                      <a:pPr algn="l" fontAlgn="b"/>
                      <a:r>
                        <a:rPr lang="zh-CN" altLang="en-US" sz="1100" b="1" u="none" strike="noStrike" dirty="0">
                          <a:effectLst/>
                        </a:rPr>
                        <a:t>钢条 钢坯</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2015/12/25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分四年从价税</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2257918239"/>
                  </a:ext>
                </a:extLst>
              </a:tr>
              <a:tr h="240132">
                <a:tc>
                  <a:txBody>
                    <a:bodyPr/>
                    <a:lstStyle/>
                    <a:p>
                      <a:pPr algn="l" fontAlgn="b"/>
                      <a:r>
                        <a:rPr lang="zh-CN" altLang="en-US" sz="1100" b="1" u="none" strike="noStrike" dirty="0">
                          <a:effectLst/>
                        </a:rPr>
                        <a:t>冷轧不锈钢</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2015/10/21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17.47%-25.35%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2097811251"/>
                  </a:ext>
                </a:extLst>
              </a:tr>
              <a:tr h="240132">
                <a:tc>
                  <a:txBody>
                    <a:bodyPr/>
                    <a:lstStyle/>
                    <a:p>
                      <a:pPr algn="l" fontAlgn="b"/>
                      <a:r>
                        <a:rPr lang="zh-CN" altLang="en-US" sz="1100" b="1" u="none" strike="noStrike" dirty="0">
                          <a:effectLst/>
                        </a:rPr>
                        <a:t>冷轧不锈钢</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2013/7/2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4.64%-6.87%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3301982462"/>
                  </a:ext>
                </a:extLst>
              </a:tr>
              <a:tr h="240132">
                <a:tc>
                  <a:txBody>
                    <a:bodyPr/>
                    <a:lstStyle/>
                    <a:p>
                      <a:pPr algn="l" fontAlgn="b"/>
                      <a:r>
                        <a:rPr lang="zh-CN" altLang="en-US" sz="1100" b="1" u="none" strike="noStrike" dirty="0">
                          <a:effectLst/>
                        </a:rPr>
                        <a:t>豆油、棕榈油</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2012/12/26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分四年从价税</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2013/8/23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521309384"/>
                  </a:ext>
                </a:extLst>
              </a:tr>
              <a:tr h="240132">
                <a:tc>
                  <a:txBody>
                    <a:bodyPr/>
                    <a:lstStyle/>
                    <a:p>
                      <a:pPr algn="l" fontAlgn="b"/>
                      <a:r>
                        <a:rPr lang="zh-CN" altLang="en-US" sz="1100" b="1" u="none" strike="noStrike" dirty="0">
                          <a:effectLst/>
                        </a:rPr>
                        <a:t>浮法玻璃</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2009/7/1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不征税结案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dirty="0">
                          <a:effectLst/>
                        </a:rPr>
                        <a:t>2010/10/1</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949947651"/>
                  </a:ext>
                </a:extLst>
              </a:tr>
            </a:tbl>
          </a:graphicData>
        </a:graphic>
      </p:graphicFrame>
      <p:sp>
        <p:nvSpPr>
          <p:cNvPr id="4" name="标题占位符 1"/>
          <p:cNvSpPr txBox="1">
            <a:spLocks/>
          </p:cNvSpPr>
          <p:nvPr/>
        </p:nvSpPr>
        <p:spPr>
          <a:xfrm>
            <a:off x="2079832" y="276112"/>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东盟国家对华贸易救济调查统计</a:t>
            </a:r>
            <a:r>
              <a:rPr lang="en-US" altLang="zh-CN" dirty="0">
                <a:solidFill>
                  <a:srgbClr val="9B2823"/>
                </a:solidFill>
              </a:rPr>
              <a:t>-</a:t>
            </a:r>
            <a:r>
              <a:rPr lang="zh-CN" altLang="en-US" dirty="0">
                <a:solidFill>
                  <a:srgbClr val="9B2823"/>
                </a:solidFill>
              </a:rPr>
              <a:t>越南</a:t>
            </a:r>
          </a:p>
        </p:txBody>
      </p:sp>
    </p:spTree>
    <p:extLst>
      <p:ext uri="{BB962C8B-B14F-4D97-AF65-F5344CB8AC3E}">
        <p14:creationId xmlns:p14="http://schemas.microsoft.com/office/powerpoint/2010/main" val="3655346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1">
            <a:extLst>
              <a:ext uri="{FF2B5EF4-FFF2-40B4-BE49-F238E27FC236}">
                <a16:creationId xmlns:a16="http://schemas.microsoft.com/office/drawing/2014/main" id="{DAFDDFBB-B33A-4F77-8E85-46707E2A63D5}"/>
              </a:ext>
            </a:extLst>
          </p:cNvPr>
          <p:cNvGraphicFramePr>
            <a:graphicFrameLocks noGrp="1"/>
          </p:cNvGraphicFramePr>
          <p:nvPr>
            <p:ph idx="1"/>
            <p:extLst>
              <p:ext uri="{D42A27DB-BD31-4B8C-83A1-F6EECF244321}">
                <p14:modId xmlns:p14="http://schemas.microsoft.com/office/powerpoint/2010/main" val="3680926416"/>
              </p:ext>
            </p:extLst>
          </p:nvPr>
        </p:nvGraphicFramePr>
        <p:xfrm>
          <a:off x="772357" y="887767"/>
          <a:ext cx="10777492" cy="5899635"/>
        </p:xfrm>
        <a:graphic>
          <a:graphicData uri="http://schemas.openxmlformats.org/drawingml/2006/table">
            <a:tbl>
              <a:tblPr>
                <a:tableStyleId>{5C22544A-7EE6-4342-B048-85BDC9FD1C3A}</a:tableStyleId>
              </a:tblPr>
              <a:tblGrid>
                <a:gridCol w="3270169">
                  <a:extLst>
                    <a:ext uri="{9D8B030D-6E8A-4147-A177-3AD203B41FA5}">
                      <a16:colId xmlns:a16="http://schemas.microsoft.com/office/drawing/2014/main" val="3819623130"/>
                    </a:ext>
                  </a:extLst>
                </a:gridCol>
                <a:gridCol w="843915">
                  <a:extLst>
                    <a:ext uri="{9D8B030D-6E8A-4147-A177-3AD203B41FA5}">
                      <a16:colId xmlns:a16="http://schemas.microsoft.com/office/drawing/2014/main" val="3476230573"/>
                    </a:ext>
                  </a:extLst>
                </a:gridCol>
                <a:gridCol w="1002148">
                  <a:extLst>
                    <a:ext uri="{9D8B030D-6E8A-4147-A177-3AD203B41FA5}">
                      <a16:colId xmlns:a16="http://schemas.microsoft.com/office/drawing/2014/main" val="533345941"/>
                    </a:ext>
                  </a:extLst>
                </a:gridCol>
                <a:gridCol w="843915">
                  <a:extLst>
                    <a:ext uri="{9D8B030D-6E8A-4147-A177-3AD203B41FA5}">
                      <a16:colId xmlns:a16="http://schemas.microsoft.com/office/drawing/2014/main" val="1410204927"/>
                    </a:ext>
                  </a:extLst>
                </a:gridCol>
                <a:gridCol w="3815197">
                  <a:extLst>
                    <a:ext uri="{9D8B030D-6E8A-4147-A177-3AD203B41FA5}">
                      <a16:colId xmlns:a16="http://schemas.microsoft.com/office/drawing/2014/main" val="3627220871"/>
                    </a:ext>
                  </a:extLst>
                </a:gridCol>
                <a:gridCol w="1002148">
                  <a:extLst>
                    <a:ext uri="{9D8B030D-6E8A-4147-A177-3AD203B41FA5}">
                      <a16:colId xmlns:a16="http://schemas.microsoft.com/office/drawing/2014/main" val="3989351137"/>
                    </a:ext>
                  </a:extLst>
                </a:gridCol>
              </a:tblGrid>
              <a:tr h="168513">
                <a:tc>
                  <a:txBody>
                    <a:bodyPr/>
                    <a:lstStyle/>
                    <a:p>
                      <a:pPr algn="l" fontAlgn="b"/>
                      <a:r>
                        <a:rPr lang="zh-CN" altLang="en-US" sz="1000" b="1" u="none" strike="noStrike" dirty="0">
                          <a:effectLst/>
                        </a:rPr>
                        <a:t>被调查产品</a:t>
                      </a:r>
                      <a:endParaRPr lang="zh-CN" altLang="en-US" sz="1000" b="1"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b="1" u="none" strike="noStrike">
                          <a:effectLst/>
                        </a:rPr>
                        <a:t>调查类型</a:t>
                      </a:r>
                      <a:endParaRPr lang="zh-CN" altLang="en-US" sz="1000" b="1"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b="1" u="none" strike="noStrike">
                          <a:effectLst/>
                        </a:rPr>
                        <a:t>立案时间</a:t>
                      </a:r>
                      <a:endParaRPr lang="zh-CN" altLang="en-US" sz="1000" b="1"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b="1" u="none" strike="noStrike">
                          <a:effectLst/>
                        </a:rPr>
                        <a:t>状态</a:t>
                      </a:r>
                      <a:endParaRPr lang="zh-CN" altLang="en-US" sz="1000" b="1"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b="1" u="none" strike="noStrike" dirty="0">
                          <a:effectLst/>
                        </a:rPr>
                        <a:t>裁决结果</a:t>
                      </a:r>
                      <a:endParaRPr lang="zh-CN" altLang="en-US" sz="1000" b="1"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b="1" u="none" strike="noStrike" dirty="0">
                          <a:effectLst/>
                        </a:rPr>
                        <a:t>裁决日期</a:t>
                      </a:r>
                      <a:endParaRPr lang="zh-CN" altLang="en-US" sz="1000" b="1"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1024829477"/>
                  </a:ext>
                </a:extLst>
              </a:tr>
              <a:tr h="219693">
                <a:tc>
                  <a:txBody>
                    <a:bodyPr/>
                    <a:lstStyle/>
                    <a:p>
                      <a:pPr algn="l" fontAlgn="b"/>
                      <a:r>
                        <a:rPr lang="zh-CN" altLang="en-US" sz="1000" b="1" u="none" strike="noStrike" dirty="0">
                          <a:effectLst/>
                        </a:rPr>
                        <a:t>铝箔</a:t>
                      </a:r>
                      <a:endParaRPr lang="zh-CN" altLang="en-US" sz="1000" b="1"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保障措施</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dirty="0">
                          <a:effectLst/>
                        </a:rPr>
                        <a:t>2020/9/18</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调查中</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　</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　</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2849711943"/>
                  </a:ext>
                </a:extLst>
              </a:tr>
              <a:tr h="219693">
                <a:tc>
                  <a:txBody>
                    <a:bodyPr/>
                    <a:lstStyle/>
                    <a:p>
                      <a:pPr algn="l" fontAlgn="b"/>
                      <a:r>
                        <a:rPr lang="zh-CN" altLang="en-US" sz="1000" b="1" u="none" strike="noStrike" dirty="0">
                          <a:effectLst/>
                        </a:rPr>
                        <a:t>双向拉伸聚丙烯薄膜</a:t>
                      </a:r>
                      <a:endParaRPr lang="zh-CN" altLang="en-US" sz="1000" b="1"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2020/8/21</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dirty="0">
                          <a:effectLst/>
                        </a:rPr>
                        <a:t>调查中</a:t>
                      </a:r>
                      <a:endParaRPr lang="zh-CN" altLang="en-US" sz="1000" b="0"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dirty="0">
                          <a:effectLst/>
                        </a:rPr>
                        <a:t>　</a:t>
                      </a:r>
                      <a:endParaRPr lang="zh-CN" altLang="en-US" sz="1000" b="0"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　</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3907951327"/>
                  </a:ext>
                </a:extLst>
              </a:tr>
              <a:tr h="219693">
                <a:tc>
                  <a:txBody>
                    <a:bodyPr/>
                    <a:lstStyle/>
                    <a:p>
                      <a:pPr algn="l" fontAlgn="b"/>
                      <a:r>
                        <a:rPr lang="zh-CN" altLang="en-US" sz="1000" b="1" u="none" strike="noStrike">
                          <a:effectLst/>
                        </a:rPr>
                        <a:t>无锡钢板</a:t>
                      </a:r>
                      <a:endParaRPr lang="zh-CN" altLang="en-US" sz="1000" b="1"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2020/5/15</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调查中</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　</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　</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1004575594"/>
                  </a:ext>
                </a:extLst>
              </a:tr>
              <a:tr h="219693">
                <a:tc>
                  <a:txBody>
                    <a:bodyPr/>
                    <a:lstStyle/>
                    <a:p>
                      <a:pPr algn="l" fontAlgn="b"/>
                      <a:r>
                        <a:rPr lang="zh-CN" altLang="en-US" sz="1000" b="1" u="none" strike="noStrike" dirty="0">
                          <a:effectLst/>
                        </a:rPr>
                        <a:t>镀锡钢板卷</a:t>
                      </a:r>
                      <a:endParaRPr lang="zh-CN" altLang="en-US" sz="1000" b="1"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2020/4/7</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调查中</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　</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　</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4142128569"/>
                  </a:ext>
                </a:extLst>
              </a:tr>
              <a:tr h="219693">
                <a:tc>
                  <a:txBody>
                    <a:bodyPr/>
                    <a:lstStyle/>
                    <a:p>
                      <a:pPr algn="l" fontAlgn="b"/>
                      <a:r>
                        <a:rPr lang="zh-CN" altLang="en-US" sz="1000" b="1" u="none" strike="noStrike">
                          <a:effectLst/>
                        </a:rPr>
                        <a:t>热镀锌冷轧钢卷材或非卷材</a:t>
                      </a:r>
                      <a:endParaRPr lang="zh-CN" altLang="en-US" sz="1000" b="1"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2020/2/21</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初裁</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en-US" altLang="zh-CN" sz="1000" u="none" strike="noStrike">
                          <a:effectLst/>
                        </a:rPr>
                        <a:t>35.67%</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2020/8/3</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2025013680"/>
                  </a:ext>
                </a:extLst>
              </a:tr>
              <a:tr h="219693">
                <a:tc>
                  <a:txBody>
                    <a:bodyPr/>
                    <a:lstStyle/>
                    <a:p>
                      <a:pPr algn="l" fontAlgn="b"/>
                      <a:r>
                        <a:rPr lang="zh-CN" altLang="en-US" sz="1000" b="1" u="none" strike="noStrike">
                          <a:effectLst/>
                        </a:rPr>
                        <a:t>非合金钢热轧平材 第二次日落复审</a:t>
                      </a:r>
                      <a:endParaRPr lang="zh-CN" altLang="en-US" sz="1000" b="1"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保障措施</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2020/1/9</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终裁</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终止保障措施</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2020/5/7</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3853171059"/>
                  </a:ext>
                </a:extLst>
              </a:tr>
              <a:tr h="219693">
                <a:tc>
                  <a:txBody>
                    <a:bodyPr/>
                    <a:lstStyle/>
                    <a:p>
                      <a:pPr algn="l" fontAlgn="b"/>
                      <a:r>
                        <a:rPr lang="zh-CN" altLang="en-US" sz="1000" b="1" u="none" strike="noStrike">
                          <a:effectLst/>
                        </a:rPr>
                        <a:t>热浸镀铝锌合金冷轧钢板</a:t>
                      </a:r>
                      <a:endParaRPr lang="zh-CN" altLang="en-US" sz="1000" b="1"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2019/10/17</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调查中</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　</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　</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1577093337"/>
                  </a:ext>
                </a:extLst>
              </a:tr>
              <a:tr h="219693">
                <a:tc>
                  <a:txBody>
                    <a:bodyPr/>
                    <a:lstStyle/>
                    <a:p>
                      <a:pPr algn="l" fontAlgn="b"/>
                      <a:r>
                        <a:rPr lang="zh-CN" altLang="en-US" sz="1000" b="1" u="none" strike="noStrike" dirty="0">
                          <a:effectLst/>
                        </a:rPr>
                        <a:t>高碳线材  日落复审</a:t>
                      </a:r>
                      <a:endParaRPr lang="zh-CN" altLang="en-US" sz="1000" b="1"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2019/5/15</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终裁</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en-US" altLang="zh-CN" sz="1000" u="none" strike="noStrike">
                          <a:effectLst/>
                        </a:rPr>
                        <a:t>12.26%-36.79%</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2020/5/15</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469548004"/>
                  </a:ext>
                </a:extLst>
              </a:tr>
              <a:tr h="219693">
                <a:tc>
                  <a:txBody>
                    <a:bodyPr/>
                    <a:lstStyle/>
                    <a:p>
                      <a:pPr algn="l" fontAlgn="b"/>
                      <a:r>
                        <a:rPr lang="zh-CN" altLang="en-US" sz="1000" b="1" u="none" strike="noStrike">
                          <a:effectLst/>
                        </a:rPr>
                        <a:t>冷轧碳钢卷材和非卷材 日落复审</a:t>
                      </a:r>
                      <a:endParaRPr lang="zh-CN" altLang="en-US" sz="1000" b="1"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2019/2/5</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dirty="0">
                          <a:effectLst/>
                        </a:rPr>
                        <a:t>终裁</a:t>
                      </a:r>
                      <a:endParaRPr lang="zh-CN" altLang="en-US" sz="1000" b="0"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en-US" altLang="zh-CN" sz="1000" u="none" strike="noStrike" dirty="0">
                          <a:effectLst/>
                        </a:rPr>
                        <a:t>9.24%-20.11%</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2020/1/25</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226637314"/>
                  </a:ext>
                </a:extLst>
              </a:tr>
              <a:tr h="219693">
                <a:tc>
                  <a:txBody>
                    <a:bodyPr/>
                    <a:lstStyle/>
                    <a:p>
                      <a:pPr algn="l" fontAlgn="b"/>
                      <a:r>
                        <a:rPr lang="zh-CN" altLang="en-US" sz="1000" b="1" u="none" strike="noStrike">
                          <a:effectLst/>
                        </a:rPr>
                        <a:t>柠檬酸</a:t>
                      </a:r>
                      <a:endParaRPr lang="zh-CN" altLang="en-US" sz="1000" b="1"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dirty="0">
                          <a:effectLst/>
                        </a:rPr>
                        <a:t>反倾销</a:t>
                      </a:r>
                      <a:endParaRPr lang="zh-CN" altLang="en-US" sz="1000" b="0"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2019/1/18</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调查中</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　</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　</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353026883"/>
                  </a:ext>
                </a:extLst>
              </a:tr>
              <a:tr h="219693">
                <a:tc>
                  <a:txBody>
                    <a:bodyPr/>
                    <a:lstStyle/>
                    <a:p>
                      <a:pPr algn="l" fontAlgn="b"/>
                      <a:r>
                        <a:rPr lang="zh-CN" altLang="en-US" sz="1000" b="1" u="none" strike="noStrike">
                          <a:effectLst/>
                        </a:rPr>
                        <a:t>冷轧不锈钢平板轧材 日落复审</a:t>
                      </a:r>
                      <a:endParaRPr lang="zh-CN" altLang="en-US" sz="1000" b="1"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2018/12/6</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终裁</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en-US" altLang="zh-CN" sz="1000" u="none" strike="noStrike">
                          <a:effectLst/>
                        </a:rPr>
                        <a:t>8.50%~33.32%</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2019/12/3</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2079563730"/>
                  </a:ext>
                </a:extLst>
              </a:tr>
              <a:tr h="219693">
                <a:tc>
                  <a:txBody>
                    <a:bodyPr/>
                    <a:lstStyle/>
                    <a:p>
                      <a:pPr algn="l" fontAlgn="b"/>
                      <a:r>
                        <a:rPr lang="zh-CN" altLang="en-US" sz="1000" b="1" u="none" strike="noStrike">
                          <a:effectLst/>
                        </a:rPr>
                        <a:t>镀铬钢板 日落复审</a:t>
                      </a:r>
                      <a:endParaRPr lang="zh-CN" altLang="en-US" sz="1000" b="1"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2018/7/3</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终裁</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无损害结案</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2019/1/11</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1211999093"/>
                  </a:ext>
                </a:extLst>
              </a:tr>
              <a:tr h="229245">
                <a:tc>
                  <a:txBody>
                    <a:bodyPr/>
                    <a:lstStyle/>
                    <a:p>
                      <a:pPr algn="l" fontAlgn="b"/>
                      <a:r>
                        <a:rPr lang="zh-CN" altLang="en-US" sz="1000" b="1" u="none" strike="noStrike" dirty="0">
                          <a:effectLst/>
                        </a:rPr>
                        <a:t>加硼热轧钢</a:t>
                      </a:r>
                      <a:endParaRPr lang="zh-CN" altLang="en-US" sz="1000" b="1" i="0" u="none" strike="noStrike" dirty="0">
                        <a:solidFill>
                          <a:srgbClr val="000000"/>
                        </a:solidFill>
                        <a:effectLst/>
                        <a:latin typeface="宋体" panose="02010600030101010101" pitchFamily="2" charset="-122"/>
                        <a:ea typeface="宋体"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2017/12/13</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终裁</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en-US" altLang="zh-CN" sz="1000" u="none" strike="noStrike">
                          <a:effectLst/>
                        </a:rPr>
                        <a:t>14.28%</a:t>
                      </a:r>
                      <a:r>
                        <a:rPr lang="zh-CN" altLang="en-US" sz="1000" u="none" strike="noStrike">
                          <a:effectLst/>
                        </a:rPr>
                        <a:t>～</a:t>
                      </a:r>
                      <a:r>
                        <a:rPr lang="en-US" altLang="zh-CN" sz="1000" u="none" strike="noStrike">
                          <a:effectLst/>
                        </a:rPr>
                        <a:t>19.47%</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984" marR="6984" marT="6984" marB="0" anchor="b"/>
                </a:tc>
                <a:tc>
                  <a:txBody>
                    <a:bodyPr/>
                    <a:lstStyle/>
                    <a:p>
                      <a:pPr algn="r" fontAlgn="b"/>
                      <a:r>
                        <a:rPr lang="en-US" altLang="zh-CN" sz="1000" u="none" strike="noStrike">
                          <a:effectLst/>
                        </a:rPr>
                        <a:t>2018/12/13</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2518306301"/>
                  </a:ext>
                </a:extLst>
              </a:tr>
              <a:tr h="219693">
                <a:tc>
                  <a:txBody>
                    <a:bodyPr/>
                    <a:lstStyle/>
                    <a:p>
                      <a:pPr algn="l" fontAlgn="b"/>
                      <a:r>
                        <a:rPr lang="zh-CN" altLang="en-US" sz="1000" b="1" u="none" strike="noStrike">
                          <a:effectLst/>
                        </a:rPr>
                        <a:t>三聚氰胺餐具</a:t>
                      </a:r>
                      <a:endParaRPr lang="zh-CN" altLang="en-US" sz="1000" b="1"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2017/11/23</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终裁</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无损害结案</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2019/4/12</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226505643"/>
                  </a:ext>
                </a:extLst>
              </a:tr>
              <a:tr h="219693">
                <a:tc>
                  <a:txBody>
                    <a:bodyPr/>
                    <a:lstStyle/>
                    <a:p>
                      <a:pPr algn="l" fontAlgn="b"/>
                      <a:r>
                        <a:rPr lang="zh-CN" altLang="en-US" sz="1000" b="1" u="none" strike="noStrike" dirty="0">
                          <a:effectLst/>
                        </a:rPr>
                        <a:t>铝锌涂层钢 日落复审</a:t>
                      </a:r>
                      <a:endParaRPr lang="zh-CN" altLang="en-US" sz="1000" b="1"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2018/1/8</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终裁</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en-US" altLang="zh-CN" sz="1000" u="none" strike="noStrike" dirty="0">
                          <a:effectLst/>
                        </a:rPr>
                        <a:t>2.65%~29.50%</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2019/1/10</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1774960703"/>
                  </a:ext>
                </a:extLst>
              </a:tr>
              <a:tr h="219693">
                <a:tc>
                  <a:txBody>
                    <a:bodyPr/>
                    <a:lstStyle/>
                    <a:p>
                      <a:pPr algn="l" fontAlgn="b"/>
                      <a:r>
                        <a:rPr lang="zh-CN" altLang="en-US" sz="1000" b="1" u="none" strike="noStrike" dirty="0">
                          <a:effectLst/>
                        </a:rPr>
                        <a:t>摩托车内胎 日落复审</a:t>
                      </a:r>
                      <a:endParaRPr lang="zh-CN" altLang="en-US" sz="1000" b="1"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2017/11/29</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终裁</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en-US" altLang="zh-CN" sz="1000" u="none" strike="noStrike">
                          <a:effectLst/>
                        </a:rPr>
                        <a:t>30.34%-112.51%</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2018/11/30</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3226955438"/>
                  </a:ext>
                </a:extLst>
              </a:tr>
              <a:tr h="219693">
                <a:tc>
                  <a:txBody>
                    <a:bodyPr/>
                    <a:lstStyle/>
                    <a:p>
                      <a:pPr algn="l" fontAlgn="b"/>
                      <a:r>
                        <a:rPr lang="zh-CN" altLang="en-US" sz="1000" b="1" u="none" strike="noStrike" dirty="0">
                          <a:effectLst/>
                        </a:rPr>
                        <a:t>热镀锌板卷</a:t>
                      </a:r>
                      <a:endParaRPr lang="zh-CN" altLang="en-US" sz="1000" b="1"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2016/9/14</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终裁</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无损害结案</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2018/3/7</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2198353225"/>
                  </a:ext>
                </a:extLst>
              </a:tr>
              <a:tr h="219693">
                <a:tc>
                  <a:txBody>
                    <a:bodyPr/>
                    <a:lstStyle/>
                    <a:p>
                      <a:pPr algn="l" fontAlgn="b"/>
                      <a:r>
                        <a:rPr lang="zh-CN" altLang="en-US" sz="1000" b="1" u="none" strike="noStrike">
                          <a:effectLst/>
                        </a:rPr>
                        <a:t>热轧</a:t>
                      </a:r>
                      <a:r>
                        <a:rPr lang="en-US" altLang="zh-CN" sz="1000" b="1" u="none" strike="noStrike">
                          <a:effectLst/>
                        </a:rPr>
                        <a:t>H</a:t>
                      </a:r>
                      <a:r>
                        <a:rPr lang="zh-CN" altLang="en-US" sz="1000" b="1" u="none" strike="noStrike">
                          <a:effectLst/>
                        </a:rPr>
                        <a:t>型结构合金钢</a:t>
                      </a:r>
                      <a:endParaRPr lang="zh-CN" altLang="en-US" sz="1000" b="1"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保障措施</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2016/2/4</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终裁</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分三年从价税</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2016/12/20</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115858991"/>
                  </a:ext>
                </a:extLst>
              </a:tr>
              <a:tr h="229245">
                <a:tc>
                  <a:txBody>
                    <a:bodyPr/>
                    <a:lstStyle/>
                    <a:p>
                      <a:pPr algn="l" fontAlgn="b"/>
                      <a:r>
                        <a:rPr lang="zh-CN" altLang="en-US" sz="1000" b="1" u="none" strike="noStrike">
                          <a:effectLst/>
                        </a:rPr>
                        <a:t>铁管和钢管 </a:t>
                      </a:r>
                      <a:endParaRPr lang="zh-CN" altLang="en-US" sz="1000" b="1"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2016/1/19</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终裁</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en-US" altLang="zh-CN" sz="1000" u="none" strike="noStrike">
                          <a:effectLst/>
                        </a:rPr>
                        <a:t>3.22%-66.01%</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6984" marR="6984" marT="6984" marB="0" anchor="b"/>
                </a:tc>
                <a:tc>
                  <a:txBody>
                    <a:bodyPr/>
                    <a:lstStyle/>
                    <a:p>
                      <a:pPr algn="r" fontAlgn="b"/>
                      <a:r>
                        <a:rPr lang="en-US" altLang="zh-CN" sz="1000" u="none" strike="noStrike">
                          <a:effectLst/>
                        </a:rPr>
                        <a:t>2017/6/9</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3052379780"/>
                  </a:ext>
                </a:extLst>
              </a:tr>
              <a:tr h="219693">
                <a:tc>
                  <a:txBody>
                    <a:bodyPr/>
                    <a:lstStyle/>
                    <a:p>
                      <a:pPr algn="l" fontAlgn="b"/>
                      <a:r>
                        <a:rPr lang="zh-CN" altLang="en-US" sz="1000" b="1" u="none" strike="noStrike">
                          <a:effectLst/>
                        </a:rPr>
                        <a:t>不锈钢管</a:t>
                      </a:r>
                      <a:endParaRPr lang="zh-CN" altLang="en-US" sz="1000" b="1"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2015/9/18</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终裁</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en-US" altLang="zh-CN" sz="1000" u="none" strike="noStrike">
                          <a:effectLst/>
                        </a:rPr>
                        <a:t>145.31%</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2016/9/17</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3092129350"/>
                  </a:ext>
                </a:extLst>
              </a:tr>
              <a:tr h="219693">
                <a:tc>
                  <a:txBody>
                    <a:bodyPr/>
                    <a:lstStyle/>
                    <a:p>
                      <a:pPr algn="l" fontAlgn="b"/>
                      <a:r>
                        <a:rPr lang="zh-CN" altLang="en-US" sz="1000" b="1" u="none" strike="noStrike">
                          <a:effectLst/>
                        </a:rPr>
                        <a:t>热轧钢卷材和非卷材  日落复审</a:t>
                      </a:r>
                      <a:endParaRPr lang="zh-CN" altLang="en-US" sz="1000" b="1"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2016/6/23</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终裁</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en-US" altLang="zh-CN" sz="1000" u="none" strike="noStrike">
                          <a:effectLst/>
                        </a:rPr>
                        <a:t>30.91%</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2017/6/23</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3324810476"/>
                  </a:ext>
                </a:extLst>
              </a:tr>
              <a:tr h="219693">
                <a:tc>
                  <a:txBody>
                    <a:bodyPr/>
                    <a:lstStyle/>
                    <a:p>
                      <a:pPr algn="l" fontAlgn="b"/>
                      <a:r>
                        <a:rPr lang="zh-CN" altLang="en-US" sz="1000" b="1" u="none" strike="noStrike" dirty="0">
                          <a:effectLst/>
                        </a:rPr>
                        <a:t>铜版纸和纸板</a:t>
                      </a:r>
                      <a:endParaRPr lang="zh-CN" altLang="en-US" sz="1000" b="1"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2011/7/8</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　</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终止调查</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2012/7/13</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1868693931"/>
                  </a:ext>
                </a:extLst>
              </a:tr>
              <a:tr h="219693">
                <a:tc>
                  <a:txBody>
                    <a:bodyPr/>
                    <a:lstStyle/>
                    <a:p>
                      <a:pPr algn="l" fontAlgn="b"/>
                      <a:r>
                        <a:rPr lang="zh-CN" altLang="en-US" sz="1000" b="1" u="none" strike="noStrike" dirty="0">
                          <a:effectLst/>
                        </a:rPr>
                        <a:t>玻璃砖  日落复审</a:t>
                      </a:r>
                      <a:endParaRPr lang="zh-CN" altLang="en-US" sz="1000" b="1"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保障措施</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2012/12/18</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终裁</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分三年关税</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2013/5/2</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1682736848"/>
                  </a:ext>
                </a:extLst>
              </a:tr>
              <a:tr h="219693">
                <a:tc>
                  <a:txBody>
                    <a:bodyPr/>
                    <a:lstStyle/>
                    <a:p>
                      <a:pPr algn="l" fontAlgn="b"/>
                      <a:r>
                        <a:rPr lang="zh-CN" altLang="en-US" sz="1000" b="1" u="none" strike="noStrike" dirty="0">
                          <a:effectLst/>
                        </a:rPr>
                        <a:t>上釉及未上釉瓷砖  </a:t>
                      </a:r>
                      <a:endParaRPr lang="zh-CN" altLang="en-US" sz="1000" b="1"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2009/12/3</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终裁</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en-US" altLang="zh-CN" sz="1000" u="none" strike="noStrike">
                          <a:effectLst/>
                        </a:rPr>
                        <a:t>2.18%</a:t>
                      </a:r>
                      <a:r>
                        <a:rPr lang="zh-CN" altLang="en-US" sz="1000" u="none" strike="noStrike">
                          <a:effectLst/>
                        </a:rPr>
                        <a:t>～</a:t>
                      </a:r>
                      <a:r>
                        <a:rPr lang="en-US" altLang="zh-CN" sz="1000" u="none" strike="noStrike">
                          <a:effectLst/>
                        </a:rPr>
                        <a:t>35.49%</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2011/6/2</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1654253325"/>
                  </a:ext>
                </a:extLst>
              </a:tr>
              <a:tr h="219693">
                <a:tc>
                  <a:txBody>
                    <a:bodyPr/>
                    <a:lstStyle/>
                    <a:p>
                      <a:pPr algn="l" fontAlgn="b"/>
                      <a:r>
                        <a:rPr lang="zh-CN" altLang="en-US" sz="1000" b="1" u="none" strike="noStrike" dirty="0">
                          <a:effectLst/>
                        </a:rPr>
                        <a:t>三磷酸钠  </a:t>
                      </a:r>
                      <a:endParaRPr lang="zh-CN" altLang="en-US" sz="1000" b="1"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2008/5/23</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终裁</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en-US" altLang="zh-CN" sz="1000" u="none" strike="noStrike">
                          <a:effectLst/>
                        </a:rPr>
                        <a:t>6.95%-31.42%</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2009/7/18</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891980639"/>
                  </a:ext>
                </a:extLst>
              </a:tr>
              <a:tr h="219693">
                <a:tc>
                  <a:txBody>
                    <a:bodyPr/>
                    <a:lstStyle/>
                    <a:p>
                      <a:pPr algn="l" fontAlgn="b"/>
                      <a:r>
                        <a:rPr lang="zh-CN" altLang="en-US" sz="1000" b="1" u="none" strike="noStrike" dirty="0">
                          <a:effectLst/>
                        </a:rPr>
                        <a:t>机织物</a:t>
                      </a:r>
                      <a:endParaRPr lang="zh-CN" altLang="en-US" sz="1000" b="1"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反倾销</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a:effectLst/>
                        </a:rPr>
                        <a:t>2008/9/12</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zh-CN" altLang="en-US" sz="1000" u="none" strike="noStrike">
                          <a:effectLst/>
                        </a:rPr>
                        <a:t>终裁</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l" fontAlgn="b"/>
                      <a:r>
                        <a:rPr lang="en-US" altLang="zh-CN" sz="1000" u="none" strike="noStrike">
                          <a:effectLst/>
                        </a:rPr>
                        <a:t>7.76%</a:t>
                      </a:r>
                      <a:r>
                        <a:rPr lang="zh-CN" altLang="en-US" sz="1000" u="none" strike="noStrike">
                          <a:effectLst/>
                        </a:rPr>
                        <a:t>～</a:t>
                      </a:r>
                      <a:r>
                        <a:rPr lang="en-US" altLang="zh-CN" sz="1000" u="none" strike="noStrike">
                          <a:effectLst/>
                        </a:rPr>
                        <a:t>10.01%</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984" marR="6984" marT="6984" marB="0" anchor="b"/>
                </a:tc>
                <a:tc>
                  <a:txBody>
                    <a:bodyPr/>
                    <a:lstStyle/>
                    <a:p>
                      <a:pPr algn="r" fontAlgn="b"/>
                      <a:r>
                        <a:rPr lang="en-US" altLang="zh-CN" sz="1000" u="none" strike="noStrike" dirty="0">
                          <a:effectLst/>
                        </a:rPr>
                        <a:t>2009/1/15</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984" marR="6984" marT="6984" marB="0" anchor="b"/>
                </a:tc>
                <a:extLst>
                  <a:ext uri="{0D108BD9-81ED-4DB2-BD59-A6C34878D82A}">
                    <a16:rowId xmlns:a16="http://schemas.microsoft.com/office/drawing/2014/main" val="698401784"/>
                  </a:ext>
                </a:extLst>
              </a:tr>
            </a:tbl>
          </a:graphicData>
        </a:graphic>
      </p:graphicFrame>
      <p:sp>
        <p:nvSpPr>
          <p:cNvPr id="4" name="标题占位符 1"/>
          <p:cNvSpPr txBox="1">
            <a:spLocks/>
          </p:cNvSpPr>
          <p:nvPr/>
        </p:nvSpPr>
        <p:spPr>
          <a:xfrm>
            <a:off x="1937788" y="258357"/>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东盟国家对华贸易救济调查统计</a:t>
            </a:r>
            <a:r>
              <a:rPr lang="en-US" altLang="zh-CN" dirty="0">
                <a:solidFill>
                  <a:srgbClr val="9B2823"/>
                </a:solidFill>
              </a:rPr>
              <a:t>-</a:t>
            </a:r>
            <a:r>
              <a:rPr lang="zh-CN" altLang="en-US" dirty="0">
                <a:solidFill>
                  <a:srgbClr val="9B2823"/>
                </a:solidFill>
              </a:rPr>
              <a:t>泰国</a:t>
            </a:r>
          </a:p>
        </p:txBody>
      </p:sp>
    </p:spTree>
    <p:extLst>
      <p:ext uri="{BB962C8B-B14F-4D97-AF65-F5344CB8AC3E}">
        <p14:creationId xmlns:p14="http://schemas.microsoft.com/office/powerpoint/2010/main" val="4245807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a:extLst>
              <a:ext uri="{FF2B5EF4-FFF2-40B4-BE49-F238E27FC236}">
                <a16:creationId xmlns:a16="http://schemas.microsoft.com/office/drawing/2014/main" id="{2D1EDEAF-9523-4595-826B-BFC13764E25C}"/>
              </a:ext>
            </a:extLst>
          </p:cNvPr>
          <p:cNvGraphicFramePr>
            <a:graphicFrameLocks noGrp="1"/>
          </p:cNvGraphicFramePr>
          <p:nvPr>
            <p:ph idx="1"/>
            <p:extLst>
              <p:ext uri="{D42A27DB-BD31-4B8C-83A1-F6EECF244321}">
                <p14:modId xmlns:p14="http://schemas.microsoft.com/office/powerpoint/2010/main" val="629332195"/>
              </p:ext>
            </p:extLst>
          </p:nvPr>
        </p:nvGraphicFramePr>
        <p:xfrm>
          <a:off x="719091" y="754602"/>
          <a:ext cx="11070453" cy="6010176"/>
        </p:xfrm>
        <a:graphic>
          <a:graphicData uri="http://schemas.openxmlformats.org/drawingml/2006/table">
            <a:tbl>
              <a:tblPr>
                <a:tableStyleId>{5C22544A-7EE6-4342-B048-85BDC9FD1C3A}</a:tableStyleId>
              </a:tblPr>
              <a:tblGrid>
                <a:gridCol w="3328879">
                  <a:extLst>
                    <a:ext uri="{9D8B030D-6E8A-4147-A177-3AD203B41FA5}">
                      <a16:colId xmlns:a16="http://schemas.microsoft.com/office/drawing/2014/main" val="581186513"/>
                    </a:ext>
                  </a:extLst>
                </a:gridCol>
                <a:gridCol w="1103174">
                  <a:extLst>
                    <a:ext uri="{9D8B030D-6E8A-4147-A177-3AD203B41FA5}">
                      <a16:colId xmlns:a16="http://schemas.microsoft.com/office/drawing/2014/main" val="1962772898"/>
                    </a:ext>
                  </a:extLst>
                </a:gridCol>
                <a:gridCol w="1103174">
                  <a:extLst>
                    <a:ext uri="{9D8B030D-6E8A-4147-A177-3AD203B41FA5}">
                      <a16:colId xmlns:a16="http://schemas.microsoft.com/office/drawing/2014/main" val="1907884028"/>
                    </a:ext>
                  </a:extLst>
                </a:gridCol>
                <a:gridCol w="928988">
                  <a:extLst>
                    <a:ext uri="{9D8B030D-6E8A-4147-A177-3AD203B41FA5}">
                      <a16:colId xmlns:a16="http://schemas.microsoft.com/office/drawing/2014/main" val="2811020929"/>
                    </a:ext>
                  </a:extLst>
                </a:gridCol>
                <a:gridCol w="3043770">
                  <a:extLst>
                    <a:ext uri="{9D8B030D-6E8A-4147-A177-3AD203B41FA5}">
                      <a16:colId xmlns:a16="http://schemas.microsoft.com/office/drawing/2014/main" val="1072236449"/>
                    </a:ext>
                  </a:extLst>
                </a:gridCol>
                <a:gridCol w="1562468">
                  <a:extLst>
                    <a:ext uri="{9D8B030D-6E8A-4147-A177-3AD203B41FA5}">
                      <a16:colId xmlns:a16="http://schemas.microsoft.com/office/drawing/2014/main" val="1277673252"/>
                    </a:ext>
                  </a:extLst>
                </a:gridCol>
              </a:tblGrid>
              <a:tr h="136595">
                <a:tc>
                  <a:txBody>
                    <a:bodyPr/>
                    <a:lstStyle/>
                    <a:p>
                      <a:pPr algn="l" fontAlgn="b"/>
                      <a:r>
                        <a:rPr lang="zh-CN" altLang="en-US" sz="600" b="1" u="none" strike="noStrike" dirty="0">
                          <a:effectLst/>
                        </a:rPr>
                        <a:t>被调查产品</a:t>
                      </a:r>
                      <a:endParaRPr lang="zh-CN" altLang="en-US" sz="600" b="1" i="0" u="none" strike="noStrike" dirty="0">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b="1" u="none" strike="noStrike" dirty="0">
                          <a:effectLst/>
                        </a:rPr>
                        <a:t>调查类型</a:t>
                      </a:r>
                      <a:endParaRPr lang="zh-CN" altLang="en-US" sz="600" b="1" i="0" u="none" strike="noStrike" dirty="0">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b="1" u="none" strike="noStrike" dirty="0">
                          <a:effectLst/>
                        </a:rPr>
                        <a:t>立案时间</a:t>
                      </a:r>
                      <a:endParaRPr lang="zh-CN" altLang="en-US" sz="600" b="1" i="0" u="none" strike="noStrike" dirty="0">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b="1" u="none" strike="noStrike">
                          <a:effectLst/>
                        </a:rPr>
                        <a:t>状态</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b="1" u="none" strike="noStrike" dirty="0">
                          <a:effectLst/>
                        </a:rPr>
                        <a:t>裁决结果</a:t>
                      </a:r>
                      <a:endParaRPr lang="zh-CN" altLang="en-US" sz="600" b="1" i="0" u="none" strike="noStrike" dirty="0">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b="1" u="none" strike="noStrike" dirty="0">
                          <a:effectLst/>
                        </a:rPr>
                        <a:t>裁决日期</a:t>
                      </a:r>
                      <a:endParaRPr lang="zh-CN" altLang="en-US" sz="600" b="1" i="0" u="none" strike="noStrike" dirty="0">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2045854226"/>
                  </a:ext>
                </a:extLst>
              </a:tr>
              <a:tr h="136595">
                <a:tc>
                  <a:txBody>
                    <a:bodyPr/>
                    <a:lstStyle/>
                    <a:p>
                      <a:pPr algn="l" fontAlgn="b"/>
                      <a:r>
                        <a:rPr lang="zh-CN" altLang="en-US" sz="600" b="1" u="none" strike="noStrike" dirty="0">
                          <a:effectLst/>
                        </a:rPr>
                        <a:t>服装及服饰配件</a:t>
                      </a:r>
                      <a:endParaRPr lang="zh-CN" altLang="en-US" sz="600" b="1" i="0" u="none" strike="noStrike" dirty="0">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保障措施</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dirty="0">
                          <a:effectLst/>
                        </a:rPr>
                        <a:t>2020/10/1</a:t>
                      </a:r>
                      <a:endParaRPr lang="en-US" altLang="zh-CN" sz="600" b="0" i="0" u="none" strike="noStrike" dirty="0">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调查中</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　</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　</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1334984962"/>
                  </a:ext>
                </a:extLst>
              </a:tr>
              <a:tr h="136595">
                <a:tc>
                  <a:txBody>
                    <a:bodyPr/>
                    <a:lstStyle/>
                    <a:p>
                      <a:pPr algn="l" fontAlgn="b"/>
                      <a:r>
                        <a:rPr lang="zh-CN" altLang="en-US" sz="600" b="1" u="none" strike="noStrike">
                          <a:effectLst/>
                        </a:rPr>
                        <a:t>地毯</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保障措施</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2020/6/15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分三年从量税</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2020/9/24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3080365565"/>
                  </a:ext>
                </a:extLst>
              </a:tr>
              <a:tr h="136595">
                <a:tc>
                  <a:txBody>
                    <a:bodyPr/>
                    <a:lstStyle/>
                    <a:p>
                      <a:pPr algn="l" fontAlgn="b"/>
                      <a:r>
                        <a:rPr lang="zh-CN" altLang="en-US" sz="600" b="1" u="none" strike="noStrike">
                          <a:effectLst/>
                        </a:rPr>
                        <a:t>果糖糖浆</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保障措施</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2019/11/13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分三年从价税</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2020/5/19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328366743"/>
                  </a:ext>
                </a:extLst>
              </a:tr>
              <a:tr h="136595">
                <a:tc>
                  <a:txBody>
                    <a:bodyPr/>
                    <a:lstStyle/>
                    <a:p>
                      <a:pPr algn="l" fontAlgn="b"/>
                      <a:r>
                        <a:rPr lang="zh-CN" altLang="en-US" sz="600" b="1" u="none" strike="noStrike">
                          <a:effectLst/>
                        </a:rPr>
                        <a:t>进口织物</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保障措施</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2019/9/18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分税则号征收不同税率</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2020/3/3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2605507052"/>
                  </a:ext>
                </a:extLst>
              </a:tr>
              <a:tr h="136595">
                <a:tc>
                  <a:txBody>
                    <a:bodyPr/>
                    <a:lstStyle/>
                    <a:p>
                      <a:pPr algn="l" fontAlgn="b"/>
                      <a:r>
                        <a:rPr lang="zh-CN" altLang="en-US" sz="600" b="1" u="none" strike="noStrike">
                          <a:effectLst/>
                        </a:rPr>
                        <a:t>赖氨酸</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2020/3/26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调查中</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　</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　</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3447381261"/>
                  </a:ext>
                </a:extLst>
              </a:tr>
              <a:tr h="136595">
                <a:tc>
                  <a:txBody>
                    <a:bodyPr/>
                    <a:lstStyle/>
                    <a:p>
                      <a:pPr algn="l" fontAlgn="b"/>
                      <a:r>
                        <a:rPr lang="zh-CN" altLang="en-US" sz="600" b="1" u="none" strike="noStrike">
                          <a:effectLst/>
                        </a:rPr>
                        <a:t>热轧钢卷</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2020/3/9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调查中</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　</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　</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3833790570"/>
                  </a:ext>
                </a:extLst>
              </a:tr>
              <a:tr h="136595">
                <a:tc>
                  <a:txBody>
                    <a:bodyPr/>
                    <a:lstStyle/>
                    <a:p>
                      <a:pPr algn="l" fontAlgn="b"/>
                      <a:r>
                        <a:rPr lang="zh-CN" altLang="en-US" sz="600" b="1" u="none" strike="noStrike">
                          <a:effectLst/>
                        </a:rPr>
                        <a:t>冷轧不锈钢</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2019/10/3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调查中</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　</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　</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1685790717"/>
                  </a:ext>
                </a:extLst>
              </a:tr>
              <a:tr h="136595">
                <a:tc>
                  <a:txBody>
                    <a:bodyPr/>
                    <a:lstStyle/>
                    <a:p>
                      <a:pPr algn="l" fontAlgn="b"/>
                      <a:r>
                        <a:rPr lang="zh-CN" altLang="en-US" sz="600" b="1" u="none" strike="noStrike">
                          <a:effectLst/>
                        </a:rPr>
                        <a:t>镀铝锌涂层钢</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2019/8/26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调查中</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　</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　</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1973373447"/>
                  </a:ext>
                </a:extLst>
              </a:tr>
              <a:tr h="136595">
                <a:tc>
                  <a:txBody>
                    <a:bodyPr/>
                    <a:lstStyle/>
                    <a:p>
                      <a:pPr algn="l" fontAlgn="b"/>
                      <a:r>
                        <a:rPr lang="zh-CN" altLang="en-US" sz="600" b="1" u="none" strike="noStrike" dirty="0">
                          <a:effectLst/>
                        </a:rPr>
                        <a:t>聚丙烯薄膜</a:t>
                      </a:r>
                      <a:endParaRPr lang="zh-CN" altLang="en-US" sz="600" b="1" i="0" u="none" strike="noStrike" dirty="0">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2019/8/7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调查中</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　</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　</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4283225093"/>
                  </a:ext>
                </a:extLst>
              </a:tr>
              <a:tr h="273189">
                <a:tc>
                  <a:txBody>
                    <a:bodyPr/>
                    <a:lstStyle/>
                    <a:p>
                      <a:pPr algn="l" fontAlgn="b"/>
                      <a:r>
                        <a:rPr lang="zh-CN" altLang="en-US" sz="600" b="1" u="none" strike="noStrike">
                          <a:effectLst/>
                        </a:rPr>
                        <a:t>双轴取向聚对苯二甲酸乙二醇酯薄膜 日落复审</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dirty="0">
                          <a:effectLst/>
                        </a:rPr>
                        <a:t>反倾销</a:t>
                      </a:r>
                      <a:endParaRPr lang="zh-CN" altLang="en-US" sz="600" b="0" i="0" u="none" strike="noStrike" dirty="0">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2019/9/30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调查中</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　</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　</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2809391741"/>
                  </a:ext>
                </a:extLst>
              </a:tr>
              <a:tr h="273189">
                <a:tc>
                  <a:txBody>
                    <a:bodyPr/>
                    <a:lstStyle/>
                    <a:p>
                      <a:pPr algn="l" fontAlgn="b"/>
                      <a:r>
                        <a:rPr lang="zh-CN" altLang="en-US" sz="600" b="1" u="none" strike="noStrike">
                          <a:effectLst/>
                        </a:rPr>
                        <a:t>双轴取向聚对苯二甲酸乙二醇酯薄膜 期中复审</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2019/9/30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调查中</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　</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　</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2710569960"/>
                  </a:ext>
                </a:extLst>
              </a:tr>
              <a:tr h="273189">
                <a:tc>
                  <a:txBody>
                    <a:bodyPr/>
                    <a:lstStyle/>
                    <a:p>
                      <a:pPr algn="l" fontAlgn="b"/>
                      <a:r>
                        <a:rPr lang="zh-CN" altLang="en-US" sz="600" b="1" u="none" strike="noStrike">
                          <a:effectLst/>
                        </a:rPr>
                        <a:t>窗帘、百叶窗、床帷及其他装饰用织物制品</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保障措施</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2019/9/18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分三年从量税</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2019/11/5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2694436965"/>
                  </a:ext>
                </a:extLst>
              </a:tr>
              <a:tr h="136595">
                <a:tc>
                  <a:txBody>
                    <a:bodyPr/>
                    <a:lstStyle/>
                    <a:p>
                      <a:pPr algn="l" fontAlgn="b"/>
                      <a:r>
                        <a:rPr lang="zh-CN" altLang="en-US" sz="600" b="1" u="none" strike="noStrike">
                          <a:effectLst/>
                        </a:rPr>
                        <a:t>纱线</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保障措施</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2019/9/18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分三年从量税</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2019/11/5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4056057473"/>
                  </a:ext>
                </a:extLst>
              </a:tr>
              <a:tr h="136595">
                <a:tc>
                  <a:txBody>
                    <a:bodyPr/>
                    <a:lstStyle/>
                    <a:p>
                      <a:pPr algn="l" fontAlgn="b"/>
                      <a:r>
                        <a:rPr lang="zh-CN" altLang="en-US" sz="600" b="1" u="none" strike="noStrike">
                          <a:effectLst/>
                        </a:rPr>
                        <a:t>织物</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保障措施</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2019/9/18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分税则号征收不同税率</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2019/11/5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903719444"/>
                  </a:ext>
                </a:extLst>
              </a:tr>
              <a:tr h="136595">
                <a:tc>
                  <a:txBody>
                    <a:bodyPr/>
                    <a:lstStyle/>
                    <a:p>
                      <a:pPr algn="l" fontAlgn="b"/>
                      <a:r>
                        <a:rPr lang="zh-CN" altLang="en-US" sz="600" b="1" u="none" strike="noStrike">
                          <a:effectLst/>
                        </a:rPr>
                        <a:t>蒸发器</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保障措施</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2019/6/12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分三年从价税</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2019/10/17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2111591357"/>
                  </a:ext>
                </a:extLst>
              </a:tr>
              <a:tr h="136595">
                <a:tc>
                  <a:txBody>
                    <a:bodyPr/>
                    <a:lstStyle/>
                    <a:p>
                      <a:pPr algn="l" fontAlgn="b"/>
                      <a:r>
                        <a:rPr lang="zh-CN" altLang="en-US" sz="600" b="1" u="none" strike="noStrike">
                          <a:effectLst/>
                        </a:rPr>
                        <a:t>热轧钢板 日落复审</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2018/3/5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en-US" altLang="zh-CN" sz="600" u="none" strike="noStrike">
                          <a:effectLst/>
                        </a:rPr>
                        <a:t>10.47%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2019/8/15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4240030017"/>
                  </a:ext>
                </a:extLst>
              </a:tr>
              <a:tr h="136595">
                <a:tc>
                  <a:txBody>
                    <a:bodyPr/>
                    <a:lstStyle/>
                    <a:p>
                      <a:pPr algn="l" fontAlgn="b"/>
                      <a:r>
                        <a:rPr lang="zh-CN" altLang="en-US" sz="600" b="1" u="none" strike="noStrike" dirty="0">
                          <a:effectLst/>
                        </a:rPr>
                        <a:t>聚酯短纤 第二次日落复审</a:t>
                      </a:r>
                      <a:endParaRPr lang="zh-CN" altLang="en-US" sz="600" b="1" i="0" u="none" strike="noStrike" dirty="0">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2018/5/25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en-US" altLang="zh-CN" sz="600" u="none" strike="noStrike">
                          <a:effectLst/>
                        </a:rPr>
                        <a:t>0-16%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2019/8/19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853705580"/>
                  </a:ext>
                </a:extLst>
              </a:tr>
              <a:tr h="136595">
                <a:tc>
                  <a:txBody>
                    <a:bodyPr/>
                    <a:lstStyle/>
                    <a:p>
                      <a:pPr algn="l" fontAlgn="b"/>
                      <a:r>
                        <a:rPr lang="zh-CN" altLang="en-US" sz="600" b="1" u="none" strike="noStrike">
                          <a:effectLst/>
                        </a:rPr>
                        <a:t>铝箔</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保障措施</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2019/10/9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分三年从价税</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2019/2/5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3621977118"/>
                  </a:ext>
                </a:extLst>
              </a:tr>
              <a:tr h="136595">
                <a:tc>
                  <a:txBody>
                    <a:bodyPr/>
                    <a:lstStyle/>
                    <a:p>
                      <a:pPr algn="l" fontAlgn="b"/>
                      <a:r>
                        <a:rPr lang="zh-CN" altLang="en-US" sz="600" b="1" u="none" strike="noStrike">
                          <a:effectLst/>
                        </a:rPr>
                        <a:t>铁或非合金钢板</a:t>
                      </a:r>
                      <a:r>
                        <a:rPr lang="en-US" altLang="zh-CN" sz="600" b="1" u="none" strike="noStrike">
                          <a:effectLst/>
                        </a:rPr>
                        <a:t>/</a:t>
                      </a:r>
                      <a:r>
                        <a:rPr lang="zh-CN" altLang="en-US" sz="600" b="1" u="none" strike="noStrike">
                          <a:effectLst/>
                        </a:rPr>
                        <a:t>卷 日落复审</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2017/12/21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en-US" altLang="zh-CN" sz="600" u="none" strike="noStrike">
                          <a:effectLst/>
                        </a:rPr>
                        <a:t>0-20%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2019/3/22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1179137178"/>
                  </a:ext>
                </a:extLst>
              </a:tr>
              <a:tr h="136595">
                <a:tc>
                  <a:txBody>
                    <a:bodyPr/>
                    <a:lstStyle/>
                    <a:p>
                      <a:pPr algn="l" fontAlgn="b"/>
                      <a:r>
                        <a:rPr lang="en-US" altLang="zh-CN" sz="600" b="1" u="none" strike="noStrike" dirty="0">
                          <a:effectLst/>
                        </a:rPr>
                        <a:t>H</a:t>
                      </a:r>
                      <a:r>
                        <a:rPr lang="zh-CN" altLang="en-US" sz="600" b="1" u="none" strike="noStrike" dirty="0">
                          <a:effectLst/>
                        </a:rPr>
                        <a:t>型钢和</a:t>
                      </a:r>
                      <a:r>
                        <a:rPr lang="en-US" altLang="zh-CN" sz="600" b="1" u="none" strike="noStrike" dirty="0">
                          <a:effectLst/>
                        </a:rPr>
                        <a:t>I</a:t>
                      </a:r>
                      <a:r>
                        <a:rPr lang="zh-CN" altLang="en-US" sz="600" b="1" u="none" strike="noStrike" dirty="0">
                          <a:effectLst/>
                        </a:rPr>
                        <a:t>型钢 第二次日落复审</a:t>
                      </a:r>
                      <a:endParaRPr lang="zh-CN" altLang="en-US" sz="600" b="1" i="0" u="none" strike="noStrike" dirty="0">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2017/10/27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en-US" altLang="zh-CN" sz="600" u="none" strike="noStrike">
                          <a:effectLst/>
                        </a:rPr>
                        <a:t>11.93%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2019/4/9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2335812283"/>
                  </a:ext>
                </a:extLst>
              </a:tr>
              <a:tr h="136595">
                <a:tc>
                  <a:txBody>
                    <a:bodyPr/>
                    <a:lstStyle/>
                    <a:p>
                      <a:pPr algn="l" fontAlgn="b"/>
                      <a:r>
                        <a:rPr lang="zh-CN" altLang="en-US" sz="600" b="1" u="none" strike="noStrike">
                          <a:effectLst/>
                        </a:rPr>
                        <a:t>铁或非合金钢平板轧材复审</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保障措施</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2018/12/9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终止措施</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2019/3/22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25555500"/>
                  </a:ext>
                </a:extLst>
              </a:tr>
              <a:tr h="136595">
                <a:tc>
                  <a:txBody>
                    <a:bodyPr/>
                    <a:lstStyle/>
                    <a:p>
                      <a:pPr algn="l" fontAlgn="b"/>
                      <a:r>
                        <a:rPr lang="zh-CN" altLang="en-US" sz="600" b="1" u="none" strike="noStrike">
                          <a:effectLst/>
                        </a:rPr>
                        <a:t>镀锡板卷 日落复审</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2017/10/27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en-US" altLang="zh-CN" sz="600" u="none" strike="noStrike">
                          <a:effectLst/>
                        </a:rPr>
                        <a:t>6.1%-7.4%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2018/12/31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1393828229"/>
                  </a:ext>
                </a:extLst>
              </a:tr>
              <a:tr h="136595">
                <a:tc>
                  <a:txBody>
                    <a:bodyPr/>
                    <a:lstStyle/>
                    <a:p>
                      <a:pPr algn="l" fontAlgn="b"/>
                      <a:r>
                        <a:rPr lang="zh-CN" altLang="en-US" sz="600" b="1" u="none" strike="noStrike">
                          <a:effectLst/>
                        </a:rPr>
                        <a:t>彩钢板</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2016/12/23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不符合公共利益终止调查</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2018/9/27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2405180973"/>
                  </a:ext>
                </a:extLst>
              </a:tr>
              <a:tr h="136595">
                <a:tc>
                  <a:txBody>
                    <a:bodyPr/>
                    <a:lstStyle/>
                    <a:p>
                      <a:pPr algn="l" fontAlgn="b"/>
                      <a:r>
                        <a:rPr lang="zh-CN" altLang="en-US" sz="600" b="1" u="none" strike="noStrike">
                          <a:effectLst/>
                        </a:rPr>
                        <a:t>瓷砖</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保障措施</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2018/3/29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分三年从价税</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2018/7/16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4158356153"/>
                  </a:ext>
                </a:extLst>
              </a:tr>
              <a:tr h="136595">
                <a:tc>
                  <a:txBody>
                    <a:bodyPr/>
                    <a:lstStyle/>
                    <a:p>
                      <a:pPr algn="l" fontAlgn="b"/>
                      <a:r>
                        <a:rPr lang="en-US" sz="600" b="1" u="none" strike="noStrike">
                          <a:effectLst/>
                        </a:rPr>
                        <a:t>PET</a:t>
                      </a:r>
                      <a:r>
                        <a:rPr lang="zh-CN" altLang="en-US" sz="600" b="1" u="none" strike="noStrike">
                          <a:effectLst/>
                        </a:rPr>
                        <a:t>切片</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2016/8/22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en-US" altLang="zh-CN" sz="600" u="none" strike="noStrike">
                          <a:effectLst/>
                        </a:rPr>
                        <a:t>0%-26%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2018/2/1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2570019084"/>
                  </a:ext>
                </a:extLst>
              </a:tr>
              <a:tr h="136595">
                <a:tc>
                  <a:txBody>
                    <a:bodyPr/>
                    <a:lstStyle/>
                    <a:p>
                      <a:pPr algn="l" fontAlgn="b"/>
                      <a:r>
                        <a:rPr lang="zh-CN" altLang="en-US" sz="600" b="1" u="none" strike="noStrike" dirty="0">
                          <a:effectLst/>
                        </a:rPr>
                        <a:t>马口铁 日落复审</a:t>
                      </a:r>
                      <a:endParaRPr lang="zh-CN" altLang="en-US" sz="600" b="1" i="0" u="none" strike="noStrike" dirty="0">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2018/2/1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en-US" altLang="zh-CN" sz="600" u="none" strike="noStrike">
                          <a:effectLst/>
                        </a:rPr>
                        <a:t>6.1%~7.4%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2019/2/15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2989464068"/>
                  </a:ext>
                </a:extLst>
              </a:tr>
              <a:tr h="136595">
                <a:tc>
                  <a:txBody>
                    <a:bodyPr/>
                    <a:lstStyle/>
                    <a:p>
                      <a:pPr algn="l" fontAlgn="b"/>
                      <a:r>
                        <a:rPr lang="zh-CN" altLang="en-US" sz="600" b="1" u="none" strike="noStrike">
                          <a:effectLst/>
                        </a:rPr>
                        <a:t>陶瓷熔块</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2016/8/8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en-US" altLang="zh-CN" sz="600" u="none" strike="noStrike">
                          <a:effectLst/>
                        </a:rPr>
                        <a:t>6.3%-25.5%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2017/12/1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66180025"/>
                  </a:ext>
                </a:extLst>
              </a:tr>
              <a:tr h="136595">
                <a:tc>
                  <a:txBody>
                    <a:bodyPr/>
                    <a:lstStyle/>
                    <a:p>
                      <a:pPr algn="l" fontAlgn="b"/>
                      <a:r>
                        <a:rPr lang="zh-CN" altLang="en-US" sz="600" b="1" u="none" strike="noStrike">
                          <a:effectLst/>
                        </a:rPr>
                        <a:t>冷轧不锈钢</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2014/12/22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不符合公共利益终止调查</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2016/10/27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2188483893"/>
                  </a:ext>
                </a:extLst>
              </a:tr>
              <a:tr h="136595">
                <a:tc>
                  <a:txBody>
                    <a:bodyPr/>
                    <a:lstStyle/>
                    <a:p>
                      <a:pPr algn="l" fontAlgn="b"/>
                      <a:r>
                        <a:rPr lang="zh-CN" altLang="en-US" sz="600" b="1" u="none" strike="noStrike">
                          <a:effectLst/>
                        </a:rPr>
                        <a:t>葡萄糖</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保障措施</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2015/7/14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无损害结案</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2016/6/13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2937394893"/>
                  </a:ext>
                </a:extLst>
              </a:tr>
              <a:tr h="136595">
                <a:tc>
                  <a:txBody>
                    <a:bodyPr/>
                    <a:lstStyle/>
                    <a:p>
                      <a:pPr algn="l" fontAlgn="b"/>
                      <a:r>
                        <a:rPr lang="zh-CN" altLang="en-US" sz="600" b="1" u="none" strike="noStrike" dirty="0">
                          <a:effectLst/>
                        </a:rPr>
                        <a:t>聚酯短纤 日落复审</a:t>
                      </a:r>
                      <a:endParaRPr lang="zh-CN" altLang="en-US" sz="600" b="1" i="0" u="none" strike="noStrike" dirty="0">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2014/12/9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en-US" altLang="zh-CN" sz="600" u="none" strike="noStrike">
                          <a:effectLst/>
                        </a:rPr>
                        <a:t>0%-16.1%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2016/5/26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126580990"/>
                  </a:ext>
                </a:extLst>
              </a:tr>
              <a:tr h="136595">
                <a:tc>
                  <a:txBody>
                    <a:bodyPr/>
                    <a:lstStyle/>
                    <a:p>
                      <a:pPr algn="l" fontAlgn="b"/>
                      <a:r>
                        <a:rPr lang="zh-CN" altLang="en-US" sz="600" b="1" u="none" strike="noStrike">
                          <a:effectLst/>
                        </a:rPr>
                        <a:t>冷轧钢</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2015/9/4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en-US" altLang="zh-CN" sz="600" u="none" strike="noStrike">
                          <a:effectLst/>
                        </a:rPr>
                        <a:t>13.6%-43.5%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2016/3/1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172660746"/>
                  </a:ext>
                </a:extLst>
              </a:tr>
              <a:tr h="136595">
                <a:tc>
                  <a:txBody>
                    <a:bodyPr/>
                    <a:lstStyle/>
                    <a:p>
                      <a:pPr algn="l" fontAlgn="b"/>
                      <a:r>
                        <a:rPr lang="zh-CN" altLang="en-US" sz="600" b="1" u="none" strike="noStrike" dirty="0">
                          <a:effectLst/>
                        </a:rPr>
                        <a:t>涂布纸或纸板征</a:t>
                      </a:r>
                      <a:endParaRPr lang="zh-CN" altLang="en-US" sz="600" b="1" i="0" u="none" strike="noStrike" dirty="0">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保障措施</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2014/6/20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分三年从价税</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2015/9/11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1598485321"/>
                  </a:ext>
                </a:extLst>
              </a:tr>
              <a:tr h="136595">
                <a:tc>
                  <a:txBody>
                    <a:bodyPr/>
                    <a:lstStyle/>
                    <a:p>
                      <a:pPr algn="l" fontAlgn="b"/>
                      <a:r>
                        <a:rPr lang="zh-CN" altLang="en-US" sz="600" b="1" u="none" strike="noStrike">
                          <a:effectLst/>
                        </a:rPr>
                        <a:t>成品油管和套管 期中复审</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保障措施</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2015/1/14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分三年从量税</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2016/9/8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3966791075"/>
                  </a:ext>
                </a:extLst>
              </a:tr>
              <a:tr h="136595">
                <a:tc>
                  <a:txBody>
                    <a:bodyPr/>
                    <a:lstStyle/>
                    <a:p>
                      <a:pPr algn="l" fontAlgn="b"/>
                      <a:r>
                        <a:rPr lang="zh-CN" altLang="en-US" sz="600" b="1" u="none" strike="noStrike">
                          <a:effectLst/>
                        </a:rPr>
                        <a:t>不规则盘卷的热轧条和杆</a:t>
                      </a:r>
                      <a:endParaRPr lang="zh-CN" altLang="en-US" sz="600" b="1"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保障措施</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2014/1/17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分三年从价税</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2015/8/11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228989937"/>
                  </a:ext>
                </a:extLst>
              </a:tr>
              <a:tr h="273189">
                <a:tc>
                  <a:txBody>
                    <a:bodyPr/>
                    <a:lstStyle/>
                    <a:p>
                      <a:pPr algn="l" fontAlgn="b"/>
                      <a:r>
                        <a:rPr lang="zh-CN" altLang="en-US" sz="600" b="1" u="none" strike="noStrike" dirty="0">
                          <a:effectLst/>
                        </a:rPr>
                        <a:t>双轴取向聚对苯二甲酸乙二醇酯薄膜 日落复审</a:t>
                      </a:r>
                      <a:endParaRPr lang="zh-CN" altLang="en-US" sz="600" b="1" i="0" u="none" strike="noStrike" dirty="0">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2014/7/25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en-US" altLang="zh-CN" sz="600" u="none" strike="noStrike">
                          <a:effectLst/>
                        </a:rPr>
                        <a:t>2.6%</a:t>
                      </a:r>
                      <a:r>
                        <a:rPr lang="zh-CN" altLang="en-US" sz="600" u="none" strike="noStrike">
                          <a:effectLst/>
                        </a:rPr>
                        <a:t>～</a:t>
                      </a:r>
                      <a:r>
                        <a:rPr lang="en-US" altLang="zh-CN" sz="600" u="none" strike="noStrike">
                          <a:effectLst/>
                        </a:rPr>
                        <a:t>10.6%</a:t>
                      </a:r>
                      <a:endParaRPr lang="en-US" altLang="zh-CN" sz="600" b="0" i="0" u="none" strike="noStrike">
                        <a:solidFill>
                          <a:srgbClr val="000000"/>
                        </a:solidFill>
                        <a:effectLst/>
                        <a:latin typeface="宋体" panose="02010600030101010101" pitchFamily="2" charset="-122"/>
                        <a:ea typeface="宋体" panose="02010600030101010101" pitchFamily="2" charset="-122"/>
                      </a:endParaRPr>
                    </a:p>
                  </a:txBody>
                  <a:tcPr marL="4300" marR="4300" marT="4300" marB="0" anchor="b"/>
                </a:tc>
                <a:tc>
                  <a:txBody>
                    <a:bodyPr/>
                    <a:lstStyle/>
                    <a:p>
                      <a:pPr algn="r" fontAlgn="b"/>
                      <a:r>
                        <a:rPr lang="en-US" altLang="zh-CN" sz="600" u="none" strike="noStrike">
                          <a:effectLst/>
                        </a:rPr>
                        <a:t>2015/9/28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200453438"/>
                  </a:ext>
                </a:extLst>
              </a:tr>
              <a:tr h="136595">
                <a:tc>
                  <a:txBody>
                    <a:bodyPr/>
                    <a:lstStyle/>
                    <a:p>
                      <a:pPr algn="l" fontAlgn="b"/>
                      <a:r>
                        <a:rPr lang="zh-CN" altLang="en-US" sz="600" b="1" u="none" strike="noStrike" dirty="0">
                          <a:effectLst/>
                        </a:rPr>
                        <a:t>面粉</a:t>
                      </a:r>
                      <a:endParaRPr lang="zh-CN" altLang="en-US" sz="600" b="1" i="0" u="none" strike="noStrike" dirty="0">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保障措施</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2012/8/24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en-US" altLang="zh-CN" sz="600" u="none" strike="noStrike">
                          <a:effectLst/>
                        </a:rPr>
                        <a:t>30880</a:t>
                      </a:r>
                      <a:r>
                        <a:rPr lang="zh-CN" altLang="en-US" sz="600" u="none" strike="noStrike">
                          <a:effectLst/>
                        </a:rPr>
                        <a:t>吨 配额</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2014/5/7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3427136659"/>
                  </a:ext>
                </a:extLst>
              </a:tr>
              <a:tr h="136595">
                <a:tc>
                  <a:txBody>
                    <a:bodyPr/>
                    <a:lstStyle/>
                    <a:p>
                      <a:pPr algn="l" fontAlgn="b"/>
                      <a:r>
                        <a:rPr lang="zh-CN" altLang="en-US" sz="600" b="1" u="none" strike="noStrike" dirty="0">
                          <a:effectLst/>
                        </a:rPr>
                        <a:t>进口纱线（缝纫线除外）</a:t>
                      </a:r>
                      <a:endParaRPr lang="zh-CN" altLang="en-US" sz="600" b="1" i="0" u="none" strike="noStrike" dirty="0">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保障措施</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2014/1/15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分三年从量税</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2014/6/3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2581154343"/>
                  </a:ext>
                </a:extLst>
              </a:tr>
              <a:tr h="136595">
                <a:tc>
                  <a:txBody>
                    <a:bodyPr/>
                    <a:lstStyle/>
                    <a:p>
                      <a:pPr algn="l" fontAlgn="b"/>
                      <a:r>
                        <a:rPr lang="en-US" sz="600" b="1" u="none" strike="noStrike" dirty="0">
                          <a:effectLst/>
                        </a:rPr>
                        <a:t>PET</a:t>
                      </a:r>
                      <a:r>
                        <a:rPr lang="zh-CN" altLang="en-US" sz="600" b="1" u="none" strike="noStrike" dirty="0">
                          <a:effectLst/>
                        </a:rPr>
                        <a:t>切片</a:t>
                      </a:r>
                      <a:endParaRPr lang="zh-CN" altLang="en-US" sz="600" b="1" i="0" u="none" strike="noStrike" dirty="0">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2012/6/1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不符合公共利益终止调查</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2014/3/1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189059099"/>
                  </a:ext>
                </a:extLst>
              </a:tr>
              <a:tr h="136595">
                <a:tc>
                  <a:txBody>
                    <a:bodyPr/>
                    <a:lstStyle/>
                    <a:p>
                      <a:pPr algn="l" fontAlgn="b"/>
                      <a:r>
                        <a:rPr lang="zh-CN" altLang="en-US" sz="600" b="1" u="none" strike="noStrike" dirty="0">
                          <a:effectLst/>
                        </a:rPr>
                        <a:t>聚酯短纤</a:t>
                      </a:r>
                      <a:endParaRPr lang="zh-CN" altLang="en-US" sz="600" b="1" i="0" u="none" strike="noStrike" dirty="0">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反倾销</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a:effectLst/>
                        </a:rPr>
                        <a:t>2009/3/12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zh-CN" altLang="en-US" sz="600" u="none" strike="noStrike">
                          <a:effectLst/>
                        </a:rPr>
                        <a:t>终裁</a:t>
                      </a: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l" fontAlgn="b"/>
                      <a:r>
                        <a:rPr lang="en-US" altLang="zh-CN" sz="600" u="none" strike="noStrike">
                          <a:effectLst/>
                        </a:rPr>
                        <a:t>0%-11.9%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300" marR="4300" marT="4300" marB="0" anchor="b"/>
                </a:tc>
                <a:tc>
                  <a:txBody>
                    <a:bodyPr/>
                    <a:lstStyle/>
                    <a:p>
                      <a:pPr algn="r" fontAlgn="b"/>
                      <a:r>
                        <a:rPr lang="en-US" altLang="zh-CN" sz="600" u="none" strike="noStrike" dirty="0">
                          <a:effectLst/>
                        </a:rPr>
                        <a:t>2010/5/1</a:t>
                      </a:r>
                      <a:endParaRPr lang="en-US" altLang="zh-CN" sz="600" b="0" i="0" u="none" strike="noStrike" dirty="0">
                        <a:solidFill>
                          <a:srgbClr val="000000"/>
                        </a:solidFill>
                        <a:effectLst/>
                        <a:latin typeface="等线" panose="02010600030101010101" pitchFamily="2" charset="-122"/>
                        <a:ea typeface="等线" panose="02010600030101010101" pitchFamily="2" charset="-122"/>
                      </a:endParaRPr>
                    </a:p>
                  </a:txBody>
                  <a:tcPr marL="4300" marR="4300" marT="4300" marB="0" anchor="b"/>
                </a:tc>
                <a:extLst>
                  <a:ext uri="{0D108BD9-81ED-4DB2-BD59-A6C34878D82A}">
                    <a16:rowId xmlns:a16="http://schemas.microsoft.com/office/drawing/2014/main" val="2217758764"/>
                  </a:ext>
                </a:extLst>
              </a:tr>
            </a:tbl>
          </a:graphicData>
        </a:graphic>
      </p:graphicFrame>
      <p:sp>
        <p:nvSpPr>
          <p:cNvPr id="4" name="标题占位符 1"/>
          <p:cNvSpPr txBox="1">
            <a:spLocks/>
          </p:cNvSpPr>
          <p:nvPr/>
        </p:nvSpPr>
        <p:spPr>
          <a:xfrm>
            <a:off x="2248506" y="33989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东盟国家对华贸易救济调查统计</a:t>
            </a:r>
            <a:r>
              <a:rPr lang="en-US" altLang="zh-CN" dirty="0">
                <a:solidFill>
                  <a:srgbClr val="9B2823"/>
                </a:solidFill>
              </a:rPr>
              <a:t>-</a:t>
            </a:r>
            <a:r>
              <a:rPr lang="zh-CN" altLang="en-US" dirty="0">
                <a:solidFill>
                  <a:srgbClr val="9B2823"/>
                </a:solidFill>
              </a:rPr>
              <a:t>印尼</a:t>
            </a:r>
          </a:p>
        </p:txBody>
      </p:sp>
    </p:spTree>
    <p:extLst>
      <p:ext uri="{BB962C8B-B14F-4D97-AF65-F5344CB8AC3E}">
        <p14:creationId xmlns:p14="http://schemas.microsoft.com/office/powerpoint/2010/main" val="2008312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1">
            <a:extLst>
              <a:ext uri="{FF2B5EF4-FFF2-40B4-BE49-F238E27FC236}">
                <a16:creationId xmlns:a16="http://schemas.microsoft.com/office/drawing/2014/main" id="{D37D36E2-622A-4772-9B11-4DAEE3DE0665}"/>
              </a:ext>
            </a:extLst>
          </p:cNvPr>
          <p:cNvGraphicFramePr>
            <a:graphicFrameLocks noGrp="1"/>
          </p:cNvGraphicFramePr>
          <p:nvPr>
            <p:ph idx="1"/>
            <p:extLst>
              <p:ext uri="{D42A27DB-BD31-4B8C-83A1-F6EECF244321}">
                <p14:modId xmlns:p14="http://schemas.microsoft.com/office/powerpoint/2010/main" val="2020877746"/>
              </p:ext>
            </p:extLst>
          </p:nvPr>
        </p:nvGraphicFramePr>
        <p:xfrm>
          <a:off x="967666" y="1118586"/>
          <a:ext cx="10653203" cy="5275850"/>
        </p:xfrm>
        <a:graphic>
          <a:graphicData uri="http://schemas.openxmlformats.org/drawingml/2006/table">
            <a:tbl>
              <a:tblPr>
                <a:tableStyleId>{5C22544A-7EE6-4342-B048-85BDC9FD1C3A}</a:tableStyleId>
              </a:tblPr>
              <a:tblGrid>
                <a:gridCol w="2916533">
                  <a:extLst>
                    <a:ext uri="{9D8B030D-6E8A-4147-A177-3AD203B41FA5}">
                      <a16:colId xmlns:a16="http://schemas.microsoft.com/office/drawing/2014/main" val="103681055"/>
                    </a:ext>
                  </a:extLst>
                </a:gridCol>
                <a:gridCol w="838285">
                  <a:extLst>
                    <a:ext uri="{9D8B030D-6E8A-4147-A177-3AD203B41FA5}">
                      <a16:colId xmlns:a16="http://schemas.microsoft.com/office/drawing/2014/main" val="966976507"/>
                    </a:ext>
                  </a:extLst>
                </a:gridCol>
                <a:gridCol w="995463">
                  <a:extLst>
                    <a:ext uri="{9D8B030D-6E8A-4147-A177-3AD203B41FA5}">
                      <a16:colId xmlns:a16="http://schemas.microsoft.com/office/drawing/2014/main" val="4076010875"/>
                    </a:ext>
                  </a:extLst>
                </a:gridCol>
                <a:gridCol w="838285">
                  <a:extLst>
                    <a:ext uri="{9D8B030D-6E8A-4147-A177-3AD203B41FA5}">
                      <a16:colId xmlns:a16="http://schemas.microsoft.com/office/drawing/2014/main" val="1315386539"/>
                    </a:ext>
                  </a:extLst>
                </a:gridCol>
                <a:gridCol w="4069174">
                  <a:extLst>
                    <a:ext uri="{9D8B030D-6E8A-4147-A177-3AD203B41FA5}">
                      <a16:colId xmlns:a16="http://schemas.microsoft.com/office/drawing/2014/main" val="689147667"/>
                    </a:ext>
                  </a:extLst>
                </a:gridCol>
                <a:gridCol w="995463">
                  <a:extLst>
                    <a:ext uri="{9D8B030D-6E8A-4147-A177-3AD203B41FA5}">
                      <a16:colId xmlns:a16="http://schemas.microsoft.com/office/drawing/2014/main" val="2628664050"/>
                    </a:ext>
                  </a:extLst>
                </a:gridCol>
              </a:tblGrid>
              <a:tr h="290346">
                <a:tc>
                  <a:txBody>
                    <a:bodyPr/>
                    <a:lstStyle/>
                    <a:p>
                      <a:pPr algn="l" fontAlgn="b"/>
                      <a:r>
                        <a:rPr lang="zh-CN" altLang="en-US" sz="1100" b="1" u="none" strike="noStrike" dirty="0">
                          <a:effectLst/>
                        </a:rPr>
                        <a:t>被调查产品</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b="1" u="none" strike="noStrike" dirty="0">
                          <a:effectLst/>
                        </a:rPr>
                        <a:t>调查类型</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b="1" u="none" strike="noStrike">
                          <a:effectLst/>
                        </a:rPr>
                        <a:t>立案时间</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b="1" u="none" strike="noStrike">
                          <a:effectLst/>
                        </a:rPr>
                        <a:t>状态</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b="1" u="none" strike="noStrike" dirty="0">
                          <a:effectLst/>
                        </a:rPr>
                        <a:t>裁决结果</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b="1" u="none" strike="noStrike" dirty="0">
                          <a:effectLst/>
                        </a:rPr>
                        <a:t>裁决日期</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1005056221"/>
                  </a:ext>
                </a:extLst>
              </a:tr>
              <a:tr h="339969">
                <a:tc>
                  <a:txBody>
                    <a:bodyPr/>
                    <a:lstStyle/>
                    <a:p>
                      <a:pPr algn="l" fontAlgn="b"/>
                      <a:r>
                        <a:rPr lang="zh-CN" altLang="en-US" sz="1100" b="1" u="none" strike="noStrike" dirty="0">
                          <a:effectLst/>
                        </a:rPr>
                        <a:t>高密度聚乙烯颗粒和线性低密度聚乙烯颗粒</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2020/9/7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调查中</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777900483"/>
                  </a:ext>
                </a:extLst>
              </a:tr>
              <a:tr h="290346">
                <a:tc>
                  <a:txBody>
                    <a:bodyPr/>
                    <a:lstStyle/>
                    <a:p>
                      <a:pPr algn="l" fontAlgn="b"/>
                      <a:r>
                        <a:rPr lang="zh-CN" altLang="en-US" sz="1100" b="1" u="none" strike="noStrike" dirty="0">
                          <a:effectLst/>
                        </a:rPr>
                        <a:t>彩涂板</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2020/6/17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调查中</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2692742686"/>
                  </a:ext>
                </a:extLst>
              </a:tr>
              <a:tr h="290346">
                <a:tc>
                  <a:txBody>
                    <a:bodyPr/>
                    <a:lstStyle/>
                    <a:p>
                      <a:pPr algn="l" fontAlgn="b"/>
                      <a:r>
                        <a:rPr lang="zh-CN" altLang="en-US" sz="1100" b="1" u="none" strike="noStrike">
                          <a:effectLst/>
                        </a:rPr>
                        <a:t>镀铝锌版</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2020/6/17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调查中</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1066115964"/>
                  </a:ext>
                </a:extLst>
              </a:tr>
              <a:tr h="290346">
                <a:tc>
                  <a:txBody>
                    <a:bodyPr/>
                    <a:lstStyle/>
                    <a:p>
                      <a:pPr algn="l" fontAlgn="b"/>
                      <a:r>
                        <a:rPr lang="zh-CN" altLang="en-US" sz="1100" b="1" u="none" strike="noStrike" dirty="0">
                          <a:effectLst/>
                        </a:rPr>
                        <a:t>镀锌板卷</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2020/6/17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调查中</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1530291522"/>
                  </a:ext>
                </a:extLst>
              </a:tr>
              <a:tr h="290346">
                <a:tc>
                  <a:txBody>
                    <a:bodyPr/>
                    <a:lstStyle/>
                    <a:p>
                      <a:pPr algn="l" fontAlgn="b"/>
                      <a:r>
                        <a:rPr lang="zh-CN" altLang="en-US" sz="1100" b="1" u="none" strike="noStrike">
                          <a:effectLst/>
                        </a:rPr>
                        <a:t>机动车</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2020/2/18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调查中</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1204366836"/>
                  </a:ext>
                </a:extLst>
              </a:tr>
              <a:tr h="290346">
                <a:tc>
                  <a:txBody>
                    <a:bodyPr/>
                    <a:lstStyle/>
                    <a:p>
                      <a:pPr algn="l" fontAlgn="b"/>
                      <a:r>
                        <a:rPr lang="zh-CN" altLang="en-US" sz="1100" b="1" u="none" strike="noStrike" dirty="0">
                          <a:effectLst/>
                        </a:rPr>
                        <a:t>大米</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dirty="0">
                          <a:effectLst/>
                        </a:rPr>
                        <a:t>2019/9/11</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无损害结案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2019/10/18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2411370423"/>
                  </a:ext>
                </a:extLst>
              </a:tr>
              <a:tr h="290346">
                <a:tc>
                  <a:txBody>
                    <a:bodyPr/>
                    <a:lstStyle/>
                    <a:p>
                      <a:pPr algn="l" fontAlgn="b"/>
                      <a:r>
                        <a:rPr lang="zh-CN" altLang="en-US" sz="1100" b="1" u="none" strike="noStrike" dirty="0">
                          <a:effectLst/>
                        </a:rPr>
                        <a:t>浮法玻璃</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2019/2/19</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无损害结案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2020/8/25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4261149114"/>
                  </a:ext>
                </a:extLst>
              </a:tr>
              <a:tr h="290346">
                <a:tc>
                  <a:txBody>
                    <a:bodyPr/>
                    <a:lstStyle/>
                    <a:p>
                      <a:pPr algn="l" fontAlgn="b"/>
                      <a:r>
                        <a:rPr lang="zh-CN" altLang="en-US" sz="1100" b="1" u="none" strike="noStrike">
                          <a:effectLst/>
                        </a:rPr>
                        <a:t>陶瓷地砖和墙砖</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2018/12/20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无损害结案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2020/1/28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4271289263"/>
                  </a:ext>
                </a:extLst>
              </a:tr>
              <a:tr h="290346">
                <a:tc>
                  <a:txBody>
                    <a:bodyPr/>
                    <a:lstStyle/>
                    <a:p>
                      <a:pPr algn="l" fontAlgn="b"/>
                      <a:r>
                        <a:rPr lang="zh-CN" altLang="en-US" sz="1100" b="1" u="none" strike="noStrike" dirty="0">
                          <a:effectLst/>
                        </a:rPr>
                        <a:t>水泥</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2018/9/10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分三年从量税</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2019/9/11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1047395350"/>
                  </a:ext>
                </a:extLst>
              </a:tr>
              <a:tr h="580691">
                <a:tc>
                  <a:txBody>
                    <a:bodyPr/>
                    <a:lstStyle/>
                    <a:p>
                      <a:pPr algn="l" fontAlgn="b"/>
                      <a:r>
                        <a:rPr lang="zh-CN" altLang="en-US" sz="1100" b="1" u="none" strike="noStrike" dirty="0">
                          <a:effectLst/>
                        </a:rPr>
                        <a:t>透明和青铜色浮法玻璃 </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2016/5/20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透明浮法玻璃征收</a:t>
                      </a:r>
                      <a:r>
                        <a:rPr lang="en-US" altLang="zh-CN" sz="1100" u="none" strike="noStrike">
                          <a:effectLst/>
                        </a:rPr>
                        <a:t>2.12%</a:t>
                      </a:r>
                      <a:r>
                        <a:rPr lang="zh-CN" altLang="en-US" sz="1100" u="none" strike="noStrike">
                          <a:effectLst/>
                        </a:rPr>
                        <a:t>～</a:t>
                      </a:r>
                      <a:r>
                        <a:rPr lang="en-US" altLang="zh-CN" sz="1100" u="none" strike="noStrike">
                          <a:effectLst/>
                        </a:rPr>
                        <a:t>35.92% </a:t>
                      </a:r>
                      <a:r>
                        <a:rPr lang="zh-CN" altLang="en-US" sz="1100" u="none" strike="noStrike">
                          <a:effectLst/>
                        </a:rPr>
                        <a:t>，青铜色浮法玻璃</a:t>
                      </a:r>
                      <a:r>
                        <a:rPr lang="en-US" altLang="zh-CN" sz="1100" u="none" strike="noStrike">
                          <a:effectLst/>
                        </a:rPr>
                        <a:t>8.17%</a:t>
                      </a:r>
                      <a:r>
                        <a:rPr lang="zh-CN" altLang="en-US" sz="1100" u="none" strike="noStrike">
                          <a:effectLst/>
                        </a:rPr>
                        <a:t>～</a:t>
                      </a:r>
                      <a:r>
                        <a:rPr lang="en-US" altLang="zh-CN" sz="1100" u="none" strike="noStrike">
                          <a:effectLst/>
                        </a:rPr>
                        <a:t>35.12%</a:t>
                      </a: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977165988"/>
                  </a:ext>
                </a:extLst>
              </a:tr>
              <a:tr h="290346">
                <a:tc>
                  <a:txBody>
                    <a:bodyPr/>
                    <a:lstStyle/>
                    <a:p>
                      <a:pPr algn="l" fontAlgn="b"/>
                      <a:r>
                        <a:rPr lang="zh-CN" altLang="en-US" sz="1100" b="1" u="none" strike="noStrike" dirty="0">
                          <a:effectLst/>
                        </a:rPr>
                        <a:t>镀锌板卷和彩涂镀锌板卷</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2013/9/27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终止调查</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2015/2/2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599274702"/>
                  </a:ext>
                </a:extLst>
              </a:tr>
              <a:tr h="290346">
                <a:tc>
                  <a:txBody>
                    <a:bodyPr/>
                    <a:lstStyle/>
                    <a:p>
                      <a:pPr algn="l" fontAlgn="b"/>
                      <a:r>
                        <a:rPr lang="zh-CN" altLang="en-US" sz="1100" b="1" u="none" strike="noStrike" dirty="0">
                          <a:effectLst/>
                        </a:rPr>
                        <a:t>新闻纸</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2013/9/20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分三年从量税</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2015/5/21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3698251291"/>
                  </a:ext>
                </a:extLst>
              </a:tr>
              <a:tr h="290346">
                <a:tc>
                  <a:txBody>
                    <a:bodyPr/>
                    <a:lstStyle/>
                    <a:p>
                      <a:pPr algn="l" fontAlgn="b"/>
                      <a:r>
                        <a:rPr lang="zh-CN" altLang="en-US" sz="1100" b="1" u="none" strike="noStrike" dirty="0">
                          <a:effectLst/>
                        </a:rPr>
                        <a:t> 强韧箱纸板 期末复审</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2015/9/1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分四年从量税</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2016/9/27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4094708664"/>
                  </a:ext>
                </a:extLst>
              </a:tr>
              <a:tr h="290346">
                <a:tc>
                  <a:txBody>
                    <a:bodyPr/>
                    <a:lstStyle/>
                    <a:p>
                      <a:pPr algn="l" fontAlgn="b"/>
                      <a:r>
                        <a:rPr lang="zh-CN" altLang="en-US" sz="1100" b="1" u="none" strike="noStrike" dirty="0">
                          <a:effectLst/>
                        </a:rPr>
                        <a:t>角钢 期末复审</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2014/10/20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分四年从量税</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2015/8/4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1354708317"/>
                  </a:ext>
                </a:extLst>
              </a:tr>
              <a:tr h="290346">
                <a:tc>
                  <a:txBody>
                    <a:bodyPr/>
                    <a:lstStyle/>
                    <a:p>
                      <a:pPr algn="l" fontAlgn="b"/>
                      <a:r>
                        <a:rPr lang="zh-CN" altLang="en-US" sz="1100" b="1" u="none" strike="noStrike" dirty="0">
                          <a:effectLst/>
                        </a:rPr>
                        <a:t>浮法玻璃 日落复审</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2009/9/28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分四年从量税</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2010/1/13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433244090"/>
                  </a:ext>
                </a:extLst>
              </a:tr>
              <a:tr h="290346">
                <a:tc>
                  <a:txBody>
                    <a:bodyPr/>
                    <a:lstStyle/>
                    <a:p>
                      <a:pPr algn="l" fontAlgn="b"/>
                      <a:r>
                        <a:rPr lang="zh-CN" altLang="en-US" sz="1100" b="1" u="none" strike="noStrike" dirty="0">
                          <a:effectLst/>
                        </a:rPr>
                        <a:t>印花玻璃（轧制玻璃）日落复审</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2009/9/8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对涉案产品继续征收为期</a:t>
                      </a:r>
                      <a:r>
                        <a:rPr lang="en-US" altLang="zh-CN" sz="1100" u="none" strike="noStrike">
                          <a:effectLst/>
                        </a:rPr>
                        <a:t>4</a:t>
                      </a:r>
                      <a:r>
                        <a:rPr lang="zh-CN" altLang="en-US" sz="1100" u="none" strike="noStrike">
                          <a:effectLst/>
                        </a:rPr>
                        <a:t>年的保障措施关税</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dirty="0">
                          <a:effectLst/>
                        </a:rPr>
                        <a:t>2010/1/13</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551565039"/>
                  </a:ext>
                </a:extLst>
              </a:tr>
            </a:tbl>
          </a:graphicData>
        </a:graphic>
      </p:graphicFrame>
      <p:sp>
        <p:nvSpPr>
          <p:cNvPr id="4" name="标题占位符 1"/>
          <p:cNvSpPr txBox="1">
            <a:spLocks/>
          </p:cNvSpPr>
          <p:nvPr/>
        </p:nvSpPr>
        <p:spPr>
          <a:xfrm>
            <a:off x="2079832" y="222846"/>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东盟国家对华贸易救济调查统计</a:t>
            </a:r>
            <a:r>
              <a:rPr lang="en-US" altLang="zh-CN" dirty="0">
                <a:solidFill>
                  <a:srgbClr val="9B2823"/>
                </a:solidFill>
              </a:rPr>
              <a:t>-</a:t>
            </a:r>
            <a:r>
              <a:rPr lang="zh-CN" altLang="en-US" dirty="0">
                <a:solidFill>
                  <a:srgbClr val="9B2823"/>
                </a:solidFill>
              </a:rPr>
              <a:t>菲律宾</a:t>
            </a:r>
          </a:p>
        </p:txBody>
      </p:sp>
    </p:spTree>
    <p:extLst>
      <p:ext uri="{BB962C8B-B14F-4D97-AF65-F5344CB8AC3E}">
        <p14:creationId xmlns:p14="http://schemas.microsoft.com/office/powerpoint/2010/main" val="1998390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dirty="0">
                <a:latin typeface="楷体" panose="02010609060101010101" pitchFamily="49" charset="-122"/>
                <a:ea typeface="楷体" panose="02010609060101010101" pitchFamily="49" charset="-122"/>
              </a:rPr>
              <a:t>主要是采取反倾销和保障措施调查；</a:t>
            </a:r>
            <a:endParaRPr lang="en-US" altLang="zh-CN" dirty="0">
              <a:latin typeface="楷体" panose="02010609060101010101" pitchFamily="49" charset="-122"/>
              <a:ea typeface="楷体" panose="02010609060101010101" pitchFamily="49" charset="-122"/>
            </a:endParaRPr>
          </a:p>
          <a:p>
            <a:pPr lvl="1">
              <a:lnSpc>
                <a:spcPct val="150000"/>
              </a:lnSpc>
            </a:pPr>
            <a:r>
              <a:rPr lang="zh-CN" altLang="en-US" dirty="0">
                <a:latin typeface="楷体" panose="02010609060101010101" pitchFamily="49" charset="-122"/>
                <a:ea typeface="楷体" panose="02010609060101010101" pitchFamily="49" charset="-122"/>
              </a:rPr>
              <a:t>近年来贸易救济调查大幅增加；</a:t>
            </a:r>
            <a:endParaRPr lang="en-US" altLang="zh-CN" dirty="0">
              <a:latin typeface="楷体" panose="02010609060101010101" pitchFamily="49" charset="-122"/>
              <a:ea typeface="楷体" panose="02010609060101010101" pitchFamily="49" charset="-122"/>
            </a:endParaRPr>
          </a:p>
          <a:p>
            <a:pPr lvl="1">
              <a:lnSpc>
                <a:spcPct val="150000"/>
              </a:lnSpc>
            </a:pPr>
            <a:r>
              <a:rPr lang="zh-CN" altLang="en-US" dirty="0">
                <a:latin typeface="楷体" panose="02010609060101010101" pitchFamily="49" charset="-122"/>
                <a:ea typeface="楷体" panose="02010609060101010101" pitchFamily="49" charset="-122"/>
              </a:rPr>
              <a:t>产品主要集中在钢铁产品、化工产品；</a:t>
            </a:r>
            <a:endParaRPr lang="en-US" altLang="zh-CN" dirty="0">
              <a:latin typeface="楷体" panose="02010609060101010101" pitchFamily="49" charset="-122"/>
              <a:ea typeface="楷体" panose="02010609060101010101" pitchFamily="49" charset="-122"/>
            </a:endParaRPr>
          </a:p>
          <a:p>
            <a:pPr lvl="1">
              <a:lnSpc>
                <a:spcPct val="150000"/>
              </a:lnSpc>
            </a:pPr>
            <a:r>
              <a:rPr lang="zh-CN" altLang="en-US" dirty="0">
                <a:latin typeface="楷体" panose="02010609060101010101" pitchFamily="49" charset="-122"/>
                <a:ea typeface="楷体" panose="02010609060101010101" pitchFamily="49" charset="-122"/>
              </a:rPr>
              <a:t>多个产品被几个东盟国家先后进行调查；</a:t>
            </a:r>
            <a:endParaRPr lang="en-US" altLang="zh-CN" dirty="0">
              <a:latin typeface="楷体" panose="02010609060101010101" pitchFamily="49" charset="-122"/>
              <a:ea typeface="楷体" panose="02010609060101010101" pitchFamily="49" charset="-122"/>
            </a:endParaRPr>
          </a:p>
          <a:p>
            <a:pPr lvl="1">
              <a:lnSpc>
                <a:spcPct val="150000"/>
              </a:lnSpc>
            </a:pPr>
            <a:r>
              <a:rPr lang="zh-CN" altLang="en-US" b="1" dirty="0">
                <a:latin typeface="楷体" panose="02010609060101010101" pitchFamily="49" charset="-122"/>
                <a:ea typeface="楷体" panose="02010609060101010101" pitchFamily="49" charset="-122"/>
              </a:rPr>
              <a:t>在很多反倾销调查案件中有中国企业获得零税率或低税率；</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endParaRPr lang="en-US" altLang="zh-CN" dirty="0"/>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东盟国家对华贸易救济措施调查特点</a:t>
            </a:r>
          </a:p>
        </p:txBody>
      </p:sp>
    </p:spTree>
    <p:extLst>
      <p:ext uri="{BB962C8B-B14F-4D97-AF65-F5344CB8AC3E}">
        <p14:creationId xmlns:p14="http://schemas.microsoft.com/office/powerpoint/2010/main" val="3957930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东盟反倾销案件应诉结果分析</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印度尼西亚：</a:t>
            </a:r>
            <a:r>
              <a:rPr lang="en-US" altLang="zh-CN" dirty="0">
                <a:latin typeface="楷体" panose="02010609060101010101" pitchFamily="49" charset="-122"/>
                <a:ea typeface="楷体" panose="02010609060101010101" pitchFamily="49" charset="-122"/>
              </a:rPr>
              <a:t>11</a:t>
            </a:r>
            <a:r>
              <a:rPr lang="zh-CN" altLang="en-US" dirty="0">
                <a:latin typeface="楷体" panose="02010609060101010101" pitchFamily="49" charset="-122"/>
                <a:ea typeface="楷体" panose="02010609060101010101" pitchFamily="49" charset="-122"/>
              </a:rPr>
              <a:t>个采取反倾销措施的案件，</a:t>
            </a:r>
            <a:r>
              <a:rPr lang="en-US" altLang="zh-CN" dirty="0">
                <a:latin typeface="楷体" panose="02010609060101010101" pitchFamily="49" charset="-122"/>
                <a:ea typeface="楷体" panose="02010609060101010101" pitchFamily="49" charset="-122"/>
              </a:rPr>
              <a:t>9</a:t>
            </a:r>
            <a:r>
              <a:rPr lang="zh-CN" altLang="en-US" dirty="0">
                <a:latin typeface="楷体" panose="02010609060101010101" pitchFamily="49" charset="-122"/>
                <a:ea typeface="楷体" panose="02010609060101010101" pitchFamily="49" charset="-122"/>
              </a:rPr>
              <a:t>个有中国应诉企业获得零税率或个位数税率；</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马来西亚：</a:t>
            </a:r>
            <a:r>
              <a:rPr lang="en-US" altLang="zh-CN" dirty="0">
                <a:latin typeface="楷体" panose="02010609060101010101" pitchFamily="49" charset="-122"/>
                <a:ea typeface="楷体" panose="02010609060101010101" pitchFamily="49" charset="-122"/>
              </a:rPr>
              <a:t>12</a:t>
            </a:r>
            <a:r>
              <a:rPr lang="zh-CN" altLang="en-US" dirty="0">
                <a:latin typeface="楷体" panose="02010609060101010101" pitchFamily="49" charset="-122"/>
                <a:ea typeface="楷体" panose="02010609060101010101" pitchFamily="49" charset="-122"/>
              </a:rPr>
              <a:t>个采取反倾销措施的案件，</a:t>
            </a:r>
            <a:r>
              <a:rPr lang="en-US" altLang="zh-CN" dirty="0">
                <a:latin typeface="楷体" panose="02010609060101010101" pitchFamily="49" charset="-122"/>
                <a:ea typeface="楷体" panose="02010609060101010101" pitchFamily="49" charset="-122"/>
              </a:rPr>
              <a:t>10</a:t>
            </a:r>
            <a:r>
              <a:rPr lang="zh-CN" altLang="en-US" dirty="0">
                <a:latin typeface="楷体" panose="02010609060101010101" pitchFamily="49" charset="-122"/>
                <a:ea typeface="楷体" panose="02010609060101010101" pitchFamily="49" charset="-122"/>
              </a:rPr>
              <a:t>个有中国应诉企业获得零税率或个位数税率；</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越南：</a:t>
            </a:r>
            <a:r>
              <a:rPr lang="en-US" altLang="zh-CN" dirty="0">
                <a:latin typeface="楷体" panose="02010609060101010101" pitchFamily="49" charset="-122"/>
                <a:ea typeface="楷体" panose="02010609060101010101" pitchFamily="49" charset="-122"/>
              </a:rPr>
              <a:t>9</a:t>
            </a:r>
            <a:r>
              <a:rPr lang="zh-CN" altLang="en-US" dirty="0">
                <a:latin typeface="楷体" panose="02010609060101010101" pitchFamily="49" charset="-122"/>
                <a:ea typeface="楷体" panose="02010609060101010101" pitchFamily="49" charset="-122"/>
              </a:rPr>
              <a:t>个采取反倾销措施的案件，</a:t>
            </a:r>
            <a:r>
              <a:rPr lang="en-US" altLang="zh-CN" dirty="0">
                <a:latin typeface="楷体" panose="02010609060101010101" pitchFamily="49" charset="-122"/>
                <a:ea typeface="楷体" panose="02010609060101010101" pitchFamily="49" charset="-122"/>
              </a:rPr>
              <a:t>4</a:t>
            </a:r>
            <a:r>
              <a:rPr lang="zh-CN" altLang="en-US" dirty="0">
                <a:latin typeface="楷体" panose="02010609060101010101" pitchFamily="49" charset="-122"/>
                <a:ea typeface="楷体" panose="02010609060101010101" pitchFamily="49" charset="-122"/>
              </a:rPr>
              <a:t>个有中国应诉企业获得零税率或个位数税率；</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泰国：</a:t>
            </a:r>
            <a:r>
              <a:rPr lang="en-US" altLang="zh-CN" dirty="0">
                <a:latin typeface="楷体" panose="02010609060101010101" pitchFamily="49" charset="-122"/>
                <a:ea typeface="楷体" panose="02010609060101010101" pitchFamily="49" charset="-122"/>
              </a:rPr>
              <a:t>13</a:t>
            </a:r>
            <a:r>
              <a:rPr lang="zh-CN" altLang="en-US" dirty="0">
                <a:latin typeface="楷体" panose="02010609060101010101" pitchFamily="49" charset="-122"/>
                <a:ea typeface="楷体" panose="02010609060101010101" pitchFamily="49" charset="-122"/>
              </a:rPr>
              <a:t>个采取反倾销措施的案件，</a:t>
            </a:r>
            <a:r>
              <a:rPr lang="en-US" altLang="zh-CN" dirty="0">
                <a:latin typeface="楷体" panose="02010609060101010101" pitchFamily="49" charset="-122"/>
                <a:ea typeface="楷体" panose="02010609060101010101" pitchFamily="49" charset="-122"/>
              </a:rPr>
              <a:t>7</a:t>
            </a:r>
            <a:r>
              <a:rPr lang="zh-CN" altLang="en-US" dirty="0">
                <a:latin typeface="楷体" panose="02010609060101010101" pitchFamily="49" charset="-122"/>
                <a:ea typeface="楷体" panose="02010609060101010101" pitchFamily="49" charset="-122"/>
              </a:rPr>
              <a:t>个有中国应诉企业获得零税率或个位数税率；</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菲律宾：</a:t>
            </a:r>
            <a:r>
              <a:rPr lang="en-US" altLang="zh-CN" dirty="0">
                <a:latin typeface="楷体" panose="02010609060101010101" pitchFamily="49" charset="-122"/>
                <a:ea typeface="楷体" panose="02010609060101010101" pitchFamily="49" charset="-122"/>
              </a:rPr>
              <a:t>1</a:t>
            </a:r>
            <a:r>
              <a:rPr lang="zh-CN" altLang="en-US" dirty="0">
                <a:latin typeface="楷体" panose="02010609060101010101" pitchFamily="49" charset="-122"/>
                <a:ea typeface="楷体" panose="02010609060101010101" pitchFamily="49" charset="-122"/>
              </a:rPr>
              <a:t>个采取反倾销措施的案件，</a:t>
            </a:r>
            <a:r>
              <a:rPr lang="en-US" altLang="zh-CN" dirty="0">
                <a:latin typeface="楷体" panose="02010609060101010101" pitchFamily="49" charset="-122"/>
                <a:ea typeface="楷体" panose="02010609060101010101" pitchFamily="49" charset="-122"/>
              </a:rPr>
              <a:t>1</a:t>
            </a:r>
            <a:r>
              <a:rPr lang="zh-CN" altLang="en-US" dirty="0">
                <a:latin typeface="楷体" panose="02010609060101010101" pitchFamily="49" charset="-122"/>
                <a:ea typeface="楷体" panose="02010609060101010101" pitchFamily="49" charset="-122"/>
              </a:rPr>
              <a:t>个有中国应诉企业获得零税率或个位数税率；</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zh-CN" altLang="en-US" b="1" dirty="0">
                <a:latin typeface="楷体" panose="02010609060101010101" pitchFamily="49" charset="-122"/>
                <a:ea typeface="楷体" panose="02010609060101010101" pitchFamily="49" charset="-122"/>
              </a:rPr>
              <a:t>不是自然可以获得零税率或低税率，同一案件中中国应诉企业税率差异很大</a:t>
            </a:r>
            <a:endParaRPr lang="en-US" altLang="zh-CN" b="1" dirty="0">
              <a:latin typeface="楷体" panose="02010609060101010101" pitchFamily="49" charset="-122"/>
              <a:ea typeface="楷体" panose="02010609060101010101" pitchFamily="49" charset="-122"/>
            </a:endParaRPr>
          </a:p>
          <a:p>
            <a:pPr lvl="1">
              <a:lnSpc>
                <a:spcPct val="150000"/>
              </a:lnSpc>
            </a:pPr>
            <a:r>
              <a:rPr lang="zh-CN" altLang="en-US" b="1" dirty="0">
                <a:latin typeface="楷体" panose="02010609060101010101" pitchFamily="49" charset="-122"/>
                <a:ea typeface="楷体" panose="02010609060101010101" pitchFamily="49" charset="-122"/>
              </a:rPr>
              <a:t>同一产品东盟案件应诉结果和其他国家应诉结果比较分析</a:t>
            </a:r>
            <a:endParaRPr lang="en-US" altLang="zh-CN" b="1"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中国企业应有信心在应对东盟反倾销案件中获得零税率或低税率</a:t>
            </a:r>
          </a:p>
        </p:txBody>
      </p:sp>
    </p:spTree>
    <p:extLst>
      <p:ext uri="{BB962C8B-B14F-4D97-AF65-F5344CB8AC3E}">
        <p14:creationId xmlns:p14="http://schemas.microsoft.com/office/powerpoint/2010/main" val="663002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a:extLst>
              <a:ext uri="{FF2B5EF4-FFF2-40B4-BE49-F238E27FC236}">
                <a16:creationId xmlns:a16="http://schemas.microsoft.com/office/drawing/2014/main" id="{B187F870-9C0B-47EA-B2CF-165253925A2C}"/>
              </a:ext>
            </a:extLst>
          </p:cNvPr>
          <p:cNvGraphicFramePr>
            <a:graphicFrameLocks noGrp="1"/>
          </p:cNvGraphicFramePr>
          <p:nvPr>
            <p:ph idx="1"/>
            <p:extLst>
              <p:ext uri="{D42A27DB-BD31-4B8C-83A1-F6EECF244321}">
                <p14:modId xmlns:p14="http://schemas.microsoft.com/office/powerpoint/2010/main" val="1738326371"/>
              </p:ext>
            </p:extLst>
          </p:nvPr>
        </p:nvGraphicFramePr>
        <p:xfrm>
          <a:off x="807867" y="1762696"/>
          <a:ext cx="10511160" cy="4575956"/>
        </p:xfrm>
        <a:graphic>
          <a:graphicData uri="http://schemas.openxmlformats.org/drawingml/2006/table">
            <a:tbl>
              <a:tblPr>
                <a:tableStyleId>{5C22544A-7EE6-4342-B048-85BDC9FD1C3A}</a:tableStyleId>
              </a:tblPr>
              <a:tblGrid>
                <a:gridCol w="1955223">
                  <a:extLst>
                    <a:ext uri="{9D8B030D-6E8A-4147-A177-3AD203B41FA5}">
                      <a16:colId xmlns:a16="http://schemas.microsoft.com/office/drawing/2014/main" val="783449914"/>
                    </a:ext>
                  </a:extLst>
                </a:gridCol>
                <a:gridCol w="1117271">
                  <a:extLst>
                    <a:ext uri="{9D8B030D-6E8A-4147-A177-3AD203B41FA5}">
                      <a16:colId xmlns:a16="http://schemas.microsoft.com/office/drawing/2014/main" val="1892157290"/>
                    </a:ext>
                  </a:extLst>
                </a:gridCol>
                <a:gridCol w="911457">
                  <a:extLst>
                    <a:ext uri="{9D8B030D-6E8A-4147-A177-3AD203B41FA5}">
                      <a16:colId xmlns:a16="http://schemas.microsoft.com/office/drawing/2014/main" val="3877813101"/>
                    </a:ext>
                  </a:extLst>
                </a:gridCol>
                <a:gridCol w="705644">
                  <a:extLst>
                    <a:ext uri="{9D8B030D-6E8A-4147-A177-3AD203B41FA5}">
                      <a16:colId xmlns:a16="http://schemas.microsoft.com/office/drawing/2014/main" val="197837590"/>
                    </a:ext>
                  </a:extLst>
                </a:gridCol>
                <a:gridCol w="705644">
                  <a:extLst>
                    <a:ext uri="{9D8B030D-6E8A-4147-A177-3AD203B41FA5}">
                      <a16:colId xmlns:a16="http://schemas.microsoft.com/office/drawing/2014/main" val="2960150596"/>
                    </a:ext>
                  </a:extLst>
                </a:gridCol>
                <a:gridCol w="896756">
                  <a:extLst>
                    <a:ext uri="{9D8B030D-6E8A-4147-A177-3AD203B41FA5}">
                      <a16:colId xmlns:a16="http://schemas.microsoft.com/office/drawing/2014/main" val="4209811990"/>
                    </a:ext>
                  </a:extLst>
                </a:gridCol>
                <a:gridCol w="911457">
                  <a:extLst>
                    <a:ext uri="{9D8B030D-6E8A-4147-A177-3AD203B41FA5}">
                      <a16:colId xmlns:a16="http://schemas.microsoft.com/office/drawing/2014/main" val="47177454"/>
                    </a:ext>
                  </a:extLst>
                </a:gridCol>
                <a:gridCol w="1293681">
                  <a:extLst>
                    <a:ext uri="{9D8B030D-6E8A-4147-A177-3AD203B41FA5}">
                      <a16:colId xmlns:a16="http://schemas.microsoft.com/office/drawing/2014/main" val="1332634082"/>
                    </a:ext>
                  </a:extLst>
                </a:gridCol>
                <a:gridCol w="1029065">
                  <a:extLst>
                    <a:ext uri="{9D8B030D-6E8A-4147-A177-3AD203B41FA5}">
                      <a16:colId xmlns:a16="http://schemas.microsoft.com/office/drawing/2014/main" val="2920605747"/>
                    </a:ext>
                  </a:extLst>
                </a:gridCol>
                <a:gridCol w="984962">
                  <a:extLst>
                    <a:ext uri="{9D8B030D-6E8A-4147-A177-3AD203B41FA5}">
                      <a16:colId xmlns:a16="http://schemas.microsoft.com/office/drawing/2014/main" val="1304129938"/>
                    </a:ext>
                  </a:extLst>
                </a:gridCol>
              </a:tblGrid>
              <a:tr h="536975">
                <a:tc>
                  <a:txBody>
                    <a:bodyPr/>
                    <a:lstStyle/>
                    <a:p>
                      <a:pPr algn="l" fontAlgn="ctr"/>
                      <a:r>
                        <a:rPr lang="zh-CN" altLang="en-US" sz="1100" b="1" i="0" u="none" strike="noStrike" dirty="0">
                          <a:solidFill>
                            <a:srgbClr val="000000"/>
                          </a:solidFill>
                          <a:effectLst/>
                          <a:latin typeface="等线" panose="02010600030101010101" pitchFamily="2" charset="-122"/>
                          <a:ea typeface="等线" panose="02010600030101010101" pitchFamily="2" charset="-122"/>
                        </a:rPr>
                        <a:t>国别</a:t>
                      </a:r>
                    </a:p>
                  </a:txBody>
                  <a:tcPr marL="7620" marR="7620" marT="7620" marB="0" anchor="ctr"/>
                </a:tc>
                <a:tc>
                  <a:txBody>
                    <a:bodyPr/>
                    <a:lstStyle/>
                    <a:p>
                      <a:pPr algn="l" fontAlgn="ctr"/>
                      <a:r>
                        <a:rPr lang="zh-CN" altLang="en-US" sz="1100" b="1" u="none" strike="noStrike" dirty="0">
                          <a:effectLst/>
                        </a:rPr>
                        <a:t>是否承认</a:t>
                      </a:r>
                      <a:br>
                        <a:rPr lang="zh-CN" altLang="en-US" sz="1100" b="1" u="none" strike="noStrike" dirty="0">
                          <a:effectLst/>
                        </a:rPr>
                      </a:br>
                      <a:r>
                        <a:rPr lang="zh-CN" altLang="en-US" sz="1100" b="1" u="none" strike="noStrike" dirty="0">
                          <a:effectLst/>
                        </a:rPr>
                        <a:t>市场经济地位</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b="1" u="none" strike="noStrike" dirty="0">
                          <a:effectLst/>
                        </a:rPr>
                        <a:t>中国企业</a:t>
                      </a:r>
                      <a:r>
                        <a:rPr lang="en-US" altLang="zh-CN" sz="1100" b="1" u="none" strike="noStrike" dirty="0">
                          <a:effectLst/>
                        </a:rPr>
                        <a:t>1</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b="1" u="none" strike="noStrike" dirty="0">
                          <a:effectLst/>
                        </a:rPr>
                        <a:t>中国企业</a:t>
                      </a:r>
                      <a:r>
                        <a:rPr lang="en-US" altLang="zh-CN" sz="1100" b="1" u="none" strike="noStrike" dirty="0">
                          <a:effectLst/>
                        </a:rPr>
                        <a:t>2</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b="1" u="none" strike="noStrike" dirty="0">
                          <a:effectLst/>
                        </a:rPr>
                        <a:t>中国企业</a:t>
                      </a:r>
                      <a:r>
                        <a:rPr lang="en-US" altLang="zh-CN" sz="1100" b="1" u="none" strike="noStrike" dirty="0">
                          <a:effectLst/>
                        </a:rPr>
                        <a:t>3</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b="1" u="none" strike="noStrike" dirty="0">
                          <a:effectLst/>
                        </a:rPr>
                        <a:t>中国企业</a:t>
                      </a:r>
                      <a:r>
                        <a:rPr lang="en-US" altLang="zh-CN" sz="1100" b="1" u="none" strike="noStrike" dirty="0">
                          <a:effectLst/>
                        </a:rPr>
                        <a:t>4</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b="1" u="none" strike="noStrike" dirty="0">
                          <a:effectLst/>
                        </a:rPr>
                        <a:t>中国企业</a:t>
                      </a:r>
                      <a:r>
                        <a:rPr lang="en-US" altLang="zh-CN" sz="1100" b="1" u="none" strike="noStrike" dirty="0">
                          <a:effectLst/>
                        </a:rPr>
                        <a:t>5</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gridSpan="3">
                  <a:txBody>
                    <a:bodyPr/>
                    <a:lstStyle/>
                    <a:p>
                      <a:pPr algn="ctr" fontAlgn="ctr"/>
                      <a:r>
                        <a:rPr lang="zh-CN" altLang="en-US" sz="1100" b="1" u="none" strike="noStrike" dirty="0">
                          <a:effectLst/>
                        </a:rPr>
                        <a:t>其他被调查国家</a:t>
                      </a:r>
                      <a:r>
                        <a:rPr lang="en-US" altLang="zh-CN" sz="1100" b="1" u="none" strike="noStrike" dirty="0">
                          <a:effectLst/>
                        </a:rPr>
                        <a:t>/</a:t>
                      </a:r>
                      <a:r>
                        <a:rPr lang="zh-CN" altLang="en-US" sz="1100" b="1" u="none" strike="noStrike" dirty="0">
                          <a:effectLst/>
                        </a:rPr>
                        <a:t>地区</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04796010"/>
                  </a:ext>
                </a:extLst>
              </a:tr>
              <a:tr h="268487">
                <a:tc>
                  <a:txBody>
                    <a:bodyPr/>
                    <a:lstStyle/>
                    <a:p>
                      <a:pPr algn="l" fontAlgn="ctr"/>
                      <a:r>
                        <a:rPr lang="zh-CN" altLang="en-US" sz="1100" b="1" u="none" strike="noStrike" dirty="0">
                          <a:effectLst/>
                        </a:rPr>
                        <a:t>马来西亚反倾销 </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是</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-2.19%</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1.20%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4.26%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7.18%</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14.91%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印尼</a:t>
                      </a:r>
                      <a:r>
                        <a:rPr lang="en-US" altLang="zh-CN" sz="1100" u="none" strike="noStrike">
                          <a:effectLst/>
                        </a:rPr>
                        <a:t>2.87%-7.21%</a:t>
                      </a:r>
                      <a:r>
                        <a:rPr lang="zh-CN" altLang="en-US" sz="1100" u="none" strike="noStrike">
                          <a:effectLst/>
                        </a:rPr>
                        <a:t>；</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韩国</a:t>
                      </a:r>
                      <a:r>
                        <a:rPr lang="en-US" altLang="zh-CN" sz="1100" u="none" strike="noStrike">
                          <a:effectLst/>
                        </a:rPr>
                        <a:t>14.91%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608712854"/>
                  </a:ext>
                </a:extLst>
              </a:tr>
              <a:tr h="268487">
                <a:tc>
                  <a:txBody>
                    <a:bodyPr/>
                    <a:lstStyle/>
                    <a:p>
                      <a:pPr algn="l" fontAlgn="ctr"/>
                      <a:r>
                        <a:rPr lang="zh-CN" altLang="en-US" sz="1100" b="1" u="none" strike="noStrike" dirty="0">
                          <a:effectLst/>
                        </a:rPr>
                        <a:t>印尼反倾销 </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是</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-7.50%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5.60%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16.80%</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26%</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马来西亚</a:t>
                      </a:r>
                      <a:r>
                        <a:rPr lang="en-US" altLang="zh-CN" sz="1100" u="none" strike="noStrike">
                          <a:effectLst/>
                        </a:rPr>
                        <a:t>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韩国</a:t>
                      </a:r>
                      <a:r>
                        <a:rPr lang="en-US" altLang="zh-CN" sz="1100" u="none" strike="noStrike">
                          <a:effectLst/>
                        </a:rPr>
                        <a:t>4.8%-8.6%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2700131816"/>
                  </a:ext>
                </a:extLst>
              </a:tr>
              <a:tr h="268487">
                <a:tc>
                  <a:txBody>
                    <a:bodyPr/>
                    <a:lstStyle/>
                    <a:p>
                      <a:pPr algn="l" fontAlgn="ctr"/>
                      <a:r>
                        <a:rPr lang="zh-CN" altLang="en-US" sz="1100" b="1" u="none" strike="noStrike" dirty="0">
                          <a:effectLst/>
                        </a:rPr>
                        <a:t>南非反倾销</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是</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-0.01%</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27.64%</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28.39%</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2308417621"/>
                  </a:ext>
                </a:extLst>
              </a:tr>
              <a:tr h="268487">
                <a:tc>
                  <a:txBody>
                    <a:bodyPr/>
                    <a:lstStyle/>
                    <a:p>
                      <a:pPr algn="l" fontAlgn="ctr"/>
                      <a:r>
                        <a:rPr lang="zh-CN" altLang="en-US" sz="1100" b="1" u="none" strike="noStrike" dirty="0">
                          <a:effectLst/>
                        </a:rPr>
                        <a:t>埃及反倾销反补贴 </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是</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无损害结案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240447188"/>
                  </a:ext>
                </a:extLst>
              </a:tr>
              <a:tr h="268487">
                <a:tc>
                  <a:txBody>
                    <a:bodyPr/>
                    <a:lstStyle/>
                    <a:p>
                      <a:pPr algn="l" fontAlgn="ctr"/>
                      <a:r>
                        <a:rPr lang="zh-CN" altLang="en-US" sz="1100" b="1" u="none" strike="noStrike" dirty="0">
                          <a:effectLst/>
                        </a:rPr>
                        <a:t>加拿大反倾销反补贴 </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是</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无损害结案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2765211430"/>
                  </a:ext>
                </a:extLst>
              </a:tr>
              <a:tr h="268487">
                <a:tc>
                  <a:txBody>
                    <a:bodyPr/>
                    <a:lstStyle/>
                    <a:p>
                      <a:pPr algn="l" fontAlgn="ctr"/>
                      <a:r>
                        <a:rPr lang="zh-CN" altLang="en-US" sz="1100" b="1" u="none" strike="noStrike" dirty="0">
                          <a:effectLst/>
                        </a:rPr>
                        <a:t>美国 </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否</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50917468"/>
                  </a:ext>
                </a:extLst>
              </a:tr>
              <a:tr h="268487">
                <a:tc>
                  <a:txBody>
                    <a:bodyPr/>
                    <a:lstStyle/>
                    <a:p>
                      <a:pPr algn="l" fontAlgn="ctr"/>
                      <a:r>
                        <a:rPr lang="zh-CN" altLang="en-US" sz="1100" b="0" u="none" strike="noStrike" dirty="0">
                          <a:effectLst/>
                        </a:rPr>
                        <a:t>反倾销</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104.98%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118.32%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891574837"/>
                  </a:ext>
                </a:extLst>
              </a:tr>
              <a:tr h="268487">
                <a:tc>
                  <a:txBody>
                    <a:bodyPr/>
                    <a:lstStyle/>
                    <a:p>
                      <a:pPr algn="l" fontAlgn="ctr"/>
                      <a:r>
                        <a:rPr lang="zh-CN" altLang="en-US" sz="1100" b="0" u="none" strike="noStrike" dirty="0">
                          <a:effectLst/>
                        </a:rPr>
                        <a:t>反补贴</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6.83%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47.56%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1303832074"/>
                  </a:ext>
                </a:extLst>
              </a:tr>
              <a:tr h="268487">
                <a:tc>
                  <a:txBody>
                    <a:bodyPr/>
                    <a:lstStyle/>
                    <a:p>
                      <a:pPr algn="l" fontAlgn="ctr"/>
                      <a:r>
                        <a:rPr lang="zh-CN" altLang="en-US" sz="1100" b="1" u="none" strike="noStrike" dirty="0">
                          <a:effectLst/>
                        </a:rPr>
                        <a:t>日本反倾销</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否</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51.85%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52.26%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3753797936"/>
                  </a:ext>
                </a:extLst>
              </a:tr>
              <a:tr h="805462">
                <a:tc>
                  <a:txBody>
                    <a:bodyPr/>
                    <a:lstStyle/>
                    <a:p>
                      <a:pPr algn="l" fontAlgn="ctr"/>
                      <a:r>
                        <a:rPr lang="zh-CN" altLang="en-US" sz="1100" b="1" u="none" strike="noStrike" dirty="0">
                          <a:effectLst/>
                        </a:rPr>
                        <a:t>巴西反倾销</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否</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sz="1100" u="none" strike="noStrike">
                          <a:effectLst/>
                        </a:rPr>
                        <a:t>87.23</a:t>
                      </a:r>
                      <a:br>
                        <a:rPr lang="en-US" sz="1100" u="none" strike="noStrike">
                          <a:effectLst/>
                        </a:rPr>
                      </a:br>
                      <a:r>
                        <a:rPr lang="en-US" sz="1100" u="none" strike="noStrike">
                          <a:effectLst/>
                        </a:rPr>
                        <a:t>（USD/</a:t>
                      </a:r>
                      <a:r>
                        <a:rPr lang="zh-CN" altLang="en-US" sz="1100" u="none" strike="noStrike">
                          <a:effectLst/>
                        </a:rPr>
                        <a:t>吨）</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sz="1100" u="none" strike="noStrike">
                          <a:effectLst/>
                        </a:rPr>
                        <a:t>104.34</a:t>
                      </a:r>
                      <a:br>
                        <a:rPr lang="en-US" sz="1100" u="none" strike="noStrike">
                          <a:effectLst/>
                        </a:rPr>
                      </a:br>
                      <a:r>
                        <a:rPr lang="en-US" sz="1100" u="none" strike="noStrike">
                          <a:effectLst/>
                        </a:rPr>
                        <a:t>（USD/</a:t>
                      </a:r>
                      <a:r>
                        <a:rPr lang="zh-CN" altLang="en-US" sz="1100" u="none" strike="noStrike">
                          <a:effectLst/>
                        </a:rPr>
                        <a:t>吨）</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sz="1100" u="none" strike="noStrike">
                          <a:effectLst/>
                        </a:rPr>
                        <a:t>119.44</a:t>
                      </a:r>
                      <a:br>
                        <a:rPr lang="en-US" sz="1100" u="none" strike="noStrike">
                          <a:effectLst/>
                        </a:rPr>
                      </a:br>
                      <a:r>
                        <a:rPr lang="en-US" sz="1100" u="none" strike="noStrike">
                          <a:effectLst/>
                        </a:rPr>
                        <a:t>（USD/</a:t>
                      </a:r>
                      <a:r>
                        <a:rPr lang="zh-CN" altLang="en-US" sz="1100" u="none" strike="noStrike">
                          <a:effectLst/>
                        </a:rPr>
                        <a:t>吨）</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dirty="0">
                          <a:effectLst/>
                        </a:rPr>
                        <a:t>印度</a:t>
                      </a:r>
                      <a:r>
                        <a:rPr lang="en-US" altLang="zh-CN" sz="1100" u="none" strike="noStrike" dirty="0">
                          <a:effectLst/>
                        </a:rPr>
                        <a:t>193.78</a:t>
                      </a:r>
                      <a:br>
                        <a:rPr lang="en-US" altLang="zh-CN" sz="1100" u="none" strike="noStrike" dirty="0">
                          <a:effectLst/>
                        </a:rPr>
                      </a:br>
                      <a:r>
                        <a:rPr lang="zh-CN" altLang="en-US" sz="1100" u="none" strike="noStrike" dirty="0">
                          <a:effectLst/>
                        </a:rPr>
                        <a:t>（</a:t>
                      </a:r>
                      <a:r>
                        <a:rPr lang="en-US" sz="1100" u="none" strike="noStrike" dirty="0">
                          <a:effectLst/>
                        </a:rPr>
                        <a:t>USD/</a:t>
                      </a:r>
                      <a:r>
                        <a:rPr lang="zh-CN" altLang="en-US" sz="1100" u="none" strike="noStrike" dirty="0">
                          <a:effectLst/>
                        </a:rPr>
                        <a:t>吨）</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dirty="0">
                          <a:effectLst/>
                        </a:rPr>
                        <a:t>台北</a:t>
                      </a:r>
                      <a:r>
                        <a:rPr lang="en-US" altLang="zh-CN" sz="1100" u="none" strike="noStrike" dirty="0">
                          <a:effectLst/>
                        </a:rPr>
                        <a:t>0-682</a:t>
                      </a:r>
                      <a:r>
                        <a:rPr lang="zh-CN" altLang="en-US" sz="1100" u="none" strike="noStrike" dirty="0">
                          <a:effectLst/>
                        </a:rPr>
                        <a:t>（</a:t>
                      </a:r>
                      <a:r>
                        <a:rPr lang="en-US" sz="1100" u="none" strike="noStrike" dirty="0">
                          <a:effectLst/>
                        </a:rPr>
                        <a:t>USD/</a:t>
                      </a:r>
                      <a:r>
                        <a:rPr lang="zh-CN" altLang="en-US" sz="1100" u="none" strike="noStrike" dirty="0">
                          <a:effectLst/>
                        </a:rPr>
                        <a:t>吨）</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印尼</a:t>
                      </a:r>
                      <a:r>
                        <a:rPr lang="en-US" altLang="zh-CN" sz="1100" u="none" strike="noStrike">
                          <a:effectLst/>
                        </a:rPr>
                        <a:t>304.42</a:t>
                      </a:r>
                      <a:br>
                        <a:rPr lang="en-US" altLang="zh-CN" sz="1100" u="none" strike="noStrike">
                          <a:effectLst/>
                        </a:rPr>
                      </a:br>
                      <a:r>
                        <a:rPr lang="zh-CN" altLang="en-US" sz="1100" u="none" strike="noStrike">
                          <a:effectLst/>
                        </a:rPr>
                        <a:t>（</a:t>
                      </a:r>
                      <a:r>
                        <a:rPr lang="en-US" sz="1100" u="none" strike="noStrike">
                          <a:effectLst/>
                        </a:rPr>
                        <a:t>USD/</a:t>
                      </a:r>
                      <a:r>
                        <a:rPr lang="zh-CN" altLang="en-US" sz="1100" u="none" strike="noStrike">
                          <a:effectLst/>
                        </a:rPr>
                        <a:t>吨）</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832459702"/>
                  </a:ext>
                </a:extLst>
              </a:tr>
              <a:tr h="817136">
                <a:tc>
                  <a:txBody>
                    <a:bodyPr/>
                    <a:lstStyle/>
                    <a:p>
                      <a:pPr algn="l" fontAlgn="ctr"/>
                      <a:r>
                        <a:rPr lang="zh-CN" altLang="en-US" sz="1100" b="1" u="none" strike="noStrike" dirty="0">
                          <a:effectLst/>
                        </a:rPr>
                        <a:t>印度反倾销</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否</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sz="1100" u="none" strike="noStrike">
                          <a:effectLst/>
                        </a:rPr>
                        <a:t>15.54</a:t>
                      </a:r>
                      <a:br>
                        <a:rPr lang="en-US" sz="1100" u="none" strike="noStrike">
                          <a:effectLst/>
                        </a:rPr>
                      </a:br>
                      <a:r>
                        <a:rPr lang="en-US" sz="1100" u="none" strike="noStrike">
                          <a:effectLst/>
                        </a:rPr>
                        <a:t>（USD/</a:t>
                      </a:r>
                      <a:r>
                        <a:rPr lang="zh-CN" altLang="en-US" sz="1100" u="none" strike="noStrike">
                          <a:effectLst/>
                        </a:rPr>
                        <a:t>吨）</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sz="1100" u="none" strike="noStrike">
                          <a:effectLst/>
                        </a:rPr>
                        <a:t>60.92</a:t>
                      </a:r>
                      <a:br>
                        <a:rPr lang="en-US" sz="1100" u="none" strike="noStrike">
                          <a:effectLst/>
                        </a:rPr>
                      </a:br>
                      <a:r>
                        <a:rPr lang="en-US" sz="1100" u="none" strike="noStrike">
                          <a:effectLst/>
                        </a:rPr>
                        <a:t>（USD/</a:t>
                      </a:r>
                      <a:r>
                        <a:rPr lang="zh-CN" altLang="en-US" sz="1100" u="none" strike="noStrike">
                          <a:effectLst/>
                        </a:rPr>
                        <a:t>吨）</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sz="1100" u="none" strike="noStrike">
                          <a:effectLst/>
                        </a:rPr>
                        <a:t>146.11</a:t>
                      </a:r>
                      <a:br>
                        <a:rPr lang="en-US" sz="1100" u="none" strike="noStrike">
                          <a:effectLst/>
                        </a:rPr>
                      </a:br>
                      <a:r>
                        <a:rPr lang="en-US" sz="1100" u="none" strike="noStrike">
                          <a:effectLst/>
                        </a:rPr>
                        <a:t>（USD/</a:t>
                      </a:r>
                      <a:r>
                        <a:rPr lang="zh-CN" altLang="en-US" sz="1100" u="none" strike="noStrike">
                          <a:effectLst/>
                        </a:rPr>
                        <a:t>吨）</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2460585581"/>
                  </a:ext>
                </a:extLst>
              </a:tr>
            </a:tbl>
          </a:graphicData>
        </a:graphic>
      </p:graphicFrame>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en-US" altLang="zh-CN" dirty="0">
                <a:solidFill>
                  <a:srgbClr val="9B2823"/>
                </a:solidFill>
              </a:rPr>
              <a:t>PET</a:t>
            </a:r>
            <a:r>
              <a:rPr lang="zh-CN" altLang="en-US" dirty="0">
                <a:solidFill>
                  <a:srgbClr val="9B2823"/>
                </a:solidFill>
              </a:rPr>
              <a:t>切片各国反倾销反补贴案件比较分析</a:t>
            </a:r>
          </a:p>
        </p:txBody>
      </p:sp>
    </p:spTree>
    <p:extLst>
      <p:ext uri="{BB962C8B-B14F-4D97-AF65-F5344CB8AC3E}">
        <p14:creationId xmlns:p14="http://schemas.microsoft.com/office/powerpoint/2010/main" val="4204742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聚酯短纤各国反倾销案件比较分析</a:t>
            </a:r>
          </a:p>
        </p:txBody>
      </p:sp>
      <p:graphicFrame>
        <p:nvGraphicFramePr>
          <p:cNvPr id="6" name="内容占位符 5">
            <a:extLst>
              <a:ext uri="{FF2B5EF4-FFF2-40B4-BE49-F238E27FC236}">
                <a16:creationId xmlns:a16="http://schemas.microsoft.com/office/drawing/2014/main" id="{B179EB74-EDEE-45E4-B031-29E7C46AA302}"/>
              </a:ext>
            </a:extLst>
          </p:cNvPr>
          <p:cNvGraphicFramePr>
            <a:graphicFrameLocks noGrp="1"/>
          </p:cNvGraphicFramePr>
          <p:nvPr>
            <p:ph idx="1"/>
          </p:nvPr>
        </p:nvGraphicFramePr>
        <p:xfrm>
          <a:off x="852255" y="1926453"/>
          <a:ext cx="9812918" cy="3844032"/>
        </p:xfrm>
        <a:graphic>
          <a:graphicData uri="http://schemas.openxmlformats.org/drawingml/2006/table">
            <a:tbl>
              <a:tblPr>
                <a:tableStyleId>{5C22544A-7EE6-4342-B048-85BDC9FD1C3A}</a:tableStyleId>
              </a:tblPr>
              <a:tblGrid>
                <a:gridCol w="1460075">
                  <a:extLst>
                    <a:ext uri="{9D8B030D-6E8A-4147-A177-3AD203B41FA5}">
                      <a16:colId xmlns:a16="http://schemas.microsoft.com/office/drawing/2014/main" val="2462636348"/>
                    </a:ext>
                  </a:extLst>
                </a:gridCol>
                <a:gridCol w="1855512">
                  <a:extLst>
                    <a:ext uri="{9D8B030D-6E8A-4147-A177-3AD203B41FA5}">
                      <a16:colId xmlns:a16="http://schemas.microsoft.com/office/drawing/2014/main" val="1220293703"/>
                    </a:ext>
                  </a:extLst>
                </a:gridCol>
                <a:gridCol w="866919">
                  <a:extLst>
                    <a:ext uri="{9D8B030D-6E8A-4147-A177-3AD203B41FA5}">
                      <a16:colId xmlns:a16="http://schemas.microsoft.com/office/drawing/2014/main" val="2756129593"/>
                    </a:ext>
                  </a:extLst>
                </a:gridCol>
                <a:gridCol w="866919">
                  <a:extLst>
                    <a:ext uri="{9D8B030D-6E8A-4147-A177-3AD203B41FA5}">
                      <a16:colId xmlns:a16="http://schemas.microsoft.com/office/drawing/2014/main" val="982977307"/>
                    </a:ext>
                  </a:extLst>
                </a:gridCol>
                <a:gridCol w="866919">
                  <a:extLst>
                    <a:ext uri="{9D8B030D-6E8A-4147-A177-3AD203B41FA5}">
                      <a16:colId xmlns:a16="http://schemas.microsoft.com/office/drawing/2014/main" val="1869340381"/>
                    </a:ext>
                  </a:extLst>
                </a:gridCol>
                <a:gridCol w="866919">
                  <a:extLst>
                    <a:ext uri="{9D8B030D-6E8A-4147-A177-3AD203B41FA5}">
                      <a16:colId xmlns:a16="http://schemas.microsoft.com/office/drawing/2014/main" val="2930371597"/>
                    </a:ext>
                  </a:extLst>
                </a:gridCol>
                <a:gridCol w="866919">
                  <a:extLst>
                    <a:ext uri="{9D8B030D-6E8A-4147-A177-3AD203B41FA5}">
                      <a16:colId xmlns:a16="http://schemas.microsoft.com/office/drawing/2014/main" val="2556199833"/>
                    </a:ext>
                  </a:extLst>
                </a:gridCol>
                <a:gridCol w="1405322">
                  <a:extLst>
                    <a:ext uri="{9D8B030D-6E8A-4147-A177-3AD203B41FA5}">
                      <a16:colId xmlns:a16="http://schemas.microsoft.com/office/drawing/2014/main" val="858168942"/>
                    </a:ext>
                  </a:extLst>
                </a:gridCol>
                <a:gridCol w="757414">
                  <a:extLst>
                    <a:ext uri="{9D8B030D-6E8A-4147-A177-3AD203B41FA5}">
                      <a16:colId xmlns:a16="http://schemas.microsoft.com/office/drawing/2014/main" val="3572987491"/>
                    </a:ext>
                  </a:extLst>
                </a:gridCol>
              </a:tblGrid>
              <a:tr h="483130">
                <a:tc>
                  <a:txBody>
                    <a:bodyPr/>
                    <a:lstStyle/>
                    <a:p>
                      <a:pPr algn="l" fontAlgn="ctr"/>
                      <a:r>
                        <a:rPr lang="zh-CN" altLang="en-US" sz="1100" b="1" u="none" strike="noStrike">
                          <a:effectLst/>
                        </a:rPr>
                        <a:t>国别</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b="1" u="none" strike="noStrike" dirty="0">
                          <a:effectLst/>
                        </a:rPr>
                        <a:t>是否承认市场经济地位</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b="1" u="none" strike="noStrike" dirty="0">
                          <a:effectLst/>
                        </a:rPr>
                        <a:t>中国企业</a:t>
                      </a:r>
                      <a:r>
                        <a:rPr lang="en-US" altLang="zh-CN" sz="1100" b="1" u="none" strike="noStrike" dirty="0">
                          <a:effectLst/>
                        </a:rPr>
                        <a:t>1</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b="1" u="none" strike="noStrike" dirty="0">
                          <a:effectLst/>
                        </a:rPr>
                        <a:t>中国企业</a:t>
                      </a:r>
                      <a:r>
                        <a:rPr lang="en-US" altLang="zh-CN" sz="1100" b="1" u="none" strike="noStrike" dirty="0">
                          <a:effectLst/>
                        </a:rPr>
                        <a:t>2</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b="1" u="none" strike="noStrike" dirty="0">
                          <a:effectLst/>
                        </a:rPr>
                        <a:t>中国企业</a:t>
                      </a:r>
                      <a:r>
                        <a:rPr lang="en-US" altLang="zh-CN" sz="1100" b="1" u="none" strike="noStrike" dirty="0">
                          <a:effectLst/>
                        </a:rPr>
                        <a:t>3</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b="1" u="none" strike="noStrike" dirty="0">
                          <a:effectLst/>
                        </a:rPr>
                        <a:t>中国企业</a:t>
                      </a:r>
                      <a:r>
                        <a:rPr lang="en-US" altLang="zh-CN" sz="1100" b="1" u="none" strike="noStrike" dirty="0">
                          <a:effectLst/>
                        </a:rPr>
                        <a:t>4</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b="1" u="none" strike="noStrike" dirty="0">
                          <a:effectLst/>
                        </a:rPr>
                        <a:t>中国企业</a:t>
                      </a:r>
                      <a:r>
                        <a:rPr lang="en-US" altLang="zh-CN" sz="1100" b="1" u="none" strike="noStrike" dirty="0">
                          <a:effectLst/>
                        </a:rPr>
                        <a:t>5</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gridSpan="2">
                  <a:txBody>
                    <a:bodyPr/>
                    <a:lstStyle/>
                    <a:p>
                      <a:pPr algn="ctr" fontAlgn="ctr"/>
                      <a:r>
                        <a:rPr lang="zh-CN" altLang="en-US" sz="1100" b="1" u="none" strike="noStrike" dirty="0">
                          <a:effectLst/>
                        </a:rPr>
                        <a:t>其他被调查国家</a:t>
                      </a:r>
                      <a:r>
                        <a:rPr lang="en-US" altLang="zh-CN" sz="1100" b="1" u="none" strike="noStrike" dirty="0">
                          <a:effectLst/>
                        </a:rPr>
                        <a:t>/</a:t>
                      </a:r>
                      <a:r>
                        <a:rPr lang="zh-CN" altLang="en-US" sz="1100" b="1" u="none" strike="noStrike" dirty="0">
                          <a:effectLst/>
                        </a:rPr>
                        <a:t>地区</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hMerge="1">
                  <a:txBody>
                    <a:bodyPr/>
                    <a:lstStyle/>
                    <a:p>
                      <a:endParaRPr lang="zh-CN" altLang="en-US"/>
                    </a:p>
                  </a:txBody>
                  <a:tcPr/>
                </a:tc>
                <a:extLst>
                  <a:ext uri="{0D108BD9-81ED-4DB2-BD59-A6C34878D82A}">
                    <a16:rowId xmlns:a16="http://schemas.microsoft.com/office/drawing/2014/main" val="752264463"/>
                  </a:ext>
                </a:extLst>
              </a:tr>
              <a:tr h="945252">
                <a:tc>
                  <a:txBody>
                    <a:bodyPr/>
                    <a:lstStyle/>
                    <a:p>
                      <a:pPr algn="l" fontAlgn="ctr"/>
                      <a:r>
                        <a:rPr lang="zh-CN" altLang="en-US" sz="1100" b="1" u="none" strike="noStrike">
                          <a:effectLst/>
                        </a:rPr>
                        <a:t>印度尼西亚</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是</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dirty="0">
                          <a:effectLst/>
                        </a:rPr>
                        <a:t>印度</a:t>
                      </a:r>
                      <a:r>
                        <a:rPr lang="en-US" altLang="zh-CN" sz="1100" u="none" strike="noStrike" dirty="0">
                          <a:effectLst/>
                        </a:rPr>
                        <a:t>5.82%-16.67%</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台湾</a:t>
                      </a:r>
                      <a:r>
                        <a:rPr lang="en-US" altLang="zh-CN" sz="1100" u="none" strike="noStrike">
                          <a:effectLst/>
                        </a:rPr>
                        <a:t>28.47%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2438431948"/>
                  </a:ext>
                </a:extLst>
              </a:tr>
              <a:tr h="483130">
                <a:tc>
                  <a:txBody>
                    <a:bodyPr/>
                    <a:lstStyle/>
                    <a:p>
                      <a:pPr algn="l" fontAlgn="ctr"/>
                      <a:r>
                        <a:rPr lang="zh-CN" altLang="en-US" sz="1100" b="1" u="none" strike="noStrike">
                          <a:effectLst/>
                        </a:rPr>
                        <a:t>印度尼西亚复审</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是</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13%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16.10%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4249900229"/>
                  </a:ext>
                </a:extLst>
              </a:tr>
              <a:tr h="483130">
                <a:tc>
                  <a:txBody>
                    <a:bodyPr/>
                    <a:lstStyle/>
                    <a:p>
                      <a:pPr algn="l" fontAlgn="ctr"/>
                      <a:r>
                        <a:rPr lang="zh-CN" altLang="en-US" sz="1100" b="1" u="none" strike="noStrike">
                          <a:effectLst/>
                        </a:rPr>
                        <a:t>巴基斯坦</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是</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7.95%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2515956972"/>
                  </a:ext>
                </a:extLst>
              </a:tr>
              <a:tr h="483130">
                <a:tc>
                  <a:txBody>
                    <a:bodyPr/>
                    <a:lstStyle/>
                    <a:p>
                      <a:pPr algn="l" fontAlgn="ctr"/>
                      <a:r>
                        <a:rPr lang="zh-CN" altLang="en-US" sz="1100" b="1" u="none" strike="noStrike">
                          <a:effectLst/>
                        </a:rPr>
                        <a:t>南非</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是</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12.12%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1378273024"/>
                  </a:ext>
                </a:extLst>
              </a:tr>
              <a:tr h="483130">
                <a:tc>
                  <a:txBody>
                    <a:bodyPr/>
                    <a:lstStyle/>
                    <a:p>
                      <a:pPr algn="l" fontAlgn="ctr"/>
                      <a:r>
                        <a:rPr lang="zh-CN" altLang="en-US" sz="1100" b="1" u="none" strike="noStrike">
                          <a:effectLst/>
                        </a:rPr>
                        <a:t>美国</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否</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65.11%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72.22%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3249214773"/>
                  </a:ext>
                </a:extLst>
              </a:tr>
              <a:tr h="483130">
                <a:tc>
                  <a:txBody>
                    <a:bodyPr/>
                    <a:lstStyle/>
                    <a:p>
                      <a:pPr algn="l" fontAlgn="ctr"/>
                      <a:r>
                        <a:rPr lang="zh-CN" altLang="en-US" sz="1100" b="1" u="none" strike="noStrike" dirty="0">
                          <a:effectLst/>
                        </a:rPr>
                        <a:t>印度</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否</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无损害结案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1794336922"/>
                  </a:ext>
                </a:extLst>
              </a:tr>
            </a:tbl>
          </a:graphicData>
        </a:graphic>
      </p:graphicFrame>
    </p:spTree>
    <p:extLst>
      <p:ext uri="{BB962C8B-B14F-4D97-AF65-F5344CB8AC3E}">
        <p14:creationId xmlns:p14="http://schemas.microsoft.com/office/powerpoint/2010/main" val="3578890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AD262B">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1510748" y="0"/>
            <a:ext cx="993913" cy="2708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1550504" y="1642040"/>
            <a:ext cx="1212574" cy="830997"/>
          </a:xfrm>
          <a:prstGeom prst="rect">
            <a:avLst/>
          </a:prstGeom>
          <a:noFill/>
        </p:spPr>
        <p:txBody>
          <a:bodyPr wrap="square" rtlCol="0">
            <a:spAutoFit/>
          </a:bodyPr>
          <a:lstStyle/>
          <a:p>
            <a:r>
              <a:rPr lang="en-US" altLang="zh-CN" sz="4800" b="1" dirty="0">
                <a:solidFill>
                  <a:srgbClr val="DB5355"/>
                </a:solidFill>
                <a:latin typeface="微软雅黑" panose="020B0503020204020204" pitchFamily="34" charset="-122"/>
                <a:ea typeface="微软雅黑" panose="020B0503020204020204" pitchFamily="34" charset="-122"/>
                <a:cs typeface="+mn-ea"/>
                <a:sym typeface="+mn-lt"/>
              </a:rPr>
              <a:t>03</a:t>
            </a:r>
            <a:endParaRPr lang="zh-CN" altLang="en-US" sz="4800" b="1" dirty="0">
              <a:solidFill>
                <a:srgbClr val="DB5355"/>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3850493" y="2117013"/>
            <a:ext cx="5333264"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cs typeface="+mn-ea"/>
                <a:sym typeface="+mn-lt"/>
              </a:rPr>
              <a:t>应对东盟反倾销调查</a:t>
            </a:r>
          </a:p>
        </p:txBody>
      </p:sp>
      <p:sp>
        <p:nvSpPr>
          <p:cNvPr id="8" name="矩形 7"/>
          <p:cNvSpPr/>
          <p:nvPr/>
        </p:nvSpPr>
        <p:spPr>
          <a:xfrm>
            <a:off x="0" y="5206448"/>
            <a:ext cx="123642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731630" y="938583"/>
            <a:ext cx="661136" cy="760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555" y="1002535"/>
            <a:ext cx="1970976" cy="633667"/>
          </a:xfrm>
          <a:prstGeom prst="rect">
            <a:avLst/>
          </a:prstGeom>
        </p:spPr>
      </p:pic>
    </p:spTree>
    <p:extLst>
      <p:ext uri="{BB962C8B-B14F-4D97-AF65-F5344CB8AC3E}">
        <p14:creationId xmlns:p14="http://schemas.microsoft.com/office/powerpoint/2010/main" val="2701635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采取反倾销措施需要同时满足的法律条件</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b="1" dirty="0">
                <a:latin typeface="楷体" panose="02010609060101010101" pitchFamily="49" charset="-122"/>
                <a:ea typeface="楷体" panose="02010609060101010101" pitchFamily="49" charset="-122"/>
              </a:rPr>
              <a:t>存在倾销</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单个企业的概念</a:t>
            </a:r>
            <a:r>
              <a:rPr lang="zh-CN" altLang="en-US" dirty="0">
                <a:latin typeface="楷体" panose="02010609060101010101" pitchFamily="49" charset="-122"/>
                <a:ea typeface="楷体" panose="02010609060101010101" pitchFamily="49" charset="-122"/>
              </a:rPr>
              <a:t>，针对每家中国出口企业分别确定是否存在倾销以及倾销的税率，只针对没有倾销的企业不征收反倾销税；</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企业需要独立应对倾销税率调查，没有集体应诉的概念；</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b="1" dirty="0">
                <a:latin typeface="楷体" panose="02010609060101010101" pitchFamily="49" charset="-122"/>
                <a:ea typeface="楷体" panose="02010609060101010101" pitchFamily="49" charset="-122"/>
              </a:rPr>
              <a:t>存在损害和因果关系（公共利益）</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针对</a:t>
            </a:r>
            <a:r>
              <a:rPr lang="zh-CN" altLang="en-US" b="1" dirty="0">
                <a:latin typeface="楷体" panose="02010609060101010101" pitchFamily="49" charset="-122"/>
                <a:ea typeface="楷体" panose="02010609060101010101" pitchFamily="49" charset="-122"/>
              </a:rPr>
              <a:t>整个行业</a:t>
            </a:r>
            <a:r>
              <a:rPr lang="zh-CN" altLang="en-US" dirty="0">
                <a:latin typeface="楷体" panose="02010609060101010101" pitchFamily="49" charset="-122"/>
                <a:ea typeface="楷体" panose="02010609060101010101" pitchFamily="49" charset="-122"/>
              </a:rPr>
              <a:t>的概念，来自中国的总体进口是否对进口国的国内产业造成了损害，如果否定性认定，则对所有中国企业不征收反倾销税率；</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所有中国出口企业集体应诉损害调查；</a:t>
            </a:r>
            <a:endParaRPr lang="en-US" altLang="zh-CN"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了解采取反倾销措施的法律条件和应对</a:t>
            </a:r>
          </a:p>
        </p:txBody>
      </p:sp>
    </p:spTree>
    <p:extLst>
      <p:ext uri="{BB962C8B-B14F-4D97-AF65-F5344CB8AC3E}">
        <p14:creationId xmlns:p14="http://schemas.microsoft.com/office/powerpoint/2010/main" val="2878413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AD262B">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1510748" y="0"/>
            <a:ext cx="993913" cy="2708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1550504" y="1642040"/>
            <a:ext cx="1212574" cy="830997"/>
          </a:xfrm>
          <a:prstGeom prst="rect">
            <a:avLst/>
          </a:prstGeom>
          <a:noFill/>
        </p:spPr>
        <p:txBody>
          <a:bodyPr wrap="square" rtlCol="0">
            <a:spAutoFit/>
          </a:bodyPr>
          <a:lstStyle/>
          <a:p>
            <a:r>
              <a:rPr lang="en-US" altLang="zh-CN" sz="4800" b="1" dirty="0">
                <a:solidFill>
                  <a:srgbClr val="DB5355"/>
                </a:solidFill>
                <a:latin typeface="微软雅黑" panose="020B0503020204020204" pitchFamily="34" charset="-122"/>
                <a:ea typeface="微软雅黑" panose="020B0503020204020204" pitchFamily="34" charset="-122"/>
                <a:cs typeface="+mn-ea"/>
                <a:sym typeface="+mn-lt"/>
              </a:rPr>
              <a:t>01</a:t>
            </a:r>
            <a:endParaRPr lang="zh-CN" altLang="en-US" sz="4800" b="1" dirty="0">
              <a:solidFill>
                <a:srgbClr val="DB5355"/>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3850493" y="2117013"/>
            <a:ext cx="5333264" cy="1446550"/>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cs typeface="+mn-ea"/>
                <a:sym typeface="+mn-lt"/>
              </a:rPr>
              <a:t>贸易救济措施及对企业影响的基本介绍</a:t>
            </a:r>
          </a:p>
        </p:txBody>
      </p:sp>
      <p:sp>
        <p:nvSpPr>
          <p:cNvPr id="8" name="矩形 7"/>
          <p:cNvSpPr/>
          <p:nvPr/>
        </p:nvSpPr>
        <p:spPr>
          <a:xfrm>
            <a:off x="0" y="5206448"/>
            <a:ext cx="123642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731630" y="938583"/>
            <a:ext cx="661136" cy="760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555" y="1002535"/>
            <a:ext cx="1970976" cy="633667"/>
          </a:xfrm>
          <a:prstGeom prst="rect">
            <a:avLst/>
          </a:prstGeom>
        </p:spPr>
      </p:pic>
    </p:spTree>
    <p:extLst>
      <p:ext uri="{BB962C8B-B14F-4D97-AF65-F5344CB8AC3E}">
        <p14:creationId xmlns:p14="http://schemas.microsoft.com/office/powerpoint/2010/main" val="2305935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倾销的基本概念</a:t>
            </a:r>
            <a:r>
              <a:rPr lang="zh-CN" altLang="en-US" b="1" dirty="0"/>
              <a:t>：</a:t>
            </a:r>
            <a:r>
              <a:rPr lang="zh-CN" altLang="en-US" dirty="0">
                <a:latin typeface="楷体" panose="02010609060101010101" pitchFamily="49" charset="-122"/>
                <a:ea typeface="楷体" panose="02010609060101010101" pitchFamily="49" charset="-122"/>
              </a:rPr>
              <a:t>出口价格低于正常的国内销售价格，本质是在不同市场间的价格歧视；</a:t>
            </a:r>
            <a:endParaRPr lang="en-US" altLang="zh-CN" dirty="0">
              <a:latin typeface="楷体" panose="02010609060101010101" pitchFamily="49" charset="-122"/>
              <a:ea typeface="楷体" panose="02010609060101010101" pitchFamily="49" charset="-122"/>
            </a:endParaRPr>
          </a:p>
          <a:p>
            <a:pPr lvl="1">
              <a:lnSpc>
                <a:spcPct val="150000"/>
              </a:lnSpc>
            </a:pPr>
            <a:r>
              <a:rPr lang="zh-CN" altLang="en-US" b="1" dirty="0">
                <a:latin typeface="楷体" panose="02010609060101010101" pitchFamily="49" charset="-122"/>
                <a:ea typeface="楷体" panose="02010609060101010101" pitchFamily="49" charset="-122"/>
              </a:rPr>
              <a:t>澄清两个基本误区</a:t>
            </a:r>
            <a:r>
              <a:rPr lang="zh-CN" altLang="en-US" b="1" dirty="0"/>
              <a:t>：</a:t>
            </a:r>
            <a:endParaRPr lang="en-US" altLang="zh-CN" b="1" dirty="0"/>
          </a:p>
          <a:p>
            <a:pPr lvl="1">
              <a:lnSpc>
                <a:spcPct val="150000"/>
              </a:lnSpc>
              <a:buFontTx/>
              <a:buChar char="-"/>
            </a:pPr>
            <a:r>
              <a:rPr lang="zh-CN" altLang="en-US" dirty="0">
                <a:latin typeface="楷体" panose="02010609060101010101" pitchFamily="49" charset="-122"/>
                <a:ea typeface="楷体" panose="02010609060101010101" pitchFamily="49" charset="-122"/>
              </a:rPr>
              <a:t>出口盈利就不会倾销；</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承认市场经济地位国家案件就不会倾销；</a:t>
            </a:r>
            <a:endParaRPr lang="en-US" altLang="zh-CN"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对倾销和倾销税率调查的应对</a:t>
            </a:r>
          </a:p>
        </p:txBody>
      </p:sp>
    </p:spTree>
    <p:extLst>
      <p:ext uri="{BB962C8B-B14F-4D97-AF65-F5344CB8AC3E}">
        <p14:creationId xmlns:p14="http://schemas.microsoft.com/office/powerpoint/2010/main" val="1714848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基本计算公式</a:t>
            </a:r>
            <a:r>
              <a:rPr lang="zh-CN" altLang="en-US" b="1" dirty="0"/>
              <a:t>：</a:t>
            </a:r>
            <a:endParaRPr lang="en-US" altLang="zh-CN" b="1" dirty="0"/>
          </a:p>
          <a:p>
            <a:pPr algn="just"/>
            <a:r>
              <a:rPr lang="en-US" altLang="zh-CN" sz="1800" kern="100" dirty="0">
                <a:latin typeface="楷体" panose="02010609060101010101" pitchFamily="49" charset="-122"/>
                <a:ea typeface="楷体" panose="02010609060101010101" pitchFamily="49" charset="-122"/>
                <a:cs typeface="Times New Roman" panose="02020603050405020304" pitchFamily="18" charset="0"/>
              </a:rPr>
              <a:t>                 </a:t>
            </a:r>
            <a:r>
              <a:rPr lang="zh-CN" altLang="en-US" sz="1800" kern="100" dirty="0">
                <a:latin typeface="楷体" panose="02010609060101010101" pitchFamily="49" charset="-122"/>
                <a:ea typeface="楷体" panose="02010609060101010101" pitchFamily="49" charset="-122"/>
                <a:cs typeface="Times New Roman" panose="02020603050405020304" pitchFamily="18" charset="0"/>
              </a:rPr>
              <a:t>正常</a:t>
            </a:r>
            <a:r>
              <a:rPr lang="zh-CN" altLang="zh-CN" sz="1800" kern="100" dirty="0">
                <a:latin typeface="楷体" panose="02010609060101010101" pitchFamily="49" charset="-122"/>
                <a:ea typeface="楷体" panose="02010609060101010101" pitchFamily="49" charset="-122"/>
                <a:cs typeface="Times New Roman" panose="02020603050405020304" pitchFamily="18" charset="0"/>
              </a:rPr>
              <a:t>内销价格</a:t>
            </a:r>
            <a:r>
              <a:rPr lang="zh-CN" altLang="en-US" sz="1800" kern="100" dirty="0">
                <a:latin typeface="楷体" panose="02010609060101010101" pitchFamily="49" charset="-122"/>
                <a:ea typeface="楷体" panose="02010609060101010101" pitchFamily="49" charset="-122"/>
                <a:cs typeface="Times New Roman" panose="02020603050405020304" pitchFamily="18" charset="0"/>
              </a:rPr>
              <a:t>（</a:t>
            </a:r>
            <a:r>
              <a:rPr lang="zh-CN" altLang="zh-CN" sz="1800" kern="100" dirty="0">
                <a:latin typeface="楷体" panose="02010609060101010101" pitchFamily="49" charset="-122"/>
                <a:ea typeface="楷体" panose="02010609060101010101" pitchFamily="49" charset="-122"/>
                <a:cs typeface="Times New Roman" panose="02020603050405020304" pitchFamily="18" charset="0"/>
              </a:rPr>
              <a:t>或构成</a:t>
            </a:r>
            <a:r>
              <a:rPr lang="zh-CN" altLang="en-US" sz="1800" kern="100" dirty="0">
                <a:latin typeface="楷体" panose="02010609060101010101" pitchFamily="49" charset="-122"/>
                <a:ea typeface="楷体" panose="02010609060101010101" pitchFamily="49" charset="-122"/>
                <a:cs typeface="Times New Roman" panose="02020603050405020304" pitchFamily="18" charset="0"/>
              </a:rPr>
              <a:t>内销价格）</a:t>
            </a:r>
            <a:r>
              <a:rPr lang="en-US" altLang="zh-CN" sz="1800" kern="100" dirty="0">
                <a:latin typeface="楷体" panose="02010609060101010101" pitchFamily="49" charset="-122"/>
                <a:ea typeface="楷体" panose="02010609060101010101" pitchFamily="49" charset="-122"/>
                <a:cs typeface="Times New Roman" panose="02020603050405020304" pitchFamily="18" charset="0"/>
              </a:rPr>
              <a:t>110-</a:t>
            </a:r>
            <a:r>
              <a:rPr lang="zh-CN" altLang="zh-CN" sz="1800" kern="100" dirty="0">
                <a:latin typeface="楷体" panose="02010609060101010101" pitchFamily="49" charset="-122"/>
                <a:ea typeface="楷体" panose="02010609060101010101" pitchFamily="49" charset="-122"/>
                <a:cs typeface="Times New Roman" panose="02020603050405020304" pitchFamily="18" charset="0"/>
              </a:rPr>
              <a:t>出口价格</a:t>
            </a:r>
            <a:r>
              <a:rPr lang="en-US" altLang="zh-CN" sz="1800" kern="100" dirty="0">
                <a:latin typeface="楷体" panose="02010609060101010101" pitchFamily="49" charset="-122"/>
                <a:ea typeface="楷体" panose="02010609060101010101" pitchFamily="49" charset="-122"/>
                <a:cs typeface="Times New Roman" panose="02020603050405020304" pitchFamily="18" charset="0"/>
              </a:rPr>
              <a:t>100</a:t>
            </a:r>
            <a:endParaRPr lang="zh-CN" altLang="zh-CN" sz="1800" kern="100" dirty="0">
              <a:latin typeface="楷体" panose="02010609060101010101" pitchFamily="49" charset="-122"/>
              <a:ea typeface="楷体" panose="02010609060101010101" pitchFamily="49" charset="-122"/>
              <a:cs typeface="Times New Roman" panose="02020603050405020304" pitchFamily="18" charset="0"/>
            </a:endParaRPr>
          </a:p>
          <a:p>
            <a:pPr algn="just"/>
            <a:r>
              <a:rPr lang="en-US" altLang="zh-CN" sz="1800" kern="100" dirty="0">
                <a:latin typeface="楷体" panose="02010609060101010101" pitchFamily="49" charset="-122"/>
                <a:ea typeface="楷体" panose="02010609060101010101" pitchFamily="49" charset="-122"/>
                <a:cs typeface="Times New Roman" panose="02020603050405020304" pitchFamily="18" charset="0"/>
              </a:rPr>
              <a:t>                -----------</a:t>
            </a:r>
            <a:r>
              <a:rPr lang="zh-CN" altLang="zh-CN" sz="1800" kern="100" dirty="0">
                <a:latin typeface="楷体" panose="02010609060101010101" pitchFamily="49" charset="-122"/>
                <a:ea typeface="楷体" panose="02010609060101010101" pitchFamily="49" charset="-122"/>
                <a:cs typeface="Times New Roman" panose="02020603050405020304" pitchFamily="18" charset="0"/>
              </a:rPr>
              <a:t>——————————————————</a:t>
            </a:r>
            <a:r>
              <a:rPr lang="en-US" altLang="zh-CN" sz="1800" kern="100" dirty="0">
                <a:latin typeface="楷体" panose="02010609060101010101" pitchFamily="49" charset="-122"/>
                <a:ea typeface="楷体" panose="02010609060101010101" pitchFamily="49" charset="-122"/>
                <a:cs typeface="Times New Roman" panose="02020603050405020304" pitchFamily="18" charset="0"/>
              </a:rPr>
              <a:t> =</a:t>
            </a:r>
            <a:r>
              <a:rPr lang="zh-CN" altLang="zh-CN" sz="1800" kern="100" dirty="0">
                <a:latin typeface="楷体" panose="02010609060101010101" pitchFamily="49" charset="-122"/>
                <a:ea typeface="楷体" panose="02010609060101010101" pitchFamily="49" charset="-122"/>
                <a:cs typeface="Times New Roman" panose="02020603050405020304" pitchFamily="18" charset="0"/>
              </a:rPr>
              <a:t>倾销税率</a:t>
            </a:r>
            <a:r>
              <a:rPr lang="en-US" altLang="zh-CN" sz="1800" kern="100" dirty="0">
                <a:latin typeface="楷体" panose="02010609060101010101" pitchFamily="49" charset="-122"/>
                <a:ea typeface="楷体" panose="02010609060101010101" pitchFamily="49" charset="-122"/>
                <a:cs typeface="Times New Roman" panose="02020603050405020304" pitchFamily="18" charset="0"/>
              </a:rPr>
              <a:t>10%</a:t>
            </a:r>
            <a:endParaRPr lang="zh-CN" altLang="zh-CN" sz="1800" kern="100" dirty="0">
              <a:latin typeface="楷体" panose="02010609060101010101" pitchFamily="49" charset="-122"/>
              <a:ea typeface="楷体" panose="02010609060101010101" pitchFamily="49" charset="-122"/>
              <a:cs typeface="Times New Roman" panose="02020603050405020304" pitchFamily="18" charset="0"/>
            </a:endParaRPr>
          </a:p>
          <a:p>
            <a:r>
              <a:rPr lang="en-US" altLang="zh-CN" sz="1800" kern="100" dirty="0">
                <a:latin typeface="楷体" panose="02010609060101010101" pitchFamily="49" charset="-122"/>
                <a:ea typeface="楷体" panose="02010609060101010101" pitchFamily="49" charset="-122"/>
                <a:cs typeface="Times New Roman" panose="02020603050405020304" pitchFamily="18" charset="0"/>
              </a:rPr>
              <a:t>                                    </a:t>
            </a:r>
            <a:r>
              <a:rPr lang="zh-CN" altLang="zh-CN" sz="1800" kern="100" dirty="0">
                <a:latin typeface="楷体" panose="02010609060101010101" pitchFamily="49" charset="-122"/>
                <a:ea typeface="楷体" panose="02010609060101010101" pitchFamily="49" charset="-122"/>
                <a:cs typeface="Times New Roman" panose="02020603050405020304" pitchFamily="18" charset="0"/>
              </a:rPr>
              <a:t>出口价格</a:t>
            </a:r>
            <a:r>
              <a:rPr lang="en-US" altLang="zh-CN" sz="1800" kern="100" dirty="0">
                <a:latin typeface="楷体" panose="02010609060101010101" pitchFamily="49" charset="-122"/>
                <a:ea typeface="楷体" panose="02010609060101010101" pitchFamily="49" charset="-122"/>
                <a:cs typeface="Times New Roman" panose="02020603050405020304" pitchFamily="18" charset="0"/>
              </a:rPr>
              <a:t>100</a:t>
            </a:r>
            <a:endParaRPr lang="en-US" altLang="zh-CN" b="1" dirty="0"/>
          </a:p>
          <a:p>
            <a:pPr lvl="1">
              <a:lnSpc>
                <a:spcPct val="150000"/>
              </a:lnSpc>
            </a:pPr>
            <a:r>
              <a:rPr lang="zh-CN" altLang="en-US" b="1" dirty="0">
                <a:latin typeface="楷体" panose="02010609060101010101" pitchFamily="49" charset="-122"/>
                <a:ea typeface="楷体" panose="02010609060101010101" pitchFamily="49" charset="-122"/>
              </a:rPr>
              <a:t>调查期</a:t>
            </a:r>
            <a:r>
              <a:rPr lang="zh-CN" altLang="en-US" dirty="0">
                <a:latin typeface="楷体" panose="02010609060101010101" pitchFamily="49" charset="-122"/>
                <a:ea typeface="楷体" panose="02010609060101010101" pitchFamily="49" charset="-122"/>
              </a:rPr>
              <a:t>的概念：历史上最近一段时间</a:t>
            </a:r>
            <a:endParaRPr lang="en-US" altLang="zh-CN" dirty="0">
              <a:latin typeface="楷体" panose="02010609060101010101" pitchFamily="49" charset="-122"/>
              <a:ea typeface="楷体" panose="02010609060101010101" pitchFamily="49" charset="-122"/>
            </a:endParaRPr>
          </a:p>
          <a:p>
            <a:pPr lvl="1">
              <a:lnSpc>
                <a:spcPct val="150000"/>
              </a:lnSpc>
            </a:pPr>
            <a:r>
              <a:rPr lang="zh-CN" altLang="en-US" b="1" dirty="0">
                <a:latin typeface="楷体" panose="02010609060101010101" pitchFamily="49" charset="-122"/>
                <a:ea typeface="楷体" panose="02010609060101010101" pitchFamily="49" charset="-122"/>
              </a:rPr>
              <a:t>第一步：确定出口价格</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r>
              <a:rPr lang="zh-CN" altLang="en-US" dirty="0">
                <a:latin typeface="楷体" panose="02010609060101010101" pitchFamily="49" charset="-122"/>
                <a:ea typeface="楷体" panose="02010609060101010101" pitchFamily="49" charset="-122"/>
              </a:rPr>
              <a:t>模式一：使用对东盟的出口发票价格确定出口价格；</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zh-CN" altLang="en-US" dirty="0">
                <a:latin typeface="楷体" panose="02010609060101010101" pitchFamily="49" charset="-122"/>
                <a:ea typeface="楷体" panose="02010609060101010101" pitchFamily="49" charset="-122"/>
              </a:rPr>
              <a:t>模式二：如果出口给位于东盟国家的关联进口商，使用关联进口商对东盟非关联客户的转售价格确定出口价格；</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endParaRPr lang="en-US" altLang="zh-CN" dirty="0"/>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东盟对华反倾销税率的计算方法</a:t>
            </a:r>
          </a:p>
        </p:txBody>
      </p:sp>
    </p:spTree>
    <p:extLst>
      <p:ext uri="{BB962C8B-B14F-4D97-AF65-F5344CB8AC3E}">
        <p14:creationId xmlns:p14="http://schemas.microsoft.com/office/powerpoint/2010/main" val="3622470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第二步：确定正常内销价格：</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r>
              <a:rPr lang="zh-CN" altLang="en-US" b="1" dirty="0">
                <a:latin typeface="楷体" panose="02010609060101010101" pitchFamily="49" charset="-122"/>
                <a:ea typeface="楷体" panose="02010609060101010101" pitchFamily="49" charset="-122"/>
              </a:rPr>
              <a:t>首选模式</a:t>
            </a:r>
            <a:r>
              <a:rPr lang="zh-CN" altLang="en-US" dirty="0">
                <a:latin typeface="楷体" panose="02010609060101010101" pitchFamily="49" charset="-122"/>
                <a:ea typeface="楷体" panose="02010609060101010101" pitchFamily="49" charset="-122"/>
              </a:rPr>
              <a:t>：使用正常内销价格：</a:t>
            </a:r>
            <a:r>
              <a:rPr lang="zh-CN" altLang="en-US" b="1" i="1" dirty="0">
                <a:latin typeface="楷体" panose="02010609060101010101" pitchFamily="49" charset="-122"/>
                <a:ea typeface="楷体" panose="02010609060101010101" pitchFamily="49" charset="-122"/>
              </a:rPr>
              <a:t>和成本相比的盈利内销的价格，不是所有内销</a:t>
            </a:r>
            <a:endParaRPr lang="en-US" altLang="zh-CN" b="1" i="1"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将</a:t>
            </a:r>
            <a:r>
              <a:rPr lang="zh-CN" altLang="en-US" b="1" i="1" dirty="0">
                <a:latin typeface="楷体" panose="02010609060101010101" pitchFamily="49" charset="-122"/>
                <a:ea typeface="楷体" panose="02010609060101010101" pitchFamily="49" charset="-122"/>
              </a:rPr>
              <a:t>每票</a:t>
            </a:r>
            <a:r>
              <a:rPr lang="zh-CN" altLang="en-US" dirty="0">
                <a:latin typeface="楷体" panose="02010609060101010101" pitchFamily="49" charset="-122"/>
                <a:ea typeface="楷体" panose="02010609060101010101" pitchFamily="49" charset="-122"/>
              </a:rPr>
              <a:t>内销价格和</a:t>
            </a:r>
            <a:r>
              <a:rPr lang="zh-CN" altLang="en-US" b="1" i="1" dirty="0">
                <a:latin typeface="楷体" panose="02010609060101010101" pitchFamily="49" charset="-122"/>
                <a:ea typeface="楷体" panose="02010609060101010101" pitchFamily="49" charset="-122"/>
              </a:rPr>
              <a:t>调查期平均</a:t>
            </a:r>
            <a:r>
              <a:rPr lang="zh-CN" altLang="en-US" dirty="0">
                <a:latin typeface="楷体" panose="02010609060101010101" pitchFamily="49" charset="-122"/>
                <a:ea typeface="楷体" panose="02010609060101010101" pitchFamily="49" charset="-122"/>
              </a:rPr>
              <a:t>成本进行比较，盈利内销量高于</a:t>
            </a:r>
            <a:r>
              <a:rPr lang="en-US" altLang="zh-CN" dirty="0">
                <a:latin typeface="楷体" panose="02010609060101010101" pitchFamily="49" charset="-122"/>
                <a:ea typeface="楷体" panose="02010609060101010101" pitchFamily="49" charset="-122"/>
              </a:rPr>
              <a:t>80%</a:t>
            </a:r>
            <a:r>
              <a:rPr lang="zh-CN" altLang="en-US" dirty="0">
                <a:latin typeface="楷体" panose="02010609060101010101" pitchFamily="49" charset="-122"/>
                <a:ea typeface="楷体" panose="02010609060101010101" pitchFamily="49" charset="-122"/>
              </a:rPr>
              <a:t>保留全部内销，否则仅保留盈利内销价格；如果不存在内销或很少盈利内销（一般</a:t>
            </a:r>
            <a:r>
              <a:rPr lang="en-US" altLang="zh-CN" dirty="0">
                <a:latin typeface="楷体" panose="02010609060101010101" pitchFamily="49" charset="-122"/>
                <a:ea typeface="楷体" panose="02010609060101010101" pitchFamily="49" charset="-122"/>
              </a:rPr>
              <a:t>20%</a:t>
            </a:r>
            <a:r>
              <a:rPr lang="zh-CN" altLang="en-US" dirty="0">
                <a:latin typeface="楷体" panose="02010609060101010101" pitchFamily="49" charset="-122"/>
                <a:ea typeface="楷体" panose="02010609060101010101" pitchFamily="49" charset="-122"/>
              </a:rPr>
              <a:t>）则不能使用内销价格确定正常价值；</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zh-CN" altLang="en-US" b="1" dirty="0">
                <a:latin typeface="楷体" panose="02010609060101010101" pitchFamily="49" charset="-122"/>
                <a:ea typeface="楷体" panose="02010609060101010101" pitchFamily="49" charset="-122"/>
              </a:rPr>
              <a:t>备选模式：</a:t>
            </a:r>
            <a:r>
              <a:rPr lang="zh-CN" altLang="en-US" dirty="0">
                <a:latin typeface="楷体" panose="02010609060101010101" pitchFamily="49" charset="-122"/>
                <a:ea typeface="楷体" panose="02010609060101010101" pitchFamily="49" charset="-122"/>
              </a:rPr>
              <a:t>当无法使用内销确定正常价值时，使用</a:t>
            </a:r>
            <a:r>
              <a:rPr lang="zh-CN" altLang="en-US" b="1" i="1" dirty="0">
                <a:latin typeface="楷体" panose="02010609060101010101" pitchFamily="49" charset="-122"/>
                <a:ea typeface="楷体" panose="02010609060101010101" pitchFamily="49" charset="-122"/>
              </a:rPr>
              <a:t>调查期平均</a:t>
            </a:r>
            <a:r>
              <a:rPr lang="zh-CN" altLang="en-US" dirty="0">
                <a:latin typeface="楷体" panose="02010609060101010101" pitchFamily="49" charset="-122"/>
                <a:ea typeface="楷体" panose="02010609060101010101" pitchFamily="49" charset="-122"/>
              </a:rPr>
              <a:t>成本加管销财务费用加利润率计算出来的构成正常内销价格；</a:t>
            </a:r>
            <a:endParaRPr lang="en-US" altLang="zh-CN"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东盟对华反倾销税率的计算方法</a:t>
            </a:r>
          </a:p>
        </p:txBody>
      </p:sp>
    </p:spTree>
    <p:extLst>
      <p:ext uri="{BB962C8B-B14F-4D97-AF65-F5344CB8AC3E}">
        <p14:creationId xmlns:p14="http://schemas.microsoft.com/office/powerpoint/2010/main" val="3181738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第三步：出口价格和正常内销价格公平比较计算税率</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r>
              <a:rPr lang="zh-CN" altLang="en-US" dirty="0">
                <a:latin typeface="楷体" panose="02010609060101010101" pitchFamily="49" charset="-122"/>
                <a:ea typeface="楷体" panose="02010609060101010101" pitchFamily="49" charset="-122"/>
              </a:rPr>
              <a:t>出口价格和正常价值调整到同一出厂价格水平：扣减运费、保险费、港杂费、佣金、信用成本等；</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endParaRPr lang="en-US" altLang="zh-CN" b="1" dirty="0">
              <a:latin typeface="楷体" panose="02010609060101010101" pitchFamily="49" charset="-122"/>
              <a:ea typeface="楷体" panose="02010609060101010101" pitchFamily="49" charset="-122"/>
            </a:endParaRPr>
          </a:p>
          <a:p>
            <a:pPr lvl="1">
              <a:lnSpc>
                <a:spcPct val="150000"/>
              </a:lnSpc>
            </a:pPr>
            <a:r>
              <a:rPr lang="zh-CN" altLang="en-US" b="1" dirty="0">
                <a:latin typeface="楷体" panose="02010609060101010101" pitchFamily="49" charset="-122"/>
                <a:ea typeface="楷体" panose="02010609060101010101" pitchFamily="49" charset="-122"/>
              </a:rPr>
              <a:t>具体市场情况和计算方法对倾销税率计算的影响</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endParaRPr lang="en-US" altLang="zh-CN"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东盟对华反倾销税率的计算方法</a:t>
            </a:r>
          </a:p>
        </p:txBody>
      </p:sp>
    </p:spTree>
    <p:extLst>
      <p:ext uri="{BB962C8B-B14F-4D97-AF65-F5344CB8AC3E}">
        <p14:creationId xmlns:p14="http://schemas.microsoft.com/office/powerpoint/2010/main" val="3791269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1">
            <a:extLst>
              <a:ext uri="{FF2B5EF4-FFF2-40B4-BE49-F238E27FC236}">
                <a16:creationId xmlns:a16="http://schemas.microsoft.com/office/drawing/2014/main" id="{CDE38C4E-5399-4363-8D71-1F2606804678}"/>
              </a:ext>
            </a:extLst>
          </p:cNvPr>
          <p:cNvGraphicFramePr>
            <a:graphicFrameLocks noGrp="1"/>
          </p:cNvGraphicFramePr>
          <p:nvPr>
            <p:ph idx="1"/>
            <p:extLst>
              <p:ext uri="{D42A27DB-BD31-4B8C-83A1-F6EECF244321}">
                <p14:modId xmlns:p14="http://schemas.microsoft.com/office/powerpoint/2010/main" val="3790585543"/>
              </p:ext>
            </p:extLst>
          </p:nvPr>
        </p:nvGraphicFramePr>
        <p:xfrm>
          <a:off x="621437" y="1500325"/>
          <a:ext cx="10418221" cy="4509855"/>
        </p:xfrm>
        <a:graphic>
          <a:graphicData uri="http://schemas.openxmlformats.org/drawingml/2006/table">
            <a:tbl>
              <a:tblPr>
                <a:tableStyleId>{5C22544A-7EE6-4342-B048-85BDC9FD1C3A}</a:tableStyleId>
              </a:tblPr>
              <a:tblGrid>
                <a:gridCol w="563458">
                  <a:extLst>
                    <a:ext uri="{9D8B030D-6E8A-4147-A177-3AD203B41FA5}">
                      <a16:colId xmlns:a16="http://schemas.microsoft.com/office/drawing/2014/main" val="4150022107"/>
                    </a:ext>
                  </a:extLst>
                </a:gridCol>
                <a:gridCol w="632452">
                  <a:extLst>
                    <a:ext uri="{9D8B030D-6E8A-4147-A177-3AD203B41FA5}">
                      <a16:colId xmlns:a16="http://schemas.microsoft.com/office/drawing/2014/main" val="2268723352"/>
                    </a:ext>
                  </a:extLst>
                </a:gridCol>
                <a:gridCol w="632452">
                  <a:extLst>
                    <a:ext uri="{9D8B030D-6E8A-4147-A177-3AD203B41FA5}">
                      <a16:colId xmlns:a16="http://schemas.microsoft.com/office/drawing/2014/main" val="1960642106"/>
                    </a:ext>
                  </a:extLst>
                </a:gridCol>
                <a:gridCol w="632452">
                  <a:extLst>
                    <a:ext uri="{9D8B030D-6E8A-4147-A177-3AD203B41FA5}">
                      <a16:colId xmlns:a16="http://schemas.microsoft.com/office/drawing/2014/main" val="3297516940"/>
                    </a:ext>
                  </a:extLst>
                </a:gridCol>
                <a:gridCol w="643952">
                  <a:extLst>
                    <a:ext uri="{9D8B030D-6E8A-4147-A177-3AD203B41FA5}">
                      <a16:colId xmlns:a16="http://schemas.microsoft.com/office/drawing/2014/main" val="1012030073"/>
                    </a:ext>
                  </a:extLst>
                </a:gridCol>
                <a:gridCol w="758943">
                  <a:extLst>
                    <a:ext uri="{9D8B030D-6E8A-4147-A177-3AD203B41FA5}">
                      <a16:colId xmlns:a16="http://schemas.microsoft.com/office/drawing/2014/main" val="1027499431"/>
                    </a:ext>
                  </a:extLst>
                </a:gridCol>
                <a:gridCol w="574957">
                  <a:extLst>
                    <a:ext uri="{9D8B030D-6E8A-4147-A177-3AD203B41FA5}">
                      <a16:colId xmlns:a16="http://schemas.microsoft.com/office/drawing/2014/main" val="664613149"/>
                    </a:ext>
                  </a:extLst>
                </a:gridCol>
                <a:gridCol w="666950">
                  <a:extLst>
                    <a:ext uri="{9D8B030D-6E8A-4147-A177-3AD203B41FA5}">
                      <a16:colId xmlns:a16="http://schemas.microsoft.com/office/drawing/2014/main" val="1850742060"/>
                    </a:ext>
                  </a:extLst>
                </a:gridCol>
                <a:gridCol w="712947">
                  <a:extLst>
                    <a:ext uri="{9D8B030D-6E8A-4147-A177-3AD203B41FA5}">
                      <a16:colId xmlns:a16="http://schemas.microsoft.com/office/drawing/2014/main" val="2622109237"/>
                    </a:ext>
                  </a:extLst>
                </a:gridCol>
                <a:gridCol w="678450">
                  <a:extLst>
                    <a:ext uri="{9D8B030D-6E8A-4147-A177-3AD203B41FA5}">
                      <a16:colId xmlns:a16="http://schemas.microsoft.com/office/drawing/2014/main" val="1685576006"/>
                    </a:ext>
                  </a:extLst>
                </a:gridCol>
                <a:gridCol w="528961">
                  <a:extLst>
                    <a:ext uri="{9D8B030D-6E8A-4147-A177-3AD203B41FA5}">
                      <a16:colId xmlns:a16="http://schemas.microsoft.com/office/drawing/2014/main" val="3636251851"/>
                    </a:ext>
                  </a:extLst>
                </a:gridCol>
                <a:gridCol w="873935">
                  <a:extLst>
                    <a:ext uri="{9D8B030D-6E8A-4147-A177-3AD203B41FA5}">
                      <a16:colId xmlns:a16="http://schemas.microsoft.com/office/drawing/2014/main" val="3390232154"/>
                    </a:ext>
                  </a:extLst>
                </a:gridCol>
                <a:gridCol w="873935">
                  <a:extLst>
                    <a:ext uri="{9D8B030D-6E8A-4147-A177-3AD203B41FA5}">
                      <a16:colId xmlns:a16="http://schemas.microsoft.com/office/drawing/2014/main" val="2391352924"/>
                    </a:ext>
                  </a:extLst>
                </a:gridCol>
                <a:gridCol w="873935">
                  <a:extLst>
                    <a:ext uri="{9D8B030D-6E8A-4147-A177-3AD203B41FA5}">
                      <a16:colId xmlns:a16="http://schemas.microsoft.com/office/drawing/2014/main" val="3108900563"/>
                    </a:ext>
                  </a:extLst>
                </a:gridCol>
                <a:gridCol w="770442">
                  <a:extLst>
                    <a:ext uri="{9D8B030D-6E8A-4147-A177-3AD203B41FA5}">
                      <a16:colId xmlns:a16="http://schemas.microsoft.com/office/drawing/2014/main" val="2624329639"/>
                    </a:ext>
                  </a:extLst>
                </a:gridCol>
              </a:tblGrid>
              <a:tr h="544150">
                <a:tc>
                  <a:txBody>
                    <a:bodyPr/>
                    <a:lstStyle/>
                    <a:p>
                      <a:pPr algn="ctr" fontAlgn="ctr"/>
                      <a:endParaRPr lang="zh-CN" altLang="en-US" sz="900" b="1"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gridSpan="3">
                  <a:txBody>
                    <a:bodyPr/>
                    <a:lstStyle/>
                    <a:p>
                      <a:pPr algn="ctr" fontAlgn="ctr"/>
                      <a:r>
                        <a:rPr lang="zh-CN" altLang="en-US" sz="900" b="1" u="none" strike="noStrike" dirty="0">
                          <a:effectLst/>
                        </a:rPr>
                        <a:t> 外销 </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900" b="1" u="none" strike="noStrike">
                          <a:effectLst/>
                        </a:rPr>
                        <a:t> 所有内销 </a:t>
                      </a:r>
                      <a:endParaRPr lang="zh-CN" altLang="en-US" sz="900" b="1"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hMerge="1">
                  <a:txBody>
                    <a:bodyPr/>
                    <a:lstStyle/>
                    <a:p>
                      <a:endParaRPr lang="zh-CN" altLang="en-US"/>
                    </a:p>
                  </a:txBody>
                  <a:tcPr/>
                </a:tc>
                <a:tc hMerge="1">
                  <a:txBody>
                    <a:bodyPr/>
                    <a:lstStyle/>
                    <a:p>
                      <a:endParaRPr lang="zh-CN" altLang="en-US"/>
                    </a:p>
                  </a:txBody>
                  <a:tcPr/>
                </a:tc>
                <a:tc>
                  <a:txBody>
                    <a:bodyPr/>
                    <a:lstStyle/>
                    <a:p>
                      <a:pPr algn="r" fontAlgn="ct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endParaRPr lang="zh-CN" altLang="en-US" sz="900" b="1"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gridSpan="5">
                  <a:txBody>
                    <a:bodyPr/>
                    <a:lstStyle/>
                    <a:p>
                      <a:pPr algn="ctr" fontAlgn="ctr"/>
                      <a:r>
                        <a:rPr lang="zh-CN" altLang="en-US" sz="900" b="1" u="none" strike="noStrike" dirty="0">
                          <a:effectLst/>
                        </a:rPr>
                        <a:t> 高于成本销售的内销 </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900" b="1" u="none" strike="noStrike" dirty="0">
                          <a:effectLst/>
                        </a:rPr>
                        <a:t>倾销幅度</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extLst>
                  <a:ext uri="{0D108BD9-81ED-4DB2-BD59-A6C34878D82A}">
                    <a16:rowId xmlns:a16="http://schemas.microsoft.com/office/drawing/2014/main" val="3303072221"/>
                  </a:ext>
                </a:extLst>
              </a:tr>
              <a:tr h="974243">
                <a:tc>
                  <a:txBody>
                    <a:bodyPr/>
                    <a:lstStyle/>
                    <a:p>
                      <a:pPr algn="ctr" fontAlgn="ctr"/>
                      <a:r>
                        <a:rPr lang="zh-CN" altLang="en-US" sz="900" b="1" u="none" strike="noStrike">
                          <a:effectLst/>
                        </a:rPr>
                        <a:t>月份</a:t>
                      </a:r>
                      <a:endParaRPr lang="zh-CN" altLang="en-US" sz="900" b="1"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a:effectLst/>
                        </a:rPr>
                        <a:t> 外销数量 </a:t>
                      </a:r>
                      <a:endParaRPr lang="zh-CN" altLang="en-US" sz="900" b="1"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外销金额 </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外销单价 </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a:effectLst/>
                        </a:rPr>
                        <a:t> 内销数量 </a:t>
                      </a:r>
                      <a:endParaRPr lang="zh-CN" altLang="en-US" sz="900" b="1"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a:effectLst/>
                        </a:rPr>
                        <a:t> 内销金额 </a:t>
                      </a:r>
                      <a:endParaRPr lang="zh-CN" altLang="en-US" sz="900" b="1"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内销单价 </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月度完全成本 </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月度内销利润 </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a:effectLst/>
                        </a:rPr>
                        <a:t> 调查期平均完全成本 </a:t>
                      </a:r>
                      <a:endParaRPr lang="zh-CN" altLang="en-US" sz="900" b="1"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单位利润 </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盈利销售数量 </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盈利销售金额 </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盈利销售单价 </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en-US" sz="900" b="1" u="none" strike="noStrike" dirty="0">
                          <a:effectLst/>
                        </a:rPr>
                        <a:t>DUMPING MARGIN</a:t>
                      </a:r>
                      <a:endParaRPr lang="en-US"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extLst>
                  <a:ext uri="{0D108BD9-81ED-4DB2-BD59-A6C34878D82A}">
                    <a16:rowId xmlns:a16="http://schemas.microsoft.com/office/drawing/2014/main" val="1933745496"/>
                  </a:ext>
                </a:extLst>
              </a:tr>
              <a:tr h="498577">
                <a:tc>
                  <a:txBody>
                    <a:bodyPr/>
                    <a:lstStyle/>
                    <a:p>
                      <a:pPr algn="ctr" fontAlgn="ctr"/>
                      <a:r>
                        <a:rPr lang="en-US" altLang="zh-CN" sz="900" b="1" i="0" u="none" strike="noStrike" dirty="0">
                          <a:solidFill>
                            <a:srgbClr val="000000"/>
                          </a:solidFill>
                          <a:effectLst/>
                          <a:latin typeface="宋体" panose="02010600030101010101" pitchFamily="2" charset="-122"/>
                          <a:ea typeface="宋体" panose="02010600030101010101" pitchFamily="2" charset="-122"/>
                        </a:rPr>
                        <a:t>1</a:t>
                      </a:r>
                      <a:r>
                        <a:rPr lang="zh-CN" altLang="en-US" sz="900" b="1" i="0" u="none" strike="noStrike" dirty="0">
                          <a:solidFill>
                            <a:srgbClr val="000000"/>
                          </a:solidFill>
                          <a:effectLst/>
                          <a:latin typeface="宋体" panose="02010600030101010101" pitchFamily="2" charset="-122"/>
                          <a:ea typeface="宋体" panose="02010600030101010101" pitchFamily="2" charset="-122"/>
                        </a:rPr>
                        <a:t>月</a:t>
                      </a:r>
                      <a:endParaRPr lang="en-US"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30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31,500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a:t>
                      </a:r>
                      <a:r>
                        <a:rPr lang="en-US" altLang="zh-CN" sz="900" b="1" u="none" strike="noStrike" dirty="0">
                          <a:effectLst/>
                        </a:rPr>
                        <a:t>1,050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dirty="0">
                          <a:effectLst/>
                        </a:rPr>
                        <a:t>     </a:t>
                      </a:r>
                      <a:r>
                        <a:rPr lang="en-US" altLang="zh-CN" sz="900" u="none" strike="noStrike" dirty="0">
                          <a:effectLst/>
                        </a:rPr>
                        <a:t>150 </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150,000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a:t>
                      </a:r>
                      <a:r>
                        <a:rPr lang="en-US" altLang="zh-CN" sz="900" b="1" u="none" strike="noStrike" dirty="0">
                          <a:effectLst/>
                        </a:rPr>
                        <a:t>1,000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a:t>
                      </a:r>
                      <a:r>
                        <a:rPr lang="en-US" altLang="zh-CN" sz="900" b="1" u="none" strike="noStrike" dirty="0">
                          <a:effectLst/>
                        </a:rPr>
                        <a:t>930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70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b="1" u="none" strike="noStrike" dirty="0">
                          <a:effectLst/>
                        </a:rPr>
                        <a:t>    </a:t>
                      </a:r>
                      <a:r>
                        <a:rPr lang="en-US" altLang="zh-CN" sz="900" b="1" u="none" strike="noStrike" dirty="0">
                          <a:effectLst/>
                        </a:rPr>
                        <a:t>1,150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r>
                        <a:rPr lang="en-US" altLang="zh-CN" sz="900" u="none" strike="noStrike">
                          <a:effectLst/>
                        </a:rPr>
                        <a:t>-150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r>
                        <a:rPr lang="en-US" altLang="zh-CN" sz="900" u="none" strike="noStrike">
                          <a:effectLst/>
                        </a:rPr>
                        <a:t>-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dirty="0">
                          <a:effectLst/>
                        </a:rPr>
                        <a:t>         </a:t>
                      </a:r>
                      <a:r>
                        <a:rPr lang="en-US" altLang="zh-CN" sz="900" u="none" strike="noStrike" dirty="0">
                          <a:effectLst/>
                        </a:rPr>
                        <a:t>-   </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extLst>
                  <a:ext uri="{0D108BD9-81ED-4DB2-BD59-A6C34878D82A}">
                    <a16:rowId xmlns:a16="http://schemas.microsoft.com/office/drawing/2014/main" val="845386324"/>
                  </a:ext>
                </a:extLst>
              </a:tr>
              <a:tr h="498577">
                <a:tc>
                  <a:txBody>
                    <a:bodyPr/>
                    <a:lstStyle/>
                    <a:p>
                      <a:pPr algn="ctr" fontAlgn="ctr"/>
                      <a:r>
                        <a:rPr lang="en-US" altLang="zh-CN" sz="900" b="1" i="0" u="none" strike="noStrike" dirty="0">
                          <a:solidFill>
                            <a:srgbClr val="000000"/>
                          </a:solidFill>
                          <a:effectLst/>
                          <a:latin typeface="宋体" panose="02010600030101010101" pitchFamily="2" charset="-122"/>
                          <a:ea typeface="宋体" panose="02010600030101010101" pitchFamily="2" charset="-122"/>
                        </a:rPr>
                        <a:t>4</a:t>
                      </a:r>
                      <a:r>
                        <a:rPr lang="zh-CN" altLang="en-US" sz="900" b="1" i="0" u="none" strike="noStrike" dirty="0">
                          <a:solidFill>
                            <a:srgbClr val="000000"/>
                          </a:solidFill>
                          <a:effectLst/>
                          <a:latin typeface="宋体" panose="02010600030101010101" pitchFamily="2" charset="-122"/>
                          <a:ea typeface="宋体" panose="02010600030101010101" pitchFamily="2" charset="-122"/>
                        </a:rPr>
                        <a:t>月</a:t>
                      </a:r>
                      <a:endParaRPr lang="en-US"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20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22,600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a:t>
                      </a:r>
                      <a:r>
                        <a:rPr lang="en-US" altLang="zh-CN" sz="900" b="1" u="none" strike="noStrike" dirty="0">
                          <a:effectLst/>
                        </a:rPr>
                        <a:t>1,130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200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220,000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a:t>
                      </a:r>
                      <a:r>
                        <a:rPr lang="en-US" altLang="zh-CN" sz="900" b="1" u="none" strike="noStrike" dirty="0">
                          <a:effectLst/>
                        </a:rPr>
                        <a:t>1,100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a:t>
                      </a:r>
                      <a:r>
                        <a:rPr lang="en-US" altLang="zh-CN" sz="900" b="1" u="none" strike="noStrike" dirty="0">
                          <a:effectLst/>
                        </a:rPr>
                        <a:t>1,040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60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b="1" u="none" strike="noStrike" dirty="0">
                          <a:effectLst/>
                        </a:rPr>
                        <a:t>    </a:t>
                      </a:r>
                      <a:r>
                        <a:rPr lang="en-US" altLang="zh-CN" sz="900" b="1" u="none" strike="noStrike" dirty="0">
                          <a:effectLst/>
                        </a:rPr>
                        <a:t>1,150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r>
                        <a:rPr lang="en-US" altLang="zh-CN" sz="900" u="none" strike="noStrike">
                          <a:effectLst/>
                        </a:rPr>
                        <a:t>-50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r>
                        <a:rPr lang="en-US" altLang="zh-CN" sz="900" u="none" strike="noStrike">
                          <a:effectLst/>
                        </a:rPr>
                        <a:t>-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r>
                        <a:rPr lang="en-US" altLang="zh-CN" sz="900" u="none" strike="noStrike">
                          <a:effectLst/>
                        </a:rPr>
                        <a:t>-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extLst>
                  <a:ext uri="{0D108BD9-81ED-4DB2-BD59-A6C34878D82A}">
                    <a16:rowId xmlns:a16="http://schemas.microsoft.com/office/drawing/2014/main" val="3609503625"/>
                  </a:ext>
                </a:extLst>
              </a:tr>
              <a:tr h="498577">
                <a:tc>
                  <a:txBody>
                    <a:bodyPr/>
                    <a:lstStyle/>
                    <a:p>
                      <a:pPr algn="ctr" fontAlgn="ctr"/>
                      <a:r>
                        <a:rPr lang="en-US" altLang="zh-CN" sz="900" b="1" i="0" u="none" strike="noStrike" dirty="0">
                          <a:solidFill>
                            <a:srgbClr val="000000"/>
                          </a:solidFill>
                          <a:effectLst/>
                          <a:latin typeface="宋体" panose="02010600030101010101" pitchFamily="2" charset="-122"/>
                          <a:ea typeface="宋体" panose="02010600030101010101" pitchFamily="2" charset="-122"/>
                        </a:rPr>
                        <a:t>7</a:t>
                      </a:r>
                      <a:r>
                        <a:rPr lang="zh-CN" altLang="en-US" sz="900" b="1" i="0" u="none" strike="noStrike" dirty="0">
                          <a:solidFill>
                            <a:srgbClr val="000000"/>
                          </a:solidFill>
                          <a:effectLst/>
                          <a:latin typeface="宋体" panose="02010600030101010101" pitchFamily="2" charset="-122"/>
                          <a:ea typeface="宋体" panose="02010600030101010101" pitchFamily="2" charset="-122"/>
                        </a:rPr>
                        <a:t>月</a:t>
                      </a:r>
                      <a:endParaRPr lang="en-US"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30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36,000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a:t>
                      </a:r>
                      <a:r>
                        <a:rPr lang="en-US" altLang="zh-CN" sz="900" b="1" u="none" strike="noStrike" dirty="0">
                          <a:effectLst/>
                        </a:rPr>
                        <a:t>1,200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300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336,000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a:t>
                      </a:r>
                      <a:r>
                        <a:rPr lang="en-US" altLang="zh-CN" sz="900" b="1" u="none" strike="noStrike" dirty="0">
                          <a:effectLst/>
                        </a:rPr>
                        <a:t>1,120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a:t>
                      </a:r>
                      <a:r>
                        <a:rPr lang="en-US" altLang="zh-CN" sz="900" b="1" u="none" strike="noStrike" dirty="0">
                          <a:effectLst/>
                        </a:rPr>
                        <a:t>1,100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dirty="0">
                          <a:effectLst/>
                        </a:rPr>
                        <a:t>       </a:t>
                      </a:r>
                      <a:r>
                        <a:rPr lang="en-US" altLang="zh-CN" sz="900" u="none" strike="noStrike" dirty="0">
                          <a:effectLst/>
                        </a:rPr>
                        <a:t>20 </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b="1" u="none" strike="noStrike" dirty="0">
                          <a:effectLst/>
                        </a:rPr>
                        <a:t>    </a:t>
                      </a:r>
                      <a:r>
                        <a:rPr lang="en-US" altLang="zh-CN" sz="900" b="1" u="none" strike="noStrike" dirty="0">
                          <a:effectLst/>
                        </a:rPr>
                        <a:t>1,150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r>
                        <a:rPr lang="en-US" altLang="zh-CN" sz="900" u="none" strike="noStrike">
                          <a:effectLst/>
                        </a:rPr>
                        <a:t>-30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r>
                        <a:rPr lang="en-US" altLang="zh-CN" sz="900" u="none" strike="noStrike">
                          <a:effectLst/>
                        </a:rPr>
                        <a:t>-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r>
                        <a:rPr lang="en-US" altLang="zh-CN" sz="900" u="none" strike="noStrike">
                          <a:effectLst/>
                        </a:rPr>
                        <a:t>-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extLst>
                  <a:ext uri="{0D108BD9-81ED-4DB2-BD59-A6C34878D82A}">
                    <a16:rowId xmlns:a16="http://schemas.microsoft.com/office/drawing/2014/main" val="901104260"/>
                  </a:ext>
                </a:extLst>
              </a:tr>
              <a:tr h="498577">
                <a:tc>
                  <a:txBody>
                    <a:bodyPr/>
                    <a:lstStyle/>
                    <a:p>
                      <a:pPr algn="ctr" fontAlgn="ctr"/>
                      <a:r>
                        <a:rPr lang="en-US" altLang="zh-CN" sz="900" b="1" i="0" u="none" strike="noStrike" dirty="0">
                          <a:solidFill>
                            <a:srgbClr val="000000"/>
                          </a:solidFill>
                          <a:effectLst/>
                          <a:latin typeface="宋体" panose="02010600030101010101" pitchFamily="2" charset="-122"/>
                          <a:ea typeface="宋体" panose="02010600030101010101" pitchFamily="2" charset="-122"/>
                        </a:rPr>
                        <a:t>10</a:t>
                      </a:r>
                      <a:r>
                        <a:rPr lang="zh-CN" altLang="en-US" sz="900" b="1" i="0" u="none" strike="noStrike" dirty="0">
                          <a:solidFill>
                            <a:srgbClr val="000000"/>
                          </a:solidFill>
                          <a:effectLst/>
                          <a:latin typeface="宋体" panose="02010600030101010101" pitchFamily="2" charset="-122"/>
                          <a:ea typeface="宋体" panose="02010600030101010101" pitchFamily="2" charset="-122"/>
                        </a:rPr>
                        <a:t>月</a:t>
                      </a:r>
                      <a:endParaRPr lang="en-US"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40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54,000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a:t>
                      </a:r>
                      <a:r>
                        <a:rPr lang="en-US" altLang="zh-CN" sz="900" b="1" u="none" strike="noStrike" dirty="0">
                          <a:effectLst/>
                        </a:rPr>
                        <a:t>1,350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250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325,000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a:t>
                      </a:r>
                      <a:r>
                        <a:rPr lang="en-US" altLang="zh-CN" sz="900" b="1" u="none" strike="noStrike" dirty="0">
                          <a:effectLst/>
                        </a:rPr>
                        <a:t>1,300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a:t>
                      </a:r>
                      <a:r>
                        <a:rPr lang="en-US" altLang="zh-CN" sz="900" b="1" u="none" strike="noStrike" dirty="0">
                          <a:effectLst/>
                        </a:rPr>
                        <a:t>1,240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60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b="1" u="none" strike="noStrike" dirty="0">
                          <a:effectLst/>
                        </a:rPr>
                        <a:t>    </a:t>
                      </a:r>
                      <a:r>
                        <a:rPr lang="en-US" altLang="zh-CN" sz="900" b="1" u="none" strike="noStrike" dirty="0">
                          <a:effectLst/>
                        </a:rPr>
                        <a:t>1,150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r>
                        <a:rPr lang="en-US" altLang="zh-CN" sz="900" u="none" strike="noStrike">
                          <a:effectLst/>
                        </a:rPr>
                        <a:t>150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r>
                        <a:rPr lang="en-US" altLang="zh-CN" sz="900" u="none" strike="noStrike">
                          <a:effectLst/>
                        </a:rPr>
                        <a:t>250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r>
                        <a:rPr lang="en-US" altLang="zh-CN" sz="900" u="none" strike="noStrike">
                          <a:effectLst/>
                        </a:rPr>
                        <a:t>325,000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extLst>
                  <a:ext uri="{0D108BD9-81ED-4DB2-BD59-A6C34878D82A}">
                    <a16:rowId xmlns:a16="http://schemas.microsoft.com/office/drawing/2014/main" val="2213010772"/>
                  </a:ext>
                </a:extLst>
              </a:tr>
              <a:tr h="498577">
                <a:tc>
                  <a:txBody>
                    <a:bodyPr/>
                    <a:lstStyle/>
                    <a:p>
                      <a:pPr algn="ctr" fontAlgn="ctr"/>
                      <a:r>
                        <a:rPr lang="en-US" altLang="zh-CN" sz="900" b="1" i="0" u="none" strike="noStrike" dirty="0">
                          <a:solidFill>
                            <a:srgbClr val="000000"/>
                          </a:solidFill>
                          <a:effectLst/>
                          <a:latin typeface="宋体" panose="02010600030101010101" pitchFamily="2" charset="-122"/>
                          <a:ea typeface="宋体" panose="02010600030101010101" pitchFamily="2" charset="-122"/>
                        </a:rPr>
                        <a:t>12</a:t>
                      </a:r>
                      <a:r>
                        <a:rPr lang="zh-CN" altLang="en-US" sz="900" b="1" i="0" u="none" strike="noStrike" dirty="0">
                          <a:solidFill>
                            <a:srgbClr val="000000"/>
                          </a:solidFill>
                          <a:effectLst/>
                          <a:latin typeface="宋体" panose="02010600030101010101" pitchFamily="2" charset="-122"/>
                          <a:ea typeface="宋体" panose="02010600030101010101" pitchFamily="2" charset="-122"/>
                        </a:rPr>
                        <a:t>月</a:t>
                      </a:r>
                      <a:endParaRPr lang="en-US"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50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72,000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a:t>
                      </a:r>
                      <a:r>
                        <a:rPr lang="en-US" altLang="zh-CN" sz="900" b="1" u="none" strike="noStrike" dirty="0">
                          <a:effectLst/>
                        </a:rPr>
                        <a:t>1,440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400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560,000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a:t>
                      </a:r>
                      <a:r>
                        <a:rPr lang="en-US" altLang="zh-CN" sz="900" b="1" u="none" strike="noStrike" dirty="0">
                          <a:effectLst/>
                        </a:rPr>
                        <a:t>1,400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a:t>
                      </a:r>
                      <a:r>
                        <a:rPr lang="en-US" altLang="zh-CN" sz="900" b="1" u="none" strike="noStrike" dirty="0">
                          <a:effectLst/>
                        </a:rPr>
                        <a:t>1,300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100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b="1" u="none" strike="noStrike" dirty="0">
                          <a:effectLst/>
                        </a:rPr>
                        <a:t>    </a:t>
                      </a:r>
                      <a:r>
                        <a:rPr lang="en-US" altLang="zh-CN" sz="900" b="1" u="none" strike="noStrike" dirty="0">
                          <a:effectLst/>
                        </a:rPr>
                        <a:t>1,150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r>
                        <a:rPr lang="en-US" altLang="zh-CN" sz="900" u="none" strike="noStrike">
                          <a:effectLst/>
                        </a:rPr>
                        <a:t>250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r>
                        <a:rPr lang="en-US" altLang="zh-CN" sz="900" u="none" strike="noStrike">
                          <a:effectLst/>
                        </a:rPr>
                        <a:t>400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r>
                        <a:rPr lang="en-US" altLang="zh-CN" sz="900" u="none" strike="noStrike">
                          <a:effectLst/>
                        </a:rPr>
                        <a:t>560,000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extLst>
                  <a:ext uri="{0D108BD9-81ED-4DB2-BD59-A6C34878D82A}">
                    <a16:rowId xmlns:a16="http://schemas.microsoft.com/office/drawing/2014/main" val="1019219213"/>
                  </a:ext>
                </a:extLst>
              </a:tr>
              <a:tr h="498577">
                <a:tc>
                  <a:txBody>
                    <a:bodyPr/>
                    <a:lstStyle/>
                    <a:p>
                      <a:pPr algn="ctr" fontAlgn="ctr"/>
                      <a:r>
                        <a:rPr lang="zh-CN" altLang="en-US" sz="900" b="1" u="none" strike="noStrike" dirty="0">
                          <a:effectLst/>
                        </a:rPr>
                        <a:t>合计</a:t>
                      </a:r>
                      <a:r>
                        <a:rPr lang="en-US" altLang="zh-CN" sz="900" b="1" u="none" strike="noStrike" dirty="0">
                          <a:effectLst/>
                        </a:rPr>
                        <a:t>/</a:t>
                      </a:r>
                      <a:r>
                        <a:rPr lang="zh-CN" altLang="en-US" sz="900" b="1" u="none" strike="noStrike" dirty="0">
                          <a:effectLst/>
                        </a:rPr>
                        <a:t>平均　</a:t>
                      </a:r>
                      <a:endParaRPr lang="zh-CN" altLang="en-US"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170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216,100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solidFill>
                            <a:srgbClr val="FF0000"/>
                          </a:solidFill>
                          <a:effectLst/>
                        </a:rPr>
                        <a:t>  </a:t>
                      </a:r>
                      <a:r>
                        <a:rPr lang="en-US" altLang="zh-CN" sz="900" b="1" u="none" strike="noStrike" dirty="0">
                          <a:solidFill>
                            <a:srgbClr val="FF0000"/>
                          </a:solidFill>
                          <a:effectLst/>
                        </a:rPr>
                        <a:t>1,271 </a:t>
                      </a:r>
                      <a:endParaRPr lang="en-US" altLang="zh-CN" sz="900" b="1" i="0" u="none" strike="noStrike" dirty="0">
                        <a:solidFill>
                          <a:srgbClr val="FF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1,300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1,591,000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b="1" u="none" strike="noStrike" dirty="0">
                          <a:effectLst/>
                        </a:rPr>
                        <a:t> </a:t>
                      </a:r>
                      <a:r>
                        <a:rPr lang="en-US" altLang="zh-CN" sz="900" b="1" u="none" strike="noStrike" dirty="0">
                          <a:effectLst/>
                        </a:rPr>
                        <a:t>1,224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dirty="0">
                          <a:effectLst/>
                        </a:rPr>
                        <a:t>   </a:t>
                      </a:r>
                      <a:r>
                        <a:rPr lang="en-US" altLang="zh-CN" sz="900" u="none" strike="noStrike" dirty="0">
                          <a:effectLst/>
                        </a:rPr>
                        <a:t>1,150 </a:t>
                      </a:r>
                      <a:endParaRPr lang="en-US" altLang="zh-CN" sz="900" b="1" i="0" u="none" strike="noStrike" dirty="0">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74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endParaRPr lang="zh-CN" altLang="en-US" sz="900" b="1"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u="none" strike="noStrike">
                          <a:effectLst/>
                        </a:rPr>
                        <a:t>　</a:t>
                      </a: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650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ctr" fontAlgn="ctr"/>
                      <a:r>
                        <a:rPr lang="zh-CN" altLang="en-US" sz="900" u="none" strike="noStrike">
                          <a:effectLst/>
                        </a:rPr>
                        <a:t>     </a:t>
                      </a:r>
                      <a:r>
                        <a:rPr lang="en-US" altLang="zh-CN" sz="900" u="none" strike="noStrike">
                          <a:effectLst/>
                        </a:rPr>
                        <a:t>885,000 </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zh-CN" altLang="en-US" sz="900" b="1" u="none" strike="noStrike" dirty="0">
                          <a:solidFill>
                            <a:srgbClr val="FF0000"/>
                          </a:solidFill>
                          <a:effectLst/>
                        </a:rPr>
                        <a:t>     </a:t>
                      </a:r>
                      <a:r>
                        <a:rPr lang="en-US" altLang="zh-CN" sz="900" b="1" u="none" strike="noStrike" dirty="0">
                          <a:solidFill>
                            <a:srgbClr val="FF0000"/>
                          </a:solidFill>
                          <a:effectLst/>
                        </a:rPr>
                        <a:t>1,362</a:t>
                      </a:r>
                      <a:r>
                        <a:rPr lang="en-US" altLang="zh-CN" sz="900" u="none" strike="noStrike" dirty="0">
                          <a:solidFill>
                            <a:srgbClr val="FF0000"/>
                          </a:solidFill>
                          <a:effectLst/>
                        </a:rPr>
                        <a:t> </a:t>
                      </a:r>
                      <a:endParaRPr lang="en-US" altLang="zh-CN" sz="900" b="1" i="0" u="none" strike="noStrike" dirty="0">
                        <a:solidFill>
                          <a:srgbClr val="FF0000"/>
                        </a:solidFill>
                        <a:effectLst/>
                        <a:latin typeface="宋体" panose="02010600030101010101" pitchFamily="2" charset="-122"/>
                        <a:ea typeface="宋体" panose="02010600030101010101" pitchFamily="2" charset="-122"/>
                      </a:endParaRPr>
                    </a:p>
                  </a:txBody>
                  <a:tcPr marL="6607" marR="6607" marT="6607" marB="0" anchor="ctr"/>
                </a:tc>
                <a:tc>
                  <a:txBody>
                    <a:bodyPr/>
                    <a:lstStyle/>
                    <a:p>
                      <a:pPr algn="r" fontAlgn="ctr"/>
                      <a:r>
                        <a:rPr lang="en-US" altLang="zh-CN" sz="900" b="1" u="none" strike="noStrike" dirty="0">
                          <a:solidFill>
                            <a:srgbClr val="FF0000"/>
                          </a:solidFill>
                          <a:effectLst/>
                        </a:rPr>
                        <a:t>7.11%</a:t>
                      </a:r>
                      <a:endParaRPr lang="en-US" altLang="zh-CN" sz="900" b="1" i="0" u="none" strike="noStrike" dirty="0">
                        <a:solidFill>
                          <a:srgbClr val="FF0000"/>
                        </a:solidFill>
                        <a:effectLst/>
                        <a:latin typeface="宋体" panose="02010600030101010101" pitchFamily="2" charset="-122"/>
                        <a:ea typeface="宋体" panose="02010600030101010101" pitchFamily="2" charset="-122"/>
                      </a:endParaRPr>
                    </a:p>
                  </a:txBody>
                  <a:tcPr marL="6607" marR="6607" marT="6607" marB="0" anchor="ctr"/>
                </a:tc>
                <a:extLst>
                  <a:ext uri="{0D108BD9-81ED-4DB2-BD59-A6C34878D82A}">
                    <a16:rowId xmlns:a16="http://schemas.microsoft.com/office/drawing/2014/main" val="2891067951"/>
                  </a:ext>
                </a:extLst>
              </a:tr>
            </a:tbl>
          </a:graphicData>
        </a:graphic>
      </p:graphicFrame>
      <p:sp>
        <p:nvSpPr>
          <p:cNvPr id="4" name="标题占位符 1"/>
          <p:cNvSpPr txBox="1">
            <a:spLocks/>
          </p:cNvSpPr>
          <p:nvPr/>
        </p:nvSpPr>
        <p:spPr>
          <a:xfrm>
            <a:off x="1893399" y="339895"/>
            <a:ext cx="8032335" cy="54555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东盟对华反倾销税率计算方法举例一（调查期成本价格变动）</a:t>
            </a:r>
          </a:p>
        </p:txBody>
      </p:sp>
    </p:spTree>
    <p:extLst>
      <p:ext uri="{BB962C8B-B14F-4D97-AF65-F5344CB8AC3E}">
        <p14:creationId xmlns:p14="http://schemas.microsoft.com/office/powerpoint/2010/main" val="1266308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占位符 1"/>
          <p:cNvSpPr txBox="1">
            <a:spLocks/>
          </p:cNvSpPr>
          <p:nvPr/>
        </p:nvSpPr>
        <p:spPr>
          <a:xfrm>
            <a:off x="1893399" y="33989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东盟对华反倾销税率计算方法举例二（产品分类比较）</a:t>
            </a:r>
          </a:p>
        </p:txBody>
      </p:sp>
      <p:graphicFrame>
        <p:nvGraphicFramePr>
          <p:cNvPr id="6" name="内容占位符 5">
            <a:extLst>
              <a:ext uri="{FF2B5EF4-FFF2-40B4-BE49-F238E27FC236}">
                <a16:creationId xmlns:a16="http://schemas.microsoft.com/office/drawing/2014/main" id="{522682C2-475D-486E-966E-A3D080FB52C1}"/>
              </a:ext>
            </a:extLst>
          </p:cNvPr>
          <p:cNvGraphicFramePr>
            <a:graphicFrameLocks noGrp="1"/>
          </p:cNvGraphicFramePr>
          <p:nvPr>
            <p:ph idx="1"/>
            <p:extLst>
              <p:ext uri="{D42A27DB-BD31-4B8C-83A1-F6EECF244321}">
                <p14:modId xmlns:p14="http://schemas.microsoft.com/office/powerpoint/2010/main" val="29966184"/>
              </p:ext>
            </p:extLst>
          </p:nvPr>
        </p:nvGraphicFramePr>
        <p:xfrm>
          <a:off x="1074198" y="1757779"/>
          <a:ext cx="10546672" cy="3480046"/>
        </p:xfrm>
        <a:graphic>
          <a:graphicData uri="http://schemas.openxmlformats.org/drawingml/2006/table">
            <a:tbl>
              <a:tblPr>
                <a:tableStyleId>{5C22544A-7EE6-4342-B048-85BDC9FD1C3A}</a:tableStyleId>
              </a:tblPr>
              <a:tblGrid>
                <a:gridCol w="1140810">
                  <a:extLst>
                    <a:ext uri="{9D8B030D-6E8A-4147-A177-3AD203B41FA5}">
                      <a16:colId xmlns:a16="http://schemas.microsoft.com/office/drawing/2014/main" val="2604451894"/>
                    </a:ext>
                  </a:extLst>
                </a:gridCol>
                <a:gridCol w="1280501">
                  <a:extLst>
                    <a:ext uri="{9D8B030D-6E8A-4147-A177-3AD203B41FA5}">
                      <a16:colId xmlns:a16="http://schemas.microsoft.com/office/drawing/2014/main" val="1514894299"/>
                    </a:ext>
                  </a:extLst>
                </a:gridCol>
                <a:gridCol w="1280501">
                  <a:extLst>
                    <a:ext uri="{9D8B030D-6E8A-4147-A177-3AD203B41FA5}">
                      <a16:colId xmlns:a16="http://schemas.microsoft.com/office/drawing/2014/main" val="4015391747"/>
                    </a:ext>
                  </a:extLst>
                </a:gridCol>
                <a:gridCol w="1280501">
                  <a:extLst>
                    <a:ext uri="{9D8B030D-6E8A-4147-A177-3AD203B41FA5}">
                      <a16:colId xmlns:a16="http://schemas.microsoft.com/office/drawing/2014/main" val="413149956"/>
                    </a:ext>
                  </a:extLst>
                </a:gridCol>
                <a:gridCol w="1303783">
                  <a:extLst>
                    <a:ext uri="{9D8B030D-6E8A-4147-A177-3AD203B41FA5}">
                      <a16:colId xmlns:a16="http://schemas.microsoft.com/office/drawing/2014/main" val="3004962331"/>
                    </a:ext>
                  </a:extLst>
                </a:gridCol>
                <a:gridCol w="1536601">
                  <a:extLst>
                    <a:ext uri="{9D8B030D-6E8A-4147-A177-3AD203B41FA5}">
                      <a16:colId xmlns:a16="http://schemas.microsoft.com/office/drawing/2014/main" val="1364843660"/>
                    </a:ext>
                  </a:extLst>
                </a:gridCol>
                <a:gridCol w="1164092">
                  <a:extLst>
                    <a:ext uri="{9D8B030D-6E8A-4147-A177-3AD203B41FA5}">
                      <a16:colId xmlns:a16="http://schemas.microsoft.com/office/drawing/2014/main" val="1325586777"/>
                    </a:ext>
                  </a:extLst>
                </a:gridCol>
                <a:gridCol w="1559883">
                  <a:extLst>
                    <a:ext uri="{9D8B030D-6E8A-4147-A177-3AD203B41FA5}">
                      <a16:colId xmlns:a16="http://schemas.microsoft.com/office/drawing/2014/main" val="1349232604"/>
                    </a:ext>
                  </a:extLst>
                </a:gridCol>
              </a:tblGrid>
              <a:tr h="584648">
                <a:tc>
                  <a:txBody>
                    <a:bodyPr/>
                    <a:lstStyle/>
                    <a:p>
                      <a:pPr algn="ctr" fontAlgn="ctr"/>
                      <a:endParaRPr lang="zh-CN" altLang="en-US" sz="1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gridSpan="3">
                  <a:txBody>
                    <a:bodyPr/>
                    <a:lstStyle/>
                    <a:p>
                      <a:pPr algn="ctr" fontAlgn="ctr"/>
                      <a:r>
                        <a:rPr lang="zh-CN" altLang="en-US" sz="1000" b="1" u="none" strike="noStrike" dirty="0">
                          <a:effectLst/>
                        </a:rPr>
                        <a:t> 外销 </a:t>
                      </a:r>
                      <a:endParaRPr lang="zh-CN" altLang="en-US" sz="1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1000" b="1" u="none" strike="noStrike" dirty="0">
                          <a:effectLst/>
                        </a:rPr>
                        <a:t> 所有内销 </a:t>
                      </a:r>
                      <a:endParaRPr lang="zh-CN" altLang="en-US" sz="1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000" b="1" u="none" strike="noStrike" dirty="0">
                          <a:effectLst/>
                        </a:rPr>
                        <a:t>倾销幅度</a:t>
                      </a:r>
                      <a:endParaRPr lang="zh-CN" altLang="en-US" sz="1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extLst>
                  <a:ext uri="{0D108BD9-81ED-4DB2-BD59-A6C34878D82A}">
                    <a16:rowId xmlns:a16="http://schemas.microsoft.com/office/drawing/2014/main" val="2400859475"/>
                  </a:ext>
                </a:extLst>
              </a:tr>
              <a:tr h="1141454">
                <a:tc>
                  <a:txBody>
                    <a:bodyPr/>
                    <a:lstStyle/>
                    <a:p>
                      <a:pPr algn="ctr" fontAlgn="ctr"/>
                      <a:r>
                        <a:rPr lang="zh-CN" altLang="en-US" sz="1000" b="1" u="none" strike="noStrike" dirty="0">
                          <a:effectLst/>
                        </a:rPr>
                        <a:t>规格</a:t>
                      </a:r>
                      <a:endParaRPr lang="zh-CN" altLang="en-US" sz="1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b="1" u="none" strike="noStrike" dirty="0">
                          <a:effectLst/>
                        </a:rPr>
                        <a:t> 外销数量 </a:t>
                      </a:r>
                      <a:endParaRPr lang="zh-CN" altLang="en-US" sz="1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b="1" u="none" strike="noStrike" dirty="0">
                          <a:effectLst/>
                        </a:rPr>
                        <a:t> 外销金额 </a:t>
                      </a:r>
                      <a:endParaRPr lang="zh-CN" altLang="en-US" sz="1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b="1" u="none" strike="noStrike" dirty="0">
                          <a:effectLst/>
                        </a:rPr>
                        <a:t> 外销单价 </a:t>
                      </a:r>
                      <a:endParaRPr lang="zh-CN" altLang="en-US" sz="1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b="1" u="none" strike="noStrike" dirty="0">
                          <a:effectLst/>
                        </a:rPr>
                        <a:t> 内销数量 </a:t>
                      </a:r>
                      <a:endParaRPr lang="zh-CN" altLang="en-US" sz="1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b="1" u="none" strike="noStrike" dirty="0">
                          <a:effectLst/>
                        </a:rPr>
                        <a:t> 内销金额 </a:t>
                      </a:r>
                      <a:endParaRPr lang="zh-CN" altLang="en-US" sz="1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b="1" u="none" strike="noStrike" dirty="0">
                          <a:effectLst/>
                        </a:rPr>
                        <a:t> 内销单价 </a:t>
                      </a:r>
                      <a:endParaRPr lang="zh-CN" altLang="en-US" sz="1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en-US" sz="1000" b="1" u="none" strike="noStrike" dirty="0">
                          <a:effectLst/>
                        </a:rPr>
                        <a:t>DUMPING MARGIN</a:t>
                      </a:r>
                      <a:endParaRPr lang="en-US" sz="1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extLst>
                  <a:ext uri="{0D108BD9-81ED-4DB2-BD59-A6C34878D82A}">
                    <a16:rowId xmlns:a16="http://schemas.microsoft.com/office/drawing/2014/main" val="1517419936"/>
                  </a:ext>
                </a:extLst>
              </a:tr>
              <a:tr h="584648">
                <a:tc>
                  <a:txBody>
                    <a:bodyPr/>
                    <a:lstStyle/>
                    <a:p>
                      <a:pPr algn="ctr" fontAlgn="ctr"/>
                      <a:r>
                        <a:rPr lang="en-US" sz="1000" b="1" u="none" strike="noStrike" dirty="0">
                          <a:effectLst/>
                        </a:rPr>
                        <a:t>A</a:t>
                      </a:r>
                      <a:endParaRPr lang="en-US" sz="1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u="none" strike="noStrike">
                          <a:effectLst/>
                        </a:rPr>
                        <a:t>     </a:t>
                      </a:r>
                      <a:r>
                        <a:rPr lang="en-US" altLang="zh-CN" sz="1000" u="none" strike="noStrike">
                          <a:effectLst/>
                        </a:rPr>
                        <a:t>400 </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u="none" strike="noStrike">
                          <a:effectLst/>
                        </a:rPr>
                        <a:t> </a:t>
                      </a:r>
                      <a:r>
                        <a:rPr lang="en-US" altLang="zh-CN" sz="1000" u="none" strike="noStrike">
                          <a:effectLst/>
                        </a:rPr>
                        <a:t>420,000 </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u="none" strike="noStrike">
                          <a:effectLst/>
                        </a:rPr>
                        <a:t>  </a:t>
                      </a:r>
                      <a:r>
                        <a:rPr lang="en-US" altLang="zh-CN" sz="1000" u="none" strike="noStrike">
                          <a:effectLst/>
                        </a:rPr>
                        <a:t>1,050 </a:t>
                      </a:r>
                      <a:endParaRPr lang="en-US" altLang="zh-CN" sz="1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u="none" strike="noStrike" dirty="0">
                          <a:effectLst/>
                        </a:rPr>
                        <a:t>     </a:t>
                      </a:r>
                      <a:r>
                        <a:rPr lang="en-US" altLang="zh-CN" sz="1000" u="none" strike="noStrike" dirty="0">
                          <a:effectLst/>
                        </a:rPr>
                        <a:t>100 </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u="none" strike="noStrike">
                          <a:effectLst/>
                        </a:rPr>
                        <a:t>   </a:t>
                      </a:r>
                      <a:r>
                        <a:rPr lang="en-US" altLang="zh-CN" sz="1000" u="none" strike="noStrike">
                          <a:effectLst/>
                        </a:rPr>
                        <a:t>100,000 </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u="none" strike="noStrike">
                          <a:effectLst/>
                        </a:rPr>
                        <a:t> </a:t>
                      </a:r>
                      <a:r>
                        <a:rPr lang="en-US" altLang="zh-CN" sz="1000" u="none" strike="noStrike">
                          <a:effectLst/>
                        </a:rPr>
                        <a:t>1,000 </a:t>
                      </a:r>
                      <a:endParaRPr lang="en-US" altLang="zh-CN" sz="1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1000" b="1" u="none" strike="noStrike" dirty="0">
                          <a:effectLst/>
                        </a:rPr>
                        <a:t>-4.76%</a:t>
                      </a:r>
                      <a:endParaRPr lang="en-US" altLang="zh-CN" sz="1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extLst>
                  <a:ext uri="{0D108BD9-81ED-4DB2-BD59-A6C34878D82A}">
                    <a16:rowId xmlns:a16="http://schemas.microsoft.com/office/drawing/2014/main" val="1027083410"/>
                  </a:ext>
                </a:extLst>
              </a:tr>
              <a:tr h="584648">
                <a:tc>
                  <a:txBody>
                    <a:bodyPr/>
                    <a:lstStyle/>
                    <a:p>
                      <a:pPr algn="ctr" fontAlgn="ctr"/>
                      <a:r>
                        <a:rPr lang="en-US" sz="1000" b="1" u="none" strike="noStrike" dirty="0">
                          <a:effectLst/>
                        </a:rPr>
                        <a:t>B</a:t>
                      </a:r>
                      <a:endParaRPr lang="en-US" sz="1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u="none" strike="noStrike">
                          <a:effectLst/>
                        </a:rPr>
                        <a:t>     </a:t>
                      </a:r>
                      <a:r>
                        <a:rPr lang="en-US" altLang="zh-CN" sz="1000" u="none" strike="noStrike">
                          <a:effectLst/>
                        </a:rPr>
                        <a:t>100 </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u="none" strike="noStrike">
                          <a:effectLst/>
                        </a:rPr>
                        <a:t> </a:t>
                      </a:r>
                      <a:r>
                        <a:rPr lang="en-US" altLang="zh-CN" sz="1000" u="none" strike="noStrike">
                          <a:effectLst/>
                        </a:rPr>
                        <a:t>144,000 </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u="none" strike="noStrike">
                          <a:effectLst/>
                        </a:rPr>
                        <a:t>  </a:t>
                      </a:r>
                      <a:r>
                        <a:rPr lang="en-US" altLang="zh-CN" sz="1000" u="none" strike="noStrike">
                          <a:effectLst/>
                        </a:rPr>
                        <a:t>1,440 </a:t>
                      </a:r>
                      <a:endParaRPr lang="en-US" altLang="zh-CN" sz="1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u="none" strike="noStrike">
                          <a:effectLst/>
                        </a:rPr>
                        <a:t>     </a:t>
                      </a:r>
                      <a:r>
                        <a:rPr lang="en-US" altLang="zh-CN" sz="1000" u="none" strike="noStrike">
                          <a:effectLst/>
                        </a:rPr>
                        <a:t>400 </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u="none" strike="noStrike">
                          <a:effectLst/>
                        </a:rPr>
                        <a:t>   </a:t>
                      </a:r>
                      <a:r>
                        <a:rPr lang="en-US" altLang="zh-CN" sz="1000" u="none" strike="noStrike">
                          <a:effectLst/>
                        </a:rPr>
                        <a:t>560,000 </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u="none" strike="noStrike">
                          <a:effectLst/>
                        </a:rPr>
                        <a:t> </a:t>
                      </a:r>
                      <a:r>
                        <a:rPr lang="en-US" altLang="zh-CN" sz="1000" u="none" strike="noStrike">
                          <a:effectLst/>
                        </a:rPr>
                        <a:t>1,400 </a:t>
                      </a:r>
                      <a:endParaRPr lang="en-US" altLang="zh-CN" sz="1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1000" b="1" u="none" strike="noStrike" dirty="0">
                          <a:effectLst/>
                        </a:rPr>
                        <a:t>-2.78%</a:t>
                      </a:r>
                      <a:endParaRPr lang="en-US" altLang="zh-CN" sz="1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extLst>
                  <a:ext uri="{0D108BD9-81ED-4DB2-BD59-A6C34878D82A}">
                    <a16:rowId xmlns:a16="http://schemas.microsoft.com/office/drawing/2014/main" val="2547663792"/>
                  </a:ext>
                </a:extLst>
              </a:tr>
              <a:tr h="584648">
                <a:tc>
                  <a:txBody>
                    <a:bodyPr/>
                    <a:lstStyle/>
                    <a:p>
                      <a:pPr algn="ctr" fontAlgn="ctr"/>
                      <a:r>
                        <a:rPr lang="en-US" sz="1000" b="1" u="none" strike="noStrike" dirty="0">
                          <a:effectLst/>
                        </a:rPr>
                        <a:t>A+B</a:t>
                      </a:r>
                      <a:endParaRPr lang="en-US" sz="1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u="none" strike="noStrike">
                          <a:effectLst/>
                        </a:rPr>
                        <a:t>     </a:t>
                      </a:r>
                      <a:r>
                        <a:rPr lang="en-US" altLang="zh-CN" sz="1000" u="none" strike="noStrike">
                          <a:effectLst/>
                        </a:rPr>
                        <a:t>500 </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u="none" strike="noStrike">
                          <a:effectLst/>
                        </a:rPr>
                        <a:t> </a:t>
                      </a:r>
                      <a:r>
                        <a:rPr lang="en-US" altLang="zh-CN" sz="1000" u="none" strike="noStrike">
                          <a:effectLst/>
                        </a:rPr>
                        <a:t>564,000 </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u="none" strike="noStrike">
                          <a:effectLst/>
                        </a:rPr>
                        <a:t>  </a:t>
                      </a:r>
                      <a:r>
                        <a:rPr lang="en-US" altLang="zh-CN" sz="1000" u="none" strike="noStrike">
                          <a:effectLst/>
                        </a:rPr>
                        <a:t>1,128 </a:t>
                      </a:r>
                      <a:endParaRPr lang="en-US" altLang="zh-CN" sz="1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u="none" strike="noStrike" dirty="0">
                          <a:effectLst/>
                        </a:rPr>
                        <a:t>     </a:t>
                      </a:r>
                      <a:r>
                        <a:rPr lang="en-US" altLang="zh-CN" sz="1000" u="none" strike="noStrike" dirty="0">
                          <a:effectLst/>
                        </a:rPr>
                        <a:t>500 </a:t>
                      </a:r>
                      <a:endParaRPr lang="en-US" altLang="zh-CN" sz="10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u="none" strike="noStrike">
                          <a:effectLst/>
                        </a:rPr>
                        <a:t>   </a:t>
                      </a:r>
                      <a:r>
                        <a:rPr lang="en-US" altLang="zh-CN" sz="1000" u="none" strike="noStrike">
                          <a:effectLst/>
                        </a:rPr>
                        <a:t>660,000 </a:t>
                      </a:r>
                      <a:endParaRPr lang="en-US" altLang="zh-CN" sz="10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zh-CN" altLang="en-US" sz="1000" u="none" strike="noStrike">
                          <a:effectLst/>
                        </a:rPr>
                        <a:t> </a:t>
                      </a:r>
                      <a:r>
                        <a:rPr lang="en-US" altLang="zh-CN" sz="1000" u="none" strike="noStrike">
                          <a:effectLst/>
                        </a:rPr>
                        <a:t>1,320 </a:t>
                      </a:r>
                      <a:endParaRPr lang="en-US" altLang="zh-CN" sz="1000" b="1"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r" fontAlgn="ctr"/>
                      <a:r>
                        <a:rPr lang="en-US" altLang="zh-CN" sz="1000" b="1" u="none" strike="noStrike" dirty="0">
                          <a:effectLst/>
                        </a:rPr>
                        <a:t>17.02%</a:t>
                      </a:r>
                      <a:endParaRPr lang="en-US" altLang="zh-CN" sz="1000" b="1"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tc>
                <a:extLst>
                  <a:ext uri="{0D108BD9-81ED-4DB2-BD59-A6C34878D82A}">
                    <a16:rowId xmlns:a16="http://schemas.microsoft.com/office/drawing/2014/main" val="2650956164"/>
                  </a:ext>
                </a:extLst>
              </a:tr>
            </a:tbl>
          </a:graphicData>
        </a:graphic>
      </p:graphicFrame>
    </p:spTree>
    <p:extLst>
      <p:ext uri="{BB962C8B-B14F-4D97-AF65-F5344CB8AC3E}">
        <p14:creationId xmlns:p14="http://schemas.microsoft.com/office/powerpoint/2010/main" val="2520976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各种影响倾销税率计算的因素</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调查期存在成本和价格波动时会人为提高正常价值；</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使用不同的产品分类对比会人为提高正常价值；</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zh-CN" altLang="en-US" dirty="0">
                <a:latin typeface="楷体" panose="02010609060101010101" pitchFamily="49" charset="-122"/>
                <a:ea typeface="楷体" panose="02010609060101010101" pitchFamily="49" charset="-122"/>
              </a:rPr>
              <a:t>企业是否被认定倾销不完全取决于企业实际业务中的考虑</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zh-CN" altLang="en-US" dirty="0">
                <a:latin typeface="楷体" panose="02010609060101010101" pitchFamily="49" charset="-122"/>
                <a:ea typeface="楷体" panose="02010609060101010101" pitchFamily="49" charset="-122"/>
              </a:rPr>
              <a:t>企业是否倾销和倾销幅度是在</a:t>
            </a:r>
            <a:r>
              <a:rPr lang="zh-CN" altLang="en-US" b="1" i="1" dirty="0">
                <a:latin typeface="楷体" panose="02010609060101010101" pitchFamily="49" charset="-122"/>
                <a:ea typeface="楷体" panose="02010609060101010101" pitchFamily="49" charset="-122"/>
              </a:rPr>
              <a:t>法律规则下</a:t>
            </a:r>
            <a:r>
              <a:rPr lang="zh-CN" altLang="en-US" dirty="0">
                <a:latin typeface="楷体" panose="02010609060101010101" pitchFamily="49" charset="-122"/>
                <a:ea typeface="楷体" panose="02010609060101010101" pitchFamily="49" charset="-122"/>
              </a:rPr>
              <a:t>的</a:t>
            </a:r>
            <a:r>
              <a:rPr lang="zh-CN" altLang="en-US" b="1" i="1" dirty="0">
                <a:latin typeface="楷体" panose="02010609060101010101" pitchFamily="49" charset="-122"/>
                <a:ea typeface="楷体" panose="02010609060101010101" pitchFamily="49" charset="-122"/>
              </a:rPr>
              <a:t>数字游戏</a:t>
            </a:r>
            <a:endParaRPr lang="en-US" altLang="zh-CN" b="1" i="1" dirty="0">
              <a:latin typeface="楷体" panose="02010609060101010101" pitchFamily="49" charset="-122"/>
              <a:ea typeface="楷体" panose="02010609060101010101" pitchFamily="49" charset="-122"/>
            </a:endParaRPr>
          </a:p>
          <a:p>
            <a:pPr marL="457200" lvl="1" indent="0">
              <a:lnSpc>
                <a:spcPct val="150000"/>
              </a:lnSpc>
              <a:buNone/>
            </a:pPr>
            <a:endParaRPr lang="en-US" altLang="zh-CN" dirty="0"/>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东盟对华反倾销税率计算方法举例</a:t>
            </a:r>
          </a:p>
        </p:txBody>
      </p:sp>
    </p:spTree>
    <p:extLst>
      <p:ext uri="{BB962C8B-B14F-4D97-AF65-F5344CB8AC3E}">
        <p14:creationId xmlns:p14="http://schemas.microsoft.com/office/powerpoint/2010/main" val="3212997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东盟在反倾销中承认中国的市场经济地位：中国东盟全面经济合作框架协议货物贸易协议第十四条</a:t>
            </a:r>
            <a:endParaRPr lang="en-US" altLang="zh-CN" b="1" dirty="0">
              <a:latin typeface="楷体" panose="02010609060101010101" pitchFamily="49" charset="-122"/>
              <a:ea typeface="楷体" panose="02010609060101010101" pitchFamily="49" charset="-122"/>
            </a:endParaRPr>
          </a:p>
          <a:p>
            <a:pPr lvl="1">
              <a:lnSpc>
                <a:spcPct val="150000"/>
              </a:lnSpc>
            </a:pPr>
            <a:r>
              <a:rPr lang="zh-CN" altLang="en-US" b="1" dirty="0">
                <a:latin typeface="楷体" panose="02010609060101010101" pitchFamily="49" charset="-122"/>
                <a:ea typeface="楷体" panose="02010609060101010101" pitchFamily="49" charset="-122"/>
              </a:rPr>
              <a:t>承认中国市场经济地位在反倾销调查中的意义：</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全面使用中国应诉企业的内销价格、外销价格、成本、费用、利润来计算倾销税率；不使用替代价；</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不使用替代价大大提高了中国应诉企业在倾销税率计算中规则的确定性；</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规则的确定性大大提高了律师协助企业争取零税率或低税率的机会，律师可以发挥更大的作用；</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大大提高了中国企业应诉中获得零税率或低税率的机会。</a:t>
            </a:r>
            <a:endParaRPr lang="en-US" altLang="zh-CN"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东盟承认市场经济地位利于中国企业获得反倾销低税率</a:t>
            </a:r>
          </a:p>
        </p:txBody>
      </p:sp>
    </p:spTree>
    <p:extLst>
      <p:ext uri="{BB962C8B-B14F-4D97-AF65-F5344CB8AC3E}">
        <p14:creationId xmlns:p14="http://schemas.microsoft.com/office/powerpoint/2010/main" val="2625998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1">
            <a:extLst>
              <a:ext uri="{FF2B5EF4-FFF2-40B4-BE49-F238E27FC236}">
                <a16:creationId xmlns:a16="http://schemas.microsoft.com/office/drawing/2014/main" id="{CDC3C9DA-C132-4D1B-BFE9-45D48B9BC9C8}"/>
              </a:ext>
            </a:extLst>
          </p:cNvPr>
          <p:cNvGraphicFramePr>
            <a:graphicFrameLocks noGrp="1"/>
          </p:cNvGraphicFramePr>
          <p:nvPr>
            <p:ph idx="1"/>
            <p:extLst>
              <p:ext uri="{D42A27DB-BD31-4B8C-83A1-F6EECF244321}">
                <p14:modId xmlns:p14="http://schemas.microsoft.com/office/powerpoint/2010/main" val="2399083775"/>
              </p:ext>
            </p:extLst>
          </p:nvPr>
        </p:nvGraphicFramePr>
        <p:xfrm>
          <a:off x="825623" y="2414726"/>
          <a:ext cx="10496429" cy="2005348"/>
        </p:xfrm>
        <a:graphic>
          <a:graphicData uri="http://schemas.openxmlformats.org/drawingml/2006/table">
            <a:tbl>
              <a:tblPr>
                <a:tableStyleId>{5C22544A-7EE6-4342-B048-85BDC9FD1C3A}</a:tableStyleId>
              </a:tblPr>
              <a:tblGrid>
                <a:gridCol w="663201">
                  <a:extLst>
                    <a:ext uri="{9D8B030D-6E8A-4147-A177-3AD203B41FA5}">
                      <a16:colId xmlns:a16="http://schemas.microsoft.com/office/drawing/2014/main" val="1493806332"/>
                    </a:ext>
                  </a:extLst>
                </a:gridCol>
                <a:gridCol w="1555971">
                  <a:extLst>
                    <a:ext uri="{9D8B030D-6E8A-4147-A177-3AD203B41FA5}">
                      <a16:colId xmlns:a16="http://schemas.microsoft.com/office/drawing/2014/main" val="3699677953"/>
                    </a:ext>
                  </a:extLst>
                </a:gridCol>
                <a:gridCol w="956540">
                  <a:extLst>
                    <a:ext uri="{9D8B030D-6E8A-4147-A177-3AD203B41FA5}">
                      <a16:colId xmlns:a16="http://schemas.microsoft.com/office/drawing/2014/main" val="1139952838"/>
                    </a:ext>
                  </a:extLst>
                </a:gridCol>
                <a:gridCol w="1262632">
                  <a:extLst>
                    <a:ext uri="{9D8B030D-6E8A-4147-A177-3AD203B41FA5}">
                      <a16:colId xmlns:a16="http://schemas.microsoft.com/office/drawing/2014/main" val="1518242424"/>
                    </a:ext>
                  </a:extLst>
                </a:gridCol>
                <a:gridCol w="1402925">
                  <a:extLst>
                    <a:ext uri="{9D8B030D-6E8A-4147-A177-3AD203B41FA5}">
                      <a16:colId xmlns:a16="http://schemas.microsoft.com/office/drawing/2014/main" val="3370627635"/>
                    </a:ext>
                  </a:extLst>
                </a:gridCol>
                <a:gridCol w="1862064">
                  <a:extLst>
                    <a:ext uri="{9D8B030D-6E8A-4147-A177-3AD203B41FA5}">
                      <a16:colId xmlns:a16="http://schemas.microsoft.com/office/drawing/2014/main" val="256946181"/>
                    </a:ext>
                  </a:extLst>
                </a:gridCol>
                <a:gridCol w="1849310">
                  <a:extLst>
                    <a:ext uri="{9D8B030D-6E8A-4147-A177-3AD203B41FA5}">
                      <a16:colId xmlns:a16="http://schemas.microsoft.com/office/drawing/2014/main" val="119076957"/>
                    </a:ext>
                  </a:extLst>
                </a:gridCol>
                <a:gridCol w="943786">
                  <a:extLst>
                    <a:ext uri="{9D8B030D-6E8A-4147-A177-3AD203B41FA5}">
                      <a16:colId xmlns:a16="http://schemas.microsoft.com/office/drawing/2014/main" val="2366776107"/>
                    </a:ext>
                  </a:extLst>
                </a:gridCol>
              </a:tblGrid>
              <a:tr h="501337">
                <a:tc>
                  <a:txBody>
                    <a:bodyPr/>
                    <a:lstStyle/>
                    <a:p>
                      <a:pPr algn="l"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b="1" u="none" strike="noStrike" dirty="0">
                          <a:effectLst/>
                        </a:rPr>
                        <a:t>是否承认市场经济地位</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b="1" u="none" strike="noStrike" dirty="0">
                          <a:effectLst/>
                        </a:rPr>
                        <a:t>应诉出口价格</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b="1" u="none" strike="noStrike" dirty="0">
                          <a:effectLst/>
                        </a:rPr>
                        <a:t>应诉企业内销价格</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b="1" u="none" strike="noStrike" dirty="0">
                          <a:effectLst/>
                        </a:rPr>
                        <a:t>应诉企业成本加费用</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b="1" u="none" strike="noStrike" dirty="0">
                          <a:effectLst/>
                        </a:rPr>
                        <a:t>使用第三国替代企业正常价格</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b="1" u="none" strike="noStrike" dirty="0">
                          <a:effectLst/>
                        </a:rPr>
                        <a:t>使用材料替代价计算正常价格</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b="1" u="none" strike="noStrike" dirty="0">
                          <a:effectLst/>
                        </a:rPr>
                        <a:t>倾销幅度</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2075643185"/>
                  </a:ext>
                </a:extLst>
              </a:tr>
              <a:tr h="501337">
                <a:tc>
                  <a:txBody>
                    <a:bodyPr/>
                    <a:lstStyle/>
                    <a:p>
                      <a:pPr algn="l" fontAlgn="ctr"/>
                      <a:r>
                        <a:rPr lang="zh-CN" altLang="en-US" sz="1100" b="1" u="none" strike="noStrike" dirty="0">
                          <a:effectLst/>
                        </a:rPr>
                        <a:t>东盟国家</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是</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solidFill>
                            <a:schemeClr val="tx1"/>
                          </a:solidFill>
                          <a:effectLst/>
                          <a:highlight>
                            <a:srgbClr val="00FF00"/>
                          </a:highlight>
                        </a:rPr>
                        <a:t>25</a:t>
                      </a:r>
                      <a:endParaRPr lang="en-US" altLang="zh-CN" sz="1100" b="0" i="0" u="none" strike="noStrike" dirty="0">
                        <a:solidFill>
                          <a:schemeClr val="tx1"/>
                        </a:solidFill>
                        <a:effectLst/>
                        <a:highlight>
                          <a:srgbClr val="00FF00"/>
                        </a:highligh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solidFill>
                            <a:schemeClr val="tx1"/>
                          </a:solidFill>
                          <a:effectLst/>
                          <a:highlight>
                            <a:srgbClr val="00FF00"/>
                          </a:highlight>
                        </a:rPr>
                        <a:t>24</a:t>
                      </a:r>
                      <a:endParaRPr lang="en-US" altLang="zh-CN" sz="1100" b="0" i="0" u="none" strike="noStrike" dirty="0">
                        <a:solidFill>
                          <a:schemeClr val="tx1"/>
                        </a:solidFill>
                        <a:effectLst/>
                        <a:highlight>
                          <a:srgbClr val="00FF00"/>
                        </a:highligh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solidFill>
                            <a:schemeClr val="tx1"/>
                          </a:solidFill>
                          <a:effectLst/>
                          <a:highlight>
                            <a:srgbClr val="00FF00"/>
                          </a:highlight>
                        </a:rPr>
                        <a:t>24</a:t>
                      </a:r>
                      <a:endParaRPr lang="en-US" altLang="zh-CN" sz="1100" b="0" i="0" u="none" strike="noStrike" dirty="0">
                        <a:solidFill>
                          <a:schemeClr val="tx1"/>
                        </a:solidFill>
                        <a:effectLst/>
                        <a:highlight>
                          <a:srgbClr val="00FF00"/>
                        </a:highligh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b="1" u="none" strike="noStrike" dirty="0">
                          <a:effectLst/>
                        </a:rPr>
                        <a:t>-4.00%</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855455770"/>
                  </a:ext>
                </a:extLst>
              </a:tr>
              <a:tr h="501337">
                <a:tc>
                  <a:txBody>
                    <a:bodyPr/>
                    <a:lstStyle/>
                    <a:p>
                      <a:pPr algn="l" fontAlgn="ctr"/>
                      <a:r>
                        <a:rPr lang="zh-CN" altLang="en-US" sz="1100" b="1" u="none" strike="noStrike" dirty="0">
                          <a:effectLst/>
                        </a:rPr>
                        <a:t>印度</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否</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highlight>
                            <a:srgbClr val="00FF00"/>
                          </a:highlight>
                        </a:rPr>
                        <a:t>25</a:t>
                      </a:r>
                      <a:endParaRPr lang="en-US" altLang="zh-CN" sz="1100" b="0" i="0" u="none" strike="noStrike" dirty="0">
                        <a:solidFill>
                          <a:srgbClr val="000000"/>
                        </a:solidFill>
                        <a:effectLst/>
                        <a:highlight>
                          <a:srgbClr val="00FF00"/>
                        </a:highligh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24</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24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highlight>
                            <a:srgbClr val="00FF00"/>
                          </a:highlight>
                        </a:rPr>
                        <a:t>30</a:t>
                      </a:r>
                      <a:endParaRPr lang="en-US" altLang="zh-CN" sz="1100" b="0" i="0" u="none" strike="noStrike" dirty="0">
                        <a:solidFill>
                          <a:srgbClr val="000000"/>
                        </a:solidFill>
                        <a:effectLst/>
                        <a:highlight>
                          <a:srgbClr val="00FF00"/>
                        </a:highligh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b="1" u="none" strike="noStrike" dirty="0">
                          <a:effectLst/>
                        </a:rPr>
                        <a:t>20.00%</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3907395002"/>
                  </a:ext>
                </a:extLst>
              </a:tr>
              <a:tr h="501337">
                <a:tc>
                  <a:txBody>
                    <a:bodyPr/>
                    <a:lstStyle/>
                    <a:p>
                      <a:pPr algn="l" fontAlgn="ctr"/>
                      <a:r>
                        <a:rPr lang="zh-CN" altLang="en-US" sz="1100" b="1" u="none" strike="noStrike" dirty="0">
                          <a:effectLst/>
                        </a:rPr>
                        <a:t>美国</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否</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highlight>
                            <a:srgbClr val="00FF00"/>
                          </a:highlight>
                        </a:rPr>
                        <a:t>25</a:t>
                      </a:r>
                      <a:endParaRPr lang="en-US" altLang="zh-CN" sz="1100" b="0" i="0" u="none" strike="noStrike" dirty="0">
                        <a:solidFill>
                          <a:srgbClr val="000000"/>
                        </a:solidFill>
                        <a:effectLst/>
                        <a:highlight>
                          <a:srgbClr val="00FF00"/>
                        </a:highligh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24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24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highlight>
                            <a:srgbClr val="00FF00"/>
                          </a:highlight>
                        </a:rPr>
                        <a:t>30</a:t>
                      </a:r>
                      <a:endParaRPr lang="en-US" altLang="zh-CN" sz="1100" b="0" i="0" u="none" strike="noStrike" dirty="0">
                        <a:solidFill>
                          <a:srgbClr val="000000"/>
                        </a:solidFill>
                        <a:effectLst/>
                        <a:highlight>
                          <a:srgbClr val="00FF00"/>
                        </a:highligh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b="1" u="none" strike="noStrike" dirty="0">
                          <a:effectLst/>
                        </a:rPr>
                        <a:t>20.00%</a:t>
                      </a:r>
                      <a:endParaRPr lang="en-US" altLang="zh-CN"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3702049392"/>
                  </a:ext>
                </a:extLst>
              </a:tr>
            </a:tbl>
          </a:graphicData>
        </a:graphic>
      </p:graphicFrame>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市场经济和非市场经济倾销税率计算方法对比</a:t>
            </a:r>
          </a:p>
        </p:txBody>
      </p:sp>
    </p:spTree>
    <p:extLst>
      <p:ext uri="{BB962C8B-B14F-4D97-AF65-F5344CB8AC3E}">
        <p14:creationId xmlns:p14="http://schemas.microsoft.com/office/powerpoint/2010/main" val="3210777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案例分析：马来西亚</a:t>
            </a:r>
            <a:r>
              <a:rPr lang="en-US" altLang="zh-CN" b="1" dirty="0">
                <a:latin typeface="楷体" panose="02010609060101010101" pitchFamily="49" charset="-122"/>
                <a:ea typeface="楷体" panose="02010609060101010101" pitchFamily="49" charset="-122"/>
              </a:rPr>
              <a:t>PET</a:t>
            </a:r>
            <a:r>
              <a:rPr lang="zh-CN" altLang="en-US" b="1" dirty="0">
                <a:latin typeface="楷体" panose="02010609060101010101" pitchFamily="49" charset="-122"/>
                <a:ea typeface="楷体" panose="02010609060101010101" pitchFamily="49" charset="-122"/>
              </a:rPr>
              <a:t>切片反倾销调查</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b="1" dirty="0">
                <a:latin typeface="楷体" panose="02010609060101010101" pitchFamily="49" charset="-122"/>
                <a:ea typeface="楷体" panose="02010609060101010101" pitchFamily="49" charset="-122"/>
              </a:rPr>
              <a:t>案件基本情况</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调查对象包括中国、印尼、韩国；</a:t>
            </a:r>
            <a:r>
              <a:rPr lang="en-US" altLang="zh-CN" dirty="0">
                <a:latin typeface="楷体" panose="02010609060101010101" pitchFamily="49" charset="-122"/>
                <a:ea typeface="楷体" panose="02010609060101010101" pitchFamily="49" charset="-122"/>
              </a:rPr>
              <a:t>5</a:t>
            </a:r>
            <a:r>
              <a:rPr lang="zh-CN" altLang="en-US" dirty="0">
                <a:latin typeface="楷体" panose="02010609060101010101" pitchFamily="49" charset="-122"/>
                <a:ea typeface="楷体" panose="02010609060101010101" pitchFamily="49" charset="-122"/>
              </a:rPr>
              <a:t>家中国企业应诉；</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基础产品对税率承受能力差；</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大产品小市场，</a:t>
            </a:r>
            <a:r>
              <a:rPr lang="en-US" altLang="zh-CN" dirty="0">
                <a:latin typeface="楷体" panose="02010609060101010101" pitchFamily="49" charset="-122"/>
                <a:ea typeface="楷体" panose="02010609060101010101" pitchFamily="49" charset="-122"/>
              </a:rPr>
              <a:t>7</a:t>
            </a:r>
            <a:r>
              <a:rPr lang="zh-CN" altLang="en-US" dirty="0">
                <a:latin typeface="楷体" panose="02010609060101010101" pitchFamily="49" charset="-122"/>
                <a:ea typeface="楷体" panose="02010609060101010101" pitchFamily="49" charset="-122"/>
              </a:rPr>
              <a:t>万吨的进口市场；</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b="1" dirty="0">
                <a:latin typeface="楷体" panose="02010609060101010101" pitchFamily="49" charset="-122"/>
                <a:ea typeface="楷体" panose="02010609060101010101" pitchFamily="49" charset="-122"/>
              </a:rPr>
              <a:t>企业应诉的决心</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不轻视小市场，坚决应诉；</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组建专门应诉团队；</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初裁税率</a:t>
            </a:r>
            <a:r>
              <a:rPr lang="en-US" altLang="zh-CN" dirty="0">
                <a:latin typeface="楷体" panose="02010609060101010101" pitchFamily="49" charset="-122"/>
                <a:ea typeface="楷体" panose="02010609060101010101" pitchFamily="49" charset="-122"/>
              </a:rPr>
              <a:t>13.14%</a:t>
            </a:r>
            <a:r>
              <a:rPr lang="zh-CN" altLang="en-US" dirty="0">
                <a:latin typeface="楷体" panose="02010609060101010101" pitchFamily="49" charset="-122"/>
                <a:ea typeface="楷体" panose="02010609060101010101" pitchFamily="49" charset="-122"/>
              </a:rPr>
              <a:t>，没有放弃；</a:t>
            </a:r>
            <a:endParaRPr lang="en-US" altLang="zh-CN"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中国企业如何在应对东盟反倾销案件中获得零税率或低税率</a:t>
            </a:r>
          </a:p>
        </p:txBody>
      </p:sp>
    </p:spTree>
    <p:extLst>
      <p:ext uri="{BB962C8B-B14F-4D97-AF65-F5344CB8AC3E}">
        <p14:creationId xmlns:p14="http://schemas.microsoft.com/office/powerpoint/2010/main" val="2110772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反倾销措施</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倾销的性质是</a:t>
            </a:r>
            <a:r>
              <a:rPr lang="zh-CN" altLang="en-US" b="1" dirty="0">
                <a:latin typeface="楷体" panose="02010609060101010101" pitchFamily="49" charset="-122"/>
                <a:ea typeface="楷体" panose="02010609060101010101" pitchFamily="49" charset="-122"/>
              </a:rPr>
              <a:t>企业</a:t>
            </a:r>
            <a:r>
              <a:rPr lang="zh-CN" altLang="en-US" dirty="0">
                <a:latin typeface="楷体" panose="02010609060101010101" pitchFamily="49" charset="-122"/>
                <a:ea typeface="楷体" panose="02010609060101010101" pitchFamily="49" charset="-122"/>
              </a:rPr>
              <a:t>的</a:t>
            </a:r>
            <a:r>
              <a:rPr lang="zh-CN" altLang="en-US" b="1" dirty="0">
                <a:latin typeface="楷体" panose="02010609060101010101" pitchFamily="49" charset="-122"/>
                <a:ea typeface="楷体" panose="02010609060101010101" pitchFamily="49" charset="-122"/>
              </a:rPr>
              <a:t>不公平贸易行为</a:t>
            </a:r>
            <a:r>
              <a:rPr lang="zh-CN" altLang="en-US" dirty="0">
                <a:latin typeface="楷体" panose="02010609060101010101" pitchFamily="49" charset="-122"/>
                <a:ea typeface="楷体" panose="02010609060101010101" pitchFamily="49" charset="-122"/>
              </a:rPr>
              <a:t>：低价出口扰乱和占领市场，造成不公平竞争；导致对进口国产业的损害；</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反倾销措施的形式：基本形式附加关税，可能形式最低限价、价格承诺等；</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反倾销措施的目的：抵消低价出口获得的不公平竞争优势，将进口成本提高到正常水平，救济企业倾销行为对进口国产业造成的损害；</a:t>
            </a:r>
            <a:endParaRPr lang="en-US" altLang="zh-CN"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贸易救济措施的基本形式</a:t>
            </a:r>
          </a:p>
        </p:txBody>
      </p:sp>
    </p:spTree>
    <p:extLst>
      <p:ext uri="{BB962C8B-B14F-4D97-AF65-F5344CB8AC3E}">
        <p14:creationId xmlns:p14="http://schemas.microsoft.com/office/powerpoint/2010/main" val="3873741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fontScale="92500"/>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案例分析：马来西亚</a:t>
            </a:r>
            <a:r>
              <a:rPr lang="en-US" altLang="zh-CN" b="1" dirty="0">
                <a:latin typeface="楷体" panose="02010609060101010101" pitchFamily="49" charset="-122"/>
                <a:ea typeface="楷体" panose="02010609060101010101" pitchFamily="49" charset="-122"/>
              </a:rPr>
              <a:t>PET</a:t>
            </a:r>
            <a:r>
              <a:rPr lang="zh-CN" altLang="en-US" b="1" dirty="0">
                <a:latin typeface="楷体" panose="02010609060101010101" pitchFamily="49" charset="-122"/>
                <a:ea typeface="楷体" panose="02010609060101010101" pitchFamily="49" charset="-122"/>
              </a:rPr>
              <a:t>切片反倾销调查（续）</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b="1" dirty="0">
                <a:latin typeface="楷体" panose="02010609060101010101" pitchFamily="49" charset="-122"/>
                <a:ea typeface="楷体" panose="02010609060101010101" pitchFamily="49" charset="-122"/>
              </a:rPr>
              <a:t>具体应诉的工作</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预先税率结果测算；</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找到问题和确定应诉方案；（胜诉不能靠简单地填写</a:t>
            </a:r>
            <a:r>
              <a:rPr lang="zh-CN" altLang="en-US" b="1" dirty="0">
                <a:latin typeface="楷体" panose="02010609060101010101" pitchFamily="49" charset="-122"/>
                <a:ea typeface="楷体" panose="02010609060101010101" pitchFamily="49" charset="-122"/>
              </a:rPr>
              <a:t>问卷</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利用</a:t>
            </a:r>
            <a:r>
              <a:rPr lang="zh-CN" altLang="en-US" b="1" dirty="0">
                <a:latin typeface="楷体" panose="02010609060101010101" pitchFamily="49" charset="-122"/>
                <a:ea typeface="楷体" panose="02010609060101010101" pitchFamily="49" charset="-122"/>
              </a:rPr>
              <a:t>现场核查</a:t>
            </a:r>
            <a:r>
              <a:rPr lang="zh-CN" altLang="en-US" dirty="0">
                <a:latin typeface="楷体" panose="02010609060101010101" pitchFamily="49" charset="-122"/>
                <a:ea typeface="楷体" panose="02010609060101010101" pitchFamily="49" charset="-122"/>
              </a:rPr>
              <a:t>说服调查官员；</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b="1" dirty="0">
                <a:latin typeface="楷体" panose="02010609060101010101" pitchFamily="49" charset="-122"/>
                <a:ea typeface="楷体" panose="02010609060101010101" pitchFamily="49" charset="-122"/>
              </a:rPr>
              <a:t>应诉结果</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税率：</a:t>
            </a:r>
            <a:r>
              <a:rPr lang="en-US" altLang="zh-CN" dirty="0">
                <a:latin typeface="楷体" panose="02010609060101010101" pitchFamily="49" charset="-122"/>
                <a:ea typeface="楷体" panose="02010609060101010101" pitchFamily="49" charset="-122"/>
              </a:rPr>
              <a:t>-2.16%</a:t>
            </a:r>
            <a:r>
              <a:rPr lang="zh-CN" altLang="en-US" dirty="0">
                <a:latin typeface="楷体" panose="02010609060101010101" pitchFamily="49" charset="-122"/>
                <a:ea typeface="楷体" panose="02010609060101010101" pitchFamily="49" charset="-122"/>
              </a:rPr>
              <a:t>，所有被调查国家唯一负倾销的企业，不征收反倾销税；印尼</a:t>
            </a:r>
            <a:r>
              <a:rPr lang="en-US" altLang="zh-CN" dirty="0">
                <a:latin typeface="楷体" panose="02010609060101010101" pitchFamily="49" charset="-122"/>
                <a:ea typeface="楷体" panose="02010609060101010101" pitchFamily="49" charset="-122"/>
              </a:rPr>
              <a:t>2.87-7.21%</a:t>
            </a:r>
            <a:r>
              <a:rPr lang="zh-CN" altLang="en-US" dirty="0">
                <a:latin typeface="楷体" panose="02010609060101010101" pitchFamily="49" charset="-122"/>
                <a:ea typeface="楷体" panose="02010609060101010101" pitchFamily="49" charset="-122"/>
              </a:rPr>
              <a:t>；韩国</a:t>
            </a:r>
            <a:r>
              <a:rPr lang="en-US" altLang="zh-CN" dirty="0">
                <a:latin typeface="楷体" panose="02010609060101010101" pitchFamily="49" charset="-122"/>
                <a:ea typeface="楷体" panose="02010609060101010101" pitchFamily="49" charset="-122"/>
              </a:rPr>
              <a:t>14.91%</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出口量：是反倾销调查时的四倍，成为企业主要外销市场之一；</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占比：占马来西亚从中国进口</a:t>
            </a:r>
            <a:r>
              <a:rPr lang="en-US" altLang="zh-CN" dirty="0">
                <a:latin typeface="楷体" panose="02010609060101010101" pitchFamily="49" charset="-122"/>
                <a:ea typeface="楷体" panose="02010609060101010101" pitchFamily="49" charset="-122"/>
              </a:rPr>
              <a:t>80%</a:t>
            </a:r>
            <a:r>
              <a:rPr lang="zh-CN" altLang="en-US" dirty="0">
                <a:latin typeface="楷体" panose="02010609060101010101" pitchFamily="49" charset="-122"/>
                <a:ea typeface="楷体" panose="02010609060101010101" pitchFamily="49" charset="-122"/>
              </a:rPr>
              <a:t>，全球进口</a:t>
            </a:r>
            <a:r>
              <a:rPr lang="en-US" altLang="zh-CN" dirty="0">
                <a:latin typeface="楷体" panose="02010609060101010101" pitchFamily="49" charset="-122"/>
                <a:ea typeface="楷体" panose="02010609060101010101" pitchFamily="49" charset="-122"/>
              </a:rPr>
              <a:t>50%</a:t>
            </a:r>
            <a:r>
              <a:rPr lang="zh-CN" altLang="en-US" dirty="0">
                <a:latin typeface="楷体" panose="02010609060101010101" pitchFamily="49" charset="-122"/>
                <a:ea typeface="楷体" panose="02010609060101010101" pitchFamily="49" charset="-122"/>
              </a:rPr>
              <a:t>以上；</a:t>
            </a:r>
            <a:endParaRPr lang="en-US" altLang="zh-CN" b="1" dirty="0">
              <a:highlight>
                <a:srgbClr val="FFFF00"/>
              </a:highlight>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中国企业如何在应对东盟反倾销案件中获得零税率或低税率</a:t>
            </a:r>
          </a:p>
        </p:txBody>
      </p:sp>
    </p:spTree>
    <p:extLst>
      <p:ext uri="{BB962C8B-B14F-4D97-AF65-F5344CB8AC3E}">
        <p14:creationId xmlns:p14="http://schemas.microsoft.com/office/powerpoint/2010/main" val="221561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fontScale="92500" lnSpcReduction="10000"/>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案例分析：印尼</a:t>
            </a:r>
            <a:r>
              <a:rPr lang="en-US" altLang="zh-CN" b="1" dirty="0">
                <a:latin typeface="楷体" panose="02010609060101010101" pitchFamily="49" charset="-122"/>
                <a:ea typeface="楷体" panose="02010609060101010101" pitchFamily="49" charset="-122"/>
              </a:rPr>
              <a:t>PET</a:t>
            </a:r>
            <a:r>
              <a:rPr lang="zh-CN" altLang="en-US" b="1" dirty="0">
                <a:latin typeface="楷体" panose="02010609060101010101" pitchFamily="49" charset="-122"/>
                <a:ea typeface="楷体" panose="02010609060101010101" pitchFamily="49" charset="-122"/>
              </a:rPr>
              <a:t>切片第二次反倾销调查</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r>
              <a:rPr lang="en-US" altLang="zh-CN" b="1"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案件基本情况</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r>
              <a:rPr lang="en-US" altLang="zh-CN" b="1"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调查对象包括中国、马来西亚、韩国；</a:t>
            </a:r>
            <a:r>
              <a:rPr lang="en-US" altLang="zh-CN" dirty="0">
                <a:latin typeface="楷体" panose="02010609060101010101" pitchFamily="49" charset="-122"/>
                <a:ea typeface="楷体" panose="02010609060101010101" pitchFamily="49" charset="-122"/>
              </a:rPr>
              <a:t>10</a:t>
            </a:r>
            <a:r>
              <a:rPr lang="zh-CN" altLang="en-US" dirty="0">
                <a:latin typeface="楷体" panose="02010609060101010101" pitchFamily="49" charset="-122"/>
                <a:ea typeface="楷体" panose="02010609060101010101" pitchFamily="49" charset="-122"/>
              </a:rPr>
              <a:t>家中国企业应诉，选择了</a:t>
            </a:r>
            <a:r>
              <a:rPr lang="en-US" altLang="zh-CN" dirty="0">
                <a:latin typeface="楷体" panose="02010609060101010101" pitchFamily="49" charset="-122"/>
                <a:ea typeface="楷体" panose="02010609060101010101" pitchFamily="49" charset="-122"/>
              </a:rPr>
              <a:t>4</a:t>
            </a:r>
            <a:r>
              <a:rPr lang="zh-CN" altLang="en-US" dirty="0">
                <a:latin typeface="楷体" panose="02010609060101010101" pitchFamily="49" charset="-122"/>
                <a:ea typeface="楷体" panose="02010609060101010101" pitchFamily="49" charset="-122"/>
              </a:rPr>
              <a:t>家抽样企业；</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中国主要出口市场之一：</a:t>
            </a:r>
            <a:r>
              <a:rPr lang="en-US" altLang="zh-CN" dirty="0">
                <a:latin typeface="楷体" panose="02010609060101010101" pitchFamily="49" charset="-122"/>
                <a:ea typeface="楷体" panose="02010609060101010101" pitchFamily="49" charset="-122"/>
              </a:rPr>
              <a:t>20</a:t>
            </a:r>
            <a:r>
              <a:rPr lang="zh-CN" altLang="en-US" dirty="0">
                <a:latin typeface="楷体" panose="02010609060101010101" pitchFamily="49" charset="-122"/>
                <a:ea typeface="楷体" panose="02010609060101010101" pitchFamily="49" charset="-122"/>
              </a:rPr>
              <a:t>万吨总进口，中国占到</a:t>
            </a:r>
            <a:r>
              <a:rPr lang="en-US" altLang="zh-CN" dirty="0">
                <a:latin typeface="楷体" panose="02010609060101010101" pitchFamily="49" charset="-122"/>
                <a:ea typeface="楷体" panose="02010609060101010101" pitchFamily="49" charset="-122"/>
              </a:rPr>
              <a:t>13</a:t>
            </a:r>
            <a:r>
              <a:rPr lang="zh-CN" altLang="en-US" dirty="0">
                <a:latin typeface="楷体" panose="02010609060101010101" pitchFamily="49" charset="-122"/>
                <a:ea typeface="楷体" panose="02010609060101010101" pitchFamily="49" charset="-122"/>
              </a:rPr>
              <a:t>万吨；</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b="1" dirty="0">
                <a:latin typeface="楷体" panose="02010609060101010101" pitchFamily="49" charset="-122"/>
                <a:ea typeface="楷体" panose="02010609060101010101" pitchFamily="49" charset="-122"/>
              </a:rPr>
              <a:t>具体应诉工作</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预先税率结果测算；</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找到问题和确定应诉方案；</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法律抗辩：初裁</a:t>
            </a:r>
            <a:r>
              <a:rPr lang="en-US" altLang="zh-CN" dirty="0">
                <a:latin typeface="楷体" panose="02010609060101010101" pitchFamily="49" charset="-122"/>
                <a:ea typeface="楷体" panose="02010609060101010101" pitchFamily="49" charset="-122"/>
              </a:rPr>
              <a:t>4.8%</a:t>
            </a:r>
            <a:r>
              <a:rPr lang="zh-CN" altLang="en-US" dirty="0">
                <a:latin typeface="楷体" panose="02010609060101010101" pitchFamily="49" charset="-122"/>
                <a:ea typeface="楷体" panose="02010609060101010101" pitchFamily="49" charset="-122"/>
              </a:rPr>
              <a:t>，提交书面法律抗辩，要求</a:t>
            </a:r>
            <a:r>
              <a:rPr lang="zh-CN" altLang="en-US" b="1" dirty="0">
                <a:latin typeface="楷体" panose="02010609060101010101" pitchFamily="49" charset="-122"/>
                <a:ea typeface="楷体" panose="02010609060101010101" pitchFamily="49" charset="-122"/>
              </a:rPr>
              <a:t>听证会</a:t>
            </a:r>
            <a:r>
              <a:rPr lang="zh-CN" altLang="en-US" dirty="0">
                <a:latin typeface="楷体" panose="02010609060101010101" pitchFamily="49" charset="-122"/>
                <a:ea typeface="楷体" panose="02010609060101010101" pitchFamily="49" charset="-122"/>
              </a:rPr>
              <a:t>到印尼和官员当面交涉</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1</a:t>
            </a:r>
            <a:r>
              <a:rPr lang="zh-CN" altLang="en-US" dirty="0">
                <a:latin typeface="楷体" panose="02010609060101010101" pitchFamily="49" charset="-122"/>
                <a:ea typeface="楷体" panose="02010609060101010101" pitchFamily="49" charset="-122"/>
              </a:rPr>
              <a:t>）对于内外销价格税收差异调整不符合法律规定的“公平比较”原则；</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2</a:t>
            </a:r>
            <a:r>
              <a:rPr lang="zh-CN" altLang="en-US" dirty="0">
                <a:latin typeface="楷体" panose="02010609060101010101" pitchFamily="49" charset="-122"/>
                <a:ea typeface="楷体" panose="02010609060101010101" pitchFamily="49" charset="-122"/>
              </a:rPr>
              <a:t>）在税率计算中存在产品规格对比不合理的问题；</a:t>
            </a:r>
            <a:endParaRPr lang="en-US" altLang="zh-CN" b="1" dirty="0"/>
          </a:p>
          <a:p>
            <a:pPr marL="457200" lvl="1" indent="0">
              <a:lnSpc>
                <a:spcPct val="150000"/>
              </a:lnSpc>
              <a:buNone/>
            </a:pPr>
            <a:endParaRPr lang="en-US" altLang="zh-CN" dirty="0"/>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中国企业如何在应对东盟反倾销案件中获得零税率或低税率</a:t>
            </a:r>
          </a:p>
        </p:txBody>
      </p:sp>
    </p:spTree>
    <p:extLst>
      <p:ext uri="{BB962C8B-B14F-4D97-AF65-F5344CB8AC3E}">
        <p14:creationId xmlns:p14="http://schemas.microsoft.com/office/powerpoint/2010/main" val="3248485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案例分析：印尼</a:t>
            </a:r>
            <a:r>
              <a:rPr lang="en-US" altLang="zh-CN" b="1" dirty="0">
                <a:latin typeface="楷体" panose="02010609060101010101" pitchFamily="49" charset="-122"/>
                <a:ea typeface="楷体" panose="02010609060101010101" pitchFamily="49" charset="-122"/>
              </a:rPr>
              <a:t>PET</a:t>
            </a:r>
            <a:r>
              <a:rPr lang="zh-CN" altLang="en-US" b="1" dirty="0">
                <a:latin typeface="楷体" panose="02010609060101010101" pitchFamily="49" charset="-122"/>
                <a:ea typeface="楷体" panose="02010609060101010101" pitchFamily="49" charset="-122"/>
              </a:rPr>
              <a:t>切片第二次反倾销调查（续）</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r>
              <a:rPr lang="en-US" altLang="zh-CN" b="1"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应诉结果</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r>
              <a:rPr lang="zh-CN" altLang="en-US" b="1" dirty="0">
                <a:latin typeface="楷体" panose="02010609060101010101" pitchFamily="49" charset="-122"/>
                <a:ea typeface="楷体" panose="02010609060101010101" pitchFamily="49" charset="-122"/>
              </a:rPr>
              <a:t>税率</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-7.5%</a:t>
            </a:r>
            <a:r>
              <a:rPr lang="zh-CN" altLang="en-US" dirty="0">
                <a:latin typeface="楷体" panose="02010609060101010101" pitchFamily="49" charset="-122"/>
                <a:ea typeface="楷体" panose="02010609060101010101" pitchFamily="49" charset="-122"/>
              </a:rPr>
              <a:t>，所有被调查国家唯一零税率；中国其他应诉企业</a:t>
            </a:r>
            <a:r>
              <a:rPr lang="en-US" altLang="zh-CN" dirty="0">
                <a:latin typeface="楷体" panose="02010609060101010101" pitchFamily="49" charset="-122"/>
                <a:ea typeface="楷体" panose="02010609060101010101" pitchFamily="49" charset="-122"/>
              </a:rPr>
              <a:t>5.6-26%</a:t>
            </a:r>
            <a:r>
              <a:rPr lang="zh-CN" altLang="en-US" dirty="0">
                <a:latin typeface="楷体" panose="02010609060101010101" pitchFamily="49" charset="-122"/>
                <a:ea typeface="楷体" panose="02010609060101010101" pitchFamily="49" charset="-122"/>
              </a:rPr>
              <a:t>；马来西亚应诉企业</a:t>
            </a:r>
            <a:r>
              <a:rPr lang="en-US" altLang="zh-CN" dirty="0">
                <a:latin typeface="楷体" panose="02010609060101010101" pitchFamily="49" charset="-122"/>
                <a:ea typeface="楷体" panose="02010609060101010101" pitchFamily="49" charset="-122"/>
              </a:rPr>
              <a:t>3%</a:t>
            </a:r>
            <a:r>
              <a:rPr lang="zh-CN" altLang="en-US" dirty="0">
                <a:latin typeface="楷体" panose="02010609060101010101" pitchFamily="49" charset="-122"/>
                <a:ea typeface="楷体" panose="02010609060101010101" pitchFamily="49" charset="-122"/>
              </a:rPr>
              <a:t>；韩国应诉企业</a:t>
            </a:r>
            <a:r>
              <a:rPr lang="en-US" altLang="zh-CN" dirty="0">
                <a:latin typeface="楷体" panose="02010609060101010101" pitchFamily="49" charset="-122"/>
                <a:ea typeface="楷体" panose="02010609060101010101" pitchFamily="49" charset="-122"/>
              </a:rPr>
              <a:t>4.8-8.6%</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中国企业如何在应对东盟反倾销案件中获得零税率或低税率</a:t>
            </a:r>
          </a:p>
        </p:txBody>
      </p:sp>
    </p:spTree>
    <p:extLst>
      <p:ext uri="{BB962C8B-B14F-4D97-AF65-F5344CB8AC3E}">
        <p14:creationId xmlns:p14="http://schemas.microsoft.com/office/powerpoint/2010/main" val="3991235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fontScale="92500"/>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案例分析：印尼聚酯短纤反倾销调查</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b="1" dirty="0">
                <a:latin typeface="楷体" panose="02010609060101010101" pitchFamily="49" charset="-122"/>
                <a:ea typeface="楷体" panose="02010609060101010101" pitchFamily="49" charset="-122"/>
              </a:rPr>
              <a:t>案件基本情况</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r>
              <a:rPr lang="en-US" altLang="zh-CN" b="1"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调查对象包括中国、印度、台湾；</a:t>
            </a:r>
            <a:r>
              <a:rPr lang="en-US" altLang="zh-CN" dirty="0">
                <a:latin typeface="楷体" panose="02010609060101010101" pitchFamily="49" charset="-122"/>
                <a:ea typeface="楷体" panose="02010609060101010101" pitchFamily="49" charset="-122"/>
              </a:rPr>
              <a:t>12</a:t>
            </a:r>
            <a:r>
              <a:rPr lang="zh-CN" altLang="en-US" dirty="0">
                <a:latin typeface="楷体" panose="02010609060101010101" pitchFamily="49" charset="-122"/>
                <a:ea typeface="楷体" panose="02010609060101010101" pitchFamily="49" charset="-122"/>
              </a:rPr>
              <a:t>家中国企业应诉，抽样企业</a:t>
            </a:r>
            <a:r>
              <a:rPr lang="en-US" altLang="zh-CN" dirty="0">
                <a:latin typeface="楷体" panose="02010609060101010101" pitchFamily="49" charset="-122"/>
                <a:ea typeface="楷体" panose="02010609060101010101" pitchFamily="49" charset="-122"/>
              </a:rPr>
              <a:t>5</a:t>
            </a:r>
            <a:r>
              <a:rPr lang="zh-CN" altLang="en-US" dirty="0">
                <a:latin typeface="楷体" panose="02010609060101010101" pitchFamily="49" charset="-122"/>
                <a:ea typeface="楷体" panose="02010609060101010101" pitchFamily="49" charset="-122"/>
              </a:rPr>
              <a:t>家；</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中国出口主要市场之一；</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b="1" dirty="0">
                <a:latin typeface="楷体" panose="02010609060101010101" pitchFamily="49" charset="-122"/>
                <a:ea typeface="楷体" panose="02010609060101010101" pitchFamily="49" charset="-122"/>
              </a:rPr>
              <a:t>法律抗辩 </a:t>
            </a:r>
            <a:r>
              <a:rPr lang="zh-CN" altLang="en-US" dirty="0">
                <a:latin typeface="楷体" panose="02010609060101010101" pitchFamily="49" charset="-122"/>
                <a:ea typeface="楷体" panose="02010609060101010101" pitchFamily="49" charset="-122"/>
              </a:rPr>
              <a:t>（初裁两家客户税率为</a:t>
            </a:r>
            <a:r>
              <a:rPr lang="en-US" altLang="zh-CN" dirty="0">
                <a:latin typeface="楷体" panose="02010609060101010101" pitchFamily="49" charset="-122"/>
                <a:ea typeface="楷体" panose="02010609060101010101" pitchFamily="49" charset="-122"/>
              </a:rPr>
              <a:t>2.8%</a:t>
            </a:r>
            <a:r>
              <a:rPr lang="zh-CN" altLang="en-US" dirty="0">
                <a:latin typeface="楷体" panose="02010609060101010101" pitchFamily="49" charset="-122"/>
                <a:ea typeface="楷体" panose="02010609060101010101" pitchFamily="49" charset="-122"/>
              </a:rPr>
              <a:t>和</a:t>
            </a:r>
            <a:r>
              <a:rPr lang="en-US" altLang="zh-CN" dirty="0">
                <a:latin typeface="楷体" panose="02010609060101010101" pitchFamily="49" charset="-122"/>
                <a:ea typeface="楷体" panose="02010609060101010101" pitchFamily="49" charset="-122"/>
              </a:rPr>
              <a:t>4.8%</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从出口价格中不合理扣减了佣金：依据提交的合同、发票、收款水单、佣金付款等证据举证；</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分季度计算倾销幅度并不合理地进行“归零”：依据印尼法律、</a:t>
            </a:r>
            <a:r>
              <a:rPr lang="en-US" altLang="zh-CN" dirty="0">
                <a:latin typeface="楷体" panose="02010609060101010101" pitchFamily="49" charset="-122"/>
                <a:ea typeface="楷体" panose="02010609060101010101" pitchFamily="49" charset="-122"/>
              </a:rPr>
              <a:t>WTO</a:t>
            </a:r>
            <a:r>
              <a:rPr lang="zh-CN" altLang="en-US" dirty="0">
                <a:latin typeface="楷体" panose="02010609060101010101" pitchFamily="49" charset="-122"/>
                <a:ea typeface="楷体" panose="02010609060101010101" pitchFamily="49" charset="-122"/>
              </a:rPr>
              <a:t>法律、</a:t>
            </a:r>
            <a:r>
              <a:rPr lang="en-US" altLang="zh-CN" dirty="0">
                <a:latin typeface="楷体" panose="02010609060101010101" pitchFamily="49" charset="-122"/>
                <a:ea typeface="楷体" panose="02010609060101010101" pitchFamily="49" charset="-122"/>
              </a:rPr>
              <a:t>WTO</a:t>
            </a:r>
            <a:r>
              <a:rPr lang="zh-CN" altLang="en-US" dirty="0">
                <a:latin typeface="楷体" panose="02010609060101010101" pitchFamily="49" charset="-122"/>
                <a:ea typeface="楷体" panose="02010609060101010101" pitchFamily="49" charset="-122"/>
              </a:rPr>
              <a:t>裁决案例进行法律抗辩；</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不合理地在生产成本中加入外购产品成本，并假定不同季度外购产品成本相同：一方面依据印尼法律抗辩不应加入外购产品成本，一方面依据核查中提交的财务账页证据要求使用分季度实际外购产品成本。</a:t>
            </a:r>
            <a:endParaRPr lang="en-US" altLang="zh-CN" b="1"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中国企业如何在应对东盟反倾销案件中获得零税率或低税率</a:t>
            </a:r>
          </a:p>
        </p:txBody>
      </p:sp>
    </p:spTree>
    <p:extLst>
      <p:ext uri="{BB962C8B-B14F-4D97-AF65-F5344CB8AC3E}">
        <p14:creationId xmlns:p14="http://schemas.microsoft.com/office/powerpoint/2010/main" val="3417414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案例分析：印尼聚酯短纤反倾销调查（续）</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b="1" dirty="0">
                <a:latin typeface="楷体" panose="02010609060101010101" pitchFamily="49" charset="-122"/>
                <a:ea typeface="楷体" panose="02010609060101010101" pitchFamily="49" charset="-122"/>
              </a:rPr>
              <a:t>结果</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r>
              <a:rPr lang="zh-CN" altLang="en-US" dirty="0">
                <a:latin typeface="楷体" panose="02010609060101010101" pitchFamily="49" charset="-122"/>
                <a:ea typeface="楷体" panose="02010609060101010101" pitchFamily="49" charset="-122"/>
              </a:rPr>
              <a:t>税率：中国抽样企业全部零税率；印度应诉企业</a:t>
            </a:r>
            <a:r>
              <a:rPr lang="en-US" altLang="zh-CN" dirty="0">
                <a:latin typeface="楷体" panose="02010609060101010101" pitchFamily="49" charset="-122"/>
                <a:ea typeface="楷体" panose="02010609060101010101" pitchFamily="49" charset="-122"/>
              </a:rPr>
              <a:t>5.82-16.67%</a:t>
            </a:r>
            <a:r>
              <a:rPr lang="zh-CN" altLang="en-US" dirty="0">
                <a:latin typeface="楷体" panose="02010609060101010101" pitchFamily="49" charset="-122"/>
                <a:ea typeface="楷体" panose="02010609060101010101" pitchFamily="49" charset="-122"/>
              </a:rPr>
              <a:t>；台湾企业</a:t>
            </a:r>
            <a:r>
              <a:rPr lang="en-US" altLang="zh-CN" dirty="0">
                <a:latin typeface="楷体" panose="02010609060101010101" pitchFamily="49" charset="-122"/>
                <a:ea typeface="楷体" panose="02010609060101010101" pitchFamily="49" charset="-122"/>
              </a:rPr>
              <a:t>28.47%</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endParaRPr lang="en-US" altLang="zh-CN" b="1"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中国企业如何在应对东盟反倾销案件中获得零税率或低税率</a:t>
            </a:r>
          </a:p>
        </p:txBody>
      </p:sp>
    </p:spTree>
    <p:extLst>
      <p:ext uri="{BB962C8B-B14F-4D97-AF65-F5344CB8AC3E}">
        <p14:creationId xmlns:p14="http://schemas.microsoft.com/office/powerpoint/2010/main" val="2710635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案例分析总结企业如何胜诉</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坚定应诉的决心，组建专项团队，不能因为暂时的挫折放弃；</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依据规则进行法律抗辩是胜诉的重要因素；</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调查中充分提交证据和利用证据是胜诉的重要因素；</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要充分利用好法律程序赋予的权利；</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和其他应诉国家处于同一起跑线，可以比别的国家做得更好；（企业因素、律师因素）</a:t>
            </a:r>
            <a:r>
              <a:rPr lang="en-US" altLang="zh-CN" dirty="0"/>
              <a:t>     </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endParaRPr lang="en-US" altLang="zh-CN" b="1"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中国企业如何在应对东盟反倾销案件中获得零税率或低税率</a:t>
            </a:r>
          </a:p>
        </p:txBody>
      </p:sp>
    </p:spTree>
    <p:extLst>
      <p:ext uri="{BB962C8B-B14F-4D97-AF65-F5344CB8AC3E}">
        <p14:creationId xmlns:p14="http://schemas.microsoft.com/office/powerpoint/2010/main" val="1590349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损害和因果关系的概念</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b="1" dirty="0">
                <a:latin typeface="楷体" panose="02010609060101010101" pitchFamily="49" charset="-122"/>
                <a:ea typeface="楷体" panose="02010609060101010101" pitchFamily="49" charset="-122"/>
              </a:rPr>
              <a:t>损害：</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r>
              <a:rPr lang="en-US" altLang="zh-CN" b="1"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进口大幅增长；</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进口价格对于进口国国内价格的负面影响；</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进口国国内产业的经营情况恶化；</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b="1" dirty="0">
                <a:latin typeface="楷体" panose="02010609060101010101" pitchFamily="49" charset="-122"/>
                <a:ea typeface="楷体" panose="02010609060101010101" pitchFamily="49" charset="-122"/>
              </a:rPr>
              <a:t>因果关系：</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国内产业遭受的损害是由于倾销进口产品造成的；</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倾销进口产品以外的因素造成的损害不能归因于倾销进口产品。、</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实施反倾销措施符合进口国整体利益</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调查中对损害和因果关系的应对</a:t>
            </a:r>
          </a:p>
        </p:txBody>
      </p:sp>
    </p:spTree>
    <p:extLst>
      <p:ext uri="{BB962C8B-B14F-4D97-AF65-F5344CB8AC3E}">
        <p14:creationId xmlns:p14="http://schemas.microsoft.com/office/powerpoint/2010/main" val="3714902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损害和因果关系的认定特点和应对的意义</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如果认定损害或因果关系不成立或征税不符合进口国公共利益则会终止反倾销调查；</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是综合各因素分析得出结论，因此进口国调查机关有很大的自由裁量权；</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调查机关的决定会综合考虑国内生产被调查产品的产业和下游用户行业的利益，但是更倾向于保护国内产业利益；</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反倾销只是针对一个或部分国家，存在国内和其他来源的替代渠道；</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赢得无损害或无因果关系较难，但无损害抗辩可能对于确定倾销幅度产生影响。</a:t>
            </a:r>
            <a:endParaRPr lang="en-US" altLang="zh-CN"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调查中对损害和因果关系的应对</a:t>
            </a:r>
          </a:p>
        </p:txBody>
      </p:sp>
    </p:spTree>
    <p:extLst>
      <p:ext uri="{BB962C8B-B14F-4D97-AF65-F5344CB8AC3E}">
        <p14:creationId xmlns:p14="http://schemas.microsoft.com/office/powerpoint/2010/main" val="1647354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应对损害和因果关系调查</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法律抗辩是应对的基础；</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动员进口国进口商和用户行业对征税提出反对意见是应对的重要方面；</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在政府主管部门和行业商协会组织下集体应对，发挥合力是应对的正确模式；</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不要有“搭便车”的心态，对集体应诉有破坏力；</a:t>
            </a:r>
            <a:endParaRPr lang="en-US" altLang="zh-CN"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调查中对损害和因果关系的应对</a:t>
            </a:r>
          </a:p>
        </p:txBody>
      </p:sp>
    </p:spTree>
    <p:extLst>
      <p:ext uri="{BB962C8B-B14F-4D97-AF65-F5344CB8AC3E}">
        <p14:creationId xmlns:p14="http://schemas.microsoft.com/office/powerpoint/2010/main" val="1575573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marL="457200" lvl="1" indent="0">
              <a:lnSpc>
                <a:spcPct val="150000"/>
              </a:lnSpc>
              <a:buNone/>
            </a:pPr>
            <a:r>
              <a:rPr lang="zh-CN" altLang="en-US" b="1" dirty="0">
                <a:latin typeface="楷体" panose="02010609060101010101" pitchFamily="49" charset="-122"/>
                <a:ea typeface="楷体" panose="02010609060101010101" pitchFamily="49" charset="-122"/>
              </a:rPr>
              <a:t>损害应对案例分析：印尼</a:t>
            </a:r>
            <a:r>
              <a:rPr lang="en-US" altLang="zh-CN" b="1" dirty="0">
                <a:latin typeface="楷体" panose="02010609060101010101" pitchFamily="49" charset="-122"/>
                <a:ea typeface="楷体" panose="02010609060101010101" pitchFamily="49" charset="-122"/>
              </a:rPr>
              <a:t>PET</a:t>
            </a:r>
            <a:r>
              <a:rPr lang="zh-CN" altLang="en-US" b="1" dirty="0">
                <a:latin typeface="楷体" panose="02010609060101010101" pitchFamily="49" charset="-122"/>
                <a:ea typeface="楷体" panose="02010609060101010101" pitchFamily="49" charset="-122"/>
              </a:rPr>
              <a:t>切片第一次反倾销调查</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b="1" dirty="0">
                <a:latin typeface="楷体" panose="02010609060101010101" pitchFamily="49" charset="-122"/>
                <a:ea typeface="楷体" panose="02010609060101010101" pitchFamily="49" charset="-122"/>
              </a:rPr>
              <a:t>案件基本情况：</a:t>
            </a:r>
            <a:r>
              <a:rPr lang="zh-CN" altLang="en-US" dirty="0">
                <a:latin typeface="楷体" panose="02010609060101010101" pitchFamily="49" charset="-122"/>
                <a:ea typeface="楷体" panose="02010609060101010101" pitchFamily="49" charset="-122"/>
              </a:rPr>
              <a:t>开拓阶段的大市场；</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b="1" dirty="0">
                <a:latin typeface="楷体" panose="02010609060101010101" pitchFamily="49" charset="-122"/>
                <a:ea typeface="楷体" panose="02010609060101010101" pitchFamily="49" charset="-122"/>
              </a:rPr>
              <a:t>综合应对工作：</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r>
              <a:rPr lang="en-US" altLang="zh-CN" b="1"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游说</a:t>
            </a:r>
            <a:r>
              <a:rPr lang="zh-CN" altLang="en-US" dirty="0">
                <a:latin typeface="楷体" panose="02010609060101010101" pitchFamily="49" charset="-122"/>
                <a:ea typeface="楷体" panose="02010609060101010101" pitchFamily="49" charset="-122"/>
              </a:rPr>
              <a:t>：动员印尼国内大的行业用户组织成专项协会，参加听证会、游说政府高层；</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b="1"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法律抗辩：</a:t>
            </a:r>
            <a:r>
              <a:rPr lang="zh-CN" altLang="en-US" dirty="0">
                <a:latin typeface="楷体" panose="02010609060101010101" pitchFamily="49" charset="-122"/>
                <a:ea typeface="楷体" panose="02010609060101010101" pitchFamily="49" charset="-122"/>
              </a:rPr>
              <a:t>印尼国内产业没有遭受损害，价格下降是由于成本下降而不是进口冲击等；</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b="1"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中国政府提出关注和意见</a:t>
            </a:r>
            <a:r>
              <a:rPr lang="zh-CN" altLang="en-US" dirty="0">
                <a:latin typeface="楷体" panose="02010609060101010101" pitchFamily="49" charset="-122"/>
                <a:ea typeface="楷体" panose="02010609060101010101" pitchFamily="49" charset="-122"/>
              </a:rPr>
              <a:t>：驻印尼大使馆经商处参加听证会；</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b="1" dirty="0">
                <a:latin typeface="楷体" panose="02010609060101010101" pitchFamily="49" charset="-122"/>
                <a:ea typeface="楷体" panose="02010609060101010101" pitchFamily="49" charset="-122"/>
              </a:rPr>
              <a:t>结果</a:t>
            </a:r>
            <a:r>
              <a:rPr lang="zh-CN" altLang="en-US" dirty="0">
                <a:latin typeface="楷体" panose="02010609060101010101" pitchFamily="49" charset="-122"/>
                <a:ea typeface="楷体" panose="02010609060101010101" pitchFamily="49" charset="-122"/>
              </a:rPr>
              <a:t>：不符合公共利益不采取征税措施</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endParaRPr lang="en-US" altLang="zh-CN"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应对损害和因果关系调查</a:t>
            </a:r>
            <a:r>
              <a:rPr lang="en-US" altLang="zh-CN" dirty="0">
                <a:solidFill>
                  <a:srgbClr val="9B2823"/>
                </a:solidFill>
              </a:rPr>
              <a:t>-</a:t>
            </a:r>
            <a:r>
              <a:rPr lang="zh-CN" altLang="en-US" dirty="0">
                <a:solidFill>
                  <a:srgbClr val="9B2823"/>
                </a:solidFill>
              </a:rPr>
              <a:t>案例分析</a:t>
            </a:r>
          </a:p>
        </p:txBody>
      </p:sp>
    </p:spTree>
    <p:extLst>
      <p:ext uri="{BB962C8B-B14F-4D97-AF65-F5344CB8AC3E}">
        <p14:creationId xmlns:p14="http://schemas.microsoft.com/office/powerpoint/2010/main" val="2390002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反补贴措施</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补贴的性质是</a:t>
            </a:r>
            <a:r>
              <a:rPr lang="zh-CN" altLang="en-US" b="1" dirty="0">
                <a:latin typeface="楷体" panose="02010609060101010101" pitchFamily="49" charset="-122"/>
                <a:ea typeface="楷体" panose="02010609060101010101" pitchFamily="49" charset="-122"/>
              </a:rPr>
              <a:t>政府</a:t>
            </a:r>
            <a:r>
              <a:rPr lang="zh-CN" altLang="en-US" dirty="0">
                <a:latin typeface="楷体" panose="02010609060101010101" pitchFamily="49" charset="-122"/>
                <a:ea typeface="楷体" panose="02010609060101010101" pitchFamily="49" charset="-122"/>
              </a:rPr>
              <a:t>的</a:t>
            </a:r>
            <a:r>
              <a:rPr lang="zh-CN" altLang="en-US" b="1" dirty="0">
                <a:latin typeface="楷体" panose="02010609060101010101" pitchFamily="49" charset="-122"/>
                <a:ea typeface="楷体" panose="02010609060101010101" pitchFamily="49" charset="-122"/>
              </a:rPr>
              <a:t>不公平贸易行为</a:t>
            </a:r>
            <a:r>
              <a:rPr lang="zh-CN" altLang="en-US" dirty="0">
                <a:latin typeface="楷体" panose="02010609060101010101" pitchFamily="49" charset="-122"/>
                <a:ea typeface="楷体" panose="02010609060101010101" pitchFamily="49" charset="-122"/>
              </a:rPr>
              <a:t>：出口国政府向企业提供补贴，通过政府干预降低了出口国企业生产和出口成本，提高本国出口国企业的竞争力，扭曲了国际市场企业间的公平竞争环境；导致对进口国产业的损害；</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反补贴措施的形式：附加关税；</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反补贴措施的目的：抵消出口国政府为企业提供的补贴造成的出口国企业的不公平竞争优势，将进口成本提高到正常水平，救济政府补贴行为对进口国产业造成的损害；</a:t>
            </a:r>
            <a:endParaRPr lang="en-US" altLang="zh-CN"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贸易救济措施的基本形式</a:t>
            </a:r>
          </a:p>
        </p:txBody>
      </p:sp>
    </p:spTree>
    <p:extLst>
      <p:ext uri="{BB962C8B-B14F-4D97-AF65-F5344CB8AC3E}">
        <p14:creationId xmlns:p14="http://schemas.microsoft.com/office/powerpoint/2010/main" val="3891246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AD262B">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1510748" y="0"/>
            <a:ext cx="993913" cy="2708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1550504" y="1642040"/>
            <a:ext cx="1212574" cy="830997"/>
          </a:xfrm>
          <a:prstGeom prst="rect">
            <a:avLst/>
          </a:prstGeom>
          <a:noFill/>
        </p:spPr>
        <p:txBody>
          <a:bodyPr wrap="square" rtlCol="0">
            <a:spAutoFit/>
          </a:bodyPr>
          <a:lstStyle/>
          <a:p>
            <a:r>
              <a:rPr lang="en-US" altLang="zh-CN" sz="4800" b="1" dirty="0">
                <a:solidFill>
                  <a:srgbClr val="DB5355"/>
                </a:solidFill>
                <a:latin typeface="微软雅黑" panose="020B0503020204020204" pitchFamily="34" charset="-122"/>
                <a:ea typeface="微软雅黑" panose="020B0503020204020204" pitchFamily="34" charset="-122"/>
                <a:cs typeface="+mn-ea"/>
                <a:sym typeface="+mn-lt"/>
              </a:rPr>
              <a:t>04</a:t>
            </a:r>
            <a:endParaRPr lang="zh-CN" altLang="en-US" sz="4800" b="1" dirty="0">
              <a:solidFill>
                <a:srgbClr val="DB5355"/>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3850493" y="2117013"/>
            <a:ext cx="5333264" cy="1446550"/>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cs typeface="+mn-ea"/>
                <a:sym typeface="+mn-lt"/>
              </a:rPr>
              <a:t>应对东盟的保障措施调查</a:t>
            </a:r>
          </a:p>
        </p:txBody>
      </p:sp>
      <p:sp>
        <p:nvSpPr>
          <p:cNvPr id="8" name="矩形 7"/>
          <p:cNvSpPr/>
          <p:nvPr/>
        </p:nvSpPr>
        <p:spPr>
          <a:xfrm>
            <a:off x="0" y="5206448"/>
            <a:ext cx="123642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731630" y="938583"/>
            <a:ext cx="661136" cy="760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555" y="1002535"/>
            <a:ext cx="1970976" cy="633667"/>
          </a:xfrm>
          <a:prstGeom prst="rect">
            <a:avLst/>
          </a:prstGeom>
        </p:spPr>
      </p:pic>
    </p:spTree>
    <p:extLst>
      <p:ext uri="{BB962C8B-B14F-4D97-AF65-F5344CB8AC3E}">
        <p14:creationId xmlns:p14="http://schemas.microsoft.com/office/powerpoint/2010/main" val="3363833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70012" y="1242874"/>
            <a:ext cx="10634708" cy="5037966"/>
          </a:xfrm>
          <a:prstGeom prst="rect">
            <a:avLst/>
          </a:prstGeom>
        </p:spPr>
        <p:txBody>
          <a:bodyPr>
            <a:normAutofit fontScale="92500"/>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保障措施的法律条件</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kern="0" dirty="0">
                <a:latin typeface="楷体" panose="02010609060101010101" pitchFamily="49" charset="-122"/>
                <a:ea typeface="楷体" panose="02010609060101010101" pitchFamily="49" charset="-122"/>
                <a:cs typeface="Times New Roman" panose="02020603050405020304" pitchFamily="18" charset="0"/>
              </a:rPr>
              <a:t>进口大幅增长；</a:t>
            </a:r>
            <a:endParaRPr lang="en-US" altLang="zh-CN" kern="0" dirty="0">
              <a:latin typeface="楷体" panose="02010609060101010101" pitchFamily="49" charset="-122"/>
              <a:ea typeface="楷体" panose="02010609060101010101" pitchFamily="49" charset="-122"/>
              <a:cs typeface="Times New Roman" panose="02020603050405020304" pitchFamily="18" charset="0"/>
            </a:endParaRPr>
          </a:p>
          <a:p>
            <a:pPr lvl="1">
              <a:lnSpc>
                <a:spcPct val="150000"/>
              </a:lnSpc>
              <a:buFontTx/>
              <a:buChar char="-"/>
            </a:pPr>
            <a:r>
              <a:rPr lang="zh-CN" altLang="en-US" kern="0" dirty="0">
                <a:latin typeface="楷体" panose="02010609060101010101" pitchFamily="49" charset="-122"/>
                <a:ea typeface="楷体" panose="02010609060101010101" pitchFamily="49" charset="-122"/>
                <a:cs typeface="Times New Roman" panose="02020603050405020304" pitchFamily="18" charset="0"/>
              </a:rPr>
              <a:t>进口增长对于进口国国内产业造成了严重损害；</a:t>
            </a:r>
            <a:endParaRPr lang="en-US" altLang="zh-CN" kern="0" dirty="0">
              <a:latin typeface="楷体" panose="02010609060101010101" pitchFamily="49" charset="-122"/>
              <a:ea typeface="楷体" panose="02010609060101010101" pitchFamily="49" charset="-122"/>
              <a:cs typeface="Times New Roman" panose="02020603050405020304" pitchFamily="18" charset="0"/>
            </a:endParaRPr>
          </a:p>
          <a:p>
            <a:pPr lvl="1">
              <a:lnSpc>
                <a:spcPct val="150000"/>
              </a:lnSpc>
              <a:buFontTx/>
              <a:buChar char="-"/>
            </a:pPr>
            <a:r>
              <a:rPr lang="zh-CN" altLang="en-US" kern="0" dirty="0">
                <a:latin typeface="楷体" panose="02010609060101010101" pitchFamily="49" charset="-122"/>
                <a:ea typeface="楷体" panose="02010609060101010101" pitchFamily="49" charset="-122"/>
                <a:cs typeface="Times New Roman" panose="02020603050405020304" pitchFamily="18" charset="0"/>
              </a:rPr>
              <a:t>进口增长造成的严重损害是不可预见的；</a:t>
            </a:r>
            <a:endParaRPr lang="en-US" altLang="zh-CN" kern="0" dirty="0">
              <a:latin typeface="楷体" panose="02010609060101010101" pitchFamily="49" charset="-122"/>
              <a:ea typeface="楷体" panose="02010609060101010101" pitchFamily="49" charset="-122"/>
              <a:cs typeface="Times New Roman" panose="02020603050405020304" pitchFamily="18" charset="0"/>
            </a:endParaRPr>
          </a:p>
          <a:p>
            <a:pPr lvl="1">
              <a:lnSpc>
                <a:spcPct val="150000"/>
              </a:lnSpc>
              <a:buFontTx/>
              <a:buChar char="-"/>
            </a:pPr>
            <a:r>
              <a:rPr lang="zh-CN" altLang="en-US" kern="0" dirty="0">
                <a:latin typeface="楷体" panose="02010609060101010101" pitchFamily="49" charset="-122"/>
                <a:ea typeface="楷体" panose="02010609060101010101" pitchFamily="49" charset="-122"/>
                <a:cs typeface="Times New Roman" panose="02020603050405020304" pitchFamily="18" charset="0"/>
              </a:rPr>
              <a:t>实施保障措施符合进口国整体利益。</a:t>
            </a:r>
            <a:endParaRPr lang="en-US" altLang="zh-CN" kern="0" dirty="0">
              <a:latin typeface="楷体" panose="02010609060101010101" pitchFamily="49" charset="-122"/>
              <a:ea typeface="楷体" panose="02010609060101010101" pitchFamily="49" charset="-122"/>
              <a:cs typeface="Times New Roman" panose="02020603050405020304" pitchFamily="18" charset="0"/>
            </a:endParaRPr>
          </a:p>
          <a:p>
            <a:pPr lvl="1">
              <a:lnSpc>
                <a:spcPct val="150000"/>
              </a:lnSpc>
            </a:pPr>
            <a:r>
              <a:rPr lang="zh-CN" altLang="en-US" b="1" dirty="0">
                <a:latin typeface="楷体" panose="02010609060101010101" pitchFamily="49" charset="-122"/>
                <a:ea typeface="楷体" panose="02010609060101010101" pitchFamily="49" charset="-122"/>
              </a:rPr>
              <a:t>保障措施的形式（不同形式措施的贸易影响不同）</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增加关税；</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实施数量限制；（不能少于过去三年平均进口数量）</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对全球实施；</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实施期限：</a:t>
            </a:r>
            <a:r>
              <a:rPr lang="en-US" altLang="zh-CN" dirty="0">
                <a:latin typeface="楷体" panose="02010609060101010101" pitchFamily="49" charset="-122"/>
                <a:ea typeface="楷体" panose="02010609060101010101" pitchFamily="49" charset="-122"/>
              </a:rPr>
              <a:t>4</a:t>
            </a:r>
            <a:r>
              <a:rPr lang="zh-CN" altLang="en-US" dirty="0">
                <a:latin typeface="楷体" panose="02010609060101010101" pitchFamily="49" charset="-122"/>
                <a:ea typeface="楷体" panose="02010609060101010101" pitchFamily="49" charset="-122"/>
              </a:rPr>
              <a:t>年，可以再延长</a:t>
            </a:r>
            <a:r>
              <a:rPr lang="en-US" altLang="zh-CN" dirty="0">
                <a:latin typeface="楷体" panose="02010609060101010101" pitchFamily="49" charset="-122"/>
                <a:ea typeface="楷体" panose="02010609060101010101" pitchFamily="49" charset="-122"/>
              </a:rPr>
              <a:t>6</a:t>
            </a:r>
            <a:r>
              <a:rPr lang="zh-CN" altLang="en-US" dirty="0">
                <a:latin typeface="楷体" panose="02010609060101010101" pitchFamily="49" charset="-122"/>
                <a:ea typeface="楷体" panose="02010609060101010101" pitchFamily="49" charset="-122"/>
              </a:rPr>
              <a:t>年；</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需要对受影响的出口国予以贸易利益补偿，或出口国在措施实施三年后可以对进口国实施贸易报复</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endParaRPr lang="en-US" altLang="zh-CN" sz="2000" kern="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4" name="标题占位符 1"/>
          <p:cNvSpPr txBox="1">
            <a:spLocks/>
          </p:cNvSpPr>
          <p:nvPr/>
        </p:nvSpPr>
        <p:spPr>
          <a:xfrm>
            <a:off x="2008809" y="304384"/>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了解保障措施的法律条件和形式</a:t>
            </a:r>
          </a:p>
        </p:txBody>
      </p:sp>
    </p:spTree>
    <p:extLst>
      <p:ext uri="{BB962C8B-B14F-4D97-AF65-F5344CB8AC3E}">
        <p14:creationId xmlns:p14="http://schemas.microsoft.com/office/powerpoint/2010/main" val="2577022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89120" y="1929502"/>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东盟频繁利用保障措施调查：</a:t>
            </a:r>
            <a:r>
              <a:rPr lang="zh-CN" altLang="en-US" dirty="0">
                <a:latin typeface="楷体" panose="02010609060101010101" pitchFamily="49" charset="-122"/>
                <a:ea typeface="楷体" panose="02010609060101010101" pitchFamily="49" charset="-122"/>
              </a:rPr>
              <a:t>共</a:t>
            </a:r>
            <a:r>
              <a:rPr lang="en-US" altLang="zh-CN" dirty="0">
                <a:latin typeface="楷体" panose="02010609060101010101" pitchFamily="49" charset="-122"/>
                <a:ea typeface="楷体" panose="02010609060101010101" pitchFamily="49" charset="-122"/>
              </a:rPr>
              <a:t>44</a:t>
            </a:r>
            <a:r>
              <a:rPr lang="zh-CN" altLang="en-US" dirty="0">
                <a:latin typeface="楷体" panose="02010609060101010101" pitchFamily="49" charset="-122"/>
                <a:ea typeface="楷体" panose="02010609060101010101" pitchFamily="49" charset="-122"/>
              </a:rPr>
              <a:t>个保障措施调查，仅略少于反倾销调查数量；</a:t>
            </a:r>
            <a:endParaRPr lang="en-US" altLang="zh-CN" dirty="0">
              <a:latin typeface="楷体" panose="02010609060101010101" pitchFamily="49" charset="-122"/>
              <a:ea typeface="楷体" panose="02010609060101010101" pitchFamily="49" charset="-122"/>
            </a:endParaRPr>
          </a:p>
          <a:p>
            <a:pPr lvl="1">
              <a:lnSpc>
                <a:spcPct val="150000"/>
              </a:lnSpc>
            </a:pPr>
            <a:r>
              <a:rPr lang="zh-CN" altLang="en-US" b="1" dirty="0">
                <a:latin typeface="楷体" panose="02010609060101010101" pitchFamily="49" charset="-122"/>
                <a:ea typeface="楷体" panose="02010609060101010101" pitchFamily="49" charset="-122"/>
              </a:rPr>
              <a:t>基本实施了保障措施：</a:t>
            </a:r>
            <a:r>
              <a:rPr lang="zh-CN" altLang="en-US" dirty="0">
                <a:latin typeface="楷体" panose="02010609060101010101" pitchFamily="49" charset="-122"/>
                <a:ea typeface="楷体" panose="02010609060101010101" pitchFamily="49" charset="-122"/>
              </a:rPr>
              <a:t>仅在</a:t>
            </a:r>
            <a:r>
              <a:rPr lang="en-US" altLang="zh-CN" dirty="0">
                <a:latin typeface="楷体" panose="02010609060101010101" pitchFamily="49" charset="-122"/>
                <a:ea typeface="楷体" panose="02010609060101010101" pitchFamily="49" charset="-122"/>
              </a:rPr>
              <a:t>7</a:t>
            </a:r>
            <a:r>
              <a:rPr lang="zh-CN" altLang="en-US" dirty="0">
                <a:latin typeface="楷体" panose="02010609060101010101" pitchFamily="49" charset="-122"/>
                <a:ea typeface="楷体" panose="02010609060101010101" pitchFamily="49" charset="-122"/>
              </a:rPr>
              <a:t>个案件中终止调查，没有采取措施；</a:t>
            </a:r>
            <a:endParaRPr lang="en-US" altLang="zh-CN" dirty="0">
              <a:latin typeface="楷体" panose="02010609060101010101" pitchFamily="49" charset="-122"/>
              <a:ea typeface="楷体" panose="02010609060101010101" pitchFamily="49" charset="-122"/>
            </a:endParaRPr>
          </a:p>
          <a:p>
            <a:pPr lvl="1">
              <a:lnSpc>
                <a:spcPct val="150000"/>
              </a:lnSpc>
            </a:pPr>
            <a:r>
              <a:rPr lang="zh-CN" altLang="en-US" dirty="0">
                <a:latin typeface="楷体" panose="02010609060101010101" pitchFamily="49" charset="-122"/>
                <a:ea typeface="楷体" panose="02010609060101010101" pitchFamily="49" charset="-122"/>
              </a:rPr>
              <a:t>保障措施的法律认定特点类似于反倾销的损害和因果关系认定，但由于是对全球实施，没有替代的进口渠道，和反倾销措施相比一般对于下游行业的影响更大</a:t>
            </a:r>
            <a:endParaRPr lang="en-US" altLang="zh-CN"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东盟保障措施调查的特点</a:t>
            </a:r>
          </a:p>
        </p:txBody>
      </p:sp>
    </p:spTree>
    <p:extLst>
      <p:ext uri="{BB962C8B-B14F-4D97-AF65-F5344CB8AC3E}">
        <p14:creationId xmlns:p14="http://schemas.microsoft.com/office/powerpoint/2010/main" val="3040584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89120" y="1929502"/>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应对保障措施调查</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法律抗辩是应对的基础；</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动员进口国进口商和用户行业对征税提出反对意见是应对的重要方面；</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在政府主管部门和行业商协会组织下集体应对，发挥合力是应对的争取模式；</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b="1" dirty="0">
                <a:latin typeface="楷体" panose="02010609060101010101" pitchFamily="49" charset="-122"/>
                <a:ea typeface="楷体" panose="02010609060101010101" pitchFamily="49" charset="-122"/>
              </a:rPr>
              <a:t>争取灵活措施最大可能维护出口利益</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endParaRPr lang="en-US" altLang="zh-CN"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中国企业如何应对东盟保障措施调查</a:t>
            </a:r>
          </a:p>
        </p:txBody>
      </p:sp>
    </p:spTree>
    <p:extLst>
      <p:ext uri="{BB962C8B-B14F-4D97-AF65-F5344CB8AC3E}">
        <p14:creationId xmlns:p14="http://schemas.microsoft.com/office/powerpoint/2010/main" val="277450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89120" y="1929502"/>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marL="457200" lvl="1" indent="0">
              <a:lnSpc>
                <a:spcPct val="150000"/>
              </a:lnSpc>
              <a:buNone/>
            </a:pPr>
            <a:r>
              <a:rPr lang="zh-CN" altLang="en-US" b="1" dirty="0">
                <a:latin typeface="楷体" panose="02010609060101010101" pitchFamily="49" charset="-122"/>
                <a:ea typeface="楷体" panose="02010609060101010101" pitchFamily="49" charset="-122"/>
              </a:rPr>
              <a:t>越南彩涂板保障措施调查：</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b="1" dirty="0">
                <a:latin typeface="楷体" panose="02010609060101010101" pitchFamily="49" charset="-122"/>
                <a:ea typeface="楷体" panose="02010609060101010101" pitchFamily="49" charset="-122"/>
              </a:rPr>
              <a:t>案件基本情况：</a:t>
            </a:r>
            <a:r>
              <a:rPr lang="zh-CN" altLang="en-US" dirty="0">
                <a:latin typeface="楷体" panose="02010609060101010101" pitchFamily="49" charset="-122"/>
                <a:ea typeface="楷体" panose="02010609060101010101" pitchFamily="49" charset="-122"/>
              </a:rPr>
              <a:t>中国对越南出口占越南总进口量约</a:t>
            </a:r>
            <a:r>
              <a:rPr lang="en-US" altLang="zh-CN" dirty="0">
                <a:latin typeface="楷体" panose="02010609060101010101" pitchFamily="49" charset="-122"/>
                <a:ea typeface="楷体" panose="02010609060101010101" pitchFamily="49" charset="-122"/>
              </a:rPr>
              <a:t>80%</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b="1" dirty="0">
                <a:latin typeface="楷体" panose="02010609060101010101" pitchFamily="49" charset="-122"/>
                <a:ea typeface="楷体" panose="02010609060101010101" pitchFamily="49" charset="-122"/>
              </a:rPr>
              <a:t>行业组织：</a:t>
            </a:r>
            <a:r>
              <a:rPr lang="zh-CN" altLang="en-US" dirty="0">
                <a:latin typeface="楷体" panose="02010609060101010101" pitchFamily="49" charset="-122"/>
                <a:ea typeface="楷体" panose="02010609060101010101" pitchFamily="49" charset="-122"/>
              </a:rPr>
              <a:t>聘请律师，组团游说越南主要客户和用户，和调查机关会面协商解决贸易关注的办法；提出行业自律的方案；</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b="1" dirty="0">
                <a:latin typeface="楷体" panose="02010609060101010101" pitchFamily="49" charset="-122"/>
                <a:ea typeface="楷体" panose="02010609060101010101" pitchFamily="49" charset="-122"/>
              </a:rPr>
              <a:t>法律抗辩：</a:t>
            </a:r>
            <a:r>
              <a:rPr lang="zh-CN" altLang="en-US" dirty="0">
                <a:latin typeface="楷体" panose="02010609060101010101" pitchFamily="49" charset="-122"/>
                <a:ea typeface="楷体" panose="02010609060101010101" pitchFamily="49" charset="-122"/>
              </a:rPr>
              <a:t>通过查询越南行业信息，抓住了越南主要生产商也是同期进行反倾销调查的镀锌板的生产商，其总体利润在增长，无法就两个案子同时被损害自圆其说；</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b="1" dirty="0">
                <a:latin typeface="楷体" panose="02010609060101010101" pitchFamily="49" charset="-122"/>
                <a:ea typeface="楷体" panose="02010609060101010101" pitchFamily="49" charset="-122"/>
              </a:rPr>
              <a:t>灵活的措施形式</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配额加配额外关税；维持历史出口数量</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中方自主分配配额：配额租金</a:t>
            </a:r>
            <a:endParaRPr lang="en-US" altLang="zh-CN" dirty="0">
              <a:latin typeface="楷体" panose="02010609060101010101" pitchFamily="49" charset="-122"/>
              <a:ea typeface="楷体" panose="02010609060101010101" pitchFamily="49" charset="-122"/>
            </a:endParaRPr>
          </a:p>
          <a:p>
            <a:pPr lvl="1">
              <a:lnSpc>
                <a:spcPct val="150000"/>
              </a:lnSpc>
            </a:pPr>
            <a:endParaRPr lang="en-US" altLang="zh-CN"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应对东盟保障措施调查</a:t>
            </a:r>
            <a:r>
              <a:rPr lang="en-US" altLang="zh-CN" dirty="0">
                <a:solidFill>
                  <a:srgbClr val="9B2823"/>
                </a:solidFill>
              </a:rPr>
              <a:t>-</a:t>
            </a:r>
            <a:r>
              <a:rPr lang="zh-CN" altLang="en-US" dirty="0">
                <a:solidFill>
                  <a:srgbClr val="9B2823"/>
                </a:solidFill>
              </a:rPr>
              <a:t>案例分析</a:t>
            </a:r>
          </a:p>
        </p:txBody>
      </p:sp>
    </p:spTree>
    <p:extLst>
      <p:ext uri="{BB962C8B-B14F-4D97-AF65-F5344CB8AC3E}">
        <p14:creationId xmlns:p14="http://schemas.microsoft.com/office/powerpoint/2010/main" val="2484494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AD262B">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1510748" y="0"/>
            <a:ext cx="993913" cy="2708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1550504" y="1642040"/>
            <a:ext cx="1212574" cy="830997"/>
          </a:xfrm>
          <a:prstGeom prst="rect">
            <a:avLst/>
          </a:prstGeom>
          <a:noFill/>
        </p:spPr>
        <p:txBody>
          <a:bodyPr wrap="square" rtlCol="0">
            <a:spAutoFit/>
          </a:bodyPr>
          <a:lstStyle/>
          <a:p>
            <a:r>
              <a:rPr lang="en-US" altLang="zh-CN" sz="4800" b="1" dirty="0">
                <a:solidFill>
                  <a:srgbClr val="DB5355"/>
                </a:solidFill>
                <a:latin typeface="微软雅黑" panose="020B0503020204020204" pitchFamily="34" charset="-122"/>
                <a:ea typeface="微软雅黑" panose="020B0503020204020204" pitchFamily="34" charset="-122"/>
                <a:cs typeface="+mn-ea"/>
                <a:sym typeface="+mn-lt"/>
              </a:rPr>
              <a:t>05</a:t>
            </a:r>
            <a:endParaRPr lang="zh-CN" altLang="en-US" sz="4800" b="1" dirty="0">
              <a:solidFill>
                <a:srgbClr val="DB5355"/>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3850492" y="2117013"/>
            <a:ext cx="5776983" cy="1200329"/>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给企业应诉东盟贸易救济调查的总结建议</a:t>
            </a:r>
          </a:p>
        </p:txBody>
      </p:sp>
      <p:sp>
        <p:nvSpPr>
          <p:cNvPr id="8" name="矩形 7"/>
          <p:cNvSpPr/>
          <p:nvPr/>
        </p:nvSpPr>
        <p:spPr>
          <a:xfrm>
            <a:off x="0" y="5206448"/>
            <a:ext cx="123642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731630" y="938583"/>
            <a:ext cx="661136" cy="760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555" y="1002535"/>
            <a:ext cx="1970976" cy="633667"/>
          </a:xfrm>
          <a:prstGeom prst="rect">
            <a:avLst/>
          </a:prstGeom>
        </p:spPr>
      </p:pic>
    </p:spTree>
    <p:extLst>
      <p:ext uri="{BB962C8B-B14F-4D97-AF65-F5344CB8AC3E}">
        <p14:creationId xmlns:p14="http://schemas.microsoft.com/office/powerpoint/2010/main" val="1369975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企业要坚定通过应诉争取保住和扩大东盟市场的机会；在东盟在反倾销中承认中国市场经济地位的背景下应具备胜诉的信心；</a:t>
            </a:r>
            <a:endParaRPr lang="en-US" altLang="zh-CN" b="1" dirty="0">
              <a:latin typeface="楷体" panose="02010609060101010101" pitchFamily="49" charset="-122"/>
              <a:ea typeface="楷体" panose="02010609060101010101" pitchFamily="49" charset="-122"/>
            </a:endParaRPr>
          </a:p>
          <a:p>
            <a:pPr lvl="1">
              <a:lnSpc>
                <a:spcPct val="150000"/>
              </a:lnSpc>
            </a:pPr>
            <a:r>
              <a:rPr lang="zh-CN" altLang="en-US" dirty="0">
                <a:latin typeface="楷体" panose="02010609060101010101" pitchFamily="49" charset="-122"/>
                <a:ea typeface="楷体" panose="02010609060101010101" pitchFamily="49" charset="-122"/>
              </a:rPr>
              <a:t>企业要关注市场动向和信息，有预警信息时提前进行准备；</a:t>
            </a:r>
            <a:endParaRPr lang="en-US" altLang="zh-CN" dirty="0">
              <a:latin typeface="楷体" panose="02010609060101010101" pitchFamily="49" charset="-122"/>
              <a:ea typeface="楷体" panose="02010609060101010101" pitchFamily="49" charset="-122"/>
            </a:endParaRPr>
          </a:p>
          <a:p>
            <a:pPr lvl="1">
              <a:lnSpc>
                <a:spcPct val="150000"/>
              </a:lnSpc>
            </a:pPr>
            <a:r>
              <a:rPr lang="zh-CN" altLang="en-US" b="1" dirty="0">
                <a:latin typeface="楷体" panose="02010609060101010101" pitchFamily="49" charset="-122"/>
                <a:ea typeface="楷体" panose="02010609060101010101" pitchFamily="49" charset="-122"/>
              </a:rPr>
              <a:t>选择律师和律师的作用</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掌握规则才能利用规则；</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进行反倾销税率测算、提出方案、解决问题；（不是简单填写问卷）</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律师能够充分投入是做好法律服务的基础。</a:t>
            </a:r>
            <a:endParaRPr lang="en-US" altLang="zh-CN" dirty="0">
              <a:latin typeface="楷体" panose="02010609060101010101" pitchFamily="49" charset="-122"/>
              <a:ea typeface="楷体" panose="02010609060101010101" pitchFamily="49" charset="-122"/>
            </a:endParaRPr>
          </a:p>
          <a:p>
            <a:pPr lvl="1">
              <a:lnSpc>
                <a:spcPct val="150000"/>
              </a:lnSpc>
            </a:pPr>
            <a:r>
              <a:rPr lang="zh-CN" altLang="en-US" b="1" dirty="0">
                <a:latin typeface="楷体" panose="02010609060101010101" pitchFamily="49" charset="-122"/>
                <a:ea typeface="楷体" panose="02010609060101010101" pitchFamily="49" charset="-122"/>
              </a:rPr>
              <a:t>积极进行集体损害应对和保障措施应对。</a:t>
            </a:r>
            <a:endParaRPr lang="en-US" altLang="zh-CN" b="1" dirty="0">
              <a:latin typeface="楷体" panose="02010609060101010101" pitchFamily="49" charset="-122"/>
              <a:ea typeface="楷体" panose="02010609060101010101" pitchFamily="49" charset="-122"/>
            </a:endParaRPr>
          </a:p>
          <a:p>
            <a:pPr marL="457200" lvl="1" indent="0">
              <a:lnSpc>
                <a:spcPct val="150000"/>
              </a:lnSpc>
              <a:buNone/>
            </a:pPr>
            <a:endParaRPr lang="en-US" altLang="zh-CN" dirty="0"/>
          </a:p>
          <a:p>
            <a:pPr lvl="2"/>
            <a:endParaRPr lang="zh-CN" altLang="en-US" dirty="0"/>
          </a:p>
          <a:p>
            <a:pPr lvl="3"/>
            <a:endParaRPr lang="zh-CN" altLang="en-US" dirty="0"/>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一些总体的建议</a:t>
            </a:r>
          </a:p>
        </p:txBody>
      </p:sp>
    </p:spTree>
    <p:extLst>
      <p:ext uri="{BB962C8B-B14F-4D97-AF65-F5344CB8AC3E}">
        <p14:creationId xmlns:p14="http://schemas.microsoft.com/office/powerpoint/2010/main" val="1623404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625494" y="1431296"/>
            <a:ext cx="3190296" cy="1754326"/>
          </a:xfrm>
          <a:prstGeom prst="rect">
            <a:avLst/>
          </a:prstGeom>
          <a:noFill/>
        </p:spPr>
        <p:txBody>
          <a:bodyPr wrap="none" rtlCol="0">
            <a:spAutoFit/>
            <a:scene3d>
              <a:camera prst="orthographicFront"/>
              <a:lightRig rig="threePt" dir="t"/>
            </a:scene3d>
            <a:sp3d contourW="12700"/>
          </a:bodyPr>
          <a:lstStyle/>
          <a:p>
            <a:pPr algn="ctr"/>
            <a:r>
              <a:rPr lang="en-US" altLang="zh-CN" sz="5400" b="1" dirty="0">
                <a:solidFill>
                  <a:schemeClr val="tx1">
                    <a:lumMod val="75000"/>
                    <a:lumOff val="25000"/>
                  </a:schemeClr>
                </a:solidFill>
                <a:latin typeface="微软雅黑" panose="020B0503020204020204" pitchFamily="34" charset="-122"/>
                <a:ea typeface="微软雅黑" panose="020B0503020204020204" pitchFamily="34" charset="-122"/>
              </a:rPr>
              <a:t>THANKS</a:t>
            </a:r>
          </a:p>
          <a:p>
            <a:pPr algn="ctr"/>
            <a:r>
              <a:rPr lang="zh-CN" altLang="en-US" sz="5400" b="1" dirty="0">
                <a:solidFill>
                  <a:schemeClr val="tx1">
                    <a:lumMod val="75000"/>
                    <a:lumOff val="25000"/>
                  </a:schemeClr>
                </a:solidFill>
                <a:latin typeface="微软雅黑" panose="020B0503020204020204" pitchFamily="34" charset="-122"/>
                <a:ea typeface="微软雅黑" panose="020B0503020204020204" pitchFamily="34" charset="-122"/>
              </a:rPr>
              <a:t>谢谢</a:t>
            </a:r>
            <a:endParaRPr lang="en-US" altLang="zh-CN" sz="5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341739" y="3295501"/>
            <a:ext cx="1757809" cy="397324"/>
            <a:chOff x="1193800" y="4538436"/>
            <a:chExt cx="2120900" cy="471170"/>
          </a:xfrm>
          <a:solidFill>
            <a:srgbClr val="A0342F"/>
          </a:solidFill>
        </p:grpSpPr>
        <p:sp>
          <p:nvSpPr>
            <p:cNvPr id="10" name="矩形: 圆角 9"/>
            <p:cNvSpPr/>
            <p:nvPr/>
          </p:nvSpPr>
          <p:spPr>
            <a:xfrm>
              <a:off x="1193800" y="4538436"/>
              <a:ext cx="2120900" cy="4711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文本框 13"/>
            <p:cNvSpPr txBox="1"/>
            <p:nvPr/>
          </p:nvSpPr>
          <p:spPr>
            <a:xfrm>
              <a:off x="1364290" y="4607939"/>
              <a:ext cx="1739159" cy="364980"/>
            </a:xfrm>
            <a:prstGeom prst="rect">
              <a:avLst/>
            </a:prstGeom>
            <a:grpFill/>
          </p:spPr>
          <p:txBody>
            <a:bodyPr wrap="none" rtlCol="0">
              <a:spAutoFit/>
              <a:scene3d>
                <a:camera prst="orthographicFront"/>
                <a:lightRig rig="threePt" dir="t"/>
              </a:scene3d>
              <a:sp3d contourW="12700"/>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演讲人：李法寅</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sp>
        <p:nvSpPr>
          <p:cNvPr id="21" name="任意多边形: 形状 20">
            <a:extLst>
              <a:ext uri="{FF2B5EF4-FFF2-40B4-BE49-F238E27FC236}">
                <a16:creationId xmlns:a16="http://schemas.microsoft.com/office/drawing/2014/main" id="{F03F3527-07C2-4583-A1CE-3F347932A255}"/>
              </a:ext>
            </a:extLst>
          </p:cNvPr>
          <p:cNvSpPr/>
          <p:nvPr/>
        </p:nvSpPr>
        <p:spPr>
          <a:xfrm>
            <a:off x="7741849" y="-1"/>
            <a:ext cx="2622911" cy="5026457"/>
          </a:xfrm>
          <a:custGeom>
            <a:avLst/>
            <a:gdLst>
              <a:gd name="connsiteX0" fmla="*/ 1065392 w 1829823"/>
              <a:gd name="connsiteY0" fmla="*/ 0 h 2856710"/>
              <a:gd name="connsiteX1" fmla="*/ 1829823 w 1829823"/>
              <a:gd name="connsiteY1" fmla="*/ 0 h 2856710"/>
              <a:gd name="connsiteX2" fmla="*/ 1805983 w 1829823"/>
              <a:gd name="connsiteY2" fmla="*/ 22229 h 2856710"/>
              <a:gd name="connsiteX3" fmla="*/ 493045 w 1829823"/>
              <a:gd name="connsiteY3" fmla="*/ 1442381 h 2856710"/>
              <a:gd name="connsiteX4" fmla="*/ 703415 w 1829823"/>
              <a:gd name="connsiteY4" fmla="*/ 2856710 h 2856710"/>
              <a:gd name="connsiteX5" fmla="*/ 153218 w 1829823"/>
              <a:gd name="connsiteY5" fmla="*/ 2215893 h 2856710"/>
              <a:gd name="connsiteX6" fmla="*/ 308568 w 1829823"/>
              <a:gd name="connsiteY6" fmla="*/ 762725 h 2856710"/>
              <a:gd name="connsiteX7" fmla="*/ 1050849 w 1829823"/>
              <a:gd name="connsiteY7" fmla="*/ 14846 h 285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9823" h="2856710">
                <a:moveTo>
                  <a:pt x="1065392" y="0"/>
                </a:moveTo>
                <a:lnTo>
                  <a:pt x="1829823" y="0"/>
                </a:lnTo>
                <a:lnTo>
                  <a:pt x="1805983" y="22229"/>
                </a:lnTo>
                <a:cubicBezTo>
                  <a:pt x="1569873" y="243073"/>
                  <a:pt x="617649" y="1145032"/>
                  <a:pt x="493045" y="1442381"/>
                </a:cubicBezTo>
                <a:cubicBezTo>
                  <a:pt x="153218" y="2264440"/>
                  <a:pt x="703415" y="2856710"/>
                  <a:pt x="703415" y="2856710"/>
                </a:cubicBezTo>
                <a:cubicBezTo>
                  <a:pt x="703415" y="2856710"/>
                  <a:pt x="389479" y="2659287"/>
                  <a:pt x="153218" y="2215893"/>
                </a:cubicBezTo>
                <a:cubicBezTo>
                  <a:pt x="-83043" y="1772499"/>
                  <a:pt x="-57152" y="1125208"/>
                  <a:pt x="308568" y="762725"/>
                </a:cubicBezTo>
                <a:cubicBezTo>
                  <a:pt x="605715" y="468208"/>
                  <a:pt x="937047" y="130960"/>
                  <a:pt x="1050849" y="14846"/>
                </a:cubicBezTo>
                <a:close/>
              </a:path>
            </a:pathLst>
          </a:custGeom>
          <a:solidFill>
            <a:srgbClr val="C25C60"/>
          </a:solidFill>
          <a:ln w="32298" cap="flat">
            <a:noFill/>
            <a:prstDash val="solid"/>
            <a:miter/>
          </a:ln>
        </p:spPr>
        <p:txBody>
          <a:bodyPr rtlCol="0" anchor="ctr"/>
          <a:lstStyle/>
          <a:p>
            <a:endParaRPr lang="zh-CN" altLang="en-US" sz="2400"/>
          </a:p>
        </p:txBody>
      </p:sp>
      <p:sp>
        <p:nvSpPr>
          <p:cNvPr id="22" name="任意多边形: 形状 21">
            <a:extLst>
              <a:ext uri="{FF2B5EF4-FFF2-40B4-BE49-F238E27FC236}">
                <a16:creationId xmlns:a16="http://schemas.microsoft.com/office/drawing/2014/main" id="{EA8DF5C4-5650-4707-921B-0E5B4774C55B}"/>
              </a:ext>
            </a:extLst>
          </p:cNvPr>
          <p:cNvSpPr/>
          <p:nvPr/>
        </p:nvSpPr>
        <p:spPr>
          <a:xfrm>
            <a:off x="8429700" y="1108063"/>
            <a:ext cx="3290451" cy="5771200"/>
          </a:xfrm>
          <a:custGeom>
            <a:avLst/>
            <a:gdLst>
              <a:gd name="connsiteX0" fmla="*/ 830651 w 2342074"/>
              <a:gd name="connsiteY0" fmla="*/ 0 h 3346492"/>
              <a:gd name="connsiteX1" fmla="*/ 798287 w 2342074"/>
              <a:gd name="connsiteY1" fmla="*/ 1796232 h 3346492"/>
              <a:gd name="connsiteX2" fmla="*/ 2342074 w 2342074"/>
              <a:gd name="connsiteY2" fmla="*/ 3346492 h 3346492"/>
              <a:gd name="connsiteX3" fmla="*/ 1429395 w 2342074"/>
              <a:gd name="connsiteY3" fmla="*/ 3346492 h 3346492"/>
              <a:gd name="connsiteX4" fmla="*/ 296636 w 2342074"/>
              <a:gd name="connsiteY4" fmla="*/ 2184606 h 3346492"/>
              <a:gd name="connsiteX5" fmla="*/ 15064 w 2342074"/>
              <a:gd name="connsiteY5" fmla="*/ 1165123 h 3346492"/>
              <a:gd name="connsiteX6" fmla="*/ 830651 w 2342074"/>
              <a:gd name="connsiteY6" fmla="*/ 0 h 334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074" h="3346492">
                <a:moveTo>
                  <a:pt x="830651" y="0"/>
                </a:moveTo>
                <a:cubicBezTo>
                  <a:pt x="199542" y="640817"/>
                  <a:pt x="468168" y="1462877"/>
                  <a:pt x="798287" y="1796232"/>
                </a:cubicBezTo>
                <a:cubicBezTo>
                  <a:pt x="1128405" y="2129586"/>
                  <a:pt x="2342074" y="3346492"/>
                  <a:pt x="2342074" y="3346492"/>
                </a:cubicBezTo>
                <a:lnTo>
                  <a:pt x="1429395" y="3346492"/>
                </a:lnTo>
                <a:lnTo>
                  <a:pt x="296636" y="2184606"/>
                </a:lnTo>
                <a:cubicBezTo>
                  <a:pt x="296636" y="2184606"/>
                  <a:pt x="-78793" y="1786522"/>
                  <a:pt x="15064" y="1165123"/>
                </a:cubicBezTo>
                <a:cubicBezTo>
                  <a:pt x="108921" y="543724"/>
                  <a:pt x="830651" y="0"/>
                  <a:pt x="830651" y="0"/>
                </a:cubicBezTo>
                <a:close/>
              </a:path>
            </a:pathLst>
          </a:custGeom>
          <a:solidFill>
            <a:schemeClr val="bg2">
              <a:lumMod val="50000"/>
            </a:schemeClr>
          </a:solidFill>
          <a:ln w="32298" cap="flat">
            <a:noFill/>
            <a:prstDash val="solid"/>
            <a:miter/>
          </a:ln>
        </p:spPr>
        <p:txBody>
          <a:bodyPr rtlCol="0" anchor="ctr"/>
          <a:lstStyle/>
          <a:p>
            <a:endParaRPr lang="zh-CN" altLang="en-US" sz="2400"/>
          </a:p>
        </p:txBody>
      </p:sp>
      <p:sp>
        <p:nvSpPr>
          <p:cNvPr id="23" name="任意多边形: 形状 22">
            <a:extLst>
              <a:ext uri="{FF2B5EF4-FFF2-40B4-BE49-F238E27FC236}">
                <a16:creationId xmlns:a16="http://schemas.microsoft.com/office/drawing/2014/main" id="{EF6A1065-E72A-430F-A8EA-11C2C29996B9}"/>
              </a:ext>
            </a:extLst>
          </p:cNvPr>
          <p:cNvSpPr/>
          <p:nvPr/>
        </p:nvSpPr>
        <p:spPr>
          <a:xfrm>
            <a:off x="9181032" y="1"/>
            <a:ext cx="3028112" cy="6900523"/>
          </a:xfrm>
          <a:custGeom>
            <a:avLst/>
            <a:gdLst>
              <a:gd name="connsiteX0" fmla="*/ 1727468 w 3694103"/>
              <a:gd name="connsiteY0" fmla="*/ 0 h 6858000"/>
              <a:gd name="connsiteX1" fmla="*/ 3694103 w 3694103"/>
              <a:gd name="connsiteY1" fmla="*/ 0 h 6858000"/>
              <a:gd name="connsiteX2" fmla="*/ 3694103 w 3694103"/>
              <a:gd name="connsiteY2" fmla="*/ 6858000 h 6858000"/>
              <a:gd name="connsiteX3" fmla="*/ 3258678 w 3694103"/>
              <a:gd name="connsiteY3" fmla="*/ 6858000 h 6858000"/>
              <a:gd name="connsiteX4" fmla="*/ 883815 w 3694103"/>
              <a:gd name="connsiteY4" fmla="*/ 4483141 h 6858000"/>
              <a:gd name="connsiteX5" fmla="*/ 561989 w 3694103"/>
              <a:gd name="connsiteY5" fmla="*/ 1198288 h 6858000"/>
              <a:gd name="connsiteX6" fmla="*/ 1705756 w 3694103"/>
              <a:gd name="connsiteY6" fmla="*/ 22662 h 6858000"/>
              <a:gd name="connsiteX7" fmla="*/ 1727468 w 3694103"/>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4103" h="6858000">
                <a:moveTo>
                  <a:pt x="1727468" y="0"/>
                </a:moveTo>
                <a:lnTo>
                  <a:pt x="3694103" y="0"/>
                </a:lnTo>
                <a:lnTo>
                  <a:pt x="3694103" y="6858000"/>
                </a:lnTo>
                <a:lnTo>
                  <a:pt x="3258678" y="6858000"/>
                </a:lnTo>
                <a:cubicBezTo>
                  <a:pt x="3258678" y="6858000"/>
                  <a:pt x="2354231" y="5953555"/>
                  <a:pt x="883815" y="4483141"/>
                </a:cubicBezTo>
                <a:cubicBezTo>
                  <a:pt x="-586601" y="3012725"/>
                  <a:pt x="123639" y="1636639"/>
                  <a:pt x="561989" y="1198288"/>
                </a:cubicBezTo>
                <a:cubicBezTo>
                  <a:pt x="945546" y="814733"/>
                  <a:pt x="1558509" y="176282"/>
                  <a:pt x="1705756" y="22662"/>
                </a:cubicBezTo>
                <a:lnTo>
                  <a:pt x="1727468" y="0"/>
                </a:lnTo>
                <a:close/>
              </a:path>
            </a:pathLst>
          </a:custGeom>
          <a:blipFill>
            <a:blip r:embed="rId3">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任意多边形: 形状 25">
            <a:extLst>
              <a:ext uri="{FF2B5EF4-FFF2-40B4-BE49-F238E27FC236}">
                <a16:creationId xmlns:a16="http://schemas.microsoft.com/office/drawing/2014/main" id="{D3B2E3F4-4754-404D-9768-6275B08BC2BE}"/>
              </a:ext>
            </a:extLst>
          </p:cNvPr>
          <p:cNvSpPr/>
          <p:nvPr/>
        </p:nvSpPr>
        <p:spPr>
          <a:xfrm>
            <a:off x="268926" y="5005194"/>
            <a:ext cx="1206465" cy="1852807"/>
          </a:xfrm>
          <a:custGeom>
            <a:avLst/>
            <a:gdLst>
              <a:gd name="connsiteX0" fmla="*/ 0 w 1061803"/>
              <a:gd name="connsiteY0" fmla="*/ 0 h 2165417"/>
              <a:gd name="connsiteX1" fmla="*/ 696199 w 1061803"/>
              <a:gd name="connsiteY1" fmla="*/ 729809 h 2165417"/>
              <a:gd name="connsiteX2" fmla="*/ 1041898 w 1061803"/>
              <a:gd name="connsiteY2" fmla="*/ 2165417 h 2165417"/>
              <a:gd name="connsiteX3" fmla="*/ 292884 w 1061803"/>
              <a:gd name="connsiteY3" fmla="*/ 2165417 h 2165417"/>
              <a:gd name="connsiteX4" fmla="*/ 0 w 1061803"/>
              <a:gd name="connsiteY4" fmla="*/ 0 h 2165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03" h="2165417">
                <a:moveTo>
                  <a:pt x="0" y="0"/>
                </a:moveTo>
                <a:cubicBezTo>
                  <a:pt x="0" y="0"/>
                  <a:pt x="528151" y="494541"/>
                  <a:pt x="696199" y="729809"/>
                </a:cubicBezTo>
                <a:cubicBezTo>
                  <a:pt x="864247" y="965075"/>
                  <a:pt x="1137925" y="1450013"/>
                  <a:pt x="1041898" y="2165417"/>
                </a:cubicBezTo>
                <a:lnTo>
                  <a:pt x="292884" y="2165417"/>
                </a:lnTo>
                <a:cubicBezTo>
                  <a:pt x="292884" y="2165417"/>
                  <a:pt x="902658" y="989082"/>
                  <a:pt x="0" y="0"/>
                </a:cubicBezTo>
                <a:close/>
              </a:path>
            </a:pathLst>
          </a:custGeom>
          <a:solidFill>
            <a:srgbClr val="C25C60"/>
          </a:solidFill>
          <a:ln w="47991" cap="flat">
            <a:noFill/>
            <a:prstDash val="solid"/>
            <a:miter/>
          </a:ln>
        </p:spPr>
        <p:txBody>
          <a:bodyPr rtlCol="0" anchor="ctr"/>
          <a:lstStyle/>
          <a:p>
            <a:endParaRPr lang="zh-CN" altLang="en-US" sz="2400"/>
          </a:p>
        </p:txBody>
      </p:sp>
      <p:sp>
        <p:nvSpPr>
          <p:cNvPr id="27" name="任意多边形: 形状 26">
            <a:extLst>
              <a:ext uri="{FF2B5EF4-FFF2-40B4-BE49-F238E27FC236}">
                <a16:creationId xmlns:a16="http://schemas.microsoft.com/office/drawing/2014/main" id="{86E6E1B8-8294-4ACE-92AB-00AEED5645BC}"/>
              </a:ext>
            </a:extLst>
          </p:cNvPr>
          <p:cNvSpPr/>
          <p:nvPr/>
        </p:nvSpPr>
        <p:spPr>
          <a:xfrm>
            <a:off x="49" y="4894271"/>
            <a:ext cx="712119" cy="1963728"/>
          </a:xfrm>
          <a:custGeom>
            <a:avLst/>
            <a:gdLst>
              <a:gd name="connsiteX0" fmla="*/ 0 w 626732"/>
              <a:gd name="connsiteY0" fmla="*/ 0 h 2295054"/>
              <a:gd name="connsiteX1" fmla="*/ 422520 w 626732"/>
              <a:gd name="connsiteY1" fmla="*/ 2295054 h 2295054"/>
              <a:gd name="connsiteX2" fmla="*/ 0 w 626732"/>
              <a:gd name="connsiteY2" fmla="*/ 2295054 h 2295054"/>
            </a:gdLst>
            <a:ahLst/>
            <a:cxnLst>
              <a:cxn ang="0">
                <a:pos x="connsiteX0" y="connsiteY0"/>
              </a:cxn>
              <a:cxn ang="0">
                <a:pos x="connsiteX1" y="connsiteY1"/>
              </a:cxn>
              <a:cxn ang="0">
                <a:pos x="connsiteX2" y="connsiteY2"/>
              </a:cxn>
            </a:cxnLst>
            <a:rect l="l" t="t" r="r" b="b"/>
            <a:pathLst>
              <a:path w="626732" h="2295054">
                <a:moveTo>
                  <a:pt x="0" y="0"/>
                </a:moveTo>
                <a:cubicBezTo>
                  <a:pt x="1094712" y="993884"/>
                  <a:pt x="422520" y="2295054"/>
                  <a:pt x="422520" y="2295054"/>
                </a:cubicBezTo>
                <a:lnTo>
                  <a:pt x="0" y="2295054"/>
                </a:lnTo>
                <a:close/>
              </a:path>
            </a:pathLst>
          </a:custGeom>
          <a:solidFill>
            <a:srgbClr val="767171"/>
          </a:solidFill>
          <a:ln w="47991" cap="flat">
            <a:noFill/>
            <a:prstDash val="solid"/>
            <a:miter/>
          </a:ln>
        </p:spPr>
        <p:txBody>
          <a:bodyPr rtlCol="0" anchor="ctr"/>
          <a:lstStyle/>
          <a:p>
            <a:endParaRPr lang="zh-CN" altLang="en-US" sz="2400"/>
          </a:p>
        </p:txBody>
      </p:sp>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40" y="323966"/>
            <a:ext cx="1844505" cy="335459"/>
          </a:xfrm>
          <a:prstGeom prst="rect">
            <a:avLst/>
          </a:prstGeom>
        </p:spPr>
      </p:pic>
      <p:sp>
        <p:nvSpPr>
          <p:cNvPr id="18" name="文本框 17"/>
          <p:cNvSpPr txBox="1"/>
          <p:nvPr/>
        </p:nvSpPr>
        <p:spPr>
          <a:xfrm>
            <a:off x="2179745" y="3847254"/>
            <a:ext cx="4081800" cy="584775"/>
          </a:xfrm>
          <a:prstGeom prst="rect">
            <a:avLst/>
          </a:prstGeom>
          <a:noFill/>
        </p:spPr>
        <p:txBody>
          <a:bodyPr wrap="square" rtlCol="0">
            <a:spAutoFit/>
          </a:bodyPr>
          <a:lstStyle/>
          <a:p>
            <a:pPr algn="ct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hlinkClick r:id="rId6"/>
              </a:rPr>
              <a:t>Lifayin@junzejun.com</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13910985989</a:t>
            </a:r>
          </a:p>
        </p:txBody>
      </p:sp>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2417" y="4354457"/>
            <a:ext cx="1760271" cy="1760271"/>
          </a:xfrm>
          <a:prstGeom prst="rect">
            <a:avLst/>
          </a:prstGeom>
        </p:spPr>
      </p:pic>
    </p:spTree>
    <p:extLst>
      <p:ext uri="{BB962C8B-B14F-4D97-AF65-F5344CB8AC3E}">
        <p14:creationId xmlns:p14="http://schemas.microsoft.com/office/powerpoint/2010/main" val="720293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保障措施</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性质是针对</a:t>
            </a:r>
            <a:r>
              <a:rPr lang="zh-CN" altLang="en-US" b="1" dirty="0">
                <a:latin typeface="楷体" panose="02010609060101010101" pitchFamily="49" charset="-122"/>
                <a:ea typeface="楷体" panose="02010609060101010101" pitchFamily="49" charset="-122"/>
              </a:rPr>
              <a:t>公平贸易行为</a:t>
            </a:r>
            <a:r>
              <a:rPr lang="zh-CN" altLang="en-US" dirty="0">
                <a:latin typeface="楷体" panose="02010609060101010101" pitchFamily="49" charset="-122"/>
                <a:ea typeface="楷体" panose="02010609060101010101" pitchFamily="49" charset="-122"/>
              </a:rPr>
              <a:t>所造成的影响：贸易自由化导致的未预见的发展，进口大量增长对进口国产业造成损害；</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保障措施的形式：附加关税、数量限制；是全球措施不是针对某一个国家；</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保障措施的目的：短期内实施措施，救济进口增长对国内产业造成的损害，使国内产业可以进行调整；逐年降低限制；</a:t>
            </a:r>
            <a:endParaRPr lang="en-US" altLang="zh-CN"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贸易救济措施的基本形式</a:t>
            </a:r>
          </a:p>
        </p:txBody>
      </p:sp>
    </p:spTree>
    <p:extLst>
      <p:ext uri="{BB962C8B-B14F-4D97-AF65-F5344CB8AC3E}">
        <p14:creationId xmlns:p14="http://schemas.microsoft.com/office/powerpoint/2010/main" val="1487352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如何理解贸易救济措施制度</a:t>
            </a:r>
            <a:endParaRPr lang="en-US" altLang="zh-CN" b="1"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存在的合理性：是</a:t>
            </a:r>
            <a:r>
              <a:rPr lang="en-US" altLang="zh-CN" dirty="0">
                <a:latin typeface="楷体" panose="02010609060101010101" pitchFamily="49" charset="-122"/>
                <a:ea typeface="楷体" panose="02010609060101010101" pitchFamily="49" charset="-122"/>
              </a:rPr>
              <a:t>WTO</a:t>
            </a:r>
            <a:r>
              <a:rPr lang="zh-CN" altLang="en-US" dirty="0">
                <a:latin typeface="楷体" panose="02010609060101010101" pitchFamily="49" charset="-122"/>
                <a:ea typeface="楷体" panose="02010609060101010101" pitchFamily="49" charset="-122"/>
              </a:rPr>
              <a:t>赋予成员的合法权利，贸易自由化的“安全阀”，推动贸易自由化使从事国际贸易的所有行业和企业都受益；</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法律上设定了纪律约束：设定了认定存在倾销、补贴、进口增长的条件；设定了认定进口对国内产业造成损害和因果关系的条件；设定了调查的程序要求；</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存在的主要问题：滥用贸易救济措施和贸易救济措施扩大化的趋势</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进口国调查机关在个案中不遵守设定的纪律，成为贸易保护的手段；</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扩大补贴的范围（国有企业补贴、汇率补贴）、在反倾销中加入市场经济条件从而使用替代价等；</a:t>
            </a:r>
            <a:endParaRPr lang="en-US" altLang="zh-CN" dirty="0">
              <a:latin typeface="楷体" panose="02010609060101010101" pitchFamily="49" charset="-122"/>
              <a:ea typeface="楷体" panose="02010609060101010101" pitchFamily="49" charset="-122"/>
            </a:endParaRPr>
          </a:p>
          <a:p>
            <a:pPr marL="457200" lvl="1" indent="0">
              <a:lnSpc>
                <a:spcPct val="150000"/>
              </a:lnSpc>
              <a:buNone/>
            </a:pPr>
            <a:endParaRPr lang="en-US" altLang="zh-CN" dirty="0">
              <a:latin typeface="楷体" panose="02010609060101010101" pitchFamily="49" charset="-122"/>
              <a:ea typeface="楷体" panose="02010609060101010101" pitchFamily="49" charset="-122"/>
            </a:endParaRPr>
          </a:p>
          <a:p>
            <a:pPr lvl="1">
              <a:lnSpc>
                <a:spcPct val="150000"/>
              </a:lnSpc>
              <a:buFontTx/>
              <a:buChar char="-"/>
            </a:pPr>
            <a:endParaRPr lang="en-US" altLang="zh-CN" dirty="0">
              <a:latin typeface="楷体" panose="02010609060101010101" pitchFamily="49" charset="-122"/>
              <a:ea typeface="楷体" panose="02010609060101010101" pitchFamily="49" charset="-122"/>
            </a:endParaRPr>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正确理解贸易救济措施制度</a:t>
            </a:r>
          </a:p>
        </p:txBody>
      </p:sp>
    </p:spTree>
    <p:extLst>
      <p:ext uri="{BB962C8B-B14F-4D97-AF65-F5344CB8AC3E}">
        <p14:creationId xmlns:p14="http://schemas.microsoft.com/office/powerpoint/2010/main" val="1418555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838200" y="1893991"/>
            <a:ext cx="10515600" cy="4351338"/>
          </a:xfrm>
          <a:prstGeom prst="rect">
            <a:avLst/>
          </a:prstGeom>
        </p:spPr>
        <p:txBody>
          <a:bodyPr>
            <a:normAutofit/>
          </a:bodyPr>
          <a:lstStyle>
            <a:lvl1pPr marL="0" indent="0">
              <a:buFontTx/>
              <a:buNone/>
              <a:defRPr sz="2400">
                <a:solidFill>
                  <a:srgbClr val="C25C60"/>
                </a:solidFill>
                <a:latin typeface="微软雅黑" panose="020B0503020204020204" pitchFamily="34" charset="-122"/>
                <a:ea typeface="微软雅黑" panose="020B0503020204020204" pitchFamily="34" charset="-122"/>
              </a:defRPr>
            </a:lvl1pPr>
            <a:lvl2pPr marL="800100" marR="0" indent="-342900" algn="l" defTabSz="914400" rtl="0" eaLnBrk="1" fontAlgn="auto" latinLnBrk="0" hangingPunct="1">
              <a:lnSpc>
                <a:spcPct val="90000"/>
              </a:lnSpc>
              <a:spcBef>
                <a:spcPts val="500"/>
              </a:spcBef>
              <a:spcAft>
                <a:spcPts val="0"/>
              </a:spcAft>
              <a:buClrTx/>
              <a:buSzTx/>
              <a:buFontTx/>
              <a:buBlip>
                <a:blip r:embed="rId2"/>
              </a:buBlip>
              <a:tabLst/>
              <a:defRPr sz="1800">
                <a:solidFill>
                  <a:schemeClr val="tx1">
                    <a:lumMod val="75000"/>
                    <a:lumOff val="25000"/>
                  </a:schemeClr>
                </a:solidFill>
                <a:latin typeface="微软雅黑" panose="020B0503020204020204" pitchFamily="34" charset="-122"/>
                <a:ea typeface="微软雅黑" panose="020B0503020204020204" pitchFamily="34" charset="-122"/>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100">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None/>
              <a:defRPr>
                <a:solidFill>
                  <a:schemeClr val="tx1">
                    <a:lumMod val="75000"/>
                    <a:lumOff val="25000"/>
                  </a:schemeClr>
                </a:solidFill>
                <a:latin typeface="微软雅黑" panose="020B0503020204020204" pitchFamily="34" charset="-122"/>
                <a:ea typeface="微软雅黑" panose="020B0503020204020204" pitchFamily="34" charset="-122"/>
              </a:defRPr>
            </a:lvl4pPr>
          </a:lstStyle>
          <a:p>
            <a:pPr lvl="1">
              <a:lnSpc>
                <a:spcPct val="150000"/>
              </a:lnSpc>
            </a:pPr>
            <a:r>
              <a:rPr lang="zh-CN" altLang="en-US" b="1" dirty="0">
                <a:latin typeface="楷体" panose="02010609060101010101" pitchFamily="49" charset="-122"/>
                <a:ea typeface="楷体" panose="02010609060101010101" pitchFamily="49" charset="-122"/>
              </a:rPr>
              <a:t>挑战</a:t>
            </a:r>
            <a:r>
              <a:rPr lang="zh-CN" altLang="en-US" dirty="0"/>
              <a:t>：</a:t>
            </a:r>
            <a:endParaRPr lang="en-US" altLang="zh-CN" dirty="0"/>
          </a:p>
          <a:p>
            <a:pPr lvl="1">
              <a:lnSpc>
                <a:spcPct val="150000"/>
              </a:lnSpc>
              <a:buFontTx/>
              <a:buChar char="-"/>
            </a:pPr>
            <a:r>
              <a:rPr lang="zh-CN" altLang="en-US" dirty="0">
                <a:latin typeface="楷体" panose="02010609060101010101" pitchFamily="49" charset="-122"/>
                <a:ea typeface="楷体" panose="02010609060101010101" pitchFamily="49" charset="-122"/>
              </a:rPr>
              <a:t>增加从中国企业进口产品的成本，降低出口企业竞争力；（</a:t>
            </a:r>
            <a:r>
              <a:rPr lang="zh-CN" altLang="en-US" i="1" dirty="0">
                <a:latin typeface="楷体" panose="02010609060101010101" pitchFamily="49" charset="-122"/>
                <a:ea typeface="楷体" panose="02010609060101010101" pitchFamily="49" charset="-122"/>
              </a:rPr>
              <a:t>进口支付附加关税</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会对企业出口业务造成长期影响；（</a:t>
            </a:r>
            <a:r>
              <a:rPr lang="zh-CN" altLang="en-US" i="1" dirty="0">
                <a:latin typeface="楷体" panose="02010609060101010101" pitchFamily="49" charset="-122"/>
                <a:ea typeface="楷体" panose="02010609060101010101" pitchFamily="49" charset="-122"/>
              </a:rPr>
              <a:t>日不落</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会对企业出口业务造成连锁影响；（</a:t>
            </a:r>
            <a:r>
              <a:rPr lang="zh-CN" altLang="en-US" i="1" dirty="0">
                <a:latin typeface="楷体" panose="02010609060101010101" pitchFamily="49" charset="-122"/>
                <a:ea typeface="楷体" panose="02010609060101010101" pitchFamily="49" charset="-122"/>
              </a:rPr>
              <a:t>多国连续对同一产品发起调查</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产业转移；（</a:t>
            </a:r>
            <a:r>
              <a:rPr lang="zh-CN" altLang="en-US" i="1" dirty="0">
                <a:latin typeface="楷体" panose="02010609060101010101" pitchFamily="49" charset="-122"/>
                <a:ea typeface="楷体" panose="02010609060101010101" pitchFamily="49" charset="-122"/>
              </a:rPr>
              <a:t>反规避、海关调查、对新建厂国家调查</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lvl="1">
              <a:lnSpc>
                <a:spcPct val="150000"/>
              </a:lnSpc>
            </a:pPr>
            <a:r>
              <a:rPr lang="zh-CN" altLang="en-US" b="1" dirty="0">
                <a:latin typeface="楷体" panose="02010609060101010101" pitchFamily="49" charset="-122"/>
                <a:ea typeface="楷体" panose="02010609060101010101" pitchFamily="49" charset="-122"/>
              </a:rPr>
              <a:t>机遇</a:t>
            </a:r>
            <a:r>
              <a:rPr lang="zh-CN" altLang="en-US" dirty="0"/>
              <a:t>：</a:t>
            </a:r>
            <a:endParaRPr lang="en-US" altLang="zh-CN" dirty="0"/>
          </a:p>
          <a:p>
            <a:pPr lvl="1">
              <a:lnSpc>
                <a:spcPct val="150000"/>
              </a:lnSpc>
              <a:buFontTx/>
              <a:buChar char="-"/>
            </a:pPr>
            <a:r>
              <a:rPr lang="zh-CN" altLang="en-US" dirty="0">
                <a:latin typeface="楷体" panose="02010609060101010101" pitchFamily="49" charset="-122"/>
                <a:ea typeface="楷体" panose="02010609060101010101" pitchFamily="49" charset="-122"/>
              </a:rPr>
              <a:t>降低出口市场的竞争程度，提高进入门槛；</a:t>
            </a:r>
            <a:endParaRPr lang="en-US" altLang="zh-CN" dirty="0">
              <a:latin typeface="楷体" panose="02010609060101010101" pitchFamily="49" charset="-122"/>
              <a:ea typeface="楷体" panose="02010609060101010101" pitchFamily="49" charset="-122"/>
            </a:endParaRPr>
          </a:p>
          <a:p>
            <a:pPr lvl="1">
              <a:lnSpc>
                <a:spcPct val="150000"/>
              </a:lnSpc>
              <a:buFontTx/>
              <a:buChar char="-"/>
            </a:pPr>
            <a:r>
              <a:rPr lang="zh-CN" altLang="en-US" dirty="0">
                <a:latin typeface="楷体" panose="02010609060101010101" pitchFamily="49" charset="-122"/>
                <a:ea typeface="楷体" panose="02010609060101010101" pitchFamily="49" charset="-122"/>
              </a:rPr>
              <a:t>具体出口企业可能因为应诉成功获得竞争优势；</a:t>
            </a:r>
            <a:r>
              <a:rPr lang="zh-CN" altLang="en-US" i="1" dirty="0">
                <a:latin typeface="楷体" panose="02010609060101010101" pitchFamily="49" charset="-122"/>
                <a:ea typeface="楷体" panose="02010609060101010101" pitchFamily="49" charset="-122"/>
              </a:rPr>
              <a:t>（不同应诉企业获得不同税率）</a:t>
            </a:r>
            <a:endParaRPr lang="en-US" altLang="zh-CN" i="1" dirty="0">
              <a:latin typeface="楷体" panose="02010609060101010101" pitchFamily="49" charset="-122"/>
              <a:ea typeface="楷体" panose="02010609060101010101" pitchFamily="49" charset="-122"/>
            </a:endParaRPr>
          </a:p>
          <a:p>
            <a:pPr marL="457200" lvl="1" indent="0">
              <a:lnSpc>
                <a:spcPct val="150000"/>
              </a:lnSpc>
              <a:buNone/>
            </a:pPr>
            <a:r>
              <a:rPr lang="zh-CN" altLang="en-US" b="1" dirty="0">
                <a:latin typeface="楷体" panose="02010609060101010101" pitchFamily="49" charset="-122"/>
                <a:ea typeface="楷体" panose="02010609060101010101" pitchFamily="49" charset="-122"/>
              </a:rPr>
              <a:t>应诉的必要性：</a:t>
            </a:r>
            <a:r>
              <a:rPr lang="zh-CN" altLang="en-US" b="1" i="1" dirty="0">
                <a:latin typeface="楷体" panose="02010609060101010101" pitchFamily="49" charset="-122"/>
                <a:ea typeface="楷体" panose="02010609060101010101" pitchFamily="49" charset="-122"/>
              </a:rPr>
              <a:t>无法逃避，只能应诉并争取成功</a:t>
            </a:r>
            <a:endParaRPr lang="en-US" altLang="zh-CN" b="1" i="1" dirty="0">
              <a:latin typeface="楷体" panose="02010609060101010101" pitchFamily="49" charset="-122"/>
              <a:ea typeface="楷体" panose="02010609060101010101" pitchFamily="49" charset="-122"/>
            </a:endParaRPr>
          </a:p>
          <a:p>
            <a:pPr lvl="1">
              <a:lnSpc>
                <a:spcPct val="150000"/>
              </a:lnSpc>
              <a:buFontTx/>
              <a:buChar char="-"/>
            </a:pPr>
            <a:endParaRPr lang="en-US" altLang="zh-CN" dirty="0"/>
          </a:p>
        </p:txBody>
      </p:sp>
      <p:sp>
        <p:nvSpPr>
          <p:cNvPr id="4" name="标题占位符 1"/>
          <p:cNvSpPr txBox="1">
            <a:spLocks/>
          </p:cNvSpPr>
          <p:nvPr/>
        </p:nvSpPr>
        <p:spPr>
          <a:xfrm>
            <a:off x="2079830" y="121714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如何理解贸易救济措施具体案件对中国出口企业的影响</a:t>
            </a:r>
          </a:p>
        </p:txBody>
      </p:sp>
    </p:spTree>
    <p:extLst>
      <p:ext uri="{BB962C8B-B14F-4D97-AF65-F5344CB8AC3E}">
        <p14:creationId xmlns:p14="http://schemas.microsoft.com/office/powerpoint/2010/main" val="1847835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AD262B">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1510748" y="0"/>
            <a:ext cx="993913" cy="2708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1550504" y="1642040"/>
            <a:ext cx="1212574" cy="830997"/>
          </a:xfrm>
          <a:prstGeom prst="rect">
            <a:avLst/>
          </a:prstGeom>
          <a:noFill/>
        </p:spPr>
        <p:txBody>
          <a:bodyPr wrap="square" rtlCol="0">
            <a:spAutoFit/>
          </a:bodyPr>
          <a:lstStyle/>
          <a:p>
            <a:r>
              <a:rPr lang="en-US" altLang="zh-CN" sz="4800" b="1" dirty="0">
                <a:solidFill>
                  <a:srgbClr val="DB5355"/>
                </a:solidFill>
                <a:latin typeface="微软雅黑" panose="020B0503020204020204" pitchFamily="34" charset="-122"/>
                <a:ea typeface="微软雅黑" panose="020B0503020204020204" pitchFamily="34" charset="-122"/>
                <a:cs typeface="+mn-ea"/>
                <a:sym typeface="+mn-lt"/>
              </a:rPr>
              <a:t>02</a:t>
            </a:r>
            <a:endParaRPr lang="zh-CN" altLang="en-US" sz="4800" b="1" dirty="0">
              <a:solidFill>
                <a:srgbClr val="DB5355"/>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3850493" y="2117013"/>
            <a:ext cx="5333264" cy="1446550"/>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cs typeface="+mn-ea"/>
                <a:sym typeface="+mn-lt"/>
              </a:rPr>
              <a:t>东盟国家对华贸易救济调查的基本情况</a:t>
            </a:r>
          </a:p>
        </p:txBody>
      </p:sp>
      <p:sp>
        <p:nvSpPr>
          <p:cNvPr id="8" name="矩形 7"/>
          <p:cNvSpPr/>
          <p:nvPr/>
        </p:nvSpPr>
        <p:spPr>
          <a:xfrm>
            <a:off x="0" y="5206448"/>
            <a:ext cx="123642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731630" y="938583"/>
            <a:ext cx="661136" cy="760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555" y="1002535"/>
            <a:ext cx="1970976" cy="633667"/>
          </a:xfrm>
          <a:prstGeom prst="rect">
            <a:avLst/>
          </a:prstGeom>
        </p:spPr>
      </p:pic>
    </p:spTree>
    <p:extLst>
      <p:ext uri="{BB962C8B-B14F-4D97-AF65-F5344CB8AC3E}">
        <p14:creationId xmlns:p14="http://schemas.microsoft.com/office/powerpoint/2010/main" val="2373663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1">
            <a:extLst>
              <a:ext uri="{FF2B5EF4-FFF2-40B4-BE49-F238E27FC236}">
                <a16:creationId xmlns:a16="http://schemas.microsoft.com/office/drawing/2014/main" id="{C1A05E9F-9FA3-496E-A449-D83D701C5D36}"/>
              </a:ext>
            </a:extLst>
          </p:cNvPr>
          <p:cNvGraphicFramePr>
            <a:graphicFrameLocks noGrp="1"/>
          </p:cNvGraphicFramePr>
          <p:nvPr>
            <p:ph idx="1"/>
            <p:extLst>
              <p:ext uri="{D42A27DB-BD31-4B8C-83A1-F6EECF244321}">
                <p14:modId xmlns:p14="http://schemas.microsoft.com/office/powerpoint/2010/main" val="639656352"/>
              </p:ext>
            </p:extLst>
          </p:nvPr>
        </p:nvGraphicFramePr>
        <p:xfrm>
          <a:off x="1109708" y="1278384"/>
          <a:ext cx="10014011" cy="5239719"/>
        </p:xfrm>
        <a:graphic>
          <a:graphicData uri="http://schemas.openxmlformats.org/drawingml/2006/table">
            <a:tbl>
              <a:tblPr>
                <a:tableStyleId>{5C22544A-7EE6-4342-B048-85BDC9FD1C3A}</a:tableStyleId>
              </a:tblPr>
              <a:tblGrid>
                <a:gridCol w="2678398">
                  <a:extLst>
                    <a:ext uri="{9D8B030D-6E8A-4147-A177-3AD203B41FA5}">
                      <a16:colId xmlns:a16="http://schemas.microsoft.com/office/drawing/2014/main" val="1914088444"/>
                    </a:ext>
                  </a:extLst>
                </a:gridCol>
                <a:gridCol w="1019391">
                  <a:extLst>
                    <a:ext uri="{9D8B030D-6E8A-4147-A177-3AD203B41FA5}">
                      <a16:colId xmlns:a16="http://schemas.microsoft.com/office/drawing/2014/main" val="1415214204"/>
                    </a:ext>
                  </a:extLst>
                </a:gridCol>
                <a:gridCol w="1019391">
                  <a:extLst>
                    <a:ext uri="{9D8B030D-6E8A-4147-A177-3AD203B41FA5}">
                      <a16:colId xmlns:a16="http://schemas.microsoft.com/office/drawing/2014/main" val="3964964348"/>
                    </a:ext>
                  </a:extLst>
                </a:gridCol>
                <a:gridCol w="959425">
                  <a:extLst>
                    <a:ext uri="{9D8B030D-6E8A-4147-A177-3AD203B41FA5}">
                      <a16:colId xmlns:a16="http://schemas.microsoft.com/office/drawing/2014/main" val="1052400199"/>
                    </a:ext>
                  </a:extLst>
                </a:gridCol>
                <a:gridCol w="3198087">
                  <a:extLst>
                    <a:ext uri="{9D8B030D-6E8A-4147-A177-3AD203B41FA5}">
                      <a16:colId xmlns:a16="http://schemas.microsoft.com/office/drawing/2014/main" val="521845677"/>
                    </a:ext>
                  </a:extLst>
                </a:gridCol>
                <a:gridCol w="1139319">
                  <a:extLst>
                    <a:ext uri="{9D8B030D-6E8A-4147-A177-3AD203B41FA5}">
                      <a16:colId xmlns:a16="http://schemas.microsoft.com/office/drawing/2014/main" val="3771555700"/>
                    </a:ext>
                  </a:extLst>
                </a:gridCol>
              </a:tblGrid>
              <a:tr h="238169">
                <a:tc>
                  <a:txBody>
                    <a:bodyPr/>
                    <a:lstStyle/>
                    <a:p>
                      <a:pPr algn="l" fontAlgn="b"/>
                      <a:r>
                        <a:rPr lang="zh-CN" altLang="en-US" sz="1100" b="1" u="none" strike="noStrike" dirty="0">
                          <a:effectLst/>
                        </a:rPr>
                        <a:t>被调查产品</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b="1" u="none" strike="noStrike" dirty="0">
                          <a:effectLst/>
                        </a:rPr>
                        <a:t>调查类型</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b="1" u="none" strike="noStrike">
                          <a:effectLst/>
                        </a:rPr>
                        <a:t>立案时间</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b="1" u="none" strike="noStrike" dirty="0">
                          <a:effectLst/>
                        </a:rPr>
                        <a:t>状态</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b="1" u="none" strike="noStrike" dirty="0">
                          <a:effectLst/>
                        </a:rPr>
                        <a:t>裁决结果</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b="1" u="none" strike="noStrike" dirty="0">
                          <a:effectLst/>
                        </a:rPr>
                        <a:t>裁决日期</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1688639767"/>
                  </a:ext>
                </a:extLst>
              </a:tr>
              <a:tr h="238169">
                <a:tc>
                  <a:txBody>
                    <a:bodyPr/>
                    <a:lstStyle/>
                    <a:p>
                      <a:pPr algn="l" fontAlgn="b"/>
                      <a:r>
                        <a:rPr lang="zh-CN" altLang="en-US" sz="1100" b="1" u="none" strike="noStrike" dirty="0">
                          <a:effectLst/>
                        </a:rPr>
                        <a:t>陶瓷地砖和墙砖</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2020/9/9</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调查中</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505089980"/>
                  </a:ext>
                </a:extLst>
              </a:tr>
              <a:tr h="238169">
                <a:tc>
                  <a:txBody>
                    <a:bodyPr/>
                    <a:lstStyle/>
                    <a:p>
                      <a:pPr algn="l" fontAlgn="b"/>
                      <a:r>
                        <a:rPr lang="en-US" sz="1100" b="1" u="none" strike="noStrike" dirty="0">
                          <a:effectLst/>
                        </a:rPr>
                        <a:t>PET</a:t>
                      </a:r>
                      <a:r>
                        <a:rPr lang="zh-CN" altLang="en-US" sz="1100" b="1" u="none" strike="noStrike" dirty="0">
                          <a:effectLst/>
                        </a:rPr>
                        <a:t>切片</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2020/7/28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调查中</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1560342778"/>
                  </a:ext>
                </a:extLst>
              </a:tr>
              <a:tr h="238169">
                <a:tc>
                  <a:txBody>
                    <a:bodyPr/>
                    <a:lstStyle/>
                    <a:p>
                      <a:pPr algn="l" fontAlgn="b"/>
                      <a:r>
                        <a:rPr lang="zh-CN" altLang="en-US" sz="1100" b="1" u="none" strike="noStrike">
                          <a:effectLst/>
                        </a:rPr>
                        <a:t>镀铝锌板材</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2020/3/13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初裁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dirty="0">
                          <a:effectLst/>
                        </a:rPr>
                        <a:t>2.17%-37.14%</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2020/8/14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1649969151"/>
                  </a:ext>
                </a:extLst>
              </a:tr>
              <a:tr h="238169">
                <a:tc>
                  <a:txBody>
                    <a:bodyPr/>
                    <a:lstStyle/>
                    <a:p>
                      <a:pPr algn="l" fontAlgn="b"/>
                      <a:r>
                        <a:rPr lang="zh-CN" altLang="en-US" sz="1100" b="1" u="none" strike="noStrike" dirty="0">
                          <a:effectLst/>
                        </a:rPr>
                        <a:t>铁或非合金钢冷轧板卷</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2019/3/21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4.76%-26.38%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2019/12/26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3459416932"/>
                  </a:ext>
                </a:extLst>
              </a:tr>
              <a:tr h="238169">
                <a:tc>
                  <a:txBody>
                    <a:bodyPr/>
                    <a:lstStyle/>
                    <a:p>
                      <a:pPr algn="l" fontAlgn="b"/>
                      <a:r>
                        <a:rPr lang="zh-CN" altLang="en-US" sz="1100" b="1" u="none" strike="noStrike">
                          <a:effectLst/>
                        </a:rPr>
                        <a:t>热轧钢卷 行政复审</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2018/8/14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无损害结案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2019/1/29</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2989325317"/>
                  </a:ext>
                </a:extLst>
              </a:tr>
              <a:tr h="238169">
                <a:tc>
                  <a:txBody>
                    <a:bodyPr/>
                    <a:lstStyle/>
                    <a:p>
                      <a:pPr algn="l" fontAlgn="b"/>
                      <a:r>
                        <a:rPr lang="zh-CN" altLang="en-US" sz="1100" b="1" u="none" strike="noStrike" dirty="0">
                          <a:effectLst/>
                        </a:rPr>
                        <a:t>镀锌铁</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2018/7/25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0%-16.13%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2019/3/8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3034734154"/>
                  </a:ext>
                </a:extLst>
              </a:tr>
              <a:tr h="238169">
                <a:tc>
                  <a:txBody>
                    <a:bodyPr/>
                    <a:lstStyle/>
                    <a:p>
                      <a:pPr algn="l" fontAlgn="b"/>
                      <a:r>
                        <a:rPr lang="zh-CN" altLang="en-US" sz="1100" b="1" u="none" strike="noStrike">
                          <a:effectLst/>
                        </a:rPr>
                        <a:t>冷轧不锈钢板卷</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2017/5/15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dirty="0">
                          <a:effectLst/>
                        </a:rPr>
                        <a:t>2.68%-23.95%</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2018/1/5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827151444"/>
                  </a:ext>
                </a:extLst>
              </a:tr>
              <a:tr h="238169">
                <a:tc>
                  <a:txBody>
                    <a:bodyPr/>
                    <a:lstStyle/>
                    <a:p>
                      <a:pPr algn="l" fontAlgn="b"/>
                      <a:r>
                        <a:rPr lang="zh-CN" altLang="en-US" sz="1100" b="1" u="none" strike="noStrike">
                          <a:effectLst/>
                        </a:rPr>
                        <a:t>混凝土钢筋</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2016/5/28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dirty="0">
                          <a:effectLst/>
                        </a:rPr>
                        <a:t>终裁</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分三年从价税</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2017/4/13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1599008569"/>
                  </a:ext>
                </a:extLst>
              </a:tr>
              <a:tr h="238169">
                <a:tc>
                  <a:txBody>
                    <a:bodyPr/>
                    <a:lstStyle/>
                    <a:p>
                      <a:pPr algn="l" fontAlgn="b"/>
                      <a:r>
                        <a:rPr lang="zh-CN" altLang="en-US" sz="1100" b="1" u="none" strike="noStrike" dirty="0">
                          <a:effectLst/>
                        </a:rPr>
                        <a:t>热轧板卷</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2015/9/11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无损害结案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2016/1/11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2032876279"/>
                  </a:ext>
                </a:extLst>
              </a:tr>
              <a:tr h="238169">
                <a:tc>
                  <a:txBody>
                    <a:bodyPr/>
                    <a:lstStyle/>
                    <a:p>
                      <a:pPr algn="l" fontAlgn="b"/>
                      <a:r>
                        <a:rPr lang="zh-CN" altLang="en-US" sz="1100" b="1" u="none" strike="noStrike">
                          <a:effectLst/>
                        </a:rPr>
                        <a:t>铁或非合金钢冷轧板卷</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2015/4/24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5.61%-13.44%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2016/5/17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2860342620"/>
                  </a:ext>
                </a:extLst>
              </a:tr>
              <a:tr h="238169">
                <a:tc>
                  <a:txBody>
                    <a:bodyPr/>
                    <a:lstStyle/>
                    <a:p>
                      <a:pPr algn="l" fontAlgn="b"/>
                      <a:r>
                        <a:rPr lang="zh-CN" altLang="en-US" sz="1100" b="1" u="none" strike="noStrike">
                          <a:effectLst/>
                        </a:rPr>
                        <a:t>预涂</a:t>
                      </a:r>
                      <a:r>
                        <a:rPr lang="en-US" altLang="zh-CN" sz="1100" b="1" u="none" strike="noStrike">
                          <a:effectLst/>
                        </a:rPr>
                        <a:t>/</a:t>
                      </a:r>
                      <a:r>
                        <a:rPr lang="zh-CN" altLang="en-US" sz="1100" b="1" u="none" strike="noStrike">
                          <a:effectLst/>
                        </a:rPr>
                        <a:t>漆</a:t>
                      </a:r>
                      <a:r>
                        <a:rPr lang="en-US" altLang="zh-CN" sz="1100" b="1" u="none" strike="noStrike">
                          <a:effectLst/>
                        </a:rPr>
                        <a:t>/</a:t>
                      </a:r>
                      <a:r>
                        <a:rPr lang="zh-CN" altLang="en-US" sz="1100" b="1" u="none" strike="noStrike">
                          <a:effectLst/>
                        </a:rPr>
                        <a:t>彩色涂层钢卷</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2015/4/28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52.10%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2016/1/22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1291302193"/>
                  </a:ext>
                </a:extLst>
              </a:tr>
              <a:tr h="238169">
                <a:tc>
                  <a:txBody>
                    <a:bodyPr/>
                    <a:lstStyle/>
                    <a:p>
                      <a:pPr algn="l" fontAlgn="b"/>
                      <a:r>
                        <a:rPr lang="en-US" sz="1100" b="1" u="none" strike="noStrike">
                          <a:effectLst/>
                        </a:rPr>
                        <a:t>PET</a:t>
                      </a:r>
                      <a:r>
                        <a:rPr lang="zh-CN" altLang="en-US" sz="1100" b="1" u="none" strike="noStrike">
                          <a:effectLst/>
                        </a:rPr>
                        <a:t>切片</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2014/6/17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0%-14.91%%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2015/3/13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2147645685"/>
                  </a:ext>
                </a:extLst>
              </a:tr>
              <a:tr h="714508">
                <a:tc>
                  <a:txBody>
                    <a:bodyPr/>
                    <a:lstStyle/>
                    <a:p>
                      <a:pPr algn="l" fontAlgn="b"/>
                      <a:r>
                        <a:rPr lang="zh-CN" altLang="en-US" sz="1100" b="1" u="none" strike="noStrike" dirty="0">
                          <a:effectLst/>
                        </a:rPr>
                        <a:t>热轧卷材、格子花纹卷材</a:t>
                      </a:r>
                      <a:br>
                        <a:rPr lang="zh-CN" altLang="en-US" sz="1100" b="1" u="none" strike="noStrike" dirty="0">
                          <a:effectLst/>
                        </a:rPr>
                      </a:br>
                      <a:r>
                        <a:rPr lang="zh-CN" altLang="en-US" sz="1100" b="1" u="none" strike="noStrike" dirty="0">
                          <a:effectLst/>
                        </a:rPr>
                        <a:t>和酸洗涂油卷材</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2013/6/29</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热轧卷材 </a:t>
                      </a:r>
                      <a:r>
                        <a:rPr lang="en-US" altLang="zh-CN" sz="1100" u="none" strike="noStrike">
                          <a:effectLst/>
                        </a:rPr>
                        <a:t>2.49%-12.19%</a:t>
                      </a:r>
                      <a:br>
                        <a:rPr lang="en-US" altLang="zh-CN" sz="1100" u="none" strike="noStrike">
                          <a:effectLst/>
                        </a:rPr>
                      </a:br>
                      <a:r>
                        <a:rPr lang="zh-CN" altLang="en-US" sz="1100" u="none" strike="noStrike">
                          <a:effectLst/>
                        </a:rPr>
                        <a:t>格子花纹卷材和酸洗涂油卷材 </a:t>
                      </a:r>
                      <a:r>
                        <a:rPr lang="en-US" altLang="zh-CN" sz="1100" u="none" strike="noStrike">
                          <a:effectLst/>
                        </a:rPr>
                        <a:t>15.62%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2015/2/28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1117831721"/>
                  </a:ext>
                </a:extLst>
              </a:tr>
              <a:tr h="238169">
                <a:tc>
                  <a:txBody>
                    <a:bodyPr/>
                    <a:lstStyle/>
                    <a:p>
                      <a:pPr algn="l" fontAlgn="b"/>
                      <a:r>
                        <a:rPr lang="zh-CN" altLang="en-US" sz="1100" b="1" u="none" strike="noStrike" dirty="0">
                          <a:effectLst/>
                        </a:rPr>
                        <a:t>钢绞线</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2013/4/10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5.93%-8.71%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2014/1/4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2568625105"/>
                  </a:ext>
                </a:extLst>
              </a:tr>
              <a:tr h="238169">
                <a:tc>
                  <a:txBody>
                    <a:bodyPr/>
                    <a:lstStyle/>
                    <a:p>
                      <a:pPr algn="l" fontAlgn="b"/>
                      <a:r>
                        <a:rPr lang="zh-CN" altLang="en-US" sz="1100" b="1" u="none" strike="noStrike">
                          <a:effectLst/>
                        </a:rPr>
                        <a:t>电镀锡板</a:t>
                      </a:r>
                      <a:endParaRPr lang="zh-CN" altLang="en-US" sz="1100" b="1"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2013/2/20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0</a:t>
                      </a:r>
                      <a:r>
                        <a:rPr lang="zh-CN" altLang="en-US" sz="1100" u="none" strike="noStrike">
                          <a:effectLst/>
                        </a:rPr>
                        <a:t>～</a:t>
                      </a:r>
                      <a:r>
                        <a:rPr lang="en-US" altLang="zh-CN" sz="1100" u="none" strike="noStrike">
                          <a:effectLst/>
                        </a:rPr>
                        <a:t>9.78%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2013/11/16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4211423539"/>
                  </a:ext>
                </a:extLst>
              </a:tr>
              <a:tr h="238169">
                <a:tc>
                  <a:txBody>
                    <a:bodyPr/>
                    <a:lstStyle/>
                    <a:p>
                      <a:pPr algn="l" fontAlgn="b"/>
                      <a:r>
                        <a:rPr lang="zh-CN" altLang="en-US" sz="1100" b="1" u="none" strike="noStrike" dirty="0">
                          <a:effectLst/>
                        </a:rPr>
                        <a:t>双轴取向聚丙烯薄膜 </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2012/7/24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-2.59%-12.37%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2013/4/16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3862433066"/>
                  </a:ext>
                </a:extLst>
              </a:tr>
              <a:tr h="238169">
                <a:tc>
                  <a:txBody>
                    <a:bodyPr/>
                    <a:lstStyle/>
                    <a:p>
                      <a:pPr algn="l" fontAlgn="b"/>
                      <a:r>
                        <a:rPr lang="zh-CN" altLang="en-US" sz="1100" b="1" u="none" strike="noStrike" dirty="0">
                          <a:effectLst/>
                        </a:rPr>
                        <a:t>钢制盘条</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2012/6/25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-3.56%-25.2%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2013/2/4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2895865087"/>
                  </a:ext>
                </a:extLst>
              </a:tr>
              <a:tr h="238169">
                <a:tc>
                  <a:txBody>
                    <a:bodyPr/>
                    <a:lstStyle/>
                    <a:p>
                      <a:pPr algn="l" fontAlgn="b"/>
                      <a:r>
                        <a:rPr lang="zh-CN" altLang="en-US" sz="1100" b="1" u="none" strike="noStrike" dirty="0">
                          <a:effectLst/>
                        </a:rPr>
                        <a:t>热轧板卷</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保障措施</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2011/5/1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无因果关系结案</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2011/8/22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2612981121"/>
                  </a:ext>
                </a:extLst>
              </a:tr>
              <a:tr h="238169">
                <a:tc>
                  <a:txBody>
                    <a:bodyPr/>
                    <a:lstStyle/>
                    <a:p>
                      <a:pPr algn="l" fontAlgn="b"/>
                      <a:r>
                        <a:rPr lang="zh-CN" altLang="en-US" sz="1100" b="1" u="none" strike="noStrike" dirty="0">
                          <a:effectLst/>
                        </a:rPr>
                        <a:t>自行车</a:t>
                      </a:r>
                      <a:endParaRPr lang="zh-CN" altLang="en-US" sz="11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反倾销</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a:effectLst/>
                        </a:rPr>
                        <a:t>2002/4/23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zh-CN" altLang="en-US" sz="1100" u="none" strike="noStrike">
                          <a:effectLst/>
                        </a:rPr>
                        <a:t>终裁</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l" fontAlgn="b"/>
                      <a:r>
                        <a:rPr lang="en-US" altLang="zh-CN" sz="1100" u="none" strike="noStrike">
                          <a:effectLst/>
                        </a:rPr>
                        <a:t>11.83%</a:t>
                      </a:r>
                      <a:r>
                        <a:rPr lang="zh-CN" altLang="en-US" sz="1100" u="none" strike="noStrike">
                          <a:effectLst/>
                        </a:rPr>
                        <a:t>～</a:t>
                      </a:r>
                      <a:r>
                        <a:rPr lang="en-US" altLang="zh-CN" sz="1100" u="none" strike="noStrike">
                          <a:effectLst/>
                        </a:rPr>
                        <a:t>186.09%</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b"/>
                </a:tc>
                <a:tc>
                  <a:txBody>
                    <a:bodyPr/>
                    <a:lstStyle/>
                    <a:p>
                      <a:pPr algn="r" fontAlgn="b"/>
                      <a:r>
                        <a:rPr lang="en-US" altLang="zh-CN" sz="1100" u="none" strike="noStrike" dirty="0">
                          <a:effectLst/>
                        </a:rPr>
                        <a:t>2003/1/21</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b"/>
                </a:tc>
                <a:extLst>
                  <a:ext uri="{0D108BD9-81ED-4DB2-BD59-A6C34878D82A}">
                    <a16:rowId xmlns:a16="http://schemas.microsoft.com/office/drawing/2014/main" val="3612201379"/>
                  </a:ext>
                </a:extLst>
              </a:tr>
            </a:tbl>
          </a:graphicData>
        </a:graphic>
      </p:graphicFrame>
      <p:sp>
        <p:nvSpPr>
          <p:cNvPr id="4" name="标题占位符 1"/>
          <p:cNvSpPr txBox="1">
            <a:spLocks/>
          </p:cNvSpPr>
          <p:nvPr/>
        </p:nvSpPr>
        <p:spPr>
          <a:xfrm>
            <a:off x="2079832" y="339895"/>
            <a:ext cx="8032335" cy="545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lumMod val="65000"/>
                    <a:lumOff val="35000"/>
                  </a:schemeClr>
                </a:solidFill>
                <a:latin typeface="微软雅黑" panose="020B0503020204020204" pitchFamily="34" charset="-122"/>
                <a:ea typeface="微软雅黑" panose="020B0503020204020204" pitchFamily="34" charset="-122"/>
                <a:cs typeface="+mj-cs"/>
              </a:defRPr>
            </a:lvl1pPr>
          </a:lstStyle>
          <a:p>
            <a:pPr algn="ctr"/>
            <a:r>
              <a:rPr lang="zh-CN" altLang="en-US" dirty="0">
                <a:solidFill>
                  <a:srgbClr val="9B2823"/>
                </a:solidFill>
              </a:rPr>
              <a:t>东盟国家对华贸易救济调查统计</a:t>
            </a:r>
            <a:r>
              <a:rPr lang="en-US" altLang="zh-CN" dirty="0">
                <a:solidFill>
                  <a:srgbClr val="9B2823"/>
                </a:solidFill>
              </a:rPr>
              <a:t>-</a:t>
            </a:r>
            <a:r>
              <a:rPr lang="zh-CN" altLang="en-US" dirty="0">
                <a:solidFill>
                  <a:srgbClr val="9B2823"/>
                </a:solidFill>
              </a:rPr>
              <a:t>马来西亚</a:t>
            </a:r>
          </a:p>
        </p:txBody>
      </p:sp>
    </p:spTree>
    <p:extLst>
      <p:ext uri="{BB962C8B-B14F-4D97-AF65-F5344CB8AC3E}">
        <p14:creationId xmlns:p14="http://schemas.microsoft.com/office/powerpoint/2010/main" val="2029893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24124</TotalTime>
  <Words>5887</Words>
  <Application>Microsoft Office PowerPoint</Application>
  <PresentationFormat>宽屏</PresentationFormat>
  <Paragraphs>1366</Paragraphs>
  <Slides>47</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47</vt:i4>
      </vt:variant>
    </vt:vector>
  </HeadingPairs>
  <TitlesOfParts>
    <vt:vector size="56" baseType="lpstr">
      <vt:lpstr>Audi Type</vt:lpstr>
      <vt:lpstr>FZZhongDengXian-Z07S</vt:lpstr>
      <vt:lpstr>等线</vt:lpstr>
      <vt:lpstr>等线 Light</vt:lpstr>
      <vt:lpstr>楷体</vt:lpstr>
      <vt:lpstr>宋体</vt:lpstr>
      <vt:lpstr>微软雅黑</vt:lpstr>
      <vt:lpstr>Arial</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马瑞阳</dc:creator>
  <cp:lastModifiedBy>李法寅</cp:lastModifiedBy>
  <cp:revision>738</cp:revision>
  <cp:lastPrinted>2018-09-28T04:49:07Z</cp:lastPrinted>
  <dcterms:created xsi:type="dcterms:W3CDTF">2018-06-11T01:12:37Z</dcterms:created>
  <dcterms:modified xsi:type="dcterms:W3CDTF">2020-10-30T01:25:07Z</dcterms:modified>
</cp:coreProperties>
</file>